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816" r:id="rId2"/>
    <p:sldId id="2910" r:id="rId3"/>
    <p:sldId id="2911" r:id="rId4"/>
    <p:sldId id="732" r:id="rId5"/>
    <p:sldId id="342" r:id="rId6"/>
    <p:sldId id="3218" r:id="rId7"/>
    <p:sldId id="2952" r:id="rId8"/>
    <p:sldId id="3219" r:id="rId9"/>
    <p:sldId id="3225" r:id="rId10"/>
    <p:sldId id="3220" r:id="rId11"/>
    <p:sldId id="3222" r:id="rId12"/>
    <p:sldId id="3230" r:id="rId13"/>
    <p:sldId id="3226" r:id="rId14"/>
    <p:sldId id="763" r:id="rId15"/>
    <p:sldId id="764" r:id="rId16"/>
    <p:sldId id="3228" r:id="rId17"/>
    <p:sldId id="3231" r:id="rId18"/>
    <p:sldId id="3232" r:id="rId19"/>
    <p:sldId id="3059" r:id="rId20"/>
    <p:sldId id="262" r:id="rId21"/>
    <p:sldId id="264" r:id="rId22"/>
    <p:sldId id="265" r:id="rId23"/>
    <p:sldId id="3058" r:id="rId24"/>
    <p:sldId id="3243" r:id="rId25"/>
    <p:sldId id="263" r:id="rId26"/>
    <p:sldId id="3244" r:id="rId27"/>
    <p:sldId id="3245" r:id="rId28"/>
    <p:sldId id="3246" r:id="rId29"/>
    <p:sldId id="3227" r:id="rId30"/>
    <p:sldId id="3217" r:id="rId31"/>
    <p:sldId id="3229" r:id="rId32"/>
    <p:sldId id="3221" r:id="rId33"/>
    <p:sldId id="3223"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3643F4-D451-421A-AA46-25E29AA8CD87}">
          <p14:sldIdLst>
            <p14:sldId id="2816"/>
            <p14:sldId id="2910"/>
            <p14:sldId id="2911"/>
            <p14:sldId id="732"/>
            <p14:sldId id="342"/>
            <p14:sldId id="3218"/>
            <p14:sldId id="2952"/>
            <p14:sldId id="3219"/>
            <p14:sldId id="3225"/>
            <p14:sldId id="3220"/>
            <p14:sldId id="3222"/>
            <p14:sldId id="3230"/>
            <p14:sldId id="3226"/>
            <p14:sldId id="763"/>
            <p14:sldId id="764"/>
            <p14:sldId id="3228"/>
            <p14:sldId id="3231"/>
            <p14:sldId id="3232"/>
            <p14:sldId id="3059"/>
            <p14:sldId id="262"/>
            <p14:sldId id="264"/>
            <p14:sldId id="265"/>
            <p14:sldId id="3058"/>
            <p14:sldId id="3243"/>
            <p14:sldId id="263"/>
            <p14:sldId id="3244"/>
            <p14:sldId id="3245"/>
            <p14:sldId id="3246"/>
            <p14:sldId id="3227"/>
            <p14:sldId id="3217"/>
            <p14:sldId id="3229"/>
            <p14:sldId id="3221"/>
            <p14:sldId id="322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jay Krishna Nagda" initials="VK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504F2"/>
    <a:srgbClr val="FFFFFF"/>
    <a:srgbClr val="805E42"/>
    <a:srgbClr val="D93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5332" autoAdjust="0"/>
  </p:normalViewPr>
  <p:slideViewPr>
    <p:cSldViewPr>
      <p:cViewPr>
        <p:scale>
          <a:sx n="75" d="100"/>
          <a:sy n="75" d="100"/>
        </p:scale>
        <p:origin x="888" y="58"/>
      </p:cViewPr>
      <p:guideLst>
        <p:guide orient="horz" pos="2160"/>
        <p:guide pos="3840"/>
      </p:guideLst>
    </p:cSldViewPr>
  </p:slideViewPr>
  <p:outlineViewPr>
    <p:cViewPr>
      <p:scale>
        <a:sx n="33" d="100"/>
        <a:sy n="33" d="100"/>
      </p:scale>
      <p:origin x="0" y="19554"/>
    </p:cViewPr>
  </p:outlineViewPr>
  <p:notesTextViewPr>
    <p:cViewPr>
      <p:scale>
        <a:sx n="100" d="100"/>
        <a:sy n="100" d="100"/>
      </p:scale>
      <p:origin x="0" y="0"/>
    </p:cViewPr>
  </p:notesTextViewPr>
  <p:sorterViewPr>
    <p:cViewPr>
      <p:scale>
        <a:sx n="75" d="100"/>
        <a:sy n="75" d="100"/>
      </p:scale>
      <p:origin x="0" y="-22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49" tIns="47775" rIns="95549" bIns="47775" rtlCol="0"/>
          <a:lstStyle>
            <a:lvl1pPr algn="l">
              <a:defRPr sz="13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5549" tIns="47775" rIns="95549" bIns="47775" rtlCol="0"/>
          <a:lstStyle>
            <a:lvl1pPr algn="r">
              <a:defRPr sz="1300"/>
            </a:lvl1pPr>
          </a:lstStyle>
          <a:p>
            <a:fld id="{1CAA4492-FDB9-4761-A312-40B93D8A8086}" type="datetimeFigureOut">
              <a:rPr lang="en-US" smtClean="0"/>
              <a:t>5/11/2022</a:t>
            </a:fld>
            <a:endParaRPr lang="en-US"/>
          </a:p>
        </p:txBody>
      </p:sp>
      <p:sp>
        <p:nvSpPr>
          <p:cNvPr id="4" name="Footer Placeholder 3"/>
          <p:cNvSpPr>
            <a:spLocks noGrp="1"/>
          </p:cNvSpPr>
          <p:nvPr>
            <p:ph type="ftr" sz="quarter" idx="2"/>
          </p:nvPr>
        </p:nvSpPr>
        <p:spPr>
          <a:xfrm>
            <a:off x="0" y="9428584"/>
            <a:ext cx="2945659" cy="498054"/>
          </a:xfrm>
          <a:prstGeom prst="rect">
            <a:avLst/>
          </a:prstGeom>
        </p:spPr>
        <p:txBody>
          <a:bodyPr vert="horz" lIns="95549" tIns="47775" rIns="95549" bIns="47775" rtlCol="0" anchor="b"/>
          <a:lstStyle>
            <a:lvl1pPr algn="l">
              <a:defRPr sz="1300"/>
            </a:lvl1pPr>
          </a:lstStyle>
          <a:p>
            <a:endParaRPr lang="en-US"/>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5549" tIns="47775" rIns="95549" bIns="47775" rtlCol="0" anchor="b"/>
          <a:lstStyle>
            <a:lvl1pPr algn="r">
              <a:defRPr sz="1300"/>
            </a:lvl1pPr>
          </a:lstStyle>
          <a:p>
            <a:fld id="{870A12D1-7255-4BF9-B24A-9F8E63E9CAA6}" type="slidenum">
              <a:rPr lang="en-US" smtClean="0"/>
              <a:t>‹#›</a:t>
            </a:fld>
            <a:endParaRPr lang="en-US"/>
          </a:p>
        </p:txBody>
      </p:sp>
    </p:spTree>
    <p:extLst>
      <p:ext uri="{BB962C8B-B14F-4D97-AF65-F5344CB8AC3E}">
        <p14:creationId xmlns:p14="http://schemas.microsoft.com/office/powerpoint/2010/main" val="1785941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49" tIns="47775" rIns="95549" bIns="47775" rtlCol="0"/>
          <a:lstStyle>
            <a:lvl1pPr algn="l">
              <a:defRPr sz="1300"/>
            </a:lvl1pPr>
          </a:lstStyle>
          <a:p>
            <a:endParaRPr lang="en-US"/>
          </a:p>
        </p:txBody>
      </p:sp>
      <p:sp>
        <p:nvSpPr>
          <p:cNvPr id="3" name="Date Placeholder 2"/>
          <p:cNvSpPr>
            <a:spLocks noGrp="1"/>
          </p:cNvSpPr>
          <p:nvPr>
            <p:ph type="dt" idx="1"/>
          </p:nvPr>
        </p:nvSpPr>
        <p:spPr>
          <a:xfrm>
            <a:off x="3850443" y="1"/>
            <a:ext cx="2945659" cy="496332"/>
          </a:xfrm>
          <a:prstGeom prst="rect">
            <a:avLst/>
          </a:prstGeom>
        </p:spPr>
        <p:txBody>
          <a:bodyPr vert="horz" lIns="95549" tIns="47775" rIns="95549" bIns="47775" rtlCol="0"/>
          <a:lstStyle>
            <a:lvl1pPr algn="r">
              <a:defRPr sz="1300"/>
            </a:lvl1pPr>
          </a:lstStyle>
          <a:p>
            <a:fld id="{F544210D-DE8D-4C06-B159-158B81C1AD2B}" type="datetimeFigureOut">
              <a:rPr lang="en-US" smtClean="0"/>
              <a:t>5/11/2022</a:t>
            </a:fld>
            <a:endParaRPr lang="en-US"/>
          </a:p>
        </p:txBody>
      </p:sp>
      <p:sp>
        <p:nvSpPr>
          <p:cNvPr id="4" name="Slide Image Placeholder 3"/>
          <p:cNvSpPr>
            <a:spLocks noGrp="1" noRot="1" noChangeAspect="1"/>
          </p:cNvSpPr>
          <p:nvPr>
            <p:ph type="sldImg" idx="2"/>
          </p:nvPr>
        </p:nvSpPr>
        <p:spPr>
          <a:xfrm>
            <a:off x="88900" y="742950"/>
            <a:ext cx="6619875" cy="3724275"/>
          </a:xfrm>
          <a:prstGeom prst="rect">
            <a:avLst/>
          </a:prstGeom>
          <a:noFill/>
          <a:ln w="12700">
            <a:solidFill>
              <a:prstClr val="black"/>
            </a:solidFill>
          </a:ln>
        </p:spPr>
        <p:txBody>
          <a:bodyPr vert="horz" lIns="95549" tIns="47775" rIns="95549" bIns="47775" rtlCol="0" anchor="ctr"/>
          <a:lstStyle/>
          <a:p>
            <a:endParaRPr lang="en-US"/>
          </a:p>
        </p:txBody>
      </p:sp>
      <p:sp>
        <p:nvSpPr>
          <p:cNvPr id="5" name="Notes Placeholder 4"/>
          <p:cNvSpPr>
            <a:spLocks noGrp="1"/>
          </p:cNvSpPr>
          <p:nvPr>
            <p:ph type="body" sz="quarter" idx="3"/>
          </p:nvPr>
        </p:nvSpPr>
        <p:spPr>
          <a:xfrm>
            <a:off x="679769" y="4715153"/>
            <a:ext cx="5438140" cy="4466987"/>
          </a:xfrm>
          <a:prstGeom prst="rect">
            <a:avLst/>
          </a:prstGeom>
        </p:spPr>
        <p:txBody>
          <a:bodyPr vert="horz" lIns="95549" tIns="47775" rIns="95549" bIns="4777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5549" tIns="47775" rIns="95549" bIns="47775"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49" tIns="47775" rIns="95549" bIns="47775" rtlCol="0" anchor="b"/>
          <a:lstStyle>
            <a:lvl1pPr algn="r">
              <a:defRPr sz="1300"/>
            </a:lvl1pPr>
          </a:lstStyle>
          <a:p>
            <a:fld id="{D8A9DDA0-BDD3-4B9C-B6FC-07E96300859E}" type="slidenum">
              <a:rPr lang="en-US" smtClean="0"/>
              <a:t>‹#›</a:t>
            </a:fld>
            <a:endParaRPr lang="en-US"/>
          </a:p>
        </p:txBody>
      </p:sp>
    </p:spTree>
    <p:extLst>
      <p:ext uri="{BB962C8B-B14F-4D97-AF65-F5344CB8AC3E}">
        <p14:creationId xmlns:p14="http://schemas.microsoft.com/office/powerpoint/2010/main" val="91057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230188" y="1100138"/>
            <a:ext cx="9775825" cy="5499100"/>
          </a:xfrm>
          <a:solidFill>
            <a:srgbClr val="FFFFFF"/>
          </a:solidFill>
        </p:spPr>
      </p:sp>
      <p:sp>
        <p:nvSpPr>
          <p:cNvPr id="6147" name="Rectangle 2"/>
          <p:cNvSpPr>
            <a:spLocks noGrp="1" noChangeArrowheads="1"/>
          </p:cNvSpPr>
          <p:nvPr>
            <p:ph type="body" idx="1"/>
          </p:nvPr>
        </p:nvSpPr>
        <p:spPr>
          <a:xfrm>
            <a:off x="1025525" y="6964363"/>
            <a:ext cx="8183564" cy="659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
        <p:nvSpPr>
          <p:cNvPr id="6148" name="Text Box 3"/>
          <p:cNvSpPr txBox="1">
            <a:spLocks noChangeArrowheads="1"/>
          </p:cNvSpPr>
          <p:nvPr/>
        </p:nvSpPr>
        <p:spPr bwMode="auto">
          <a:xfrm>
            <a:off x="5799140" y="13925551"/>
            <a:ext cx="4433887" cy="73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134376" tIns="67188" rIns="134376" bIns="67188"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50872FF-6206-44F4-85A2-72ABE946D487}" type="slidenum">
              <a:rPr lang="en-US" altLang="en-US" sz="1700"/>
              <a:t>1</a:t>
            </a:fld>
            <a:endParaRPr lang="en-US" altLang="en-US" sz="1700" dirty="0"/>
          </a:p>
        </p:txBody>
      </p:sp>
      <p:sp>
        <p:nvSpPr>
          <p:cNvPr id="6149" name="Slide Number Placeholder 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lvl1pPr>
              <a:tabLst>
                <a:tab pos="0" algn="l"/>
                <a:tab pos="468530" algn="l"/>
                <a:tab pos="937672" algn="l"/>
                <a:tab pos="1406202" algn="l"/>
                <a:tab pos="1875345" algn="l"/>
                <a:tab pos="2343875" algn="l"/>
                <a:tab pos="2813017" algn="l"/>
                <a:tab pos="3281547" algn="l"/>
                <a:tab pos="3750690" algn="l"/>
                <a:tab pos="4219220" algn="l"/>
                <a:tab pos="4688362" algn="l"/>
                <a:tab pos="5156892" algn="l"/>
                <a:tab pos="5626035" algn="l"/>
                <a:tab pos="6094565" algn="l"/>
                <a:tab pos="6563707" algn="l"/>
                <a:tab pos="7032237" algn="l"/>
                <a:tab pos="7501379" algn="l"/>
                <a:tab pos="7969909" algn="l"/>
                <a:tab pos="8439052" algn="l"/>
                <a:tab pos="8907582" algn="l"/>
                <a:tab pos="9376724" algn="l"/>
              </a:tabLst>
              <a:defRPr sz="2600">
                <a:solidFill>
                  <a:schemeClr val="bg1"/>
                </a:solidFill>
                <a:latin typeface="Times New Roman" panose="02020603050405020304" pitchFamily="18" charset="0"/>
                <a:ea typeface="MS PGothic" panose="020B0600070205080204" pitchFamily="34" charset="-128"/>
              </a:defRPr>
            </a:lvl1pPr>
            <a:lvl2pPr>
              <a:tabLst>
                <a:tab pos="0" algn="l"/>
                <a:tab pos="468530" algn="l"/>
                <a:tab pos="937672" algn="l"/>
                <a:tab pos="1406202" algn="l"/>
                <a:tab pos="1875345" algn="l"/>
                <a:tab pos="2343875" algn="l"/>
                <a:tab pos="2813017" algn="l"/>
                <a:tab pos="3281547" algn="l"/>
                <a:tab pos="3750690" algn="l"/>
                <a:tab pos="4219220" algn="l"/>
                <a:tab pos="4688362" algn="l"/>
                <a:tab pos="5156892" algn="l"/>
                <a:tab pos="5626035" algn="l"/>
                <a:tab pos="6094565" algn="l"/>
                <a:tab pos="6563707" algn="l"/>
                <a:tab pos="7032237" algn="l"/>
                <a:tab pos="7501379" algn="l"/>
                <a:tab pos="7969909" algn="l"/>
                <a:tab pos="8439052" algn="l"/>
                <a:tab pos="8907582" algn="l"/>
                <a:tab pos="9376724" algn="l"/>
              </a:tabLst>
              <a:defRPr sz="2600">
                <a:solidFill>
                  <a:schemeClr val="bg1"/>
                </a:solidFill>
                <a:latin typeface="Times New Roman" panose="02020603050405020304" pitchFamily="18" charset="0"/>
                <a:ea typeface="MS PGothic" panose="020B0600070205080204" pitchFamily="34" charset="-128"/>
              </a:defRPr>
            </a:lvl2pPr>
            <a:lvl3pPr>
              <a:tabLst>
                <a:tab pos="0" algn="l"/>
                <a:tab pos="468530" algn="l"/>
                <a:tab pos="937672" algn="l"/>
                <a:tab pos="1406202" algn="l"/>
                <a:tab pos="1875345" algn="l"/>
                <a:tab pos="2343875" algn="l"/>
                <a:tab pos="2813017" algn="l"/>
                <a:tab pos="3281547" algn="l"/>
                <a:tab pos="3750690" algn="l"/>
                <a:tab pos="4219220" algn="l"/>
                <a:tab pos="4688362" algn="l"/>
                <a:tab pos="5156892" algn="l"/>
                <a:tab pos="5626035" algn="l"/>
                <a:tab pos="6094565" algn="l"/>
                <a:tab pos="6563707" algn="l"/>
                <a:tab pos="7032237" algn="l"/>
                <a:tab pos="7501379" algn="l"/>
                <a:tab pos="7969909" algn="l"/>
                <a:tab pos="8439052" algn="l"/>
                <a:tab pos="8907582" algn="l"/>
                <a:tab pos="9376724" algn="l"/>
              </a:tabLst>
              <a:defRPr sz="2600">
                <a:solidFill>
                  <a:schemeClr val="bg1"/>
                </a:solidFill>
                <a:latin typeface="Times New Roman" panose="02020603050405020304" pitchFamily="18" charset="0"/>
                <a:ea typeface="MS PGothic" panose="020B0600070205080204" pitchFamily="34" charset="-128"/>
              </a:defRPr>
            </a:lvl3pPr>
            <a:lvl4pPr>
              <a:tabLst>
                <a:tab pos="0" algn="l"/>
                <a:tab pos="468530" algn="l"/>
                <a:tab pos="937672" algn="l"/>
                <a:tab pos="1406202" algn="l"/>
                <a:tab pos="1875345" algn="l"/>
                <a:tab pos="2343875" algn="l"/>
                <a:tab pos="2813017" algn="l"/>
                <a:tab pos="3281547" algn="l"/>
                <a:tab pos="3750690" algn="l"/>
                <a:tab pos="4219220" algn="l"/>
                <a:tab pos="4688362" algn="l"/>
                <a:tab pos="5156892" algn="l"/>
                <a:tab pos="5626035" algn="l"/>
                <a:tab pos="6094565" algn="l"/>
                <a:tab pos="6563707" algn="l"/>
                <a:tab pos="7032237" algn="l"/>
                <a:tab pos="7501379" algn="l"/>
                <a:tab pos="7969909" algn="l"/>
                <a:tab pos="8439052" algn="l"/>
                <a:tab pos="8907582" algn="l"/>
                <a:tab pos="9376724" algn="l"/>
              </a:tabLst>
              <a:defRPr sz="2600">
                <a:solidFill>
                  <a:schemeClr val="bg1"/>
                </a:solidFill>
                <a:latin typeface="Times New Roman" panose="02020603050405020304" pitchFamily="18" charset="0"/>
                <a:ea typeface="MS PGothic" panose="020B0600070205080204" pitchFamily="34" charset="-128"/>
              </a:defRPr>
            </a:lvl4pPr>
            <a:lvl5pPr>
              <a:tabLst>
                <a:tab pos="0" algn="l"/>
                <a:tab pos="468530" algn="l"/>
                <a:tab pos="937672" algn="l"/>
                <a:tab pos="1406202" algn="l"/>
                <a:tab pos="1875345" algn="l"/>
                <a:tab pos="2343875" algn="l"/>
                <a:tab pos="2813017" algn="l"/>
                <a:tab pos="3281547" algn="l"/>
                <a:tab pos="3750690" algn="l"/>
                <a:tab pos="4219220" algn="l"/>
                <a:tab pos="4688362" algn="l"/>
                <a:tab pos="5156892" algn="l"/>
                <a:tab pos="5626035" algn="l"/>
                <a:tab pos="6094565" algn="l"/>
                <a:tab pos="6563707" algn="l"/>
                <a:tab pos="7032237" algn="l"/>
                <a:tab pos="7501379" algn="l"/>
                <a:tab pos="7969909" algn="l"/>
                <a:tab pos="8439052" algn="l"/>
                <a:tab pos="8907582" algn="l"/>
                <a:tab pos="9376724" algn="l"/>
              </a:tabLst>
              <a:defRPr sz="2600">
                <a:solidFill>
                  <a:schemeClr val="bg1"/>
                </a:solidFill>
                <a:latin typeface="Times New Roman" panose="02020603050405020304" pitchFamily="18" charset="0"/>
                <a:ea typeface="MS PGothic" panose="020B0600070205080204" pitchFamily="34" charset="-128"/>
              </a:defRPr>
            </a:lvl5pPr>
            <a:lvl6pPr marL="2578446" indent="-234571" defTabSz="469142" eaLnBrk="0" fontAlgn="base" hangingPunct="0">
              <a:spcBef>
                <a:spcPct val="0"/>
              </a:spcBef>
              <a:spcAft>
                <a:spcPct val="0"/>
              </a:spcAft>
              <a:tabLst>
                <a:tab pos="0" algn="l"/>
                <a:tab pos="468530" algn="l"/>
                <a:tab pos="937672" algn="l"/>
                <a:tab pos="1406202" algn="l"/>
                <a:tab pos="1875345" algn="l"/>
                <a:tab pos="2343875" algn="l"/>
                <a:tab pos="2813017" algn="l"/>
                <a:tab pos="3281547" algn="l"/>
                <a:tab pos="3750690" algn="l"/>
                <a:tab pos="4219220" algn="l"/>
                <a:tab pos="4688362" algn="l"/>
                <a:tab pos="5156892" algn="l"/>
                <a:tab pos="5626035" algn="l"/>
                <a:tab pos="6094565" algn="l"/>
                <a:tab pos="6563707" algn="l"/>
                <a:tab pos="7032237" algn="l"/>
                <a:tab pos="7501379" algn="l"/>
                <a:tab pos="7969909" algn="l"/>
                <a:tab pos="8439052" algn="l"/>
                <a:tab pos="8907582" algn="l"/>
                <a:tab pos="9376724" algn="l"/>
              </a:tabLst>
              <a:defRPr sz="2600">
                <a:solidFill>
                  <a:schemeClr val="bg1"/>
                </a:solidFill>
                <a:latin typeface="Times New Roman" panose="02020603050405020304" pitchFamily="18" charset="0"/>
                <a:ea typeface="MS PGothic" panose="020B0600070205080204" pitchFamily="34" charset="-128"/>
              </a:defRPr>
            </a:lvl6pPr>
            <a:lvl7pPr marL="3047589" indent="-234571" defTabSz="469142" eaLnBrk="0" fontAlgn="base" hangingPunct="0">
              <a:spcBef>
                <a:spcPct val="0"/>
              </a:spcBef>
              <a:spcAft>
                <a:spcPct val="0"/>
              </a:spcAft>
              <a:tabLst>
                <a:tab pos="0" algn="l"/>
                <a:tab pos="468530" algn="l"/>
                <a:tab pos="937672" algn="l"/>
                <a:tab pos="1406202" algn="l"/>
                <a:tab pos="1875345" algn="l"/>
                <a:tab pos="2343875" algn="l"/>
                <a:tab pos="2813017" algn="l"/>
                <a:tab pos="3281547" algn="l"/>
                <a:tab pos="3750690" algn="l"/>
                <a:tab pos="4219220" algn="l"/>
                <a:tab pos="4688362" algn="l"/>
                <a:tab pos="5156892" algn="l"/>
                <a:tab pos="5626035" algn="l"/>
                <a:tab pos="6094565" algn="l"/>
                <a:tab pos="6563707" algn="l"/>
                <a:tab pos="7032237" algn="l"/>
                <a:tab pos="7501379" algn="l"/>
                <a:tab pos="7969909" algn="l"/>
                <a:tab pos="8439052" algn="l"/>
                <a:tab pos="8907582" algn="l"/>
                <a:tab pos="9376724" algn="l"/>
              </a:tabLst>
              <a:defRPr sz="2600">
                <a:solidFill>
                  <a:schemeClr val="bg1"/>
                </a:solidFill>
                <a:latin typeface="Times New Roman" panose="02020603050405020304" pitchFamily="18" charset="0"/>
                <a:ea typeface="MS PGothic" panose="020B0600070205080204" pitchFamily="34" charset="-128"/>
              </a:defRPr>
            </a:lvl7pPr>
            <a:lvl8pPr marL="3516119" indent="-234571" defTabSz="469142" eaLnBrk="0" fontAlgn="base" hangingPunct="0">
              <a:spcBef>
                <a:spcPct val="0"/>
              </a:spcBef>
              <a:spcAft>
                <a:spcPct val="0"/>
              </a:spcAft>
              <a:tabLst>
                <a:tab pos="0" algn="l"/>
                <a:tab pos="468530" algn="l"/>
                <a:tab pos="937672" algn="l"/>
                <a:tab pos="1406202" algn="l"/>
                <a:tab pos="1875345" algn="l"/>
                <a:tab pos="2343875" algn="l"/>
                <a:tab pos="2813017" algn="l"/>
                <a:tab pos="3281547" algn="l"/>
                <a:tab pos="3750690" algn="l"/>
                <a:tab pos="4219220" algn="l"/>
                <a:tab pos="4688362" algn="l"/>
                <a:tab pos="5156892" algn="l"/>
                <a:tab pos="5626035" algn="l"/>
                <a:tab pos="6094565" algn="l"/>
                <a:tab pos="6563707" algn="l"/>
                <a:tab pos="7032237" algn="l"/>
                <a:tab pos="7501379" algn="l"/>
                <a:tab pos="7969909" algn="l"/>
                <a:tab pos="8439052" algn="l"/>
                <a:tab pos="8907582" algn="l"/>
                <a:tab pos="9376724" algn="l"/>
              </a:tabLst>
              <a:defRPr sz="2600">
                <a:solidFill>
                  <a:schemeClr val="bg1"/>
                </a:solidFill>
                <a:latin typeface="Times New Roman" panose="02020603050405020304" pitchFamily="18" charset="0"/>
                <a:ea typeface="MS PGothic" panose="020B0600070205080204" pitchFamily="34" charset="-128"/>
              </a:defRPr>
            </a:lvl8pPr>
            <a:lvl9pPr marL="3985261" indent="-234571" defTabSz="469142" eaLnBrk="0" fontAlgn="base" hangingPunct="0">
              <a:spcBef>
                <a:spcPct val="0"/>
              </a:spcBef>
              <a:spcAft>
                <a:spcPct val="0"/>
              </a:spcAft>
              <a:tabLst>
                <a:tab pos="0" algn="l"/>
                <a:tab pos="468530" algn="l"/>
                <a:tab pos="937672" algn="l"/>
                <a:tab pos="1406202" algn="l"/>
                <a:tab pos="1875345" algn="l"/>
                <a:tab pos="2343875" algn="l"/>
                <a:tab pos="2813017" algn="l"/>
                <a:tab pos="3281547" algn="l"/>
                <a:tab pos="3750690" algn="l"/>
                <a:tab pos="4219220" algn="l"/>
                <a:tab pos="4688362" algn="l"/>
                <a:tab pos="5156892" algn="l"/>
                <a:tab pos="5626035" algn="l"/>
                <a:tab pos="6094565" algn="l"/>
                <a:tab pos="6563707" algn="l"/>
                <a:tab pos="7032237" algn="l"/>
                <a:tab pos="7501379" algn="l"/>
                <a:tab pos="7969909" algn="l"/>
                <a:tab pos="8439052" algn="l"/>
                <a:tab pos="8907582" algn="l"/>
                <a:tab pos="9376724" algn="l"/>
              </a:tabLst>
              <a:defRPr sz="2600">
                <a:solidFill>
                  <a:schemeClr val="bg1"/>
                </a:solidFill>
                <a:latin typeface="Times New Roman" panose="02020603050405020304" pitchFamily="18" charset="0"/>
                <a:ea typeface="MS PGothic" panose="020B0600070205080204" pitchFamily="34" charset="-128"/>
              </a:defRPr>
            </a:lvl9pPr>
          </a:lstStyle>
          <a:p>
            <a:fld id="{6A88C6C1-01E4-4638-9E15-AAE2DB1A7E64}" type="slidenum">
              <a:rPr lang="en-US" altLang="en-US" sz="1700">
                <a:solidFill>
                  <a:srgbClr val="000000"/>
                </a:solidFill>
              </a:rPr>
              <a:t>1</a:t>
            </a:fld>
            <a:endParaRPr lang="en-US" altLang="en-US" sz="1700" dirty="0">
              <a:solidFill>
                <a:srgbClr val="000000"/>
              </a:solidFill>
            </a:endParaRPr>
          </a:p>
        </p:txBody>
      </p:sp>
    </p:spTree>
    <p:extLst>
      <p:ext uri="{BB962C8B-B14F-4D97-AF65-F5344CB8AC3E}">
        <p14:creationId xmlns:p14="http://schemas.microsoft.com/office/powerpoint/2010/main" val="355564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txBox="1">
            <a:spLocks noGrp="1" noChangeArrowheads="1"/>
          </p:cNvSpPr>
          <p:nvPr/>
        </p:nvSpPr>
        <p:spPr bwMode="auto">
          <a:xfrm>
            <a:off x="3850247" y="9429322"/>
            <a:ext cx="2945955" cy="497317"/>
          </a:xfrm>
          <a:prstGeom prst="rect">
            <a:avLst/>
          </a:prstGeom>
          <a:noFill/>
          <a:ln w="9525">
            <a:noFill/>
            <a:miter lim="800000"/>
          </a:ln>
        </p:spPr>
        <p:txBody>
          <a:bodyPr lIns="88967" tIns="44482" rIns="88967" bIns="44482" anchor="b"/>
          <a:lstStyle/>
          <a:p>
            <a:pPr algn="r" defTabSz="888063"/>
            <a:fld id="{0E341E50-715A-4B26-A1D5-CAD577FD956A}" type="slidenum">
              <a:rPr lang="en-US" sz="1200"/>
              <a:pPr algn="r" defTabSz="888063"/>
              <a:t>2</a:t>
            </a:fld>
            <a:endParaRPr lang="en-US" sz="1200" dirty="0"/>
          </a:p>
        </p:txBody>
      </p:sp>
      <p:sp>
        <p:nvSpPr>
          <p:cNvPr id="16388" name="Rectangle 2"/>
          <p:cNvSpPr>
            <a:spLocks noGrp="1" noRot="1" noChangeAspect="1" noChangeArrowheads="1" noTextEdit="1"/>
          </p:cNvSpPr>
          <p:nvPr>
            <p:ph type="sldImg"/>
          </p:nvPr>
        </p:nvSpPr>
        <p:spPr>
          <a:xfrm>
            <a:off x="88900" y="742950"/>
            <a:ext cx="6619875" cy="3724275"/>
          </a:xfrm>
          <a:solidFill>
            <a:srgbClr val="FFFFFF"/>
          </a:solidFill>
        </p:spPr>
      </p:sp>
      <p:sp>
        <p:nvSpPr>
          <p:cNvPr id="16389" name="Rectangle 3"/>
          <p:cNvSpPr>
            <a:spLocks noGrp="1" noChangeArrowheads="1"/>
          </p:cNvSpPr>
          <p:nvPr>
            <p:ph type="body" idx="1"/>
          </p:nvPr>
        </p:nvSpPr>
        <p:spPr>
          <a:xfrm>
            <a:off x="904294" y="4713842"/>
            <a:ext cx="4989092" cy="4467644"/>
          </a:xfrm>
          <a:solidFill>
            <a:srgbClr val="FFFFFF"/>
          </a:solidFill>
          <a:ln>
            <a:solidFill>
              <a:srgbClr val="000000"/>
            </a:solidFill>
          </a:ln>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fld id="{D8A9DDA0-BDD3-4B9C-B6FC-07E96300859E}" type="slidenum">
              <a:rPr lang="en-US" smtClean="0"/>
              <a:t>2</a:t>
            </a:fld>
            <a:endParaRPr lang="en-US" dirty="0"/>
          </a:p>
        </p:txBody>
      </p:sp>
    </p:spTree>
    <p:extLst>
      <p:ext uri="{BB962C8B-B14F-4D97-AF65-F5344CB8AC3E}">
        <p14:creationId xmlns:p14="http://schemas.microsoft.com/office/powerpoint/2010/main" val="413888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0" algn="l"/>
                <a:tab pos="507727" algn="l"/>
                <a:tab pos="1015455" algn="l"/>
                <a:tab pos="1523182" algn="l"/>
                <a:tab pos="2031522" algn="l"/>
                <a:tab pos="2539249" algn="l"/>
                <a:tab pos="3046976" algn="l"/>
                <a:tab pos="3555316" algn="l"/>
                <a:tab pos="4063043" algn="l"/>
                <a:tab pos="4570770" algn="l"/>
                <a:tab pos="5078498" algn="l"/>
                <a:tab pos="5586837" algn="l"/>
                <a:tab pos="6094565" algn="l"/>
                <a:tab pos="6602292" algn="l"/>
                <a:tab pos="7110632" algn="l"/>
                <a:tab pos="7618359" algn="l"/>
                <a:tab pos="8126086" algn="l"/>
                <a:tab pos="8634426" algn="l"/>
                <a:tab pos="9142153" algn="l"/>
                <a:tab pos="9649880" algn="l"/>
                <a:tab pos="10157608" algn="l"/>
              </a:tabLst>
              <a:defRPr sz="1300">
                <a:solidFill>
                  <a:schemeClr val="tx1"/>
                </a:solidFill>
                <a:latin typeface="Calibri" panose="020F0502020204030204" pitchFamily="34" charset="0"/>
              </a:defRPr>
            </a:lvl1pPr>
            <a:lvl2pPr marL="761897" indent="-292755">
              <a:spcBef>
                <a:spcPct val="30000"/>
              </a:spcBef>
              <a:tabLst>
                <a:tab pos="0" algn="l"/>
                <a:tab pos="507727" algn="l"/>
                <a:tab pos="1015455" algn="l"/>
                <a:tab pos="1523182" algn="l"/>
                <a:tab pos="2031522" algn="l"/>
                <a:tab pos="2539249" algn="l"/>
                <a:tab pos="3046976" algn="l"/>
                <a:tab pos="3555316" algn="l"/>
                <a:tab pos="4063043" algn="l"/>
                <a:tab pos="4570770" algn="l"/>
                <a:tab pos="5078498" algn="l"/>
                <a:tab pos="5586837" algn="l"/>
                <a:tab pos="6094565" algn="l"/>
                <a:tab pos="6602292" algn="l"/>
                <a:tab pos="7110632" algn="l"/>
                <a:tab pos="7618359" algn="l"/>
                <a:tab pos="8126086" algn="l"/>
                <a:tab pos="8634426" algn="l"/>
                <a:tab pos="9142153" algn="l"/>
                <a:tab pos="9649880" algn="l"/>
                <a:tab pos="10157608" algn="l"/>
              </a:tabLst>
              <a:defRPr sz="1300">
                <a:solidFill>
                  <a:schemeClr val="tx1"/>
                </a:solidFill>
                <a:latin typeface="Calibri" panose="020F0502020204030204" pitchFamily="34" charset="0"/>
              </a:defRPr>
            </a:lvl2pPr>
            <a:lvl3pPr marL="1172244" indent="-234571">
              <a:spcBef>
                <a:spcPct val="30000"/>
              </a:spcBef>
              <a:tabLst>
                <a:tab pos="0" algn="l"/>
                <a:tab pos="507727" algn="l"/>
                <a:tab pos="1015455" algn="l"/>
                <a:tab pos="1523182" algn="l"/>
                <a:tab pos="2031522" algn="l"/>
                <a:tab pos="2539249" algn="l"/>
                <a:tab pos="3046976" algn="l"/>
                <a:tab pos="3555316" algn="l"/>
                <a:tab pos="4063043" algn="l"/>
                <a:tab pos="4570770" algn="l"/>
                <a:tab pos="5078498" algn="l"/>
                <a:tab pos="5586837" algn="l"/>
                <a:tab pos="6094565" algn="l"/>
                <a:tab pos="6602292" algn="l"/>
                <a:tab pos="7110632" algn="l"/>
                <a:tab pos="7618359" algn="l"/>
                <a:tab pos="8126086" algn="l"/>
                <a:tab pos="8634426" algn="l"/>
                <a:tab pos="9142153" algn="l"/>
                <a:tab pos="9649880" algn="l"/>
                <a:tab pos="10157608" algn="l"/>
              </a:tabLst>
              <a:defRPr sz="1300">
                <a:solidFill>
                  <a:schemeClr val="tx1"/>
                </a:solidFill>
                <a:latin typeface="Calibri" panose="020F0502020204030204" pitchFamily="34" charset="0"/>
              </a:defRPr>
            </a:lvl3pPr>
            <a:lvl4pPr marL="1640774" indent="-234571">
              <a:spcBef>
                <a:spcPct val="30000"/>
              </a:spcBef>
              <a:tabLst>
                <a:tab pos="0" algn="l"/>
                <a:tab pos="507727" algn="l"/>
                <a:tab pos="1015455" algn="l"/>
                <a:tab pos="1523182" algn="l"/>
                <a:tab pos="2031522" algn="l"/>
                <a:tab pos="2539249" algn="l"/>
                <a:tab pos="3046976" algn="l"/>
                <a:tab pos="3555316" algn="l"/>
                <a:tab pos="4063043" algn="l"/>
                <a:tab pos="4570770" algn="l"/>
                <a:tab pos="5078498" algn="l"/>
                <a:tab pos="5586837" algn="l"/>
                <a:tab pos="6094565" algn="l"/>
                <a:tab pos="6602292" algn="l"/>
                <a:tab pos="7110632" algn="l"/>
                <a:tab pos="7618359" algn="l"/>
                <a:tab pos="8126086" algn="l"/>
                <a:tab pos="8634426" algn="l"/>
                <a:tab pos="9142153" algn="l"/>
                <a:tab pos="9649880" algn="l"/>
                <a:tab pos="10157608" algn="l"/>
              </a:tabLst>
              <a:defRPr sz="1300">
                <a:solidFill>
                  <a:schemeClr val="tx1"/>
                </a:solidFill>
                <a:latin typeface="Calibri" panose="020F0502020204030204" pitchFamily="34" charset="0"/>
              </a:defRPr>
            </a:lvl4pPr>
            <a:lvl5pPr marL="2109916" indent="-234571">
              <a:spcBef>
                <a:spcPct val="30000"/>
              </a:spcBef>
              <a:tabLst>
                <a:tab pos="0" algn="l"/>
                <a:tab pos="507727" algn="l"/>
                <a:tab pos="1015455" algn="l"/>
                <a:tab pos="1523182" algn="l"/>
                <a:tab pos="2031522" algn="l"/>
                <a:tab pos="2539249" algn="l"/>
                <a:tab pos="3046976" algn="l"/>
                <a:tab pos="3555316" algn="l"/>
                <a:tab pos="4063043" algn="l"/>
                <a:tab pos="4570770" algn="l"/>
                <a:tab pos="5078498" algn="l"/>
                <a:tab pos="5586837" algn="l"/>
                <a:tab pos="6094565" algn="l"/>
                <a:tab pos="6602292" algn="l"/>
                <a:tab pos="7110632" algn="l"/>
                <a:tab pos="7618359" algn="l"/>
                <a:tab pos="8126086" algn="l"/>
                <a:tab pos="8634426" algn="l"/>
                <a:tab pos="9142153" algn="l"/>
                <a:tab pos="9649880" algn="l"/>
                <a:tab pos="10157608" algn="l"/>
              </a:tabLst>
              <a:defRPr sz="1300">
                <a:solidFill>
                  <a:schemeClr val="tx1"/>
                </a:solidFill>
                <a:latin typeface="Calibri" panose="020F0502020204030204" pitchFamily="34" charset="0"/>
              </a:defRPr>
            </a:lvl5pPr>
            <a:lvl6pPr marL="2578446" indent="-234571" eaLnBrk="0" fontAlgn="base" hangingPunct="0">
              <a:spcBef>
                <a:spcPct val="30000"/>
              </a:spcBef>
              <a:spcAft>
                <a:spcPct val="0"/>
              </a:spcAft>
              <a:tabLst>
                <a:tab pos="0" algn="l"/>
                <a:tab pos="507727" algn="l"/>
                <a:tab pos="1015455" algn="l"/>
                <a:tab pos="1523182" algn="l"/>
                <a:tab pos="2031522" algn="l"/>
                <a:tab pos="2539249" algn="l"/>
                <a:tab pos="3046976" algn="l"/>
                <a:tab pos="3555316" algn="l"/>
                <a:tab pos="4063043" algn="l"/>
                <a:tab pos="4570770" algn="l"/>
                <a:tab pos="5078498" algn="l"/>
                <a:tab pos="5586837" algn="l"/>
                <a:tab pos="6094565" algn="l"/>
                <a:tab pos="6602292" algn="l"/>
                <a:tab pos="7110632" algn="l"/>
                <a:tab pos="7618359" algn="l"/>
                <a:tab pos="8126086" algn="l"/>
                <a:tab pos="8634426" algn="l"/>
                <a:tab pos="9142153" algn="l"/>
                <a:tab pos="9649880" algn="l"/>
                <a:tab pos="10157608" algn="l"/>
              </a:tabLst>
              <a:defRPr sz="1300">
                <a:solidFill>
                  <a:schemeClr val="tx1"/>
                </a:solidFill>
                <a:latin typeface="Calibri" panose="020F0502020204030204" pitchFamily="34" charset="0"/>
              </a:defRPr>
            </a:lvl6pPr>
            <a:lvl7pPr marL="3047589" indent="-234571" eaLnBrk="0" fontAlgn="base" hangingPunct="0">
              <a:spcBef>
                <a:spcPct val="30000"/>
              </a:spcBef>
              <a:spcAft>
                <a:spcPct val="0"/>
              </a:spcAft>
              <a:tabLst>
                <a:tab pos="0" algn="l"/>
                <a:tab pos="507727" algn="l"/>
                <a:tab pos="1015455" algn="l"/>
                <a:tab pos="1523182" algn="l"/>
                <a:tab pos="2031522" algn="l"/>
                <a:tab pos="2539249" algn="l"/>
                <a:tab pos="3046976" algn="l"/>
                <a:tab pos="3555316" algn="l"/>
                <a:tab pos="4063043" algn="l"/>
                <a:tab pos="4570770" algn="l"/>
                <a:tab pos="5078498" algn="l"/>
                <a:tab pos="5586837" algn="l"/>
                <a:tab pos="6094565" algn="l"/>
                <a:tab pos="6602292" algn="l"/>
                <a:tab pos="7110632" algn="l"/>
                <a:tab pos="7618359" algn="l"/>
                <a:tab pos="8126086" algn="l"/>
                <a:tab pos="8634426" algn="l"/>
                <a:tab pos="9142153" algn="l"/>
                <a:tab pos="9649880" algn="l"/>
                <a:tab pos="10157608" algn="l"/>
              </a:tabLst>
              <a:defRPr sz="1300">
                <a:solidFill>
                  <a:schemeClr val="tx1"/>
                </a:solidFill>
                <a:latin typeface="Calibri" panose="020F0502020204030204" pitchFamily="34" charset="0"/>
              </a:defRPr>
            </a:lvl7pPr>
            <a:lvl8pPr marL="3516119" indent="-234571" eaLnBrk="0" fontAlgn="base" hangingPunct="0">
              <a:spcBef>
                <a:spcPct val="30000"/>
              </a:spcBef>
              <a:spcAft>
                <a:spcPct val="0"/>
              </a:spcAft>
              <a:tabLst>
                <a:tab pos="0" algn="l"/>
                <a:tab pos="507727" algn="l"/>
                <a:tab pos="1015455" algn="l"/>
                <a:tab pos="1523182" algn="l"/>
                <a:tab pos="2031522" algn="l"/>
                <a:tab pos="2539249" algn="l"/>
                <a:tab pos="3046976" algn="l"/>
                <a:tab pos="3555316" algn="l"/>
                <a:tab pos="4063043" algn="l"/>
                <a:tab pos="4570770" algn="l"/>
                <a:tab pos="5078498" algn="l"/>
                <a:tab pos="5586837" algn="l"/>
                <a:tab pos="6094565" algn="l"/>
                <a:tab pos="6602292" algn="l"/>
                <a:tab pos="7110632" algn="l"/>
                <a:tab pos="7618359" algn="l"/>
                <a:tab pos="8126086" algn="l"/>
                <a:tab pos="8634426" algn="l"/>
                <a:tab pos="9142153" algn="l"/>
                <a:tab pos="9649880" algn="l"/>
                <a:tab pos="10157608" algn="l"/>
              </a:tabLst>
              <a:defRPr sz="1300">
                <a:solidFill>
                  <a:schemeClr val="tx1"/>
                </a:solidFill>
                <a:latin typeface="Calibri" panose="020F0502020204030204" pitchFamily="34" charset="0"/>
              </a:defRPr>
            </a:lvl8pPr>
            <a:lvl9pPr marL="3985261" indent="-234571" eaLnBrk="0" fontAlgn="base" hangingPunct="0">
              <a:spcBef>
                <a:spcPct val="30000"/>
              </a:spcBef>
              <a:spcAft>
                <a:spcPct val="0"/>
              </a:spcAft>
              <a:tabLst>
                <a:tab pos="0" algn="l"/>
                <a:tab pos="507727" algn="l"/>
                <a:tab pos="1015455" algn="l"/>
                <a:tab pos="1523182" algn="l"/>
                <a:tab pos="2031522" algn="l"/>
                <a:tab pos="2539249" algn="l"/>
                <a:tab pos="3046976" algn="l"/>
                <a:tab pos="3555316" algn="l"/>
                <a:tab pos="4063043" algn="l"/>
                <a:tab pos="4570770" algn="l"/>
                <a:tab pos="5078498" algn="l"/>
                <a:tab pos="5586837" algn="l"/>
                <a:tab pos="6094565" algn="l"/>
                <a:tab pos="6602292" algn="l"/>
                <a:tab pos="7110632" algn="l"/>
                <a:tab pos="7618359" algn="l"/>
                <a:tab pos="8126086" algn="l"/>
                <a:tab pos="8634426" algn="l"/>
                <a:tab pos="9142153" algn="l"/>
                <a:tab pos="9649880" algn="l"/>
                <a:tab pos="10157608" algn="l"/>
              </a:tabLst>
              <a:defRPr sz="1300">
                <a:solidFill>
                  <a:schemeClr val="tx1"/>
                </a:solidFill>
                <a:latin typeface="Calibri" panose="020F0502020204030204" pitchFamily="34" charset="0"/>
              </a:defRPr>
            </a:lvl9pPr>
          </a:lstStyle>
          <a:p>
            <a:pPr>
              <a:spcBef>
                <a:spcPct val="0"/>
              </a:spcBef>
            </a:pPr>
            <a:fld id="{F9807739-FCFC-4644-A991-C272BC62BE62}" type="slidenum">
              <a:rPr lang="en-US" altLang="en-US" sz="1800">
                <a:solidFill>
                  <a:srgbClr val="000000"/>
                </a:solidFill>
                <a:latin typeface="Times New Roman" panose="02020603050405020304" pitchFamily="18" charset="0"/>
              </a:rPr>
              <a:t>3</a:t>
            </a:fld>
            <a:endParaRPr lang="en-US" altLang="en-US" sz="1800">
              <a:solidFill>
                <a:srgbClr val="000000"/>
              </a:solidFill>
              <a:latin typeface="Times New Roman" panose="02020603050405020304" pitchFamily="18" charset="0"/>
            </a:endParaRPr>
          </a:p>
        </p:txBody>
      </p:sp>
      <p:sp>
        <p:nvSpPr>
          <p:cNvPr id="6147" name="Text Box 1"/>
          <p:cNvSpPr txBox="1">
            <a:spLocks noChangeArrowheads="1"/>
          </p:cNvSpPr>
          <p:nvPr/>
        </p:nvSpPr>
        <p:spPr bwMode="auto">
          <a:xfrm>
            <a:off x="5759451" y="15111414"/>
            <a:ext cx="440531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9582" tIns="74790" rIns="149582" bIns="74790" anchor="b"/>
          <a:lstStyle>
            <a:lvl1pPr>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1pPr>
            <a:lvl2pPr marL="742950" indent="-28575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2pPr>
            <a:lvl3pPr marL="11430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3pPr>
            <a:lvl4pPr marL="16002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4pPr>
            <a:lvl5pPr marL="20574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9pPr>
          </a:lstStyle>
          <a:p>
            <a:pPr algn="r" eaLnBrk="1" hangingPunct="1">
              <a:spcBef>
                <a:spcPct val="0"/>
              </a:spcBef>
            </a:pPr>
            <a:fld id="{11DEF21F-C7F7-4415-8773-46700BC2F527}" type="slidenum">
              <a:rPr lang="en-US" altLang="en-US" sz="1800">
                <a:solidFill>
                  <a:srgbClr val="000000"/>
                </a:solidFill>
                <a:latin typeface="Arial" panose="020B0604020202020204" pitchFamily="34" charset="0"/>
              </a:rPr>
              <a:t>3</a:t>
            </a:fld>
            <a:endParaRPr lang="en-US" altLang="en-US" sz="1800">
              <a:solidFill>
                <a:srgbClr val="000000"/>
              </a:solidFill>
              <a:latin typeface="Arial" panose="020B0604020202020204" pitchFamily="34" charset="0"/>
            </a:endParaRPr>
          </a:p>
        </p:txBody>
      </p:sp>
      <p:sp>
        <p:nvSpPr>
          <p:cNvPr id="6148" name="Text Box 2"/>
          <p:cNvSpPr txBox="1">
            <a:spLocks noChangeArrowheads="1"/>
          </p:cNvSpPr>
          <p:nvPr/>
        </p:nvSpPr>
        <p:spPr bwMode="auto">
          <a:xfrm>
            <a:off x="5759451" y="15111414"/>
            <a:ext cx="440531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1582" tIns="75592" rIns="151582" bIns="75592" anchor="b"/>
          <a:lstStyle>
            <a:lvl1pPr>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1pPr>
            <a:lvl2pPr marL="742950" indent="-28575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2pPr>
            <a:lvl3pPr marL="11430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3pPr>
            <a:lvl4pPr marL="16002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4pPr>
            <a:lvl5pPr marL="20574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9pPr>
          </a:lstStyle>
          <a:p>
            <a:pPr algn="r" eaLnBrk="1" hangingPunct="1">
              <a:spcBef>
                <a:spcPct val="0"/>
              </a:spcBef>
            </a:pPr>
            <a:fld id="{8D985672-8D45-45A1-A449-E2982053AD42}" type="slidenum">
              <a:rPr lang="en-US" altLang="en-US" sz="1800">
                <a:solidFill>
                  <a:srgbClr val="000000"/>
                </a:solidFill>
                <a:latin typeface="Times New Roman" panose="02020603050405020304" pitchFamily="18" charset="0"/>
              </a:rPr>
              <a:t>3</a:t>
            </a:fld>
            <a:endParaRPr lang="en-US" altLang="en-US" sz="1800">
              <a:solidFill>
                <a:srgbClr val="000000"/>
              </a:solidFill>
              <a:latin typeface="Times New Roman" panose="02020603050405020304" pitchFamily="18" charset="0"/>
            </a:endParaRPr>
          </a:p>
        </p:txBody>
      </p:sp>
      <p:sp>
        <p:nvSpPr>
          <p:cNvPr id="6149" name="Text Box 3"/>
          <p:cNvSpPr txBox="1">
            <a:spLocks noChangeArrowheads="1"/>
          </p:cNvSpPr>
          <p:nvPr/>
        </p:nvSpPr>
        <p:spPr bwMode="auto">
          <a:xfrm>
            <a:off x="5759451" y="15111414"/>
            <a:ext cx="440531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9582" tIns="74790" rIns="149582" bIns="74790" anchor="b"/>
          <a:lstStyle>
            <a:lvl1pPr>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1pPr>
            <a:lvl2pPr marL="742950" indent="-28575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2pPr>
            <a:lvl3pPr marL="11430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3pPr>
            <a:lvl4pPr marL="16002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4pPr>
            <a:lvl5pPr marL="20574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9pPr>
          </a:lstStyle>
          <a:p>
            <a:pPr algn="r" eaLnBrk="1" hangingPunct="1">
              <a:spcBef>
                <a:spcPct val="0"/>
              </a:spcBef>
            </a:pPr>
            <a:fld id="{6C420980-EF92-4176-B660-2E24682D5381}" type="slidenum">
              <a:rPr lang="en-US" altLang="en-US" sz="1800">
                <a:solidFill>
                  <a:srgbClr val="000000"/>
                </a:solidFill>
                <a:latin typeface="Arial" panose="020B0604020202020204" pitchFamily="34" charset="0"/>
              </a:rPr>
              <a:t>3</a:t>
            </a:fld>
            <a:endParaRPr lang="en-US" altLang="en-US" sz="1800">
              <a:solidFill>
                <a:srgbClr val="000000"/>
              </a:solidFill>
              <a:latin typeface="Arial" panose="020B0604020202020204" pitchFamily="34" charset="0"/>
            </a:endParaRPr>
          </a:p>
        </p:txBody>
      </p:sp>
      <p:sp>
        <p:nvSpPr>
          <p:cNvPr id="6150" name="Text Box 4"/>
          <p:cNvSpPr txBox="1">
            <a:spLocks noChangeArrowheads="1"/>
          </p:cNvSpPr>
          <p:nvPr/>
        </p:nvSpPr>
        <p:spPr bwMode="auto">
          <a:xfrm>
            <a:off x="5759450" y="15111413"/>
            <a:ext cx="4406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5983" tIns="73191" rIns="145983" bIns="73191" anchor="b"/>
          <a:lstStyle>
            <a:lvl1pPr>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1pPr>
            <a:lvl2pPr marL="742950" indent="-28575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2pPr>
            <a:lvl3pPr marL="11430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3pPr>
            <a:lvl4pPr marL="16002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4pPr>
            <a:lvl5pPr marL="2057400" indent="-22860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Calibri" panose="020F0502020204030204" pitchFamily="34" charset="0"/>
              </a:defRPr>
            </a:lvl9pPr>
          </a:lstStyle>
          <a:p>
            <a:pPr algn="r" eaLnBrk="1" hangingPunct="1">
              <a:spcBef>
                <a:spcPct val="0"/>
              </a:spcBef>
            </a:pPr>
            <a:fld id="{5FE5F54E-6E34-4012-9CE7-7C46FD9569D0}" type="slidenum">
              <a:rPr lang="en-US" altLang="en-US" sz="1800">
                <a:solidFill>
                  <a:srgbClr val="000000"/>
                </a:solidFill>
                <a:latin typeface="Times New Roman" panose="02020603050405020304" pitchFamily="18" charset="0"/>
                <a:ea typeface="Arial Unicode MS" panose="020B0604020202020204" pitchFamily="34" charset="-128"/>
              </a:rPr>
              <a:t>3</a:t>
            </a:fld>
            <a:endParaRPr lang="en-US" altLang="en-US" sz="1800">
              <a:solidFill>
                <a:srgbClr val="000000"/>
              </a:solidFill>
              <a:latin typeface="Times New Roman" panose="02020603050405020304" pitchFamily="18" charset="0"/>
              <a:ea typeface="Arial Unicode MS" panose="020B0604020202020204" pitchFamily="34" charset="-128"/>
            </a:endParaRPr>
          </a:p>
        </p:txBody>
      </p:sp>
      <p:sp>
        <p:nvSpPr>
          <p:cNvPr id="6151" name="Rectangle 5"/>
          <p:cNvSpPr>
            <a:spLocks noGrp="1" noRot="1" noChangeAspect="1" noChangeArrowheads="1" noTextEdit="1"/>
          </p:cNvSpPr>
          <p:nvPr>
            <p:ph type="sldImg"/>
          </p:nvPr>
        </p:nvSpPr>
        <p:spPr bwMode="auto">
          <a:xfrm>
            <a:off x="-214313" y="1193800"/>
            <a:ext cx="10599738" cy="5962650"/>
          </a:xfrm>
          <a:solidFill>
            <a:srgbClr val="FFFFFF"/>
          </a:solidFill>
          <a:ln>
            <a:solidFill>
              <a:srgbClr val="000000"/>
            </a:solidFill>
            <a:miter lim="800000"/>
          </a:ln>
        </p:spPr>
      </p:sp>
      <p:sp>
        <p:nvSpPr>
          <p:cNvPr id="6152" name="Rectangle 6"/>
          <p:cNvSpPr>
            <a:spLocks noGrp="1" noChangeArrowheads="1"/>
          </p:cNvSpPr>
          <p:nvPr>
            <p:ph type="body" idx="1"/>
          </p:nvPr>
        </p:nvSpPr>
        <p:spPr bwMode="auto">
          <a:xfrm>
            <a:off x="1355726" y="7556501"/>
            <a:ext cx="7454900" cy="7161214"/>
          </a:xfrm>
          <a:solidFill>
            <a:srgbClr val="FFFFFF"/>
          </a:solidFill>
          <a:ln w="9360" cap="sq">
            <a:solidFill>
              <a:srgbClr val="000000"/>
            </a:solidFill>
            <a:miter lim="800000"/>
          </a:ln>
        </p:spPr>
        <p:txBody>
          <a:bodyPr wrap="none" numCol="1" anchor="ctr" anchorCtr="0" compatLnSpc="1"/>
          <a:lstStyle/>
          <a:p>
            <a:pPr>
              <a:spcBef>
                <a:spcPts val="502"/>
              </a:spcBef>
              <a:tabLst>
                <a:tab pos="0" algn="l"/>
                <a:tab pos="507727" algn="l"/>
                <a:tab pos="1015455" algn="l"/>
                <a:tab pos="1523182" algn="l"/>
                <a:tab pos="2031522" algn="l"/>
                <a:tab pos="2539249" algn="l"/>
                <a:tab pos="3046976" algn="l"/>
                <a:tab pos="3555316" algn="l"/>
                <a:tab pos="4063043" algn="l"/>
                <a:tab pos="4570770" algn="l"/>
                <a:tab pos="5078498" algn="l"/>
                <a:tab pos="5586837" algn="l"/>
                <a:tab pos="6094565" algn="l"/>
                <a:tab pos="6602292" algn="l"/>
                <a:tab pos="7110632" algn="l"/>
                <a:tab pos="7618359" algn="l"/>
                <a:tab pos="8126086" algn="l"/>
                <a:tab pos="8634426" algn="l"/>
                <a:tab pos="9142153" algn="l"/>
                <a:tab pos="9649880" algn="l"/>
                <a:tab pos="10157608" algn="l"/>
              </a:tabLst>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60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698419" algn="l"/>
                <a:tab pos="1396837" algn="l"/>
                <a:tab pos="2095256" algn="l"/>
                <a:tab pos="2793675" algn="l"/>
              </a:tabLst>
              <a:defRPr b="1">
                <a:solidFill>
                  <a:schemeClr val="tx1"/>
                </a:solidFill>
                <a:latin typeface="Arial" panose="020B0604020202020204" pitchFamily="34" charset="0"/>
              </a:defRPr>
            </a:lvl1pPr>
            <a:lvl2pPr marL="716798" indent="-275692">
              <a:tabLst>
                <a:tab pos="698419" algn="l"/>
                <a:tab pos="1396837" algn="l"/>
                <a:tab pos="2095256" algn="l"/>
                <a:tab pos="2793675" algn="l"/>
              </a:tabLst>
              <a:defRPr b="1">
                <a:solidFill>
                  <a:schemeClr val="tx1"/>
                </a:solidFill>
                <a:latin typeface="Arial" panose="020B0604020202020204" pitchFamily="34" charset="0"/>
              </a:defRPr>
            </a:lvl2pPr>
            <a:lvl3pPr marL="1102766" indent="-220553">
              <a:tabLst>
                <a:tab pos="698419" algn="l"/>
                <a:tab pos="1396837" algn="l"/>
                <a:tab pos="2095256" algn="l"/>
                <a:tab pos="2793675" algn="l"/>
              </a:tabLst>
              <a:defRPr b="1">
                <a:solidFill>
                  <a:schemeClr val="tx1"/>
                </a:solidFill>
                <a:latin typeface="Arial" panose="020B0604020202020204" pitchFamily="34" charset="0"/>
              </a:defRPr>
            </a:lvl3pPr>
            <a:lvl4pPr marL="1543873" indent="-220553">
              <a:tabLst>
                <a:tab pos="698419" algn="l"/>
                <a:tab pos="1396837" algn="l"/>
                <a:tab pos="2095256" algn="l"/>
                <a:tab pos="2793675" algn="l"/>
              </a:tabLst>
              <a:defRPr b="1">
                <a:solidFill>
                  <a:schemeClr val="tx1"/>
                </a:solidFill>
                <a:latin typeface="Arial" panose="020B0604020202020204" pitchFamily="34" charset="0"/>
              </a:defRPr>
            </a:lvl4pPr>
            <a:lvl5pPr marL="1984980" indent="-220553">
              <a:tabLst>
                <a:tab pos="698419" algn="l"/>
                <a:tab pos="1396837" algn="l"/>
                <a:tab pos="2095256" algn="l"/>
                <a:tab pos="2793675" algn="l"/>
              </a:tabLst>
              <a:defRPr b="1">
                <a:solidFill>
                  <a:schemeClr val="tx1"/>
                </a:solidFill>
                <a:latin typeface="Arial" panose="020B0604020202020204" pitchFamily="34" charset="0"/>
              </a:defRPr>
            </a:lvl5pPr>
            <a:lvl6pPr marL="2426086" indent="-220553" eaLnBrk="0" fontAlgn="base" hangingPunct="0">
              <a:spcBef>
                <a:spcPct val="0"/>
              </a:spcBef>
              <a:spcAft>
                <a:spcPct val="0"/>
              </a:spcAft>
              <a:tabLst>
                <a:tab pos="698419" algn="l"/>
                <a:tab pos="1396837" algn="l"/>
                <a:tab pos="2095256" algn="l"/>
                <a:tab pos="2793675" algn="l"/>
              </a:tabLst>
              <a:defRPr b="1">
                <a:solidFill>
                  <a:schemeClr val="tx1"/>
                </a:solidFill>
                <a:latin typeface="Arial" panose="020B0604020202020204" pitchFamily="34" charset="0"/>
              </a:defRPr>
            </a:lvl6pPr>
            <a:lvl7pPr marL="2867193" indent="-220553" eaLnBrk="0" fontAlgn="base" hangingPunct="0">
              <a:spcBef>
                <a:spcPct val="0"/>
              </a:spcBef>
              <a:spcAft>
                <a:spcPct val="0"/>
              </a:spcAft>
              <a:tabLst>
                <a:tab pos="698419" algn="l"/>
                <a:tab pos="1396837" algn="l"/>
                <a:tab pos="2095256" algn="l"/>
                <a:tab pos="2793675" algn="l"/>
              </a:tabLst>
              <a:defRPr b="1">
                <a:solidFill>
                  <a:schemeClr val="tx1"/>
                </a:solidFill>
                <a:latin typeface="Arial" panose="020B0604020202020204" pitchFamily="34" charset="0"/>
              </a:defRPr>
            </a:lvl7pPr>
            <a:lvl8pPr marL="3308299" indent="-220553" eaLnBrk="0" fontAlgn="base" hangingPunct="0">
              <a:spcBef>
                <a:spcPct val="0"/>
              </a:spcBef>
              <a:spcAft>
                <a:spcPct val="0"/>
              </a:spcAft>
              <a:tabLst>
                <a:tab pos="698419" algn="l"/>
                <a:tab pos="1396837" algn="l"/>
                <a:tab pos="2095256" algn="l"/>
                <a:tab pos="2793675" algn="l"/>
              </a:tabLst>
              <a:defRPr b="1">
                <a:solidFill>
                  <a:schemeClr val="tx1"/>
                </a:solidFill>
                <a:latin typeface="Arial" panose="020B0604020202020204" pitchFamily="34" charset="0"/>
              </a:defRPr>
            </a:lvl8pPr>
            <a:lvl9pPr marL="3749406" indent="-220553" eaLnBrk="0" fontAlgn="base" hangingPunct="0">
              <a:spcBef>
                <a:spcPct val="0"/>
              </a:spcBef>
              <a:spcAft>
                <a:spcPct val="0"/>
              </a:spcAft>
              <a:tabLst>
                <a:tab pos="698419" algn="l"/>
                <a:tab pos="1396837" algn="l"/>
                <a:tab pos="2095256" algn="l"/>
                <a:tab pos="2793675" algn="l"/>
              </a:tabLst>
              <a:defRPr b="1">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CA7B760D-7043-4255-BA80-218BCABE576E}" type="slidenum">
              <a:rPr lang="en-US" altLang="en-US" b="0" smtClean="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14</a:t>
            </a:fld>
            <a:endParaRPr lang="en-US" altLang="en-US" b="0">
              <a:solidFill>
                <a:srgbClr val="000000"/>
              </a:solidFill>
              <a:latin typeface="Times New Roman" panose="02020603050405020304" pitchFamily="18" charset="0"/>
              <a:ea typeface="Microsoft YaHei" panose="020B0503020204020204" pitchFamily="34" charset="-122"/>
            </a:endParaRPr>
          </a:p>
        </p:txBody>
      </p:sp>
      <p:sp>
        <p:nvSpPr>
          <p:cNvPr id="101379" name="Rectangle 1"/>
          <p:cNvSpPr>
            <a:spLocks noGrp="1" noRot="1" noChangeAspect="1" noChangeArrowheads="1" noTextEdit="1"/>
          </p:cNvSpPr>
          <p:nvPr>
            <p:ph type="sldImg"/>
          </p:nvPr>
        </p:nvSpPr>
        <p:spPr>
          <a:xfrm>
            <a:off x="327025" y="674688"/>
            <a:ext cx="5911850" cy="33258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Rectangle 2"/>
          <p:cNvSpPr>
            <a:spLocks noGrp="1" noChangeArrowheads="1"/>
          </p:cNvSpPr>
          <p:nvPr>
            <p:ph type="body" idx="1"/>
          </p:nvPr>
        </p:nvSpPr>
        <p:spPr>
          <a:xfrm>
            <a:off x="656663" y="4212701"/>
            <a:ext cx="5253302" cy="39909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endParaRPr>
          </a:p>
        </p:txBody>
      </p:sp>
    </p:spTree>
    <p:extLst>
      <p:ext uri="{BB962C8B-B14F-4D97-AF65-F5344CB8AC3E}">
        <p14:creationId xmlns:p14="http://schemas.microsoft.com/office/powerpoint/2010/main" val="6438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698419" algn="l"/>
                <a:tab pos="1396837" algn="l"/>
                <a:tab pos="2095256" algn="l"/>
                <a:tab pos="2793675" algn="l"/>
              </a:tabLst>
              <a:defRPr b="1">
                <a:solidFill>
                  <a:schemeClr val="tx1"/>
                </a:solidFill>
                <a:latin typeface="Arial" panose="020B0604020202020204" pitchFamily="34" charset="0"/>
              </a:defRPr>
            </a:lvl1pPr>
            <a:lvl2pPr marL="716798" indent="-275692">
              <a:tabLst>
                <a:tab pos="698419" algn="l"/>
                <a:tab pos="1396837" algn="l"/>
                <a:tab pos="2095256" algn="l"/>
                <a:tab pos="2793675" algn="l"/>
              </a:tabLst>
              <a:defRPr b="1">
                <a:solidFill>
                  <a:schemeClr val="tx1"/>
                </a:solidFill>
                <a:latin typeface="Arial" panose="020B0604020202020204" pitchFamily="34" charset="0"/>
              </a:defRPr>
            </a:lvl2pPr>
            <a:lvl3pPr marL="1102766" indent="-220553">
              <a:tabLst>
                <a:tab pos="698419" algn="l"/>
                <a:tab pos="1396837" algn="l"/>
                <a:tab pos="2095256" algn="l"/>
                <a:tab pos="2793675" algn="l"/>
              </a:tabLst>
              <a:defRPr b="1">
                <a:solidFill>
                  <a:schemeClr val="tx1"/>
                </a:solidFill>
                <a:latin typeface="Arial" panose="020B0604020202020204" pitchFamily="34" charset="0"/>
              </a:defRPr>
            </a:lvl3pPr>
            <a:lvl4pPr marL="1543873" indent="-220553">
              <a:tabLst>
                <a:tab pos="698419" algn="l"/>
                <a:tab pos="1396837" algn="l"/>
                <a:tab pos="2095256" algn="l"/>
                <a:tab pos="2793675" algn="l"/>
              </a:tabLst>
              <a:defRPr b="1">
                <a:solidFill>
                  <a:schemeClr val="tx1"/>
                </a:solidFill>
                <a:latin typeface="Arial" panose="020B0604020202020204" pitchFamily="34" charset="0"/>
              </a:defRPr>
            </a:lvl4pPr>
            <a:lvl5pPr marL="1984980" indent="-220553">
              <a:tabLst>
                <a:tab pos="698419" algn="l"/>
                <a:tab pos="1396837" algn="l"/>
                <a:tab pos="2095256" algn="l"/>
                <a:tab pos="2793675" algn="l"/>
              </a:tabLst>
              <a:defRPr b="1">
                <a:solidFill>
                  <a:schemeClr val="tx1"/>
                </a:solidFill>
                <a:latin typeface="Arial" panose="020B0604020202020204" pitchFamily="34" charset="0"/>
              </a:defRPr>
            </a:lvl5pPr>
            <a:lvl6pPr marL="2426086" indent="-220553" eaLnBrk="0" fontAlgn="base" hangingPunct="0">
              <a:spcBef>
                <a:spcPct val="0"/>
              </a:spcBef>
              <a:spcAft>
                <a:spcPct val="0"/>
              </a:spcAft>
              <a:tabLst>
                <a:tab pos="698419" algn="l"/>
                <a:tab pos="1396837" algn="l"/>
                <a:tab pos="2095256" algn="l"/>
                <a:tab pos="2793675" algn="l"/>
              </a:tabLst>
              <a:defRPr b="1">
                <a:solidFill>
                  <a:schemeClr val="tx1"/>
                </a:solidFill>
                <a:latin typeface="Arial" panose="020B0604020202020204" pitchFamily="34" charset="0"/>
              </a:defRPr>
            </a:lvl6pPr>
            <a:lvl7pPr marL="2867193" indent="-220553" eaLnBrk="0" fontAlgn="base" hangingPunct="0">
              <a:spcBef>
                <a:spcPct val="0"/>
              </a:spcBef>
              <a:spcAft>
                <a:spcPct val="0"/>
              </a:spcAft>
              <a:tabLst>
                <a:tab pos="698419" algn="l"/>
                <a:tab pos="1396837" algn="l"/>
                <a:tab pos="2095256" algn="l"/>
                <a:tab pos="2793675" algn="l"/>
              </a:tabLst>
              <a:defRPr b="1">
                <a:solidFill>
                  <a:schemeClr val="tx1"/>
                </a:solidFill>
                <a:latin typeface="Arial" panose="020B0604020202020204" pitchFamily="34" charset="0"/>
              </a:defRPr>
            </a:lvl7pPr>
            <a:lvl8pPr marL="3308299" indent="-220553" eaLnBrk="0" fontAlgn="base" hangingPunct="0">
              <a:spcBef>
                <a:spcPct val="0"/>
              </a:spcBef>
              <a:spcAft>
                <a:spcPct val="0"/>
              </a:spcAft>
              <a:tabLst>
                <a:tab pos="698419" algn="l"/>
                <a:tab pos="1396837" algn="l"/>
                <a:tab pos="2095256" algn="l"/>
                <a:tab pos="2793675" algn="l"/>
              </a:tabLst>
              <a:defRPr b="1">
                <a:solidFill>
                  <a:schemeClr val="tx1"/>
                </a:solidFill>
                <a:latin typeface="Arial" panose="020B0604020202020204" pitchFamily="34" charset="0"/>
              </a:defRPr>
            </a:lvl8pPr>
            <a:lvl9pPr marL="3749406" indent="-220553" eaLnBrk="0" fontAlgn="base" hangingPunct="0">
              <a:spcBef>
                <a:spcPct val="0"/>
              </a:spcBef>
              <a:spcAft>
                <a:spcPct val="0"/>
              </a:spcAft>
              <a:tabLst>
                <a:tab pos="698419" algn="l"/>
                <a:tab pos="1396837" algn="l"/>
                <a:tab pos="2095256" algn="l"/>
                <a:tab pos="2793675" algn="l"/>
              </a:tabLst>
              <a:defRPr b="1">
                <a:solidFill>
                  <a:schemeClr val="tx1"/>
                </a:solidFill>
                <a:latin typeface="Arial" panose="020B0604020202020204" pitchFamily="34" charset="0"/>
              </a:defRPr>
            </a:lvl9pPr>
          </a:lstStyle>
          <a:p>
            <a:pPr>
              <a:lnSpc>
                <a:spcPct val="95000"/>
              </a:lnSpc>
              <a:buClr>
                <a:srgbClr val="000000"/>
              </a:buClr>
              <a:buSzPct val="100000"/>
              <a:buFont typeface="Times New Roman" panose="02020603050405020304" pitchFamily="18" charset="0"/>
              <a:buNone/>
            </a:pPr>
            <a:fld id="{CA7B760D-7043-4255-BA80-218BCABE576E}" type="slidenum">
              <a:rPr lang="en-US" altLang="en-US" b="0" smtClean="0">
                <a:solidFill>
                  <a:srgbClr val="000000"/>
                </a:solidFill>
                <a:latin typeface="Times New Roman" panose="02020603050405020304" pitchFamily="18" charset="0"/>
                <a:ea typeface="Microsoft YaHei" panose="020B0503020204020204" pitchFamily="34" charset="-122"/>
              </a:rPr>
              <a:pPr>
                <a:lnSpc>
                  <a:spcPct val="95000"/>
                </a:lnSpc>
                <a:buClr>
                  <a:srgbClr val="000000"/>
                </a:buClr>
                <a:buSzPct val="100000"/>
                <a:buFont typeface="Times New Roman" panose="02020603050405020304" pitchFamily="18" charset="0"/>
                <a:buNone/>
              </a:pPr>
              <a:t>15</a:t>
            </a:fld>
            <a:endParaRPr lang="en-US" altLang="en-US" b="0">
              <a:solidFill>
                <a:srgbClr val="000000"/>
              </a:solidFill>
              <a:latin typeface="Times New Roman" panose="02020603050405020304" pitchFamily="18" charset="0"/>
              <a:ea typeface="Microsoft YaHei" panose="020B0503020204020204" pitchFamily="34" charset="-122"/>
            </a:endParaRPr>
          </a:p>
        </p:txBody>
      </p:sp>
      <p:sp>
        <p:nvSpPr>
          <p:cNvPr id="101379" name="Rectangle 1"/>
          <p:cNvSpPr>
            <a:spLocks noGrp="1" noRot="1" noChangeAspect="1" noChangeArrowheads="1" noTextEdit="1"/>
          </p:cNvSpPr>
          <p:nvPr>
            <p:ph type="sldImg"/>
          </p:nvPr>
        </p:nvSpPr>
        <p:spPr>
          <a:xfrm>
            <a:off x="327025" y="674688"/>
            <a:ext cx="5911850" cy="332581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Rectangle 2"/>
          <p:cNvSpPr>
            <a:spLocks noGrp="1" noChangeArrowheads="1"/>
          </p:cNvSpPr>
          <p:nvPr>
            <p:ph type="body" idx="1"/>
          </p:nvPr>
        </p:nvSpPr>
        <p:spPr>
          <a:xfrm>
            <a:off x="656663" y="4212701"/>
            <a:ext cx="5253302" cy="39909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Arial" panose="020B0604020202020204" pitchFamily="34" charset="0"/>
            </a:endParaRPr>
          </a:p>
        </p:txBody>
      </p:sp>
    </p:spTree>
    <p:extLst>
      <p:ext uri="{BB962C8B-B14F-4D97-AF65-F5344CB8AC3E}">
        <p14:creationId xmlns:p14="http://schemas.microsoft.com/office/powerpoint/2010/main" val="121842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1430338"/>
            <a:ext cx="6875463" cy="3867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3053DCF7-F3B1-4D82-B742-13E28C391E45}"/>
              </a:ext>
            </a:extLst>
          </p:cNvPr>
          <p:cNvSpPr>
            <a:spLocks noGrp="1"/>
          </p:cNvSpPr>
          <p:nvPr>
            <p:ph type="sldNum" sz="quarter" idx="5"/>
          </p:nvPr>
        </p:nvSpPr>
        <p:spPr/>
        <p:txBody>
          <a:bodyPr/>
          <a:lstStyle/>
          <a:p>
            <a:fld id="{05A9AFC7-7720-4AF9-83CF-2133E759C2CB}" type="slidenum">
              <a:rPr lang="en-IN" smtClean="0"/>
              <a:t>19</a:t>
            </a:fld>
            <a:endParaRPr lang="en-IN"/>
          </a:p>
        </p:txBody>
      </p:sp>
      <p:sp>
        <p:nvSpPr>
          <p:cNvPr id="6" name="Header Placeholder 5">
            <a:extLst>
              <a:ext uri="{FF2B5EF4-FFF2-40B4-BE49-F238E27FC236}">
                <a16:creationId xmlns:a16="http://schemas.microsoft.com/office/drawing/2014/main" id="{D4443615-04A1-4332-8D61-CF55C3EBD35C}"/>
              </a:ext>
            </a:extLst>
          </p:cNvPr>
          <p:cNvSpPr>
            <a:spLocks noGrp="1"/>
          </p:cNvSpPr>
          <p:nvPr>
            <p:ph type="hdr" sz="quarter"/>
          </p:nvPr>
        </p:nvSpPr>
        <p:spPr/>
        <p:txBody>
          <a:bodyPr/>
          <a:lstStyle/>
          <a:p>
            <a:r>
              <a:rPr lang="en-IN"/>
              <a:t>Western Coalfields Limited</a:t>
            </a:r>
          </a:p>
        </p:txBody>
      </p:sp>
      <p:sp>
        <p:nvSpPr>
          <p:cNvPr id="7" name="Date Placeholder 6">
            <a:extLst>
              <a:ext uri="{FF2B5EF4-FFF2-40B4-BE49-F238E27FC236}">
                <a16:creationId xmlns:a16="http://schemas.microsoft.com/office/drawing/2014/main" id="{1B019B5D-1379-4891-89D9-86A89C895BEA}"/>
              </a:ext>
            </a:extLst>
          </p:cNvPr>
          <p:cNvSpPr>
            <a:spLocks noGrp="1"/>
          </p:cNvSpPr>
          <p:nvPr>
            <p:ph type="dt" idx="1"/>
          </p:nvPr>
        </p:nvSpPr>
        <p:spPr/>
        <p:txBody>
          <a:bodyPr/>
          <a:lstStyle/>
          <a:p>
            <a:r>
              <a:rPr lang="en-US"/>
              <a:t>March 2022</a:t>
            </a:r>
            <a:endParaRPr lang="en-IN"/>
          </a:p>
        </p:txBody>
      </p:sp>
    </p:spTree>
    <p:extLst>
      <p:ext uri="{BB962C8B-B14F-4D97-AF65-F5344CB8AC3E}">
        <p14:creationId xmlns:p14="http://schemas.microsoft.com/office/powerpoint/2010/main" val="3073416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B8E84-E1F0-4291-A1A3-0ED056F45F71}"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E2670-DF44-4276-8155-2C80D44F7A23}"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B8E84-E1F0-4291-A1A3-0ED056F45F71}"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E2670-DF44-4276-8155-2C80D44F7A23}"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B8E84-E1F0-4291-A1A3-0ED056F45F71}"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E2670-DF44-4276-8155-2C80D44F7A23}"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988" y="275333"/>
            <a:ext cx="10972030" cy="5850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hi-IN"/>
          </a:p>
        </p:txBody>
      </p:sp>
      <p:sp>
        <p:nvSpPr>
          <p:cNvPr id="4" name="Rectangle 5"/>
          <p:cNvSpPr>
            <a:spLocks noGrp="1" noChangeArrowheads="1"/>
          </p:cNvSpPr>
          <p:nvPr>
            <p:ph type="ftr" sz="quarter" idx="11"/>
          </p:nvPr>
        </p:nvSpPr>
        <p:spPr>
          <a:ln/>
        </p:spPr>
        <p:txBody>
          <a:bodyPr/>
          <a:lstStyle>
            <a:lvl1pPr>
              <a:defRPr/>
            </a:lvl1pPr>
          </a:lstStyle>
          <a:p>
            <a:pPr>
              <a:defRPr/>
            </a:pPr>
            <a:endParaRPr lang="hi-IN"/>
          </a:p>
        </p:txBody>
      </p:sp>
      <p:sp>
        <p:nvSpPr>
          <p:cNvPr id="5" name="Rectangle 6"/>
          <p:cNvSpPr>
            <a:spLocks noGrp="1" noChangeArrowheads="1"/>
          </p:cNvSpPr>
          <p:nvPr>
            <p:ph type="sldNum" sz="quarter" idx="12"/>
          </p:nvPr>
        </p:nvSpPr>
        <p:spPr>
          <a:ln/>
        </p:spPr>
        <p:txBody>
          <a:bodyPr/>
          <a:lstStyle>
            <a:lvl1pPr>
              <a:defRPr/>
            </a:lvl1pPr>
          </a:lstStyle>
          <a:p>
            <a:pPr>
              <a:defRPr/>
            </a:pPr>
            <a:fld id="{4C09E468-5F96-49DB-B69B-1669669C98F6}" type="slidenum">
              <a:rPr lang="en-US"/>
              <a:pPr>
                <a:defRPr/>
              </a:pPr>
              <a:t>‹#›</a:t>
            </a:fld>
            <a:endParaRPr lang="hi-IN"/>
          </a:p>
        </p:txBody>
      </p:sp>
    </p:spTree>
    <p:extLst>
      <p:ext uri="{BB962C8B-B14F-4D97-AF65-F5344CB8AC3E}">
        <p14:creationId xmlns:p14="http://schemas.microsoft.com/office/powerpoint/2010/main" val="4076270819"/>
      </p:ext>
    </p:extLst>
  </p:cSld>
  <p:clrMapOvr>
    <a:masterClrMapping/>
  </p:clrMapOvr>
  <p:transition spd="med">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B8E84-E1F0-4291-A1A3-0ED056F45F71}"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E2670-DF44-4276-8155-2C80D44F7A23}"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B8E84-E1F0-4291-A1A3-0ED056F45F71}" type="datetimeFigureOut">
              <a:rPr lang="en-US" smtClean="0"/>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E2670-DF44-4276-8155-2C80D44F7A23}"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1B8E84-E1F0-4291-A1A3-0ED056F45F71}"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E2670-DF44-4276-8155-2C80D44F7A23}"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B8E84-E1F0-4291-A1A3-0ED056F45F71}" type="datetimeFigureOut">
              <a:rPr lang="en-US" smtClean="0"/>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E2670-DF44-4276-8155-2C80D44F7A23}"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B8E84-E1F0-4291-A1A3-0ED056F45F71}" type="datetimeFigureOut">
              <a:rPr lang="en-US" smtClean="0"/>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E2670-DF44-4276-8155-2C80D44F7A23}"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B8E84-E1F0-4291-A1A3-0ED056F45F71}" type="datetimeFigureOut">
              <a:rPr lang="en-US" smtClean="0"/>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E2670-DF44-4276-8155-2C80D44F7A23}"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B8E84-E1F0-4291-A1A3-0ED056F45F71}"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E2670-DF44-4276-8155-2C80D44F7A23}"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B8E84-E1F0-4291-A1A3-0ED056F45F71}" type="datetimeFigureOut">
              <a:rPr lang="en-US" smtClean="0"/>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E2670-DF44-4276-8155-2C80D44F7A23}"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B8E84-E1F0-4291-A1A3-0ED056F45F71}" type="datetimeFigureOut">
              <a:rPr lang="en-US" smtClean="0"/>
              <a:t>5/11/2022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E2670-DF44-4276-8155-2C80D44F7A23}" type="slidenum">
              <a:rPr lang="en-US" smtClean="0"/>
              <a:t>‹#›</a:t>
            </a:fld>
            <a:endParaRPr lang="en-US"/>
          </a:p>
        </p:txBody>
      </p:sp>
      <p:pic>
        <p:nvPicPr>
          <p:cNvPr id="7" name="Picture 6" descr="A close up of a logo&#10;&#10;Description automatically generated">
            <a:hlinkClick r:id="" action="ppaction://noaction"/>
          </p:cNvPr>
          <p:cNvPicPr>
            <a:picLocks noChangeAspect="1"/>
          </p:cNvPicPr>
          <p:nvPr userDrawn="1"/>
        </p:nvPicPr>
        <p:blipFill>
          <a:blip r:embed="rId14" cstate="print"/>
          <a:stretch>
            <a:fillRect/>
          </a:stretch>
        </p:blipFill>
        <p:spPr>
          <a:xfrm>
            <a:off x="11834972" y="0"/>
            <a:ext cx="357028" cy="4397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266700" y="303610"/>
            <a:ext cx="11658600" cy="73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105840" tIns="52920" rIns="105840" bIns="52920">
            <a:spAutoFit/>
          </a:bodyPr>
          <a:lstStyle>
            <a:lvl1pPr>
              <a:spcBef>
                <a:spcPts val="11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4600">
                <a:solidFill>
                  <a:srgbClr val="000000"/>
                </a:solidFill>
                <a:latin typeface="Calibri" panose="020F0502020204030204" pitchFamily="34" charset="0"/>
                <a:ea typeface="MS PGothic" panose="020B0600070205080204" pitchFamily="34" charset="-128"/>
              </a:defRPr>
            </a:lvl1pPr>
            <a:lvl2pPr>
              <a:spcBef>
                <a:spcPts val="10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4000">
                <a:solidFill>
                  <a:srgbClr val="000000"/>
                </a:solidFill>
                <a:latin typeface="Calibri" panose="020F0502020204030204" pitchFamily="34" charset="0"/>
                <a:ea typeface="MS PGothic" panose="020B0600070205080204" pitchFamily="34" charset="-128"/>
              </a:defRPr>
            </a:lvl2pPr>
            <a:lvl3pPr>
              <a:spcBef>
                <a:spcPts val="8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3400">
                <a:solidFill>
                  <a:srgbClr val="000000"/>
                </a:solidFill>
                <a:latin typeface="Calibri" panose="020F0502020204030204" pitchFamily="34" charset="0"/>
                <a:ea typeface="MS PGothic" panose="020B0600070205080204" pitchFamily="34" charset="-128"/>
              </a:defRPr>
            </a:lvl3pPr>
            <a:lvl4pPr>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rgbClr val="000000"/>
                </a:solidFill>
                <a:latin typeface="Calibri" panose="020F0502020204030204" pitchFamily="34" charset="0"/>
                <a:ea typeface="MS PGothic" panose="020B0600070205080204" pitchFamily="34" charset="-128"/>
              </a:defRPr>
            </a:lvl4pPr>
            <a:lvl5pPr>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ts val="7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ts val="7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ts val="7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ts val="7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rgbClr val="000000"/>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4050" b="1" dirty="0">
                <a:solidFill>
                  <a:srgbClr val="00B0F0"/>
                </a:solidFill>
              </a:rPr>
              <a:t>WESTERN COALFIELDS LIMITED</a:t>
            </a:r>
          </a:p>
        </p:txBody>
      </p:sp>
      <p:sp>
        <p:nvSpPr>
          <p:cNvPr id="5124" name="Line 3"/>
          <p:cNvSpPr>
            <a:spLocks noChangeShapeType="1"/>
          </p:cNvSpPr>
          <p:nvPr/>
        </p:nvSpPr>
        <p:spPr bwMode="auto">
          <a:xfrm>
            <a:off x="813197" y="1214438"/>
            <a:ext cx="10881122" cy="1191"/>
          </a:xfrm>
          <a:prstGeom prst="line">
            <a:avLst/>
          </a:prstGeom>
          <a:noFill/>
          <a:ln w="57240" cap="sq">
            <a:solidFill>
              <a:srgbClr val="B2B2B2"/>
            </a:solidFill>
            <a:miter lim="800000"/>
          </a:ln>
          <a:extLst>
            <a:ext uri="{909E8E84-426E-40DD-AFC4-6F175D3DCCD1}">
              <a14:hiddenFill xmlns:a14="http://schemas.microsoft.com/office/drawing/2010/main">
                <a:noFill/>
              </a14:hiddenFill>
            </a:ext>
          </a:extLst>
        </p:spPr>
        <p:txBody>
          <a:bodyPr/>
          <a:lstStyle/>
          <a:p>
            <a:endParaRPr lang="en-IN" sz="1350" dirty="0"/>
          </a:p>
        </p:txBody>
      </p:sp>
      <p:grpSp>
        <p:nvGrpSpPr>
          <p:cNvPr id="5126" name="Group 5"/>
          <p:cNvGrpSpPr/>
          <p:nvPr/>
        </p:nvGrpSpPr>
        <p:grpSpPr bwMode="auto">
          <a:xfrm>
            <a:off x="266700" y="3771900"/>
            <a:ext cx="3476625" cy="2169319"/>
            <a:chOff x="0" y="3216"/>
            <a:chExt cx="2920" cy="1822"/>
          </a:xfrm>
        </p:grpSpPr>
        <p:pic>
          <p:nvPicPr>
            <p:cNvPr id="5130" name="Picture 6"/>
            <p:cNvPicPr>
              <a:picLocks noChangeAspect="1" noChangeArrowheads="1"/>
            </p:cNvPicPr>
            <p:nvPr/>
          </p:nvPicPr>
          <p:blipFill>
            <a:blip r:embed="rId3" cstate="hqprint">
              <a:grayscl/>
              <a:lum bright="-10000" contrast="40000"/>
            </a:blip>
            <a:srcRect l="9236" t="7213" r="1544" b="6577"/>
            <a:stretch>
              <a:fillRect/>
            </a:stretch>
          </p:blipFill>
          <p:spPr bwMode="auto">
            <a:xfrm>
              <a:off x="1291" y="4112"/>
              <a:ext cx="1628"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grpSp>
          <p:nvGrpSpPr>
            <p:cNvPr id="5131" name="Group 7"/>
            <p:cNvGrpSpPr/>
            <p:nvPr/>
          </p:nvGrpSpPr>
          <p:grpSpPr bwMode="auto">
            <a:xfrm>
              <a:off x="0" y="3216"/>
              <a:ext cx="1237" cy="1822"/>
              <a:chOff x="0" y="3216"/>
              <a:chExt cx="1237" cy="1822"/>
            </a:xfrm>
          </p:grpSpPr>
          <p:pic>
            <p:nvPicPr>
              <p:cNvPr id="5132" name="Picture 8"/>
              <p:cNvPicPr>
                <a:picLocks noChangeAspect="1" noChangeArrowheads="1"/>
              </p:cNvPicPr>
              <p:nvPr/>
            </p:nvPicPr>
            <p:blipFill>
              <a:blip r:embed="rId4" cstate="hqprint">
                <a:grayscl/>
                <a:lum bright="-10000" contrast="36000"/>
              </a:blip>
              <a:srcRect/>
              <a:stretch>
                <a:fillRect/>
              </a:stretch>
            </p:blipFill>
            <p:spPr bwMode="auto">
              <a:xfrm>
                <a:off x="0" y="3216"/>
                <a:ext cx="1204" cy="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5133" name="AutoShape 9"/>
              <p:cNvSpPr>
                <a:spLocks noChangeArrowheads="1"/>
              </p:cNvSpPr>
              <p:nvPr/>
            </p:nvSpPr>
            <p:spPr bwMode="auto">
              <a:xfrm flipH="1">
                <a:off x="986" y="4311"/>
                <a:ext cx="251" cy="727"/>
              </a:xfrm>
              <a:prstGeom prst="rtTriangl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buClr>
                    <a:srgbClr val="000000"/>
                  </a:buClr>
                  <a:buSzPct val="100000"/>
                  <a:buFont typeface="Times New Roman" panose="02020603050405020304" pitchFamily="18" charset="0"/>
                  <a:buNone/>
                </a:pPr>
                <a:endParaRPr lang="en-US" altLang="en-US" sz="1350" dirty="0"/>
              </a:p>
            </p:txBody>
          </p:sp>
        </p:grpSp>
      </p:grpSp>
      <p:pic>
        <p:nvPicPr>
          <p:cNvPr id="5127" name="Picture 10"/>
          <p:cNvPicPr>
            <a:picLocks noChangeAspect="1" noChangeArrowheads="1"/>
          </p:cNvPicPr>
          <p:nvPr/>
        </p:nvPicPr>
        <p:blipFill>
          <a:blip r:embed="rId5" cstate="hqprint">
            <a:grayscl/>
            <a:lum bright="-72000"/>
          </a:blip>
          <a:srcRect r="-980"/>
          <a:stretch>
            <a:fillRect/>
          </a:stretch>
        </p:blipFill>
        <p:spPr bwMode="auto">
          <a:xfrm>
            <a:off x="3764757" y="3829050"/>
            <a:ext cx="8160544"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5128" name="Rectangle 11"/>
          <p:cNvSpPr>
            <a:spLocks noChangeArrowheads="1"/>
          </p:cNvSpPr>
          <p:nvPr/>
        </p:nvSpPr>
        <p:spPr bwMode="auto">
          <a:xfrm>
            <a:off x="0" y="1083469"/>
            <a:ext cx="12192000" cy="283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105840" tIns="52920" rIns="105840" bIns="52920">
            <a:spAutoFit/>
          </a:bodyPr>
          <a:lstStyle>
            <a:lvl1pPr>
              <a:spcBef>
                <a:spcPts val="11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4600">
                <a:solidFill>
                  <a:srgbClr val="000000"/>
                </a:solidFill>
                <a:latin typeface="Calibri" panose="020F0502020204030204" pitchFamily="34" charset="0"/>
                <a:ea typeface="MS PGothic" panose="020B0600070205080204" pitchFamily="34" charset="-128"/>
              </a:defRPr>
            </a:lvl1pPr>
            <a:lvl2pPr>
              <a:spcBef>
                <a:spcPts val="10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4000">
                <a:solidFill>
                  <a:srgbClr val="000000"/>
                </a:solidFill>
                <a:latin typeface="Calibri" panose="020F0502020204030204" pitchFamily="34" charset="0"/>
                <a:ea typeface="MS PGothic" panose="020B0600070205080204" pitchFamily="34" charset="-128"/>
              </a:defRPr>
            </a:lvl2pPr>
            <a:lvl3pPr>
              <a:spcBef>
                <a:spcPts val="8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3400">
                <a:solidFill>
                  <a:srgbClr val="000000"/>
                </a:solidFill>
                <a:latin typeface="Calibri" panose="020F0502020204030204" pitchFamily="34" charset="0"/>
                <a:ea typeface="MS PGothic" panose="020B0600070205080204" pitchFamily="34" charset="-128"/>
              </a:defRPr>
            </a:lvl3pPr>
            <a:lvl4pPr>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rgbClr val="000000"/>
                </a:solidFill>
                <a:latin typeface="Calibri" panose="020F0502020204030204" pitchFamily="34" charset="0"/>
                <a:ea typeface="MS PGothic" panose="020B0600070205080204" pitchFamily="34" charset="-128"/>
              </a:defRPr>
            </a:lvl4pPr>
            <a:lvl5pPr>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ts val="7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ts val="7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ts val="7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ts val="7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rgbClr val="000000"/>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endParaRPr lang="en-US" altLang="en-US" sz="2400" b="1" dirty="0">
              <a:solidFill>
                <a:srgbClr val="000099"/>
              </a:solidFill>
            </a:endParaRPr>
          </a:p>
          <a:p>
            <a:pPr algn="ctr" eaLnBrk="1" hangingPunct="1">
              <a:spcBef>
                <a:spcPct val="0"/>
              </a:spcBef>
              <a:buClrTx/>
              <a:buFontTx/>
              <a:buNone/>
            </a:pPr>
            <a:r>
              <a:rPr lang="en-US" altLang="en-US" sz="2700" b="1" dirty="0">
                <a:solidFill>
                  <a:srgbClr val="0D0D0D"/>
                </a:solidFill>
              </a:rPr>
              <a:t>WELCOMES</a:t>
            </a:r>
          </a:p>
          <a:p>
            <a:pPr algn="ctr" eaLnBrk="1" hangingPunct="1">
              <a:spcBef>
                <a:spcPct val="0"/>
              </a:spcBef>
              <a:buClrTx/>
              <a:buFontTx/>
              <a:buNone/>
            </a:pPr>
            <a:endParaRPr lang="en-US" altLang="en-US" sz="2400" b="1" dirty="0">
              <a:solidFill>
                <a:srgbClr val="000099"/>
              </a:solidFill>
            </a:endParaRPr>
          </a:p>
          <a:p>
            <a:pPr algn="ctr">
              <a:spcBef>
                <a:spcPct val="0"/>
              </a:spcBef>
              <a:buClrTx/>
              <a:buNone/>
            </a:pPr>
            <a:r>
              <a:rPr lang="en-US" altLang="en-US" sz="4200" b="1" dirty="0">
                <a:solidFill>
                  <a:srgbClr val="000099"/>
                </a:solidFill>
              </a:rPr>
              <a:t>CHAIRMAN &amp; MEMBERS </a:t>
            </a:r>
          </a:p>
          <a:p>
            <a:pPr algn="ctr">
              <a:spcBef>
                <a:spcPct val="0"/>
              </a:spcBef>
              <a:buClrTx/>
              <a:buNone/>
            </a:pPr>
            <a:r>
              <a:rPr lang="en-US" altLang="en-US" sz="2100" b="1" dirty="0">
                <a:solidFill>
                  <a:srgbClr val="000099"/>
                </a:solidFill>
              </a:rPr>
              <a:t>OF </a:t>
            </a:r>
          </a:p>
          <a:p>
            <a:pPr algn="ctr">
              <a:spcBef>
                <a:spcPct val="0"/>
              </a:spcBef>
              <a:buClrTx/>
              <a:buNone/>
            </a:pPr>
            <a:r>
              <a:rPr lang="en-US" altLang="en-US" sz="3900" b="1" dirty="0">
                <a:solidFill>
                  <a:srgbClr val="000099"/>
                </a:solidFill>
              </a:rPr>
              <a:t>EXPERT APPRAISAL COMMITTEE (COAL MINING SECTOR)  </a:t>
            </a:r>
          </a:p>
        </p:txBody>
      </p:sp>
      <p:pic>
        <p:nvPicPr>
          <p:cNvPr id="5129" name="Picture 12"/>
          <p:cNvPicPr>
            <a:picLocks noChangeAspect="1" noChangeArrowheads="1"/>
          </p:cNvPicPr>
          <p:nvPr/>
        </p:nvPicPr>
        <p:blipFill>
          <a:blip r:embed="rId6"/>
          <a:srcRect/>
          <a:stretch>
            <a:fillRect/>
          </a:stretch>
        </p:blipFill>
        <p:spPr bwMode="auto">
          <a:xfrm>
            <a:off x="477442" y="114300"/>
            <a:ext cx="954881" cy="10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3200" y="-27384"/>
            <a:ext cx="11785600" cy="8382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a:latin typeface="Arial" panose="020B0604020202020204" pitchFamily="34" charset="0"/>
                <a:cs typeface="Arial" panose="020B0604020202020204" pitchFamily="34" charset="0"/>
              </a:rPr>
              <a:t>MINING DETAILS </a:t>
            </a:r>
          </a:p>
        </p:txBody>
      </p:sp>
      <p:graphicFrame>
        <p:nvGraphicFramePr>
          <p:cNvPr id="5" name="Table 4">
            <a:extLst>
              <a:ext uri="{FF2B5EF4-FFF2-40B4-BE49-F238E27FC236}">
                <a16:creationId xmlns:a16="http://schemas.microsoft.com/office/drawing/2014/main" id="{B6137A14-3711-40BC-AD5E-858EF6A438A1}"/>
              </a:ext>
            </a:extLst>
          </p:cNvPr>
          <p:cNvGraphicFramePr>
            <a:graphicFrameLocks noGrp="1"/>
          </p:cNvGraphicFramePr>
          <p:nvPr>
            <p:extLst>
              <p:ext uri="{D42A27DB-BD31-4B8C-83A1-F6EECF244321}">
                <p14:modId xmlns:p14="http://schemas.microsoft.com/office/powerpoint/2010/main" val="851520780"/>
              </p:ext>
            </p:extLst>
          </p:nvPr>
        </p:nvGraphicFramePr>
        <p:xfrm>
          <a:off x="263352" y="1268760"/>
          <a:ext cx="11725449" cy="5152472"/>
        </p:xfrm>
        <a:graphic>
          <a:graphicData uri="http://schemas.openxmlformats.org/drawingml/2006/table">
            <a:tbl>
              <a:tblPr firstRow="1" firstCol="1" bandRow="1">
                <a:tableStyleId>{5C22544A-7EE6-4342-B048-85BDC9FD1C3A}</a:tableStyleId>
              </a:tblPr>
              <a:tblGrid>
                <a:gridCol w="1296144">
                  <a:extLst>
                    <a:ext uri="{9D8B030D-6E8A-4147-A177-3AD203B41FA5}">
                      <a16:colId xmlns:a16="http://schemas.microsoft.com/office/drawing/2014/main" val="3032816940"/>
                    </a:ext>
                  </a:extLst>
                </a:gridCol>
                <a:gridCol w="5184576">
                  <a:extLst>
                    <a:ext uri="{9D8B030D-6E8A-4147-A177-3AD203B41FA5}">
                      <a16:colId xmlns:a16="http://schemas.microsoft.com/office/drawing/2014/main" val="2539645959"/>
                    </a:ext>
                  </a:extLst>
                </a:gridCol>
                <a:gridCol w="5244729">
                  <a:extLst>
                    <a:ext uri="{9D8B030D-6E8A-4147-A177-3AD203B41FA5}">
                      <a16:colId xmlns:a16="http://schemas.microsoft.com/office/drawing/2014/main" val="3391508178"/>
                    </a:ext>
                  </a:extLst>
                </a:gridCol>
              </a:tblGrid>
              <a:tr h="504056">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Sl. No.</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Details </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algn="l">
                        <a:lnSpc>
                          <a:spcPct val="107000"/>
                        </a:lnSpc>
                      </a:pPr>
                      <a:r>
                        <a:rPr lang="en-IN" sz="2000" b="1" dirty="0">
                          <a:solidFill>
                            <a:schemeClr val="tx1"/>
                          </a:solidFill>
                          <a:effectLst/>
                          <a:latin typeface="Arial" panose="020B0604020202020204" pitchFamily="34" charset="0"/>
                          <a:ea typeface="Verdana" panose="020B0604030504040204" pitchFamily="34" charset="0"/>
                          <a:cs typeface="Arial" panose="020B0604020202020204" pitchFamily="34" charset="0"/>
                        </a:rPr>
                        <a:t>Particulars</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6630017"/>
                  </a:ext>
                </a:extLst>
              </a:tr>
              <a:tr h="504056">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1</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Total Geological Reserves (Million Tonne)</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algn="l">
                        <a:lnSpc>
                          <a:spcPct val="107000"/>
                        </a:lnSpc>
                      </a:pPr>
                      <a:r>
                        <a:rPr lang="en-IN" sz="2000" dirty="0">
                          <a:solidFill>
                            <a:schemeClr val="tx1"/>
                          </a:solidFill>
                          <a:effectLst/>
                          <a:latin typeface="Arial" panose="020B0604020202020204" pitchFamily="34" charset="0"/>
                          <a:cs typeface="Arial" panose="020B0604020202020204" pitchFamily="34" charset="0"/>
                        </a:rPr>
                        <a:t> 14.38</a:t>
                      </a:r>
                      <a:endParaRPr lang="en-IN" sz="20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098590"/>
                  </a:ext>
                </a:extLst>
              </a:tr>
              <a:tr h="504056">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2</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Mineable Reserves (Million Tonne)</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12.30 (Total) , 7.786 (Balance as on 01.04.2022)</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8651709"/>
                  </a:ext>
                </a:extLst>
              </a:tr>
              <a:tr h="360040">
                <a:tc>
                  <a:txBody>
                    <a:bodyPr/>
                    <a:lstStyle/>
                    <a:p>
                      <a:pPr marL="26670" algn="l">
                        <a:lnSpc>
                          <a:spcPct val="107000"/>
                        </a:lnSpc>
                        <a:spcAft>
                          <a:spcPts val="170"/>
                        </a:spcAft>
                      </a:pPr>
                      <a:r>
                        <a:rPr lang="en-IN" sz="2000" b="1" dirty="0">
                          <a:solidFill>
                            <a:schemeClr val="tx1"/>
                          </a:solidFill>
                          <a:effectLst/>
                          <a:latin typeface="Arial" panose="020B0604020202020204" pitchFamily="34" charset="0"/>
                          <a:ea typeface="Verdana" panose="020B0604030504040204" pitchFamily="34" charset="0"/>
                          <a:cs typeface="Arial" panose="020B0604020202020204" pitchFamily="34" charset="0"/>
                        </a:rPr>
                        <a:t>3</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Extractable Reserves(Million Tonne)</a:t>
                      </a:r>
                      <a:endParaRPr lang="en-IN" sz="20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12.30 (Total) , 7.786 (Balance as on 01.04.2022)</a:t>
                      </a:r>
                      <a:endParaRPr lang="en-IN" sz="20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902853"/>
                  </a:ext>
                </a:extLst>
              </a:tr>
              <a:tr h="430138">
                <a:tc>
                  <a:txBody>
                    <a:bodyPr/>
                    <a:lstStyle/>
                    <a:p>
                      <a:pPr marL="26670" algn="l">
                        <a:lnSpc>
                          <a:spcPct val="107000"/>
                        </a:lnSpc>
                        <a:spcAft>
                          <a:spcPts val="170"/>
                        </a:spcAft>
                      </a:pPr>
                      <a:r>
                        <a:rPr lang="en-IN" sz="2000" b="1" dirty="0">
                          <a:solidFill>
                            <a:schemeClr val="tx1"/>
                          </a:solidFill>
                          <a:effectLst/>
                          <a:latin typeface="Arial" panose="020B0604020202020204" pitchFamily="34" charset="0"/>
                          <a:ea typeface="Verdana" panose="020B0604030504040204" pitchFamily="34" charset="0"/>
                          <a:cs typeface="Arial" panose="020B0604020202020204" pitchFamily="34" charset="0"/>
                        </a:rPr>
                        <a:t>4</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Percent(%) of Extraction</a:t>
                      </a:r>
                      <a:endParaRPr lang="en-IN" sz="20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85%</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1248207"/>
                  </a:ext>
                </a:extLst>
              </a:tr>
              <a:tr h="432048">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5</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Grade of Coal /Ore /Mineral</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G8</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5558782"/>
                  </a:ext>
                </a:extLst>
              </a:tr>
              <a:tr h="432048">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6</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Stripping Ratio</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1 : 6.23 (balance as on 01.04.2022)</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490395"/>
                  </a:ext>
                </a:extLst>
              </a:tr>
              <a:tr h="576064">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7</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Average Gradient(Degree)</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1 in 3.5 to 1 in 4</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8773170"/>
                  </a:ext>
                </a:extLst>
              </a:tr>
              <a:tr h="504056">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8</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Mining Method</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l">
                        <a:lnSpc>
                          <a:spcPct val="107000"/>
                        </a:lnSpc>
                        <a:spcAft>
                          <a:spcPts val="170"/>
                        </a:spcAft>
                      </a:pPr>
                      <a:r>
                        <a:rPr lang="en-IN" sz="2000" dirty="0">
                          <a:solidFill>
                            <a:schemeClr val="tx1"/>
                          </a:solidFill>
                          <a:effectLst/>
                          <a:latin typeface="Arial" panose="020B0604020202020204" pitchFamily="34" charset="0"/>
                          <a:cs typeface="Arial" panose="020B0604020202020204" pitchFamily="34" charset="0"/>
                        </a:rPr>
                        <a:t>Opencast with Shovel Dumper Combination</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043615"/>
                  </a:ext>
                </a:extLst>
              </a:tr>
              <a:tr h="406152">
                <a:tc>
                  <a:txBody>
                    <a:bodyPr/>
                    <a:lstStyle/>
                    <a:p>
                      <a:pPr marL="6985" marR="0" lvl="0" indent="0" algn="l" defTabSz="914400" rtl="0" eaLnBrk="1" fontAlgn="auto" latinLnBrk="0" hangingPunct="1">
                        <a:lnSpc>
                          <a:spcPct val="107000"/>
                        </a:lnSpc>
                        <a:spcBef>
                          <a:spcPts val="0"/>
                        </a:spcBef>
                        <a:spcAft>
                          <a:spcPts val="0"/>
                        </a:spcAft>
                        <a:buClrTx/>
                        <a:buSzTx/>
                        <a:buFontTx/>
                        <a:buNone/>
                        <a:tabLst/>
                        <a:defRPr/>
                      </a:pPr>
                      <a:r>
                        <a:rPr lang="en-IN" sz="2000" b="1" dirty="0">
                          <a:solidFill>
                            <a:schemeClr val="tx1"/>
                          </a:solidFill>
                          <a:effectLst/>
                          <a:latin typeface="Arial" panose="020B0604020202020204" pitchFamily="34" charset="0"/>
                          <a:ea typeface="Verdana" panose="020B0604030504040204" pitchFamily="34" charset="0"/>
                          <a:cs typeface="Arial" panose="020B0604020202020204" pitchFamily="34" charset="0"/>
                        </a:rPr>
                        <a:t>9</a:t>
                      </a: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85" marR="0" lvl="0" indent="0" algn="l" defTabSz="914400" rtl="0" eaLnBrk="1" fontAlgn="auto" latinLnBrk="0" hangingPunct="1">
                        <a:lnSpc>
                          <a:spcPct val="107000"/>
                        </a:lnSpc>
                        <a:spcBef>
                          <a:spcPts val="0"/>
                        </a:spcBef>
                        <a:spcAft>
                          <a:spcPts val="0"/>
                        </a:spcAft>
                        <a:buClrTx/>
                        <a:buSzTx/>
                        <a:buFontTx/>
                        <a:buNone/>
                        <a:tabLst/>
                        <a:defRPr/>
                      </a:pPr>
                      <a:r>
                        <a:rPr lang="en-IN" sz="2000" dirty="0">
                          <a:solidFill>
                            <a:schemeClr val="tx1"/>
                          </a:solidFill>
                          <a:effectLst/>
                          <a:latin typeface="Arial" panose="020B0604020202020204" pitchFamily="34" charset="0"/>
                          <a:cs typeface="Arial" panose="020B0604020202020204" pitchFamily="34" charset="0"/>
                        </a:rPr>
                        <a:t>Life of Mine (Years)</a:t>
                      </a:r>
                      <a:endParaRPr lang="en-IN" sz="20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marR="0" lvl="0" indent="0" algn="l" defTabSz="914400" rtl="0" eaLnBrk="1" fontAlgn="auto" latinLnBrk="0" hangingPunct="1">
                        <a:lnSpc>
                          <a:spcPct val="107000"/>
                        </a:lnSpc>
                        <a:spcBef>
                          <a:spcPts val="0"/>
                        </a:spcBef>
                        <a:spcAft>
                          <a:spcPts val="170"/>
                        </a:spcAft>
                        <a:buClrTx/>
                        <a:buSzTx/>
                        <a:buFontTx/>
                        <a:buNone/>
                        <a:tabLst/>
                        <a:defRPr/>
                      </a:pPr>
                      <a:r>
                        <a:rPr lang="en-IN" sz="2000" dirty="0">
                          <a:solidFill>
                            <a:schemeClr val="tx1"/>
                          </a:solidFill>
                          <a:effectLst/>
                          <a:latin typeface="Arial" panose="020B0604020202020204" pitchFamily="34" charset="0"/>
                          <a:cs typeface="Arial" panose="020B0604020202020204" pitchFamily="34" charset="0"/>
                        </a:rPr>
                        <a:t>7 (balance as on 01.04.2022)</a:t>
                      </a:r>
                      <a:endParaRPr lang="en-IN" sz="20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33655" marR="56515"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9758759"/>
                  </a:ext>
                </a:extLst>
              </a:tr>
            </a:tbl>
          </a:graphicData>
        </a:graphic>
      </p:graphicFrame>
    </p:spTree>
    <p:extLst>
      <p:ext uri="{BB962C8B-B14F-4D97-AF65-F5344CB8AC3E}">
        <p14:creationId xmlns:p14="http://schemas.microsoft.com/office/powerpoint/2010/main" val="346121406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3200" y="44624"/>
            <a:ext cx="11785600" cy="576064"/>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a:latin typeface="Arial" panose="020B0604020202020204" pitchFamily="34" charset="0"/>
                <a:cs typeface="Arial" panose="020B0604020202020204" pitchFamily="34" charset="0"/>
              </a:rPr>
              <a:t>CALENDAR PROGRAMME </a:t>
            </a:r>
          </a:p>
        </p:txBody>
      </p:sp>
      <p:graphicFrame>
        <p:nvGraphicFramePr>
          <p:cNvPr id="4" name="Table 3">
            <a:extLst>
              <a:ext uri="{FF2B5EF4-FFF2-40B4-BE49-F238E27FC236}">
                <a16:creationId xmlns:a16="http://schemas.microsoft.com/office/drawing/2014/main" id="{8EE0C6A0-4FDD-439B-B65E-283F8ACB4EB8}"/>
              </a:ext>
            </a:extLst>
          </p:cNvPr>
          <p:cNvGraphicFramePr>
            <a:graphicFrameLocks noGrp="1"/>
          </p:cNvGraphicFramePr>
          <p:nvPr/>
        </p:nvGraphicFramePr>
        <p:xfrm>
          <a:off x="407368" y="908720"/>
          <a:ext cx="11089230" cy="5281016"/>
        </p:xfrm>
        <a:graphic>
          <a:graphicData uri="http://schemas.openxmlformats.org/drawingml/2006/table">
            <a:tbl>
              <a:tblPr>
                <a:tableStyleId>{5C22544A-7EE6-4342-B048-85BDC9FD1C3A}</a:tableStyleId>
              </a:tblPr>
              <a:tblGrid>
                <a:gridCol w="2478768">
                  <a:extLst>
                    <a:ext uri="{9D8B030D-6E8A-4147-A177-3AD203B41FA5}">
                      <a16:colId xmlns:a16="http://schemas.microsoft.com/office/drawing/2014/main" val="2344844790"/>
                    </a:ext>
                  </a:extLst>
                </a:gridCol>
                <a:gridCol w="3685540">
                  <a:extLst>
                    <a:ext uri="{9D8B030D-6E8A-4147-A177-3AD203B41FA5}">
                      <a16:colId xmlns:a16="http://schemas.microsoft.com/office/drawing/2014/main" val="1483637942"/>
                    </a:ext>
                  </a:extLst>
                </a:gridCol>
                <a:gridCol w="4924922">
                  <a:extLst>
                    <a:ext uri="{9D8B030D-6E8A-4147-A177-3AD203B41FA5}">
                      <a16:colId xmlns:a16="http://schemas.microsoft.com/office/drawing/2014/main" val="3422078422"/>
                    </a:ext>
                  </a:extLst>
                </a:gridCol>
              </a:tblGrid>
              <a:tr h="648072">
                <a:tc>
                  <a:txBody>
                    <a:bodyPr/>
                    <a:lstStyle/>
                    <a:p>
                      <a:pPr marR="114300" algn="ctr">
                        <a:lnSpc>
                          <a:spcPct val="150000"/>
                        </a:lnSpc>
                        <a:tabLst>
                          <a:tab pos="809625" algn="l"/>
                        </a:tabLst>
                      </a:pPr>
                      <a:r>
                        <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rPr>
                        <a:t>Sl. No.</a:t>
                      </a: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4300" algn="ctr">
                        <a:lnSpc>
                          <a:spcPct val="150000"/>
                        </a:lnSpc>
                        <a:tabLst>
                          <a:tab pos="809625" algn="l"/>
                        </a:tabLst>
                      </a:pPr>
                      <a:r>
                        <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rPr>
                        <a:t>Year</a:t>
                      </a: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760" marR="114300" algn="ctr">
                        <a:lnSpc>
                          <a:spcPct val="150000"/>
                        </a:lnSpc>
                        <a:spcAft>
                          <a:spcPts val="0"/>
                        </a:spcAft>
                        <a:tabLst>
                          <a:tab pos="809625" algn="l"/>
                        </a:tabLst>
                      </a:pPr>
                      <a:r>
                        <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rPr>
                        <a:t>Coal Production</a:t>
                      </a: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362326"/>
                  </a:ext>
                </a:extLst>
              </a:tr>
              <a:tr h="579118">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1</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2022-23</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760" marR="114300" algn="ctr">
                        <a:lnSpc>
                          <a:spcPct val="150000"/>
                        </a:lnSpc>
                        <a:spcAft>
                          <a:spcPts val="0"/>
                        </a:spcAft>
                        <a:tabLst>
                          <a:tab pos="809625" algn="l"/>
                        </a:tabLst>
                      </a:pPr>
                      <a:r>
                        <a:rPr lang="en-US" sz="2000" dirty="0">
                          <a:solidFill>
                            <a:schemeClr val="tx1"/>
                          </a:solidFill>
                          <a:effectLst/>
                          <a:latin typeface="Arial" panose="020B0604020202020204" pitchFamily="34" charset="0"/>
                          <a:cs typeface="Arial" panose="020B0604020202020204" pitchFamily="34" charset="0"/>
                        </a:rPr>
                        <a:t>1.20</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8322567"/>
                  </a:ext>
                </a:extLst>
              </a:tr>
              <a:tr h="579118">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2</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2023-24</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effectLst/>
                          <a:latin typeface="Arial" panose="020B0604020202020204" pitchFamily="34" charset="0"/>
                          <a:cs typeface="Arial" panose="020B0604020202020204" pitchFamily="34" charset="0"/>
                        </a:rPr>
                        <a:t>1.20</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452245"/>
                  </a:ext>
                </a:extLst>
              </a:tr>
              <a:tr h="579118">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3</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2024-25</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effectLst/>
                          <a:latin typeface="Arial" panose="020B0604020202020204" pitchFamily="34" charset="0"/>
                          <a:cs typeface="Arial" panose="020B0604020202020204" pitchFamily="34" charset="0"/>
                        </a:rPr>
                        <a:t>1.20</a:t>
                      </a:r>
                      <a:endParaRPr lang="en-IN" sz="2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096575"/>
                  </a:ext>
                </a:extLst>
              </a:tr>
              <a:tr h="579118">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4</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2025-26</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effectLst/>
                          <a:latin typeface="Arial" panose="020B0604020202020204" pitchFamily="34" charset="0"/>
                          <a:cs typeface="Arial" panose="020B0604020202020204" pitchFamily="34" charset="0"/>
                        </a:rPr>
                        <a:t>1.20</a:t>
                      </a:r>
                      <a:endParaRPr lang="en-IN" sz="2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1540049"/>
                  </a:ext>
                </a:extLst>
              </a:tr>
              <a:tr h="579118">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5</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2026-27</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effectLst/>
                          <a:latin typeface="Arial" panose="020B0604020202020204" pitchFamily="34" charset="0"/>
                          <a:cs typeface="Arial" panose="020B0604020202020204" pitchFamily="34" charset="0"/>
                        </a:rPr>
                        <a:t>1.20</a:t>
                      </a:r>
                      <a:endParaRPr lang="en-IN" sz="2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3157343"/>
                  </a:ext>
                </a:extLst>
              </a:tr>
              <a:tr h="579118">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6</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2027-28</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solidFill>
                            <a:schemeClr val="tx1"/>
                          </a:solidFill>
                          <a:effectLst/>
                          <a:latin typeface="Arial" panose="020B0604020202020204" pitchFamily="34" charset="0"/>
                          <a:cs typeface="Arial" panose="020B0604020202020204" pitchFamily="34" charset="0"/>
                        </a:rPr>
                        <a:t>1.20</a:t>
                      </a:r>
                      <a:endParaRPr lang="en-IN" sz="2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9383822"/>
                  </a:ext>
                </a:extLst>
              </a:tr>
              <a:tr h="579118">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7</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2028-29</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760" marR="114300" algn="ctr">
                        <a:lnSpc>
                          <a:spcPct val="150000"/>
                        </a:lnSpc>
                        <a:spcAft>
                          <a:spcPts val="0"/>
                        </a:spcAft>
                        <a:tabLst>
                          <a:tab pos="809625" algn="l"/>
                        </a:tabLst>
                      </a:pPr>
                      <a:r>
                        <a:rPr lang="en-US" sz="2000">
                          <a:solidFill>
                            <a:schemeClr val="tx1"/>
                          </a:solidFill>
                          <a:effectLst/>
                          <a:latin typeface="Arial" panose="020B0604020202020204" pitchFamily="34" charset="0"/>
                          <a:cs typeface="Arial" panose="020B0604020202020204" pitchFamily="34" charset="0"/>
                        </a:rPr>
                        <a:t>0.586</a:t>
                      </a:r>
                      <a:endParaRPr lang="en-IN" sz="20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406101"/>
                  </a:ext>
                </a:extLst>
              </a:tr>
              <a:tr h="579118">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 </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4300" algn="ctr">
                        <a:lnSpc>
                          <a:spcPct val="150000"/>
                        </a:lnSpc>
                        <a:tabLst>
                          <a:tab pos="809625" algn="l"/>
                        </a:tabLst>
                      </a:pPr>
                      <a:r>
                        <a:rPr lang="en-US" sz="2000" dirty="0">
                          <a:solidFill>
                            <a:schemeClr val="tx1"/>
                          </a:solidFill>
                          <a:effectLst/>
                          <a:latin typeface="Arial" panose="020B0604020202020204" pitchFamily="34" charset="0"/>
                          <a:cs typeface="Arial" panose="020B0604020202020204" pitchFamily="34" charset="0"/>
                        </a:rPr>
                        <a:t>Total</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760" marR="114300" algn="ctr">
                        <a:lnSpc>
                          <a:spcPct val="150000"/>
                        </a:lnSpc>
                        <a:spcAft>
                          <a:spcPts val="0"/>
                        </a:spcAft>
                        <a:tabLst>
                          <a:tab pos="809625" algn="l"/>
                        </a:tabLst>
                      </a:pPr>
                      <a:r>
                        <a:rPr lang="en-US" sz="2000" dirty="0">
                          <a:solidFill>
                            <a:schemeClr val="tx1"/>
                          </a:solidFill>
                          <a:effectLst/>
                          <a:latin typeface="Arial" panose="020B0604020202020204" pitchFamily="34" charset="0"/>
                          <a:cs typeface="Arial" panose="020B0604020202020204" pitchFamily="34" charset="0"/>
                        </a:rPr>
                        <a:t>7.786</a:t>
                      </a:r>
                      <a:endParaRPr lang="en-IN" sz="20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7189" marR="67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255899"/>
                  </a:ext>
                </a:extLst>
              </a:tr>
            </a:tbl>
          </a:graphicData>
        </a:graphic>
      </p:graphicFrame>
    </p:spTree>
    <p:extLst>
      <p:ext uri="{BB962C8B-B14F-4D97-AF65-F5344CB8AC3E}">
        <p14:creationId xmlns:p14="http://schemas.microsoft.com/office/powerpoint/2010/main" val="11885487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FF0DBA-25A2-4845-8741-5F312D07B3F7}"/>
              </a:ext>
            </a:extLst>
          </p:cNvPr>
          <p:cNvPicPr>
            <a:picLocks noChangeAspect="1"/>
          </p:cNvPicPr>
          <p:nvPr/>
        </p:nvPicPr>
        <p:blipFill>
          <a:blip r:embed="rId2"/>
          <a:stretch>
            <a:fillRect/>
          </a:stretch>
        </p:blipFill>
        <p:spPr>
          <a:xfrm>
            <a:off x="1345425" y="652215"/>
            <a:ext cx="9501150" cy="6202444"/>
          </a:xfrm>
          <a:prstGeom prst="rect">
            <a:avLst/>
          </a:prstGeom>
        </p:spPr>
      </p:pic>
      <p:sp>
        <p:nvSpPr>
          <p:cNvPr id="4" name="Title 1">
            <a:extLst>
              <a:ext uri="{FF2B5EF4-FFF2-40B4-BE49-F238E27FC236}">
                <a16:creationId xmlns:a16="http://schemas.microsoft.com/office/drawing/2014/main" id="{EBE658A6-67A7-4F7E-A4E9-59BF8825AF97}"/>
              </a:ext>
            </a:extLst>
          </p:cNvPr>
          <p:cNvSpPr txBox="1"/>
          <p:nvPr/>
        </p:nvSpPr>
        <p:spPr>
          <a:xfrm>
            <a:off x="203200" y="44624"/>
            <a:ext cx="11785600" cy="576064"/>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a:latin typeface="Arial" panose="020B0604020202020204" pitchFamily="34" charset="0"/>
                <a:cs typeface="Arial" panose="020B0604020202020204" pitchFamily="34" charset="0"/>
              </a:rPr>
              <a:t>POST MINING LAND USE PLAN</a:t>
            </a:r>
          </a:p>
        </p:txBody>
      </p:sp>
    </p:spTree>
    <p:extLst>
      <p:ext uri="{BB962C8B-B14F-4D97-AF65-F5344CB8AC3E}">
        <p14:creationId xmlns:p14="http://schemas.microsoft.com/office/powerpoint/2010/main" val="6836543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6E58570-86F6-492E-91E9-6261BF8E642B}"/>
              </a:ext>
            </a:extLst>
          </p:cNvPr>
          <p:cNvSpPr>
            <a:spLocks noChangeArrowheads="1"/>
          </p:cNvSpPr>
          <p:nvPr/>
        </p:nvSpPr>
        <p:spPr bwMode="auto">
          <a:xfrm>
            <a:off x="203200" y="775960"/>
            <a:ext cx="11785600" cy="16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lgn="just">
              <a:lnSpc>
                <a:spcPct val="150000"/>
              </a:lnSpc>
              <a:buFont typeface="Wingdings" panose="05000000000000000000" pitchFamily="2" charset="2"/>
              <a:buChar char="Ø"/>
            </a:pPr>
            <a:r>
              <a:rPr lang="en-US" altLang="en-US" sz="2400" dirty="0">
                <a:ea typeface="SimSun" panose="02010600030101010101" pitchFamily="2" charset="-122"/>
                <a:cs typeface="Arial" panose="020B0604020202020204" pitchFamily="34" charset="0"/>
              </a:rPr>
              <a:t>Stage II Forestry clearance has been secured has been secured for the forest land of 14.23 Ha involved in the project. There is no further forest land involved in the project as well as in the proposed expansion.</a:t>
            </a:r>
          </a:p>
        </p:txBody>
      </p:sp>
      <p:sp>
        <p:nvSpPr>
          <p:cNvPr id="4" name="Title 1">
            <a:extLst>
              <a:ext uri="{FF2B5EF4-FFF2-40B4-BE49-F238E27FC236}">
                <a16:creationId xmlns:a16="http://schemas.microsoft.com/office/drawing/2014/main" id="{A2E2933B-1F4B-48DD-B4A4-150233732010}"/>
              </a:ext>
            </a:extLst>
          </p:cNvPr>
          <p:cNvSpPr txBox="1"/>
          <p:nvPr/>
        </p:nvSpPr>
        <p:spPr>
          <a:xfrm>
            <a:off x="203200" y="-27384"/>
            <a:ext cx="11785600" cy="8382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a:latin typeface="Arial" panose="020B0604020202020204" pitchFamily="34" charset="0"/>
                <a:cs typeface="Arial" panose="020B0604020202020204" pitchFamily="34" charset="0"/>
              </a:rPr>
              <a:t>FORESTRY CLEARANCE</a:t>
            </a:r>
          </a:p>
        </p:txBody>
      </p:sp>
    </p:spTree>
    <p:extLst>
      <p:ext uri="{BB962C8B-B14F-4D97-AF65-F5344CB8AC3E}">
        <p14:creationId xmlns:p14="http://schemas.microsoft.com/office/powerpoint/2010/main" val="10900235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ChangeArrowheads="1"/>
          </p:cNvSpPr>
          <p:nvPr/>
        </p:nvSpPr>
        <p:spPr bwMode="auto">
          <a:xfrm>
            <a:off x="1104243" y="162625"/>
            <a:ext cx="9368208" cy="516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3838" tIns="26919" rIns="53838" bIns="26919">
            <a:spAutoFit/>
          </a:bodyPr>
          <a:lstStyle>
            <a:lvl1pPr>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chemeClr val="tx1"/>
                </a:solidFill>
                <a:latin typeface="Arial" panose="020B0604020202020204" pitchFamily="34" charset="0"/>
              </a:defRPr>
            </a:lvl1pPr>
            <a:lvl2pPr marL="914400" indent="-455613">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chemeClr val="tx1"/>
                </a:solidFill>
                <a:latin typeface="Arial" panose="020B0604020202020204" pitchFamily="34" charset="0"/>
              </a:defRPr>
            </a:lvl2pPr>
            <a:lvl3pPr marL="11430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Arial" panose="020B0604020202020204" pitchFamily="34" charset="0"/>
              </a:defRPr>
            </a:lvl3pPr>
            <a:lvl4pPr marL="16002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4pPr>
            <a:lvl5pPr marL="20574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9pPr>
          </a:lstStyle>
          <a:p>
            <a:pPr algn="ctr" eaLnBrk="1" hangingPunct="1">
              <a:spcBef>
                <a:spcPct val="0"/>
              </a:spcBef>
              <a:buClr>
                <a:srgbClr val="000000"/>
              </a:buClr>
              <a:buFont typeface="Times New Roman" panose="02020603050405020304" pitchFamily="18" charset="0"/>
              <a:buNone/>
            </a:pPr>
            <a:r>
              <a:rPr lang="en-US" altLang="en-US" sz="3000" b="1" dirty="0">
                <a:solidFill>
                  <a:srgbClr val="000000"/>
                </a:solidFill>
                <a:ea typeface="Microsoft YaHei" panose="020B0503020204020204" pitchFamily="34" charset="-122"/>
              </a:rPr>
              <a:t>FORESTRY CLEARANCE LETTER</a:t>
            </a:r>
          </a:p>
        </p:txBody>
      </p:sp>
      <p:pic>
        <p:nvPicPr>
          <p:cNvPr id="5" name="Picture 4"/>
          <p:cNvPicPr>
            <a:picLocks noChangeAspect="1"/>
          </p:cNvPicPr>
          <p:nvPr/>
        </p:nvPicPr>
        <p:blipFill>
          <a:blip r:embed="rId3"/>
          <a:stretch>
            <a:fillRect/>
          </a:stretch>
        </p:blipFill>
        <p:spPr>
          <a:xfrm>
            <a:off x="1104243" y="733859"/>
            <a:ext cx="4134507" cy="6147953"/>
          </a:xfrm>
          <a:prstGeom prst="rect">
            <a:avLst/>
          </a:prstGeom>
        </p:spPr>
      </p:pic>
      <p:pic>
        <p:nvPicPr>
          <p:cNvPr id="6" name="Picture 5"/>
          <p:cNvPicPr>
            <a:picLocks noChangeAspect="1"/>
          </p:cNvPicPr>
          <p:nvPr/>
        </p:nvPicPr>
        <p:blipFill>
          <a:blip r:embed="rId4"/>
          <a:stretch>
            <a:fillRect/>
          </a:stretch>
        </p:blipFill>
        <p:spPr>
          <a:xfrm>
            <a:off x="6738938" y="733858"/>
            <a:ext cx="3733513" cy="6124142"/>
          </a:xfrm>
          <a:prstGeom prst="rect">
            <a:avLst/>
          </a:prstGeom>
        </p:spPr>
      </p:pic>
    </p:spTree>
    <p:extLst>
      <p:ext uri="{BB962C8B-B14F-4D97-AF65-F5344CB8AC3E}">
        <p14:creationId xmlns:p14="http://schemas.microsoft.com/office/powerpoint/2010/main" val="2039929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ChangeArrowheads="1"/>
          </p:cNvSpPr>
          <p:nvPr/>
        </p:nvSpPr>
        <p:spPr bwMode="auto">
          <a:xfrm>
            <a:off x="881062" y="162625"/>
            <a:ext cx="10215563" cy="516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3838" tIns="26919" rIns="53838" bIns="26919">
            <a:spAutoFit/>
          </a:bodyPr>
          <a:lstStyle>
            <a:lvl1pPr>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chemeClr val="tx1"/>
                </a:solidFill>
                <a:latin typeface="Arial" panose="020B0604020202020204" pitchFamily="34" charset="0"/>
              </a:defRPr>
            </a:lvl1pPr>
            <a:lvl2pPr marL="914400" indent="-455613">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chemeClr val="tx1"/>
                </a:solidFill>
                <a:latin typeface="Arial" panose="020B0604020202020204" pitchFamily="34" charset="0"/>
              </a:defRPr>
            </a:lvl2pPr>
            <a:lvl3pPr marL="11430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Arial" panose="020B0604020202020204" pitchFamily="34" charset="0"/>
              </a:defRPr>
            </a:lvl3pPr>
            <a:lvl4pPr marL="16002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4pPr>
            <a:lvl5pPr marL="20574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defRPr>
            </a:lvl9pPr>
          </a:lstStyle>
          <a:p>
            <a:pPr algn="ctr" eaLnBrk="1" hangingPunct="1">
              <a:spcBef>
                <a:spcPct val="0"/>
              </a:spcBef>
              <a:buClr>
                <a:srgbClr val="000000"/>
              </a:buClr>
              <a:buFont typeface="Times New Roman" panose="02020603050405020304" pitchFamily="18" charset="0"/>
              <a:buNone/>
            </a:pPr>
            <a:r>
              <a:rPr lang="en-US" altLang="en-US" sz="3000" b="1" dirty="0">
                <a:solidFill>
                  <a:srgbClr val="000000"/>
                </a:solidFill>
                <a:ea typeface="Microsoft YaHei" panose="020B0503020204020204" pitchFamily="34" charset="-122"/>
              </a:rPr>
              <a:t>FORESTRY CLEARANCE LETTER</a:t>
            </a:r>
          </a:p>
        </p:txBody>
      </p:sp>
      <p:pic>
        <p:nvPicPr>
          <p:cNvPr id="2" name="Picture 1"/>
          <p:cNvPicPr>
            <a:picLocks noChangeAspect="1"/>
          </p:cNvPicPr>
          <p:nvPr/>
        </p:nvPicPr>
        <p:blipFill>
          <a:blip r:embed="rId3"/>
          <a:stretch>
            <a:fillRect/>
          </a:stretch>
        </p:blipFill>
        <p:spPr>
          <a:xfrm>
            <a:off x="2166937" y="1000125"/>
            <a:ext cx="3643313" cy="5935654"/>
          </a:xfrm>
          <a:prstGeom prst="rect">
            <a:avLst/>
          </a:prstGeom>
        </p:spPr>
      </p:pic>
      <p:pic>
        <p:nvPicPr>
          <p:cNvPr id="3" name="Picture 2"/>
          <p:cNvPicPr>
            <a:picLocks noChangeAspect="1"/>
          </p:cNvPicPr>
          <p:nvPr/>
        </p:nvPicPr>
        <p:blipFill>
          <a:blip r:embed="rId4"/>
          <a:stretch>
            <a:fillRect/>
          </a:stretch>
        </p:blipFill>
        <p:spPr>
          <a:xfrm>
            <a:off x="6127121" y="1990026"/>
            <a:ext cx="4326566" cy="3955852"/>
          </a:xfrm>
          <a:prstGeom prst="rect">
            <a:avLst/>
          </a:prstGeom>
        </p:spPr>
      </p:pic>
    </p:spTree>
    <p:extLst>
      <p:ext uri="{BB962C8B-B14F-4D97-AF65-F5344CB8AC3E}">
        <p14:creationId xmlns:p14="http://schemas.microsoft.com/office/powerpoint/2010/main" val="2564143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6E58570-86F6-492E-91E9-6261BF8E642B}"/>
              </a:ext>
            </a:extLst>
          </p:cNvPr>
          <p:cNvSpPr>
            <a:spLocks noChangeArrowheads="1"/>
          </p:cNvSpPr>
          <p:nvPr/>
        </p:nvSpPr>
        <p:spPr bwMode="auto">
          <a:xfrm>
            <a:off x="203200" y="793010"/>
            <a:ext cx="11785600" cy="39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lgn="just">
              <a:lnSpc>
                <a:spcPct val="150000"/>
              </a:lnSpc>
              <a:buFont typeface="Wingdings" panose="05000000000000000000" pitchFamily="2" charset="2"/>
              <a:buChar char="Ø"/>
            </a:pPr>
            <a:r>
              <a:rPr lang="en-US" altLang="en-US" sz="2400" dirty="0">
                <a:ea typeface="SimSun" panose="02010600030101010101" pitchFamily="2" charset="-122"/>
                <a:cs typeface="Arial" panose="020B0604020202020204" pitchFamily="34" charset="0"/>
              </a:rPr>
              <a:t>Further, in compliance of item no. 6 (iv) of O.M dated 07.05.2022, the certified compliance report of the EC granted for 40% expansion, along with EIA/EMP report, prepared based on standard TORs for the additional capacity of 10% will be submitted on PARIVESH portal within six months of enhancement of production beyond 40%.</a:t>
            </a:r>
          </a:p>
          <a:p>
            <a:pPr marL="171450" indent="-171450" algn="just">
              <a:lnSpc>
                <a:spcPct val="150000"/>
              </a:lnSpc>
              <a:buFont typeface="Wingdings" panose="05000000000000000000" pitchFamily="2" charset="2"/>
              <a:buChar char="Ø"/>
            </a:pPr>
            <a:r>
              <a:rPr lang="en-US" altLang="en-US" sz="2400" dirty="0">
                <a:ea typeface="SimSun" panose="02010600030101010101" pitchFamily="2" charset="-122"/>
                <a:cs typeface="Arial" panose="020B0604020202020204" pitchFamily="34" charset="0"/>
              </a:rPr>
              <a:t>Salient Pollution control measures presently deployed at Singhori OC has been given in subsequent slides. </a:t>
            </a:r>
          </a:p>
        </p:txBody>
      </p:sp>
      <p:sp>
        <p:nvSpPr>
          <p:cNvPr id="4" name="Title 1">
            <a:extLst>
              <a:ext uri="{FF2B5EF4-FFF2-40B4-BE49-F238E27FC236}">
                <a16:creationId xmlns:a16="http://schemas.microsoft.com/office/drawing/2014/main" id="{A2E2933B-1F4B-48DD-B4A4-150233732010}"/>
              </a:ext>
            </a:extLst>
          </p:cNvPr>
          <p:cNvSpPr txBox="1"/>
          <p:nvPr/>
        </p:nvSpPr>
        <p:spPr>
          <a:xfrm>
            <a:off x="203200" y="-27384"/>
            <a:ext cx="11785600" cy="8382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a:latin typeface="Arial" panose="020B0604020202020204" pitchFamily="34" charset="0"/>
                <a:cs typeface="Arial" panose="020B0604020202020204" pitchFamily="34" charset="0"/>
              </a:rPr>
              <a:t>Compliance of O.M. dated 07/05/22</a:t>
            </a:r>
          </a:p>
        </p:txBody>
      </p:sp>
    </p:spTree>
    <p:extLst>
      <p:ext uri="{BB962C8B-B14F-4D97-AF65-F5344CB8AC3E}">
        <p14:creationId xmlns:p14="http://schemas.microsoft.com/office/powerpoint/2010/main" val="8670499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1BCB24D-3579-4AB0-8587-EA95C6110C6F}"/>
              </a:ext>
            </a:extLst>
          </p:cNvPr>
          <p:cNvSpPr txBox="1"/>
          <p:nvPr/>
        </p:nvSpPr>
        <p:spPr>
          <a:xfrm>
            <a:off x="0" y="47526"/>
            <a:ext cx="12192000" cy="584775"/>
          </a:xfrm>
          <a:prstGeom prst="rect">
            <a:avLst/>
          </a:prstGeom>
          <a:noFill/>
        </p:spPr>
        <p:txBody>
          <a:bodyPr wrap="square">
            <a:spAutoFit/>
          </a:bodyPr>
          <a:lstStyle/>
          <a:p>
            <a:pPr algn="ctr"/>
            <a:r>
              <a:rPr lang="en-IN" sz="3200" b="1" dirty="0">
                <a:latin typeface="Arial" panose="020B0604020202020204" pitchFamily="34" charset="0"/>
                <a:cs typeface="Arial" panose="020B0604020202020204" pitchFamily="34" charset="0"/>
              </a:rPr>
              <a:t>COAL DISPATCH ARRANGEMENT</a:t>
            </a:r>
            <a:endParaRPr lang="en-IN" sz="3200" dirty="0"/>
          </a:p>
        </p:txBody>
      </p:sp>
      <p:sp>
        <p:nvSpPr>
          <p:cNvPr id="8" name="TextBox 7">
            <a:extLst>
              <a:ext uri="{FF2B5EF4-FFF2-40B4-BE49-F238E27FC236}">
                <a16:creationId xmlns:a16="http://schemas.microsoft.com/office/drawing/2014/main" id="{D0617AE3-6E88-4878-A709-20B4BC0BF229}"/>
              </a:ext>
            </a:extLst>
          </p:cNvPr>
          <p:cNvSpPr txBox="1"/>
          <p:nvPr/>
        </p:nvSpPr>
        <p:spPr>
          <a:xfrm>
            <a:off x="119336" y="1039331"/>
            <a:ext cx="11665296" cy="3901837"/>
          </a:xfrm>
          <a:prstGeom prst="rect">
            <a:avLst/>
          </a:prstGeom>
          <a:noFill/>
        </p:spPr>
        <p:txBody>
          <a:bodyPr wrap="square" rtlCol="0">
            <a:spAutoFit/>
          </a:bodyPr>
          <a:lstStyle/>
          <a:p>
            <a:pPr>
              <a:lnSpc>
                <a:spcPct val="150000"/>
              </a:lnSpc>
            </a:pPr>
            <a:r>
              <a:rPr lang="en-IN" sz="2400" dirty="0">
                <a:latin typeface="Arial" panose="020B0604020202020204" pitchFamily="34" charset="0"/>
                <a:cs typeface="Arial" panose="020B0604020202020204" pitchFamily="34" charset="0"/>
              </a:rPr>
              <a:t>Presently, Coal from Singhori OC is being dispatched in following arrangement. </a:t>
            </a:r>
          </a:p>
          <a:p>
            <a:pPr marL="342900" indent="-342900">
              <a:lnSpc>
                <a:spcPct val="150000"/>
              </a:lnSpc>
              <a:buAutoNum type="arabicPeriod"/>
            </a:pPr>
            <a:r>
              <a:rPr lang="en-IN" sz="2400" dirty="0">
                <a:latin typeface="Arial" panose="020B0604020202020204" pitchFamily="34" charset="0"/>
                <a:cs typeface="Arial" panose="020B0604020202020204" pitchFamily="34" charset="0"/>
              </a:rPr>
              <a:t>Part of the coal production is dispatched to </a:t>
            </a:r>
            <a:r>
              <a:rPr lang="en-IN" sz="2400" dirty="0" err="1">
                <a:latin typeface="Arial" panose="020B0604020202020204" pitchFamily="34" charset="0"/>
                <a:cs typeface="Arial" panose="020B0604020202020204" pitchFamily="34" charset="0"/>
              </a:rPr>
              <a:t>Dumri</a:t>
            </a:r>
            <a:r>
              <a:rPr lang="en-IN" sz="2400" dirty="0">
                <a:latin typeface="Arial" panose="020B0604020202020204" pitchFamily="34" charset="0"/>
                <a:cs typeface="Arial" panose="020B0604020202020204" pitchFamily="34" charset="0"/>
              </a:rPr>
              <a:t> Railway Siding, which is located at 34 Kms from the Mine and thereafter by rail to consumers.</a:t>
            </a:r>
          </a:p>
          <a:p>
            <a:pPr marL="342900" indent="-342900">
              <a:lnSpc>
                <a:spcPct val="150000"/>
              </a:lnSpc>
              <a:buAutoNum type="arabicPeriod"/>
            </a:pPr>
            <a:r>
              <a:rPr lang="en-IN" sz="2400" dirty="0">
                <a:latin typeface="Arial" panose="020B0604020202020204" pitchFamily="34" charset="0"/>
                <a:cs typeface="Arial" panose="020B0604020202020204" pitchFamily="34" charset="0"/>
              </a:rPr>
              <a:t>Part of the Coal production is directly fed to the power plants of the MAHAGENCO namely </a:t>
            </a:r>
            <a:r>
              <a:rPr lang="en-IN" sz="2400" dirty="0" err="1">
                <a:latin typeface="Arial" panose="020B0604020202020204" pitchFamily="34" charset="0"/>
                <a:cs typeface="Arial" panose="020B0604020202020204" pitchFamily="34" charset="0"/>
              </a:rPr>
              <a:t>Koradi</a:t>
            </a:r>
            <a:r>
              <a:rPr lang="en-IN" sz="2400" dirty="0">
                <a:latin typeface="Arial" panose="020B0604020202020204" pitchFamily="34" charset="0"/>
                <a:cs typeface="Arial" panose="020B0604020202020204" pitchFamily="34" charset="0"/>
              </a:rPr>
              <a:t> Thermal Power Plant and </a:t>
            </a:r>
            <a:r>
              <a:rPr lang="en-IN" sz="2400" dirty="0" err="1">
                <a:latin typeface="Arial" panose="020B0604020202020204" pitchFamily="34" charset="0"/>
                <a:cs typeface="Arial" panose="020B0604020202020204" pitchFamily="34" charset="0"/>
              </a:rPr>
              <a:t>Khaparkheda</a:t>
            </a:r>
            <a:r>
              <a:rPr lang="en-IN" sz="2400" dirty="0">
                <a:latin typeface="Arial" panose="020B0604020202020204" pitchFamily="34" charset="0"/>
                <a:cs typeface="Arial" panose="020B0604020202020204" pitchFamily="34" charset="0"/>
              </a:rPr>
              <a:t> Thermal Power Plant (transport is arranged by TPP) which are located at 21 Kms and 10 Kms respectively. </a:t>
            </a:r>
          </a:p>
        </p:txBody>
      </p:sp>
    </p:spTree>
    <p:extLst>
      <p:ext uri="{BB962C8B-B14F-4D97-AF65-F5344CB8AC3E}">
        <p14:creationId xmlns:p14="http://schemas.microsoft.com/office/powerpoint/2010/main" val="15027012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1BCB24D-3579-4AB0-8587-EA95C6110C6F}"/>
              </a:ext>
            </a:extLst>
          </p:cNvPr>
          <p:cNvSpPr txBox="1"/>
          <p:nvPr/>
        </p:nvSpPr>
        <p:spPr>
          <a:xfrm>
            <a:off x="0" y="47526"/>
            <a:ext cx="12192000" cy="584775"/>
          </a:xfrm>
          <a:prstGeom prst="rect">
            <a:avLst/>
          </a:prstGeom>
          <a:noFill/>
        </p:spPr>
        <p:txBody>
          <a:bodyPr wrap="square">
            <a:spAutoFit/>
          </a:bodyPr>
          <a:lstStyle/>
          <a:p>
            <a:pPr algn="ctr"/>
            <a:r>
              <a:rPr lang="en-IN" sz="3200" b="1" dirty="0">
                <a:latin typeface="Arial" panose="020B0604020202020204" pitchFamily="34" charset="0"/>
                <a:cs typeface="Arial" panose="020B0604020202020204" pitchFamily="34" charset="0"/>
              </a:rPr>
              <a:t>COAL DISPATCH ARRANGEMENT</a:t>
            </a:r>
            <a:endParaRPr lang="en-IN" sz="3200" dirty="0"/>
          </a:p>
        </p:txBody>
      </p:sp>
      <p:sp>
        <p:nvSpPr>
          <p:cNvPr id="8" name="TextBox 7">
            <a:extLst>
              <a:ext uri="{FF2B5EF4-FFF2-40B4-BE49-F238E27FC236}">
                <a16:creationId xmlns:a16="http://schemas.microsoft.com/office/drawing/2014/main" id="{D0617AE3-6E88-4878-A709-20B4BC0BF229}"/>
              </a:ext>
            </a:extLst>
          </p:cNvPr>
          <p:cNvSpPr txBox="1"/>
          <p:nvPr/>
        </p:nvSpPr>
        <p:spPr>
          <a:xfrm>
            <a:off x="191344" y="1484784"/>
            <a:ext cx="11665296" cy="3347840"/>
          </a:xfrm>
          <a:prstGeom prst="rect">
            <a:avLst/>
          </a:prstGeom>
          <a:noFill/>
        </p:spPr>
        <p:txBody>
          <a:bodyPr wrap="square" rtlCol="0">
            <a:spAutoFit/>
          </a:bodyPr>
          <a:lstStyle/>
          <a:p>
            <a:pPr>
              <a:lnSpc>
                <a:spcPct val="150000"/>
              </a:lnSpc>
            </a:pPr>
            <a:r>
              <a:rPr lang="en-IN" sz="2400" dirty="0">
                <a:latin typeface="Arial" panose="020B0604020202020204" pitchFamily="34" charset="0"/>
                <a:cs typeface="Arial" panose="020B0604020202020204" pitchFamily="34" charset="0"/>
              </a:rPr>
              <a:t>Now, coal transportation to TPP will be replaced by Pipe Conveyor system from the existing road transportation and rail transportation. </a:t>
            </a:r>
          </a:p>
          <a:p>
            <a:pPr>
              <a:lnSpc>
                <a:spcPct val="150000"/>
              </a:lnSpc>
            </a:pPr>
            <a:r>
              <a:rPr lang="en-IN" sz="2400" dirty="0">
                <a:latin typeface="Arial" panose="020B0604020202020204" pitchFamily="34" charset="0"/>
                <a:cs typeface="Arial" panose="020B0604020202020204" pitchFamily="34" charset="0"/>
              </a:rPr>
              <a:t>The commissioning of pipe conveyor system is already in progress and being carried out by MAHAGENCO. </a:t>
            </a:r>
          </a:p>
          <a:p>
            <a:pPr>
              <a:lnSpc>
                <a:spcPct val="150000"/>
              </a:lnSpc>
            </a:pPr>
            <a:r>
              <a:rPr lang="en-IN" sz="2400" dirty="0">
                <a:latin typeface="Arial" panose="020B0604020202020204" pitchFamily="34" charset="0"/>
                <a:cs typeface="Arial" panose="020B0604020202020204" pitchFamily="34" charset="0"/>
              </a:rPr>
              <a:t>The plan of the total system and the existing status of the work is placed in subsequent slides. </a:t>
            </a:r>
          </a:p>
        </p:txBody>
      </p:sp>
    </p:spTree>
    <p:extLst>
      <p:ext uri="{BB962C8B-B14F-4D97-AF65-F5344CB8AC3E}">
        <p14:creationId xmlns:p14="http://schemas.microsoft.com/office/powerpoint/2010/main" val="41310881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01E67455-E70F-42E5-B4B2-5CB7CD2400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630" y="908720"/>
            <a:ext cx="11821202" cy="5334703"/>
          </a:xfrm>
          <a:prstGeom prst="rect">
            <a:avLst/>
          </a:prstGeom>
          <a:noFill/>
          <a:ln>
            <a:solidFill>
              <a:schemeClr val="tx1"/>
            </a:solidFill>
          </a:ln>
        </p:spPr>
      </p:pic>
      <p:sp>
        <p:nvSpPr>
          <p:cNvPr id="44" name="TextBox 43">
            <a:extLst>
              <a:ext uri="{FF2B5EF4-FFF2-40B4-BE49-F238E27FC236}">
                <a16:creationId xmlns:a16="http://schemas.microsoft.com/office/drawing/2014/main" id="{A6BB81AD-A0C9-4D7E-9827-EDC675D0EEBF}"/>
              </a:ext>
            </a:extLst>
          </p:cNvPr>
          <p:cNvSpPr txBox="1"/>
          <p:nvPr/>
        </p:nvSpPr>
        <p:spPr>
          <a:xfrm>
            <a:off x="0" y="116632"/>
            <a:ext cx="12192000" cy="658835"/>
          </a:xfrm>
          <a:prstGeom prst="rect">
            <a:avLst/>
          </a:prstGeom>
          <a:noFill/>
        </p:spPr>
        <p:txBody>
          <a:bodyPr wrap="square">
            <a:spAutoFit/>
          </a:bodyPr>
          <a:lstStyle/>
          <a:p>
            <a:pPr algn="ctr">
              <a:lnSpc>
                <a:spcPct val="150000"/>
              </a:lnSpc>
              <a:spcAft>
                <a:spcPts val="800"/>
              </a:spcAft>
            </a:pPr>
            <a:r>
              <a:rPr lang="en-IN" sz="2800" b="1" dirty="0">
                <a:effectLst/>
                <a:latin typeface="Arial" panose="020B0604020202020204" pitchFamily="34" charset="0"/>
                <a:ea typeface="Calibri" panose="020F0502020204030204" pitchFamily="34" charset="0"/>
                <a:cs typeface="Arial" panose="020B0604020202020204" pitchFamily="34" charset="0"/>
              </a:rPr>
              <a:t>CONSTRUCTION OF PIPE CONVEYOR SYSTEM NEAR SINGHORI OC</a:t>
            </a:r>
            <a:endParaRPr lang="en-IN"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482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60412" y="116632"/>
            <a:ext cx="11671176" cy="6481941"/>
          </a:xfrm>
          <a:prstGeom prst="rect">
            <a:avLst/>
          </a:prstGeom>
          <a:solidFill>
            <a:schemeClr val="bg1"/>
          </a:solidFill>
          <a:ln w="9525">
            <a:noFill/>
            <a:miter lim="800000"/>
          </a:ln>
        </p:spPr>
        <p:txBody>
          <a:bodyPr wrap="square" lIns="91414" tIns="45707" rIns="91414" bIns="45707">
            <a:spAutoFit/>
          </a:bodyPr>
          <a:lstStyle/>
          <a:p>
            <a:pPr algn="ctr" eaLnBrk="1" hangingPunct="1">
              <a:lnSpc>
                <a:spcPct val="150000"/>
              </a:lnSpc>
            </a:pPr>
            <a:r>
              <a:rPr lang="en-US" sz="4000" dirty="0">
                <a:latin typeface="Arial" panose="020B0604020202020204" pitchFamily="34" charset="0"/>
                <a:cs typeface="Arial" panose="020B0604020202020204" pitchFamily="34" charset="0"/>
              </a:rPr>
              <a:t>PRESENTATION</a:t>
            </a:r>
          </a:p>
          <a:p>
            <a:pPr algn="ctr" eaLnBrk="1" hangingPunct="1">
              <a:lnSpc>
                <a:spcPct val="150000"/>
              </a:lnSpc>
            </a:pPr>
            <a:r>
              <a:rPr lang="en-US" sz="2000" dirty="0">
                <a:latin typeface="Arial" panose="020B0604020202020204" pitchFamily="34" charset="0"/>
                <a:cs typeface="Arial" panose="020B0604020202020204" pitchFamily="34" charset="0"/>
              </a:rPr>
              <a:t>FOR</a:t>
            </a:r>
          </a:p>
          <a:p>
            <a:pPr algn="ctr" eaLnBrk="1" hangingPunct="1">
              <a:lnSpc>
                <a:spcPct val="150000"/>
              </a:lnSpc>
            </a:pPr>
            <a:endParaRPr lang="en-US" sz="1400" b="1" dirty="0">
              <a:latin typeface="Arial" panose="020B0604020202020204" pitchFamily="34" charset="0"/>
              <a:cs typeface="Arial" panose="020B0604020202020204" pitchFamily="34" charset="0"/>
            </a:endParaRPr>
          </a:p>
          <a:p>
            <a:pPr algn="ctr" eaLnBrk="1" hangingPunct="1">
              <a:lnSpc>
                <a:spcPct val="85000"/>
              </a:lnSpc>
            </a:pPr>
            <a:r>
              <a:rPr lang="en-US" sz="4000" b="1" dirty="0">
                <a:solidFill>
                  <a:schemeClr val="accent6">
                    <a:lumMod val="50000"/>
                  </a:schemeClr>
                </a:solidFill>
                <a:latin typeface="Arial" panose="020B0604020202020204" pitchFamily="34" charset="0"/>
                <a:cs typeface="Arial" panose="020B0604020202020204" pitchFamily="34" charset="0"/>
              </a:rPr>
              <a:t>ENVIRONMENTAL CLEARANCE</a:t>
            </a:r>
          </a:p>
          <a:p>
            <a:pPr algn="ctr" eaLnBrk="1" hangingPunct="1">
              <a:lnSpc>
                <a:spcPct val="85000"/>
              </a:lnSpc>
            </a:pPr>
            <a:endParaRPr lang="en-US" sz="2000" dirty="0">
              <a:solidFill>
                <a:schemeClr val="accent6">
                  <a:lumMod val="50000"/>
                </a:schemeClr>
              </a:solidFill>
              <a:latin typeface="Arial" panose="020B0604020202020204" pitchFamily="34" charset="0"/>
              <a:cs typeface="Arial" panose="020B0604020202020204" pitchFamily="34" charset="0"/>
            </a:endParaRPr>
          </a:p>
          <a:p>
            <a:pPr algn="ctr" eaLnBrk="1" hangingPunct="1">
              <a:lnSpc>
                <a:spcPct val="85000"/>
              </a:lnSpc>
            </a:pPr>
            <a:r>
              <a:rPr lang="en-US" sz="2000" dirty="0">
                <a:latin typeface="Arial" panose="020B0604020202020204" pitchFamily="34" charset="0"/>
                <a:cs typeface="Arial" panose="020B0604020202020204" pitchFamily="34" charset="0"/>
              </a:rPr>
              <a:t>(AS PER CLAUSE 7 (II) OF EIA  NOTIFICATION, 2006 and MOEF&amp;CC O.M. DATED 07.05.2022) </a:t>
            </a:r>
          </a:p>
          <a:p>
            <a:pPr algn="ctr" eaLnBrk="1" hangingPunct="1">
              <a:lnSpc>
                <a:spcPct val="85000"/>
              </a:lnSpc>
            </a:pPr>
            <a:endParaRPr lang="en-US" sz="2000" dirty="0">
              <a:solidFill>
                <a:srgbClr val="00B050"/>
              </a:solidFill>
              <a:latin typeface="Arial" panose="020B0604020202020204" pitchFamily="34" charset="0"/>
              <a:cs typeface="Arial" panose="020B0604020202020204" pitchFamily="34" charset="0"/>
            </a:endParaRPr>
          </a:p>
          <a:p>
            <a:pPr algn="ctr" eaLnBrk="1" hangingPunct="1">
              <a:lnSpc>
                <a:spcPct val="85000"/>
              </a:lnSpc>
            </a:pPr>
            <a:r>
              <a:rPr lang="en-US" sz="2400" dirty="0">
                <a:latin typeface="Arial" panose="020B0604020202020204" pitchFamily="34" charset="0"/>
                <a:cs typeface="Arial" panose="020B0604020202020204" pitchFamily="34" charset="0"/>
              </a:rPr>
              <a:t>FOR </a:t>
            </a:r>
          </a:p>
          <a:p>
            <a:pPr algn="ctr">
              <a:lnSpc>
                <a:spcPct val="150000"/>
              </a:lnSpc>
            </a:pPr>
            <a:r>
              <a:rPr lang="en-US" sz="3600" b="1" dirty="0">
                <a:solidFill>
                  <a:srgbClr val="0070C0"/>
                </a:solidFill>
                <a:latin typeface="Arial" panose="020B0604020202020204" pitchFamily="34" charset="0"/>
                <a:cs typeface="Arial" panose="020B0604020202020204" pitchFamily="34" charset="0"/>
              </a:rPr>
              <a:t>EXPANSION OF SINGHORI OC </a:t>
            </a:r>
            <a:endParaRPr lang="en-US" sz="3600" dirty="0">
              <a:solidFill>
                <a:srgbClr val="0070C0"/>
              </a:solidFill>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NAGPUR AREA, WCL</a:t>
            </a:r>
          </a:p>
          <a:p>
            <a:pPr algn="ctr">
              <a:lnSpc>
                <a:spcPct val="150000"/>
              </a:lnSpc>
            </a:pPr>
            <a:r>
              <a:rPr lang="en-US" sz="2800" dirty="0">
                <a:latin typeface="Arial" panose="020B0604020202020204" pitchFamily="34" charset="0"/>
                <a:cs typeface="Arial" panose="020B0604020202020204" pitchFamily="34" charset="0"/>
              </a:rPr>
              <a:t>Expansion in Production Capacity </a:t>
            </a:r>
          </a:p>
          <a:p>
            <a:pPr algn="ctr">
              <a:lnSpc>
                <a:spcPct val="150000"/>
              </a:lnSpc>
            </a:pPr>
            <a:r>
              <a:rPr lang="en-US" sz="2800" dirty="0">
                <a:latin typeface="Arial" panose="020B0604020202020204" pitchFamily="34" charset="0"/>
                <a:cs typeface="Arial" panose="020B0604020202020204" pitchFamily="34" charset="0"/>
              </a:rPr>
              <a:t>from 1.12 MTPA to 1.20 MTPA within 423.91 ha </a:t>
            </a:r>
          </a:p>
          <a:p>
            <a:pPr algn="ctr">
              <a:lnSpc>
                <a:spcPct val="150000"/>
              </a:lnSpc>
            </a:pPr>
            <a:r>
              <a:rPr lang="en-US" sz="2800" dirty="0">
                <a:latin typeface="Arial" panose="020B0604020202020204" pitchFamily="34" charset="0"/>
                <a:cs typeface="Arial" panose="020B0604020202020204" pitchFamily="34" charset="0"/>
              </a:rPr>
              <a:t>(within already sanctioned EC area of 425.04 ha)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74E31-CBA8-A8A5-0FD4-1BB4136D2EE9}"/>
              </a:ext>
            </a:extLst>
          </p:cNvPr>
          <p:cNvSpPr>
            <a:spLocks noGrp="1"/>
          </p:cNvSpPr>
          <p:nvPr>
            <p:ph type="title"/>
          </p:nvPr>
        </p:nvSpPr>
        <p:spPr>
          <a:xfrm>
            <a:off x="838200" y="158296"/>
            <a:ext cx="10515600" cy="1325563"/>
          </a:xfrm>
        </p:spPr>
        <p:txBody>
          <a:bodyPr>
            <a:normAutofit fontScale="90000"/>
          </a:bodyPr>
          <a:lstStyle/>
          <a:p>
            <a:pPr algn="ctr">
              <a:lnSpc>
                <a:spcPct val="150000"/>
              </a:lnSpc>
            </a:pPr>
            <a:r>
              <a:rPr lang="en-IN" sz="3600" b="1" dirty="0">
                <a:latin typeface="Arial" panose="020B0604020202020204" pitchFamily="34" charset="0"/>
                <a:cs typeface="Arial" panose="020B0604020202020204" pitchFamily="34" charset="0"/>
              </a:rPr>
              <a:t>POLLUTION CONTROL MEASURES</a:t>
            </a:r>
            <a:br>
              <a:rPr lang="en-IN" sz="3600" dirty="0">
                <a:latin typeface="Arial" panose="020B0604020202020204" pitchFamily="34" charset="0"/>
                <a:cs typeface="Arial" panose="020B0604020202020204" pitchFamily="34" charset="0"/>
              </a:rPr>
            </a:br>
            <a:r>
              <a:rPr lang="en-IN" sz="3600" dirty="0">
                <a:latin typeface="Arial" panose="020B0604020202020204" pitchFamily="34" charset="0"/>
                <a:cs typeface="Arial" panose="020B0604020202020204" pitchFamily="34" charset="0"/>
              </a:rPr>
              <a:t>Air Pollution Control Measures/ Monitoring</a:t>
            </a:r>
          </a:p>
        </p:txBody>
      </p:sp>
      <p:sp>
        <p:nvSpPr>
          <p:cNvPr id="3" name="Content Placeholder 2">
            <a:extLst>
              <a:ext uri="{FF2B5EF4-FFF2-40B4-BE49-F238E27FC236}">
                <a16:creationId xmlns:a16="http://schemas.microsoft.com/office/drawing/2014/main" id="{75C95134-3BDE-E162-07F6-C1C10E16830B}"/>
              </a:ext>
            </a:extLst>
          </p:cNvPr>
          <p:cNvSpPr>
            <a:spLocks noGrp="1"/>
          </p:cNvSpPr>
          <p:nvPr>
            <p:ph idx="1"/>
          </p:nvPr>
        </p:nvSpPr>
        <p:spPr>
          <a:xfrm>
            <a:off x="370113" y="1687286"/>
            <a:ext cx="11615057" cy="5170714"/>
          </a:xfrm>
        </p:spPr>
        <p:txBody>
          <a:bodyPr>
            <a:noAutofit/>
          </a:bodyPr>
          <a:lstStyle/>
          <a:p>
            <a:pPr>
              <a:lnSpc>
                <a:spcPct val="150000"/>
              </a:lnSpc>
            </a:pPr>
            <a:r>
              <a:rPr lang="en-IN" sz="2000" dirty="0">
                <a:latin typeface="Arial" panose="020B0604020202020204" pitchFamily="34" charset="0"/>
                <a:cs typeface="Arial" panose="020B0604020202020204" pitchFamily="34" charset="0"/>
              </a:rPr>
              <a:t>Fixed Sprinklers - </a:t>
            </a:r>
            <a:r>
              <a:rPr lang="en-US" sz="2000" dirty="0">
                <a:latin typeface="Arial" panose="020B0604020202020204" pitchFamily="34" charset="0"/>
                <a:cs typeface="Arial" panose="020B0604020202020204" pitchFamily="34" charset="0"/>
              </a:rPr>
              <a:t>18 nos. of rain guns having width 40 m throw are in operation.</a:t>
            </a:r>
          </a:p>
          <a:p>
            <a:pPr>
              <a:lnSpc>
                <a:spcPct val="150000"/>
              </a:lnSpc>
            </a:pPr>
            <a:r>
              <a:rPr lang="en-IN" sz="2000" dirty="0">
                <a:latin typeface="Arial" panose="020B0604020202020204" pitchFamily="34" charset="0"/>
                <a:cs typeface="Arial" panose="020B0604020202020204" pitchFamily="34" charset="0"/>
              </a:rPr>
              <a:t>Portable Sprinklers - 25 nos. in place of mobile nature &amp; 20 nos. - Proposed</a:t>
            </a:r>
          </a:p>
          <a:p>
            <a:pPr>
              <a:lnSpc>
                <a:spcPct val="150000"/>
              </a:lnSpc>
            </a:pPr>
            <a:r>
              <a:rPr lang="en-IN" sz="2000" dirty="0">
                <a:latin typeface="Arial" panose="020B0604020202020204" pitchFamily="34" charset="0"/>
                <a:cs typeface="Arial" panose="020B0604020202020204" pitchFamily="34" charset="0"/>
              </a:rPr>
              <a:t>Mobile Water tankers – 2 nos. (18 KL Cap.) &amp; 2 nos. (12 KL Cap.) in operation.</a:t>
            </a:r>
          </a:p>
          <a:p>
            <a:pPr>
              <a:lnSpc>
                <a:spcPct val="150000"/>
              </a:lnSpc>
            </a:pPr>
            <a:r>
              <a:rPr lang="en-IN" sz="2000" dirty="0">
                <a:latin typeface="Arial" panose="020B0604020202020204" pitchFamily="34" charset="0"/>
                <a:cs typeface="Arial" panose="020B0604020202020204" pitchFamily="34" charset="0"/>
              </a:rPr>
              <a:t>Truck Mounted Mist </a:t>
            </a:r>
            <a:r>
              <a:rPr lang="en-IN" sz="2000" dirty="0" err="1">
                <a:latin typeface="Arial" panose="020B0604020202020204" pitchFamily="34" charset="0"/>
                <a:cs typeface="Arial" panose="020B0604020202020204" pitchFamily="34" charset="0"/>
              </a:rPr>
              <a:t>fogger</a:t>
            </a:r>
            <a:r>
              <a:rPr lang="en-IN" sz="2000" dirty="0">
                <a:latin typeface="Arial" panose="020B0604020202020204" pitchFamily="34" charset="0"/>
                <a:cs typeface="Arial" panose="020B0604020202020204" pitchFamily="34" charset="0"/>
              </a:rPr>
              <a:t> – 01 nos. proposed</a:t>
            </a:r>
          </a:p>
          <a:p>
            <a:pPr algn="just">
              <a:lnSpc>
                <a:spcPct val="150000"/>
              </a:lnSpc>
            </a:pPr>
            <a:r>
              <a:rPr lang="en-IN" sz="2000" dirty="0">
                <a:latin typeface="Arial" panose="020B0604020202020204" pitchFamily="34" charset="0"/>
                <a:cs typeface="Arial" panose="020B0604020202020204" pitchFamily="34" charset="0"/>
              </a:rPr>
              <a:t>Coal transportation road - </a:t>
            </a:r>
            <a:r>
              <a:rPr lang="en-US" sz="2000" dirty="0">
                <a:latin typeface="Arial" panose="020B0604020202020204" pitchFamily="34" charset="0"/>
                <a:cs typeface="Arial" panose="020B0604020202020204" pitchFamily="34" charset="0"/>
              </a:rPr>
              <a:t>Black topping of about 3.6 km length completed</a:t>
            </a:r>
          </a:p>
          <a:p>
            <a:pPr algn="just">
              <a:lnSpc>
                <a:spcPct val="150000"/>
              </a:lnSpc>
            </a:pPr>
            <a:r>
              <a:rPr lang="en-US" sz="2000" dirty="0">
                <a:latin typeface="Arial" panose="020B0604020202020204" pitchFamily="34" charset="0"/>
                <a:cs typeface="Arial" panose="020B0604020202020204" pitchFamily="34" charset="0"/>
              </a:rPr>
              <a:t>Drilling – Wet Drilling </a:t>
            </a:r>
          </a:p>
          <a:p>
            <a:pPr>
              <a:lnSpc>
                <a:spcPct val="150000"/>
              </a:lnSpc>
            </a:pPr>
            <a:r>
              <a:rPr lang="en-IN" sz="2000" dirty="0">
                <a:latin typeface="Arial" panose="020B0604020202020204" pitchFamily="34" charset="0"/>
                <a:cs typeface="Arial" panose="020B0604020202020204" pitchFamily="34" charset="0"/>
              </a:rPr>
              <a:t>Plantation done – 86500 nos.</a:t>
            </a:r>
          </a:p>
          <a:p>
            <a:pPr>
              <a:lnSpc>
                <a:spcPct val="150000"/>
              </a:lnSpc>
            </a:pPr>
            <a:r>
              <a:rPr lang="en-IN" sz="2000" dirty="0">
                <a:latin typeface="Arial" panose="020B0604020202020204" pitchFamily="34" charset="0"/>
                <a:cs typeface="Arial" panose="020B0604020202020204" pitchFamily="34" charset="0"/>
              </a:rPr>
              <a:t>1 no. of CAAQMS in operation</a:t>
            </a:r>
          </a:p>
          <a:p>
            <a:pPr>
              <a:lnSpc>
                <a:spcPct val="150000"/>
              </a:lnSpc>
            </a:pPr>
            <a:r>
              <a:rPr lang="en-IN" sz="2000" dirty="0">
                <a:latin typeface="Arial" panose="020B0604020202020204" pitchFamily="34" charset="0"/>
                <a:cs typeface="Arial" panose="020B0604020202020204" pitchFamily="34" charset="0"/>
              </a:rPr>
              <a:t>All Existing measures will continue to be operated and maintained. The proposed measures will also be placed into operation.</a:t>
            </a:r>
          </a:p>
        </p:txBody>
      </p:sp>
    </p:spTree>
    <p:extLst>
      <p:ext uri="{BB962C8B-B14F-4D97-AF65-F5344CB8AC3E}">
        <p14:creationId xmlns:p14="http://schemas.microsoft.com/office/powerpoint/2010/main" val="37564951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2462-5D11-C8B8-5642-1B8AE1A1DB96}"/>
              </a:ext>
            </a:extLst>
          </p:cNvPr>
          <p:cNvSpPr>
            <a:spLocks noGrp="1"/>
          </p:cNvSpPr>
          <p:nvPr>
            <p:ph type="title"/>
          </p:nvPr>
        </p:nvSpPr>
        <p:spPr>
          <a:xfrm>
            <a:off x="1385207" y="4332350"/>
            <a:ext cx="4062721" cy="1400905"/>
          </a:xfrm>
        </p:spPr>
        <p:txBody>
          <a:bodyPr>
            <a:noAutofit/>
          </a:bodyPr>
          <a:lstStyle/>
          <a:p>
            <a:pPr algn="ctr"/>
            <a:r>
              <a:rPr lang="en-US" sz="2800" dirty="0">
                <a:latin typeface="Arial" panose="020B0604020202020204" pitchFamily="34" charset="0"/>
                <a:cs typeface="Arial" panose="020B0604020202020204" pitchFamily="34" charset="0"/>
              </a:rPr>
              <a:t>Black Topping Of Coal Transportation Road</a:t>
            </a:r>
            <a:endParaRPr lang="en-IN" sz="2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18F069B-8682-6ECE-0A7E-28B62FE063CA}"/>
              </a:ext>
            </a:extLst>
          </p:cNvPr>
          <p:cNvPicPr>
            <a:picLocks noChangeAspect="1"/>
          </p:cNvPicPr>
          <p:nvPr/>
        </p:nvPicPr>
        <p:blipFill rotWithShape="1">
          <a:blip r:embed="rId2"/>
          <a:srcRect r="24817" b="10961"/>
          <a:stretch/>
        </p:blipFill>
        <p:spPr>
          <a:xfrm>
            <a:off x="0" y="859071"/>
            <a:ext cx="6096000" cy="3288222"/>
          </a:xfrm>
          <a:prstGeom prst="rect">
            <a:avLst/>
          </a:prstGeom>
        </p:spPr>
      </p:pic>
      <p:pic>
        <p:nvPicPr>
          <p:cNvPr id="13" name="Picture 12">
            <a:extLst>
              <a:ext uri="{FF2B5EF4-FFF2-40B4-BE49-F238E27FC236}">
                <a16:creationId xmlns:a16="http://schemas.microsoft.com/office/drawing/2014/main" id="{BCD61E64-A051-2548-61F4-1FFDD2E86D0E}"/>
              </a:ext>
            </a:extLst>
          </p:cNvPr>
          <p:cNvPicPr>
            <a:picLocks noChangeAspect="1"/>
          </p:cNvPicPr>
          <p:nvPr/>
        </p:nvPicPr>
        <p:blipFill>
          <a:blip r:embed="rId3"/>
          <a:stretch>
            <a:fillRect/>
          </a:stretch>
        </p:blipFill>
        <p:spPr>
          <a:xfrm>
            <a:off x="6096000" y="859071"/>
            <a:ext cx="5812729" cy="3288222"/>
          </a:xfrm>
          <a:prstGeom prst="rect">
            <a:avLst/>
          </a:prstGeom>
        </p:spPr>
      </p:pic>
      <p:sp>
        <p:nvSpPr>
          <p:cNvPr id="14" name="Title 1">
            <a:extLst>
              <a:ext uri="{FF2B5EF4-FFF2-40B4-BE49-F238E27FC236}">
                <a16:creationId xmlns:a16="http://schemas.microsoft.com/office/drawing/2014/main" id="{1BBA0F00-8EE6-5AA4-D3E8-A742268E38C6}"/>
              </a:ext>
            </a:extLst>
          </p:cNvPr>
          <p:cNvSpPr txBox="1">
            <a:spLocks/>
          </p:cNvSpPr>
          <p:nvPr/>
        </p:nvSpPr>
        <p:spPr>
          <a:xfrm>
            <a:off x="7339571" y="4357724"/>
            <a:ext cx="3325585" cy="675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rial" panose="020B0604020202020204" pitchFamily="34" charset="0"/>
                <a:cs typeface="Arial" panose="020B0604020202020204" pitchFamily="34" charset="0"/>
              </a:rPr>
              <a:t>Fixed Rain Guns</a:t>
            </a:r>
            <a:endParaRPr lang="en-IN"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C8DBA86-5FA5-4E0B-9851-CD1B119710B1}"/>
              </a:ext>
            </a:extLst>
          </p:cNvPr>
          <p:cNvSpPr txBox="1"/>
          <p:nvPr/>
        </p:nvSpPr>
        <p:spPr>
          <a:xfrm>
            <a:off x="0" y="47526"/>
            <a:ext cx="12192000" cy="584775"/>
          </a:xfrm>
          <a:prstGeom prst="rect">
            <a:avLst/>
          </a:prstGeom>
          <a:noFill/>
        </p:spPr>
        <p:txBody>
          <a:bodyPr wrap="square">
            <a:spAutoFit/>
          </a:bodyPr>
          <a:lstStyle/>
          <a:p>
            <a:pPr algn="ctr"/>
            <a:r>
              <a:rPr lang="en-IN" sz="3200" b="1" dirty="0">
                <a:latin typeface="Arial" panose="020B0604020202020204" pitchFamily="34" charset="0"/>
                <a:cs typeface="Arial" panose="020B0604020202020204" pitchFamily="34" charset="0"/>
              </a:rPr>
              <a:t>POLLUTION CONTROL MEASURES</a:t>
            </a:r>
            <a:endParaRPr lang="en-IN" sz="3200" dirty="0"/>
          </a:p>
        </p:txBody>
      </p:sp>
    </p:spTree>
    <p:extLst>
      <p:ext uri="{BB962C8B-B14F-4D97-AF65-F5344CB8AC3E}">
        <p14:creationId xmlns:p14="http://schemas.microsoft.com/office/powerpoint/2010/main" val="25506086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2462-5D11-C8B8-5642-1B8AE1A1DB96}"/>
              </a:ext>
            </a:extLst>
          </p:cNvPr>
          <p:cNvSpPr>
            <a:spLocks noGrp="1"/>
          </p:cNvSpPr>
          <p:nvPr>
            <p:ph type="title"/>
          </p:nvPr>
        </p:nvSpPr>
        <p:spPr>
          <a:xfrm>
            <a:off x="191344" y="5301208"/>
            <a:ext cx="5354339" cy="675078"/>
          </a:xfrm>
        </p:spPr>
        <p:txBody>
          <a:bodyPr>
            <a:noAutofit/>
          </a:bodyPr>
          <a:lstStyle/>
          <a:p>
            <a:pPr algn="ctr"/>
            <a:r>
              <a:rPr lang="en-US" sz="2800" dirty="0">
                <a:latin typeface="Arial" panose="020B0604020202020204" pitchFamily="34" charset="0"/>
                <a:cs typeface="Arial" panose="020B0604020202020204" pitchFamily="34" charset="0"/>
              </a:rPr>
              <a:t>Mobile Water Tanker</a:t>
            </a:r>
            <a:endParaRPr lang="en-IN"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3B719DD-3F78-FE8A-6B03-75577F9BD532}"/>
              </a:ext>
            </a:extLst>
          </p:cNvPr>
          <p:cNvPicPr>
            <a:picLocks noChangeAspect="1"/>
          </p:cNvPicPr>
          <p:nvPr/>
        </p:nvPicPr>
        <p:blipFill>
          <a:blip r:embed="rId2"/>
          <a:stretch>
            <a:fillRect/>
          </a:stretch>
        </p:blipFill>
        <p:spPr>
          <a:xfrm>
            <a:off x="47328" y="930353"/>
            <a:ext cx="5545683" cy="3002703"/>
          </a:xfrm>
          <a:prstGeom prst="rect">
            <a:avLst/>
          </a:prstGeom>
        </p:spPr>
      </p:pic>
      <p:sp>
        <p:nvSpPr>
          <p:cNvPr id="7" name="TextBox 6">
            <a:extLst>
              <a:ext uri="{FF2B5EF4-FFF2-40B4-BE49-F238E27FC236}">
                <a16:creationId xmlns:a16="http://schemas.microsoft.com/office/drawing/2014/main" id="{61BCB24D-3579-4AB0-8587-EA95C6110C6F}"/>
              </a:ext>
            </a:extLst>
          </p:cNvPr>
          <p:cNvSpPr txBox="1"/>
          <p:nvPr/>
        </p:nvSpPr>
        <p:spPr>
          <a:xfrm>
            <a:off x="0" y="47526"/>
            <a:ext cx="12192000" cy="584775"/>
          </a:xfrm>
          <a:prstGeom prst="rect">
            <a:avLst/>
          </a:prstGeom>
          <a:noFill/>
        </p:spPr>
        <p:txBody>
          <a:bodyPr wrap="square">
            <a:spAutoFit/>
          </a:bodyPr>
          <a:lstStyle/>
          <a:p>
            <a:pPr algn="ctr"/>
            <a:r>
              <a:rPr lang="en-IN" sz="3200" b="1" dirty="0">
                <a:latin typeface="Arial" panose="020B0604020202020204" pitchFamily="34" charset="0"/>
                <a:cs typeface="Arial" panose="020B0604020202020204" pitchFamily="34" charset="0"/>
              </a:rPr>
              <a:t>POLLUTION CONTROL MEASURES</a:t>
            </a:r>
            <a:endParaRPr lang="en-IN" sz="3200" dirty="0"/>
          </a:p>
        </p:txBody>
      </p:sp>
      <p:pic>
        <p:nvPicPr>
          <p:cNvPr id="9" name="Picture 24">
            <a:extLst>
              <a:ext uri="{FF2B5EF4-FFF2-40B4-BE49-F238E27FC236}">
                <a16:creationId xmlns:a16="http://schemas.microsoft.com/office/drawing/2014/main" id="{B128704A-0247-4FF4-92EC-0D95104052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46" t="31646" r="2541" b="7378"/>
          <a:stretch/>
        </p:blipFill>
        <p:spPr bwMode="auto">
          <a:xfrm>
            <a:off x="5545684" y="2847020"/>
            <a:ext cx="6176838" cy="384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7755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a:extLst>
              <a:ext uri="{FF2B5EF4-FFF2-40B4-BE49-F238E27FC236}">
                <a16:creationId xmlns:a16="http://schemas.microsoft.com/office/drawing/2014/main" id="{2B78F8EE-F451-4720-BF60-8D16852A00E5}"/>
              </a:ext>
            </a:extLst>
          </p:cNvPr>
          <p:cNvSpPr txBox="1">
            <a:spLocks noChangeArrowheads="1"/>
          </p:cNvSpPr>
          <p:nvPr/>
        </p:nvSpPr>
        <p:spPr bwMode="auto">
          <a:xfrm>
            <a:off x="8040216" y="2786186"/>
            <a:ext cx="3895304" cy="1569660"/>
          </a:xfrm>
          <a:prstGeom prst="rect">
            <a:avLst/>
          </a:prstGeom>
          <a:ln w="12700">
            <a:miter lim="400000"/>
          </a:ln>
          <a:effectLst>
            <a:outerShdw blurRad="190500" dist="228600" dir="2700000" rotWithShape="0">
              <a:srgbClr val="000000">
                <a:alpha val="30000"/>
              </a:srgbClr>
            </a:outerShdw>
          </a:effectLst>
        </p:spPr>
        <p:txBody>
          <a:bodyPr wrap="square" lIns="45719" rIns="45719">
            <a:spAutoFit/>
          </a:bodyPr>
          <a:lstStyle>
            <a:defPPr>
              <a:defRPr lang="en-US"/>
            </a:defPPr>
            <a:lvl1pPr marR="0" lvl="0" indent="457200" algn="ctr" fontAlgn="auto">
              <a:lnSpc>
                <a:spcPct val="100000"/>
              </a:lnSpc>
              <a:spcBef>
                <a:spcPts val="0"/>
              </a:spcBef>
              <a:spcAft>
                <a:spcPts val="0"/>
              </a:spcAft>
              <a:buClrTx/>
              <a:buSzTx/>
              <a:buFontTx/>
              <a:buNone/>
              <a:tabLst/>
              <a:defRPr kumimoji="0" sz="3200" b="1" i="0" u="none" strike="noStrike" cap="none" spc="0" normalizeH="0" baseline="0">
                <a:ln>
                  <a:noFill/>
                </a:ln>
                <a:solidFill>
                  <a:prstClr val="black"/>
                </a:solidFill>
                <a:effectLst/>
                <a:uLnTx/>
                <a:uFillTx/>
                <a:latin typeface="Arial"/>
                <a:ea typeface="Arial"/>
                <a:cs typeface="Aria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en-US" dirty="0"/>
              <a:t>CAAQMs</a:t>
            </a:r>
          </a:p>
          <a:p>
            <a:r>
              <a:rPr lang="en-US" altLang="en-US" dirty="0"/>
              <a:t>Singhori OC</a:t>
            </a:r>
          </a:p>
          <a:p>
            <a:r>
              <a:rPr lang="en-US" altLang="en-US" dirty="0"/>
              <a:t>Nagpur Area</a:t>
            </a:r>
          </a:p>
        </p:txBody>
      </p:sp>
      <p:sp>
        <p:nvSpPr>
          <p:cNvPr id="4" name="Slide Number Placeholder 3">
            <a:extLst>
              <a:ext uri="{FF2B5EF4-FFF2-40B4-BE49-F238E27FC236}">
                <a16:creationId xmlns:a16="http://schemas.microsoft.com/office/drawing/2014/main" id="{B89D3633-1A2A-41B2-8813-7383CC360B3B}"/>
              </a:ext>
            </a:extLst>
          </p:cNvPr>
          <p:cNvSpPr>
            <a:spLocks noGrp="1"/>
          </p:cNvSpPr>
          <p:nvPr>
            <p:ph type="sldNum" sz="quarter" idx="12"/>
          </p:nvPr>
        </p:nvSpPr>
        <p:spPr/>
        <p:txBody>
          <a:bodyPr/>
          <a:lstStyle/>
          <a:p>
            <a:fld id="{810970E6-5618-4EB9-8DE2-436ACCA49E65}" type="slidenum">
              <a:rPr lang="en-IN" smtClean="0"/>
              <a:t>23</a:t>
            </a:fld>
            <a:endParaRPr lang="en-IN" dirty="0"/>
          </a:p>
        </p:txBody>
      </p:sp>
      <p:pic>
        <p:nvPicPr>
          <p:cNvPr id="19" name="Picture 18">
            <a:extLst>
              <a:ext uri="{FF2B5EF4-FFF2-40B4-BE49-F238E27FC236}">
                <a16:creationId xmlns:a16="http://schemas.microsoft.com/office/drawing/2014/main" id="{278ADE26-2F50-40B4-A91D-73D9BAB365AC}"/>
              </a:ext>
            </a:extLst>
          </p:cNvPr>
          <p:cNvPicPr>
            <a:picLocks noChangeAspect="1"/>
          </p:cNvPicPr>
          <p:nvPr/>
        </p:nvPicPr>
        <p:blipFill rotWithShape="1">
          <a:blip r:embed="rId2">
            <a:extLst>
              <a:ext uri="{28A0092B-C50C-407E-A947-70E740481C1C}">
                <a14:useLocalDpi xmlns:a14="http://schemas.microsoft.com/office/drawing/2010/main" val="0"/>
              </a:ext>
            </a:extLst>
          </a:blip>
          <a:srcRect l="9418" t="15767" r="11305"/>
          <a:stretch/>
        </p:blipFill>
        <p:spPr>
          <a:xfrm>
            <a:off x="119336" y="65137"/>
            <a:ext cx="8352928" cy="6656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7042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C2818E-8857-47E7-8CFF-4E489592AAC4}"/>
              </a:ext>
            </a:extLst>
          </p:cNvPr>
          <p:cNvSpPr txBox="1"/>
          <p:nvPr/>
        </p:nvSpPr>
        <p:spPr>
          <a:xfrm>
            <a:off x="9358099" y="3068960"/>
            <a:ext cx="2642557" cy="1569660"/>
          </a:xfrm>
          <a:prstGeom prst="rect">
            <a:avLst/>
          </a:prstGeom>
          <a:noFill/>
        </p:spPr>
        <p:txBody>
          <a:bodyPr wrap="square">
            <a:spAutoFit/>
          </a:bodyPr>
          <a:lstStyle/>
          <a:p>
            <a:pPr algn="ctr"/>
            <a:r>
              <a:rPr lang="en-IN" sz="2400" b="1" dirty="0">
                <a:latin typeface="Arial" panose="020B0604020202020204" pitchFamily="34" charset="0"/>
                <a:cs typeface="Arial" panose="020B0604020202020204" pitchFamily="34" charset="0"/>
              </a:rPr>
              <a:t>Plantation at </a:t>
            </a:r>
            <a:r>
              <a:rPr lang="en-IN" sz="2400" b="1" dirty="0" err="1">
                <a:latin typeface="Arial" panose="020B0604020202020204" pitchFamily="34" charset="0"/>
                <a:cs typeface="Arial" panose="020B0604020202020204" pitchFamily="34" charset="0"/>
              </a:rPr>
              <a:t>Singhori</a:t>
            </a:r>
            <a:r>
              <a:rPr lang="en-IN" sz="2400" b="1" dirty="0">
                <a:latin typeface="Arial" panose="020B0604020202020204" pitchFamily="34" charset="0"/>
                <a:cs typeface="Arial" panose="020B0604020202020204" pitchFamily="34" charset="0"/>
              </a:rPr>
              <a:t> OC, Nagpur Area (2019)</a:t>
            </a:r>
          </a:p>
        </p:txBody>
      </p:sp>
      <p:pic>
        <p:nvPicPr>
          <p:cNvPr id="5" name="Picture 4">
            <a:extLst>
              <a:ext uri="{FF2B5EF4-FFF2-40B4-BE49-F238E27FC236}">
                <a16:creationId xmlns:a16="http://schemas.microsoft.com/office/drawing/2014/main" id="{D37CEF77-C5F5-43C3-ACD5-44C933D72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116632"/>
            <a:ext cx="8806460" cy="6604846"/>
          </a:xfrm>
          <a:prstGeom prst="rect">
            <a:avLst/>
          </a:prstGeom>
          <a:ln w="19050">
            <a:solidFill>
              <a:srgbClr val="0000FF"/>
            </a:solidFill>
          </a:ln>
        </p:spPr>
      </p:pic>
    </p:spTree>
    <p:extLst>
      <p:ext uri="{BB962C8B-B14F-4D97-AF65-F5344CB8AC3E}">
        <p14:creationId xmlns:p14="http://schemas.microsoft.com/office/powerpoint/2010/main" val="284385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74E31-CBA8-A8A5-0FD4-1BB4136D2EE9}"/>
              </a:ext>
            </a:extLst>
          </p:cNvPr>
          <p:cNvSpPr>
            <a:spLocks noGrp="1"/>
          </p:cNvSpPr>
          <p:nvPr>
            <p:ph type="title"/>
          </p:nvPr>
        </p:nvSpPr>
        <p:spPr>
          <a:xfrm>
            <a:off x="0" y="158296"/>
            <a:ext cx="12192000" cy="1325563"/>
          </a:xfrm>
        </p:spPr>
        <p:txBody>
          <a:bodyPr>
            <a:normAutofit fontScale="90000"/>
          </a:bodyPr>
          <a:lstStyle/>
          <a:p>
            <a:pPr algn="ctr">
              <a:lnSpc>
                <a:spcPct val="150000"/>
              </a:lnSpc>
            </a:pPr>
            <a:r>
              <a:rPr lang="en-IN" sz="3600" b="1" dirty="0">
                <a:latin typeface="Arial" panose="020B0604020202020204" pitchFamily="34" charset="0"/>
                <a:cs typeface="Arial" panose="020B0604020202020204" pitchFamily="34" charset="0"/>
              </a:rPr>
              <a:t>POLLUTION CONTROL MEASURES</a:t>
            </a:r>
            <a:br>
              <a:rPr lang="en-IN" sz="3600" dirty="0">
                <a:latin typeface="Arial" panose="020B0604020202020204" pitchFamily="34" charset="0"/>
                <a:cs typeface="Arial" panose="020B0604020202020204" pitchFamily="34" charset="0"/>
              </a:rPr>
            </a:br>
            <a:r>
              <a:rPr lang="en-IN" sz="3600" dirty="0">
                <a:latin typeface="Arial" panose="020B0604020202020204" pitchFamily="34" charset="0"/>
                <a:cs typeface="Arial" panose="020B0604020202020204" pitchFamily="34" charset="0"/>
              </a:rPr>
              <a:t>Water Pollution Control Measures &amp; Ground Water Recharge</a:t>
            </a:r>
          </a:p>
        </p:txBody>
      </p:sp>
      <p:sp>
        <p:nvSpPr>
          <p:cNvPr id="3" name="Content Placeholder 2">
            <a:extLst>
              <a:ext uri="{FF2B5EF4-FFF2-40B4-BE49-F238E27FC236}">
                <a16:creationId xmlns:a16="http://schemas.microsoft.com/office/drawing/2014/main" id="{75C95134-3BDE-E162-07F6-C1C10E16830B}"/>
              </a:ext>
            </a:extLst>
          </p:cNvPr>
          <p:cNvSpPr>
            <a:spLocks noGrp="1"/>
          </p:cNvSpPr>
          <p:nvPr>
            <p:ph idx="1"/>
          </p:nvPr>
        </p:nvSpPr>
        <p:spPr>
          <a:xfrm>
            <a:off x="335360" y="1700808"/>
            <a:ext cx="11615057" cy="3541914"/>
          </a:xfrm>
        </p:spPr>
        <p:txBody>
          <a:bodyPr>
            <a:normAutofit/>
          </a:bodyPr>
          <a:lstStyle/>
          <a:p>
            <a:pPr algn="just">
              <a:lnSpc>
                <a:spcPct val="150000"/>
              </a:lnSpc>
            </a:pPr>
            <a:r>
              <a:rPr lang="en-IN" sz="2400" dirty="0">
                <a:latin typeface="Arial" panose="020B0604020202020204" pitchFamily="34" charset="0"/>
                <a:cs typeface="Arial" panose="020B0604020202020204" pitchFamily="34" charset="0"/>
              </a:rPr>
              <a:t>Mine Water Treatment – Through Sedimentation tank of C</a:t>
            </a:r>
            <a:r>
              <a:rPr lang="en-US" sz="2400" dirty="0" err="1">
                <a:latin typeface="Arial" panose="020B0604020202020204" pitchFamily="34" charset="0"/>
                <a:cs typeface="Arial" panose="020B0604020202020204" pitchFamily="34" charset="0"/>
              </a:rPr>
              <a:t>apacity</a:t>
            </a:r>
            <a:r>
              <a:rPr lang="en-US" sz="2400" dirty="0">
                <a:latin typeface="Arial" panose="020B0604020202020204" pitchFamily="34" charset="0"/>
                <a:cs typeface="Arial" panose="020B0604020202020204" pitchFamily="34" charset="0"/>
              </a:rPr>
              <a:t> 2160 m</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/day is in operation (60 m*30 m*1.2 m)</a:t>
            </a:r>
          </a:p>
          <a:p>
            <a:pPr algn="just">
              <a:lnSpc>
                <a:spcPct val="150000"/>
              </a:lnSpc>
            </a:pPr>
            <a:r>
              <a:rPr lang="en-US" sz="2400" dirty="0">
                <a:latin typeface="Arial" panose="020B0604020202020204" pitchFamily="34" charset="0"/>
                <a:cs typeface="Arial" panose="020B0604020202020204" pitchFamily="34" charset="0"/>
              </a:rPr>
              <a:t>Domestic Effluent Treatment - There is no residential colony for the project, as such not applicable.</a:t>
            </a:r>
            <a:endParaRPr lang="en-IN" sz="2400" dirty="0">
              <a:latin typeface="Arial" panose="020B0604020202020204" pitchFamily="34" charset="0"/>
              <a:cs typeface="Arial" panose="020B0604020202020204" pitchFamily="34" charset="0"/>
            </a:endParaRPr>
          </a:p>
          <a:p>
            <a:pPr algn="just">
              <a:lnSpc>
                <a:spcPct val="150000"/>
              </a:lnSpc>
            </a:pPr>
            <a:r>
              <a:rPr lang="en-IN" sz="2400" dirty="0">
                <a:latin typeface="Arial" panose="020B0604020202020204" pitchFamily="34" charset="0"/>
                <a:cs typeface="Arial" panose="020B0604020202020204" pitchFamily="34" charset="0"/>
              </a:rPr>
              <a:t>Ground Water Recharge – Rainwater harvesting arrangement – 2 nos. (Transit Hostel, Manager Office)</a:t>
            </a:r>
          </a:p>
        </p:txBody>
      </p:sp>
    </p:spTree>
    <p:extLst>
      <p:ext uri="{BB962C8B-B14F-4D97-AF65-F5344CB8AC3E}">
        <p14:creationId xmlns:p14="http://schemas.microsoft.com/office/powerpoint/2010/main" val="12483495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BBA0F00-8EE6-5AA4-D3E8-A742268E38C6}"/>
              </a:ext>
            </a:extLst>
          </p:cNvPr>
          <p:cNvSpPr txBox="1">
            <a:spLocks/>
          </p:cNvSpPr>
          <p:nvPr/>
        </p:nvSpPr>
        <p:spPr>
          <a:xfrm>
            <a:off x="9408368" y="3300555"/>
            <a:ext cx="2592288" cy="6750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rial" panose="020B0604020202020204" pitchFamily="34" charset="0"/>
                <a:cs typeface="Arial" panose="020B0604020202020204" pitchFamily="34" charset="0"/>
              </a:rPr>
              <a:t>Sedimentation Tank</a:t>
            </a:r>
            <a:endParaRPr lang="en-IN"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4D3133E-C7A4-40C1-9090-69DFF48E350E}"/>
              </a:ext>
            </a:extLst>
          </p:cNvPr>
          <p:cNvPicPr>
            <a:picLocks noChangeAspect="1"/>
          </p:cNvPicPr>
          <p:nvPr/>
        </p:nvPicPr>
        <p:blipFill>
          <a:blip r:embed="rId2"/>
          <a:stretch>
            <a:fillRect/>
          </a:stretch>
        </p:blipFill>
        <p:spPr>
          <a:xfrm>
            <a:off x="191344" y="1196752"/>
            <a:ext cx="9086097" cy="4882684"/>
          </a:xfrm>
          <a:prstGeom prst="rect">
            <a:avLst/>
          </a:prstGeom>
        </p:spPr>
      </p:pic>
      <p:sp>
        <p:nvSpPr>
          <p:cNvPr id="7" name="TextBox 6">
            <a:extLst>
              <a:ext uri="{FF2B5EF4-FFF2-40B4-BE49-F238E27FC236}">
                <a16:creationId xmlns:a16="http://schemas.microsoft.com/office/drawing/2014/main" id="{61BCB24D-3579-4AB0-8587-EA95C6110C6F}"/>
              </a:ext>
            </a:extLst>
          </p:cNvPr>
          <p:cNvSpPr txBox="1"/>
          <p:nvPr/>
        </p:nvSpPr>
        <p:spPr>
          <a:xfrm>
            <a:off x="0" y="47526"/>
            <a:ext cx="12192000" cy="584775"/>
          </a:xfrm>
          <a:prstGeom prst="rect">
            <a:avLst/>
          </a:prstGeom>
          <a:noFill/>
        </p:spPr>
        <p:txBody>
          <a:bodyPr wrap="square">
            <a:spAutoFit/>
          </a:bodyPr>
          <a:lstStyle/>
          <a:p>
            <a:pPr algn="ctr"/>
            <a:r>
              <a:rPr lang="en-IN" sz="3200" b="1" dirty="0">
                <a:latin typeface="Arial" panose="020B0604020202020204" pitchFamily="34" charset="0"/>
                <a:cs typeface="Arial" panose="020B0604020202020204" pitchFamily="34" charset="0"/>
              </a:rPr>
              <a:t>POLLUTION CONTROL MEASURES</a:t>
            </a:r>
            <a:endParaRPr lang="en-IN" sz="3200" dirty="0"/>
          </a:p>
        </p:txBody>
      </p:sp>
    </p:spTree>
    <p:extLst>
      <p:ext uri="{BB962C8B-B14F-4D97-AF65-F5344CB8AC3E}">
        <p14:creationId xmlns:p14="http://schemas.microsoft.com/office/powerpoint/2010/main" val="350256129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1BCB24D-3579-4AB0-8587-EA95C6110C6F}"/>
              </a:ext>
            </a:extLst>
          </p:cNvPr>
          <p:cNvSpPr txBox="1"/>
          <p:nvPr/>
        </p:nvSpPr>
        <p:spPr>
          <a:xfrm>
            <a:off x="0" y="47526"/>
            <a:ext cx="12192000" cy="584775"/>
          </a:xfrm>
          <a:prstGeom prst="rect">
            <a:avLst/>
          </a:prstGeom>
          <a:noFill/>
        </p:spPr>
        <p:txBody>
          <a:bodyPr wrap="square">
            <a:spAutoFit/>
          </a:bodyPr>
          <a:lstStyle/>
          <a:p>
            <a:pPr algn="ctr"/>
            <a:r>
              <a:rPr lang="en-IN" sz="3200" b="1" dirty="0">
                <a:latin typeface="Arial" panose="020B0604020202020204" pitchFamily="34" charset="0"/>
                <a:cs typeface="Arial" panose="020B0604020202020204" pitchFamily="34" charset="0"/>
              </a:rPr>
              <a:t>CERTIFIED COMPLIANCE REPORT OF EARLIER EC</a:t>
            </a:r>
            <a:endParaRPr lang="en-IN" sz="3200" dirty="0"/>
          </a:p>
        </p:txBody>
      </p:sp>
      <p:sp>
        <p:nvSpPr>
          <p:cNvPr id="8" name="TextBox 7">
            <a:extLst>
              <a:ext uri="{FF2B5EF4-FFF2-40B4-BE49-F238E27FC236}">
                <a16:creationId xmlns:a16="http://schemas.microsoft.com/office/drawing/2014/main" id="{C013202B-A5D9-423B-A788-80A0E2D69353}"/>
              </a:ext>
            </a:extLst>
          </p:cNvPr>
          <p:cNvSpPr txBox="1"/>
          <p:nvPr/>
        </p:nvSpPr>
        <p:spPr>
          <a:xfrm>
            <a:off x="407368" y="1048899"/>
            <a:ext cx="11521280" cy="4004430"/>
          </a:xfrm>
          <a:prstGeom prst="rect">
            <a:avLst/>
          </a:prstGeom>
          <a:noFill/>
        </p:spPr>
        <p:txBody>
          <a:bodyPr wrap="square">
            <a:spAutoFit/>
          </a:bodyPr>
          <a:lstStyle/>
          <a:p>
            <a:pPr marL="342900" indent="-342900" algn="just">
              <a:lnSpc>
                <a:spcPct val="150000"/>
              </a:lnSpc>
              <a:spcAft>
                <a:spcPts val="800"/>
              </a:spcAft>
              <a:buFont typeface="Wingdings" panose="05000000000000000000" pitchFamily="2" charset="2"/>
              <a:buChar char="Ø"/>
            </a:pPr>
            <a:r>
              <a:rPr lang="en-IN" sz="2400" dirty="0">
                <a:latin typeface="Arial" panose="020B0604020202020204" pitchFamily="34" charset="0"/>
                <a:ea typeface="Calibri" panose="020F0502020204030204" pitchFamily="34" charset="0"/>
                <a:cs typeface="Arial" panose="020B0604020202020204" pitchFamily="34" charset="0"/>
              </a:rPr>
              <a:t>I</a:t>
            </a:r>
            <a:r>
              <a:rPr lang="en-IN" sz="2400" dirty="0">
                <a:effectLst/>
                <a:latin typeface="Arial" panose="020B0604020202020204" pitchFamily="34" charset="0"/>
                <a:ea typeface="Calibri" panose="020F0502020204030204" pitchFamily="34" charset="0"/>
                <a:cs typeface="Arial" panose="020B0604020202020204" pitchFamily="34" charset="0"/>
              </a:rPr>
              <a:t>n compliance with the item no. 6 (iv) of the O.M dated 07.05.2022, Certified Compliance report against Compliance of EC of 1.12 MTPA dated 22.08.2019 will be submitted on PARIVESH portal within six months of enhancement of production beyond 40%.</a:t>
            </a:r>
          </a:p>
          <a:p>
            <a:pPr marL="342900" indent="-342900" algn="just">
              <a:lnSpc>
                <a:spcPct val="150000"/>
              </a:lnSpc>
              <a:spcAft>
                <a:spcPts val="800"/>
              </a:spcAft>
              <a:buFont typeface="Wingdings" panose="05000000000000000000" pitchFamily="2" charset="2"/>
              <a:buChar char="Ø"/>
            </a:pPr>
            <a:r>
              <a:rPr lang="en-IN" sz="2400" dirty="0">
                <a:effectLst/>
                <a:latin typeface="Arial" panose="020B0604020202020204" pitchFamily="34" charset="0"/>
                <a:ea typeface="Calibri" panose="020F0502020204030204" pitchFamily="34" charset="0"/>
                <a:cs typeface="Arial" panose="020B0604020202020204" pitchFamily="34" charset="0"/>
              </a:rPr>
              <a:t>The compliance report of existing EC has been submitted to IRO, MOEF &amp; CC, Nagpur vide email dated 10.05.2022 and hard copy submitted on 11.05.2022. Reference email and receipt letter is placed below.</a:t>
            </a:r>
          </a:p>
        </p:txBody>
      </p:sp>
    </p:spTree>
    <p:extLst>
      <p:ext uri="{BB962C8B-B14F-4D97-AF65-F5344CB8AC3E}">
        <p14:creationId xmlns:p14="http://schemas.microsoft.com/office/powerpoint/2010/main" val="33991088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14F25-7D79-40F7-854A-35EA93986C5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l="18991" t="10423" r="8343" b="9593"/>
          <a:stretch/>
        </p:blipFill>
        <p:spPr bwMode="auto">
          <a:xfrm>
            <a:off x="3575720" y="44624"/>
            <a:ext cx="4608512" cy="6764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761473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3200" y="-27384"/>
            <a:ext cx="11785600" cy="8382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a:latin typeface="Arial" panose="020B0604020202020204" pitchFamily="34" charset="0"/>
                <a:cs typeface="Arial" panose="020B0604020202020204" pitchFamily="34" charset="0"/>
              </a:rPr>
              <a:t>SUBMISSION</a:t>
            </a:r>
          </a:p>
        </p:txBody>
      </p:sp>
      <p:sp>
        <p:nvSpPr>
          <p:cNvPr id="5" name="Rectangle 1">
            <a:extLst>
              <a:ext uri="{FF2B5EF4-FFF2-40B4-BE49-F238E27FC236}">
                <a16:creationId xmlns:a16="http://schemas.microsoft.com/office/drawing/2014/main" id="{C6E58570-86F6-492E-91E9-6261BF8E642B}"/>
              </a:ext>
            </a:extLst>
          </p:cNvPr>
          <p:cNvSpPr>
            <a:spLocks noChangeArrowheads="1"/>
          </p:cNvSpPr>
          <p:nvPr/>
        </p:nvSpPr>
        <p:spPr bwMode="auto">
          <a:xfrm>
            <a:off x="203200" y="1196752"/>
            <a:ext cx="11785600" cy="389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lnSpc>
                <a:spcPct val="150000"/>
              </a:lnSpc>
            </a:pPr>
            <a:r>
              <a:rPr lang="en-US" altLang="en-US" sz="2800" dirty="0">
                <a:ea typeface="SimSun" panose="02010600030101010101" pitchFamily="2" charset="-122"/>
                <a:cs typeface="Arial" panose="020B0604020202020204" pitchFamily="34" charset="0"/>
              </a:rPr>
              <a:t>Grant of EC is solicited for Expansion of Singhori opencast coal mining project for increase in production capacity from 1.12 MTPA to 1.20 in land area of 423.91 Ha (within the already sanctioned EC ML area of 425.04 Ha) in-line with </a:t>
            </a:r>
            <a:r>
              <a:rPr lang="en-US" altLang="en-US" sz="2800" dirty="0" err="1">
                <a:ea typeface="SimSun" panose="02010600030101010101" pitchFamily="2" charset="-122"/>
                <a:cs typeface="Arial" panose="020B0604020202020204" pitchFamily="34" charset="0"/>
              </a:rPr>
              <a:t>MoEF&amp;CC’s</a:t>
            </a:r>
            <a:r>
              <a:rPr lang="en-US" altLang="en-US" sz="2800" dirty="0">
                <a:ea typeface="SimSun" panose="02010600030101010101" pitchFamily="2" charset="-122"/>
                <a:cs typeface="Arial" panose="020B0604020202020204" pitchFamily="34" charset="0"/>
              </a:rPr>
              <a:t> Office Memorandum vide no. F. No. IA3-22/10/2022-IA.III (E 177258) dated 11.04.2022 &amp; 07.05.2022 and as per EIA Notification, 2006.</a:t>
            </a:r>
          </a:p>
        </p:txBody>
      </p:sp>
    </p:spTree>
    <p:extLst>
      <p:ext uri="{BB962C8B-B14F-4D97-AF65-F5344CB8AC3E}">
        <p14:creationId xmlns:p14="http://schemas.microsoft.com/office/powerpoint/2010/main" val="39217865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8077200" y="6245225"/>
            <a:ext cx="2133600" cy="476250"/>
          </a:xfrm>
          <a:prstGeom prst="rect">
            <a:avLst/>
          </a:prstGeom>
          <a:noFill/>
          <a:ln>
            <a:noFill/>
          </a:ln>
        </p:spPr>
        <p:txBody>
          <a:bodyPr wrap="none" anchor="ctr"/>
          <a:lstStyle/>
          <a:p>
            <a:pPr eaLnBrk="1" fontAlgn="auto" hangingPunct="1">
              <a:spcBef>
                <a:spcPts val="0"/>
              </a:spcBef>
              <a:spcAft>
                <a:spcPts val="0"/>
              </a:spcAft>
              <a:buClr>
                <a:srgbClr val="000000"/>
              </a:buClr>
              <a:buSzPct val="100000"/>
              <a:buFont typeface="Times New Roman" panose="02020603050405020304" pitchFamily="18" charset="0"/>
              <a:buNone/>
              <a:defRPr/>
            </a:pPr>
            <a:endParaRPr lang="en-US" altLang="en-US" sz="1350" dirty="0">
              <a:latin typeface="+mn-lt"/>
              <a:cs typeface="+mn-cs"/>
            </a:endParaRPr>
          </a:p>
        </p:txBody>
      </p:sp>
      <p:sp>
        <p:nvSpPr>
          <p:cNvPr id="7171" name="Text Box 2"/>
          <p:cNvSpPr txBox="1">
            <a:spLocks noChangeArrowheads="1"/>
          </p:cNvSpPr>
          <p:nvPr/>
        </p:nvSpPr>
        <p:spPr bwMode="auto">
          <a:xfrm>
            <a:off x="8077200" y="6245225"/>
            <a:ext cx="2133600" cy="476250"/>
          </a:xfrm>
          <a:prstGeom prst="rect">
            <a:avLst/>
          </a:prstGeom>
          <a:noFill/>
          <a:ln>
            <a:noFill/>
          </a:ln>
        </p:spPr>
        <p:txBody>
          <a:bodyPr wrap="none" anchor="ctr"/>
          <a:lstStyle/>
          <a:p>
            <a:pPr eaLnBrk="1" fontAlgn="auto" hangingPunct="1">
              <a:spcBef>
                <a:spcPts val="0"/>
              </a:spcBef>
              <a:spcAft>
                <a:spcPts val="0"/>
              </a:spcAft>
              <a:buClr>
                <a:srgbClr val="000000"/>
              </a:buClr>
              <a:buSzPct val="100000"/>
              <a:buFont typeface="Times New Roman" panose="02020603050405020304" pitchFamily="18" charset="0"/>
              <a:buNone/>
              <a:defRPr/>
            </a:pPr>
            <a:endParaRPr lang="en-US" altLang="en-US" sz="1350" dirty="0">
              <a:latin typeface="+mn-lt"/>
              <a:cs typeface="+mn-cs"/>
            </a:endParaRPr>
          </a:p>
        </p:txBody>
      </p:sp>
      <p:sp>
        <p:nvSpPr>
          <p:cNvPr id="7172" name="Text Box 3"/>
          <p:cNvSpPr txBox="1">
            <a:spLocks noChangeArrowheads="1"/>
          </p:cNvSpPr>
          <p:nvPr/>
        </p:nvSpPr>
        <p:spPr bwMode="auto">
          <a:xfrm>
            <a:off x="8077200" y="6245225"/>
            <a:ext cx="2133600" cy="476250"/>
          </a:xfrm>
          <a:prstGeom prst="rect">
            <a:avLst/>
          </a:prstGeom>
          <a:noFill/>
          <a:ln>
            <a:noFill/>
          </a:ln>
        </p:spPr>
        <p:txBody>
          <a:bodyPr wrap="none" anchor="ctr"/>
          <a:lstStyle/>
          <a:p>
            <a:pPr eaLnBrk="1" fontAlgn="auto" hangingPunct="1">
              <a:spcBef>
                <a:spcPts val="0"/>
              </a:spcBef>
              <a:spcAft>
                <a:spcPts val="0"/>
              </a:spcAft>
              <a:buClr>
                <a:srgbClr val="000000"/>
              </a:buClr>
              <a:buSzPct val="100000"/>
              <a:buFont typeface="Times New Roman" panose="02020603050405020304" pitchFamily="18" charset="0"/>
              <a:buNone/>
              <a:defRPr/>
            </a:pPr>
            <a:endParaRPr lang="en-US" altLang="en-US" sz="1350" dirty="0">
              <a:latin typeface="+mn-lt"/>
              <a:cs typeface="+mn-cs"/>
            </a:endParaRPr>
          </a:p>
        </p:txBody>
      </p:sp>
      <p:sp>
        <p:nvSpPr>
          <p:cNvPr id="5125" name="Text Box 4"/>
          <p:cNvSpPr txBox="1">
            <a:spLocks noChangeArrowheads="1"/>
          </p:cNvSpPr>
          <p:nvPr/>
        </p:nvSpPr>
        <p:spPr bwMode="auto">
          <a:xfrm>
            <a:off x="266700" y="4229100"/>
            <a:ext cx="116586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 pos="12306300" algn="l"/>
                <a:tab pos="13030200" algn="l"/>
                <a:tab pos="13754100" algn="l"/>
                <a:tab pos="14478000" algn="l"/>
                <a:tab pos="15201900" algn="l"/>
              </a:tabLst>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3300"/>
                </a:solidFill>
                <a:latin typeface="Arial" panose="020B0604020202020204" pitchFamily="34" charset="0"/>
                <a:ea typeface="MS PGothic" panose="020B0600070205080204" pitchFamily="34" charset="-128"/>
              </a:rPr>
              <a:t>Sectors Approved </a:t>
            </a:r>
          </a:p>
        </p:txBody>
      </p:sp>
      <p:sp>
        <p:nvSpPr>
          <p:cNvPr id="5126" name="Rectangle 5"/>
          <p:cNvSpPr>
            <a:spLocks noChangeArrowheads="1"/>
          </p:cNvSpPr>
          <p:nvPr/>
        </p:nvSpPr>
        <p:spPr bwMode="auto">
          <a:xfrm>
            <a:off x="2667000" y="2209800"/>
            <a:ext cx="57912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lnSpc>
                <a:spcPct val="90000"/>
              </a:lnSpc>
              <a:spcBef>
                <a:spcPts val="1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dirty="0">
                <a:solidFill>
                  <a:srgbClr val="000000"/>
                </a:solidFill>
                <a:latin typeface="Times New Roman" panose="02020603050405020304" pitchFamily="18" charset="0"/>
                <a:ea typeface="Arial Unicode MS" panose="020B0604020202020204" pitchFamily="34" charset="-128"/>
              </a:rPr>
              <a:t> </a:t>
            </a:r>
          </a:p>
          <a:p>
            <a:pPr eaLnBrk="1" hangingPunct="1">
              <a:lnSpc>
                <a:spcPct val="100000"/>
              </a:lnSpc>
              <a:spcBef>
                <a:spcPct val="0"/>
              </a:spcBef>
              <a:buFontTx/>
              <a:buNone/>
            </a:pPr>
            <a:endParaRPr lang="en-US" altLang="en-US" sz="1200" dirty="0">
              <a:solidFill>
                <a:srgbClr val="000000"/>
              </a:solidFill>
              <a:latin typeface="Times New Roman" panose="02020603050405020304" pitchFamily="18" charset="0"/>
              <a:ea typeface="Arial Unicode MS" panose="020B0604020202020204" pitchFamily="34" charset="-128"/>
            </a:endParaRPr>
          </a:p>
        </p:txBody>
      </p:sp>
      <p:sp>
        <p:nvSpPr>
          <p:cNvPr id="7175" name="Text Box 6"/>
          <p:cNvSpPr txBox="1">
            <a:spLocks noChangeArrowheads="1"/>
          </p:cNvSpPr>
          <p:nvPr/>
        </p:nvSpPr>
        <p:spPr bwMode="auto">
          <a:xfrm>
            <a:off x="1676400" y="551867"/>
            <a:ext cx="8991600" cy="4195341"/>
          </a:xfrm>
          <a:prstGeom prst="rect">
            <a:avLst/>
          </a:prstGeom>
          <a:noFill/>
          <a:ln>
            <a:noFill/>
          </a:ln>
        </p:spPr>
        <p:txBody>
          <a:bodyPr anchor="ctr"/>
          <a:lstStyle>
            <a:lvl1pPr>
              <a:spcBef>
                <a:spcPts val="11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sz="4600">
                <a:solidFill>
                  <a:srgbClr val="000000"/>
                </a:solidFill>
                <a:latin typeface="Calibri" panose="020F0502020204030204" pitchFamily="34" charset="0"/>
                <a:ea typeface="MS PGothic" panose="020B0600070205080204" pitchFamily="34" charset="-128"/>
              </a:defRPr>
            </a:lvl1pPr>
            <a:lvl2pPr>
              <a:spcBef>
                <a:spcPts val="10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sz="4000">
                <a:solidFill>
                  <a:srgbClr val="000000"/>
                </a:solidFill>
                <a:latin typeface="Calibri" panose="020F0502020204030204" pitchFamily="34" charset="0"/>
                <a:ea typeface="MS PGothic" panose="020B0600070205080204" pitchFamily="34" charset="-128"/>
              </a:defRPr>
            </a:lvl2pPr>
            <a:lvl3pPr>
              <a:spcBef>
                <a:spcPts val="85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sz="3400">
                <a:solidFill>
                  <a:srgbClr val="000000"/>
                </a:solidFill>
                <a:latin typeface="Calibri" panose="020F0502020204030204" pitchFamily="34" charset="0"/>
                <a:ea typeface="MS PGothic" panose="020B0600070205080204" pitchFamily="34" charset="-128"/>
              </a:defRPr>
            </a:lvl3pPr>
            <a:lvl4pPr>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sz="2800">
                <a:solidFill>
                  <a:srgbClr val="000000"/>
                </a:solidFill>
                <a:latin typeface="Calibri" panose="020F0502020204030204" pitchFamily="34" charset="0"/>
                <a:ea typeface="MS PGothic" panose="020B0600070205080204" pitchFamily="34" charset="-128"/>
              </a:defRPr>
            </a:lvl4pPr>
            <a:lvl5pPr>
              <a:spcBef>
                <a:spcPts val="700"/>
              </a:spcBef>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sz="2800">
                <a:solidFill>
                  <a:srgbClr val="000000"/>
                </a:solidFill>
                <a:latin typeface="Calibri" panose="020F0502020204030204" pitchFamily="34" charset="0"/>
                <a:ea typeface="MS PGothic" panose="020B0600070205080204" pitchFamily="34" charset="-128"/>
              </a:defRPr>
            </a:lvl5pPr>
            <a:lvl6pPr marL="2514600" indent="-228600" defTabSz="457200" eaLnBrk="0" fontAlgn="base" hangingPunct="0">
              <a:spcBef>
                <a:spcPts val="7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sz="2800">
                <a:solidFill>
                  <a:srgbClr val="000000"/>
                </a:solidFill>
                <a:latin typeface="Calibri" panose="020F0502020204030204" pitchFamily="34" charset="0"/>
                <a:ea typeface="MS PGothic" panose="020B0600070205080204" pitchFamily="34" charset="-128"/>
              </a:defRPr>
            </a:lvl6pPr>
            <a:lvl7pPr marL="2971800" indent="-228600" defTabSz="457200" eaLnBrk="0" fontAlgn="base" hangingPunct="0">
              <a:spcBef>
                <a:spcPts val="7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sz="2800">
                <a:solidFill>
                  <a:srgbClr val="000000"/>
                </a:solidFill>
                <a:latin typeface="Calibri" panose="020F0502020204030204" pitchFamily="34" charset="0"/>
                <a:ea typeface="MS PGothic" panose="020B0600070205080204" pitchFamily="34" charset="-128"/>
              </a:defRPr>
            </a:lvl7pPr>
            <a:lvl8pPr marL="3429000" indent="-228600" defTabSz="457200" eaLnBrk="0" fontAlgn="base" hangingPunct="0">
              <a:spcBef>
                <a:spcPts val="7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sz="2800">
                <a:solidFill>
                  <a:srgbClr val="000000"/>
                </a:solidFill>
                <a:latin typeface="Calibri" panose="020F0502020204030204" pitchFamily="34" charset="0"/>
                <a:ea typeface="MS PGothic" panose="020B0600070205080204" pitchFamily="34" charset="-128"/>
              </a:defRPr>
            </a:lvl8pPr>
            <a:lvl9pPr marL="3886200" indent="-228600" defTabSz="457200" eaLnBrk="0" fontAlgn="base" hangingPunct="0">
              <a:spcBef>
                <a:spcPts val="700"/>
              </a:spcBef>
              <a:spcAft>
                <a:spcPct val="0"/>
              </a:spcAft>
              <a:buClr>
                <a:srgbClr val="000000"/>
              </a:buClr>
              <a:buSzPct val="100000"/>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 pos="11582400" algn="l"/>
              </a:tabLst>
              <a:defRPr sz="2800">
                <a:solidFill>
                  <a:srgbClr val="000000"/>
                </a:solidFill>
                <a:latin typeface="Calibri" panose="020F0502020204030204" pitchFamily="34" charset="0"/>
                <a:ea typeface="MS PGothic" panose="020B0600070205080204" pitchFamily="34" charset="-128"/>
              </a:defRPr>
            </a:lvl9pPr>
          </a:lstStyle>
          <a:p>
            <a:pPr algn="ctr" eaLnBrk="1" fontAlgn="auto" hangingPunct="1">
              <a:spcBef>
                <a:spcPct val="0"/>
              </a:spcBef>
              <a:spcAft>
                <a:spcPts val="0"/>
              </a:spcAft>
              <a:buClrTx/>
              <a:buFontTx/>
              <a:buNone/>
              <a:defRPr/>
            </a:pPr>
            <a:r>
              <a:rPr lang="en-US" altLang="en-US" sz="2400" b="1" dirty="0">
                <a:solidFill>
                  <a:srgbClr val="D60093"/>
                </a:solidFill>
                <a:cs typeface="+mn-cs"/>
              </a:rPr>
              <a:t>Central Mine Planning &amp; Design Institute Ltd.,</a:t>
            </a:r>
            <a:br>
              <a:rPr lang="en-US" altLang="en-US" sz="2400" b="1" dirty="0">
                <a:solidFill>
                  <a:srgbClr val="D60093"/>
                </a:solidFill>
                <a:cs typeface="+mn-cs"/>
              </a:rPr>
            </a:br>
            <a:r>
              <a:rPr lang="en-US" altLang="en-US" sz="2400" b="1" dirty="0">
                <a:solidFill>
                  <a:srgbClr val="D60093"/>
                </a:solidFill>
                <a:cs typeface="+mn-cs"/>
              </a:rPr>
              <a:t>Gondwana Place, </a:t>
            </a:r>
            <a:r>
              <a:rPr lang="en-US" altLang="en-US" sz="2400" b="1" dirty="0" err="1">
                <a:solidFill>
                  <a:srgbClr val="D60093"/>
                </a:solidFill>
                <a:cs typeface="+mn-cs"/>
              </a:rPr>
              <a:t>Kanke</a:t>
            </a:r>
            <a:r>
              <a:rPr lang="en-US" altLang="en-US" sz="2400" b="1" dirty="0">
                <a:solidFill>
                  <a:srgbClr val="D60093"/>
                </a:solidFill>
                <a:cs typeface="+mn-cs"/>
              </a:rPr>
              <a:t> Road</a:t>
            </a:r>
            <a:br>
              <a:rPr lang="en-US" altLang="en-US" sz="2400" b="1" dirty="0">
                <a:solidFill>
                  <a:srgbClr val="D60093"/>
                </a:solidFill>
                <a:cs typeface="+mn-cs"/>
              </a:rPr>
            </a:br>
            <a:r>
              <a:rPr lang="en-US" altLang="en-US" sz="2400" b="1" dirty="0">
                <a:solidFill>
                  <a:srgbClr val="D60093"/>
                </a:solidFill>
                <a:cs typeface="+mn-cs"/>
              </a:rPr>
              <a:t>Ranchi – 834 031,  Jharkhand</a:t>
            </a:r>
            <a:br>
              <a:rPr lang="en-US" altLang="en-US" sz="3150" b="1" dirty="0">
                <a:solidFill>
                  <a:srgbClr val="D60093"/>
                </a:solidFill>
                <a:latin typeface="Arial Black" panose="020B0A04020102020204" pitchFamily="34" charset="0"/>
                <a:cs typeface="+mn-cs"/>
              </a:rPr>
            </a:br>
            <a:r>
              <a:rPr lang="en-US" altLang="en-US" sz="1950" dirty="0">
                <a:solidFill>
                  <a:srgbClr val="D60093"/>
                </a:solidFill>
                <a:cs typeface="+mn-cs"/>
              </a:rPr>
              <a:t>E-mail: gmenv.cmpdi@coalindia.in</a:t>
            </a:r>
            <a:br>
              <a:rPr lang="en-US" altLang="en-US" sz="3150" dirty="0">
                <a:solidFill>
                  <a:srgbClr val="D60093"/>
                </a:solidFill>
                <a:latin typeface="Arial Black" panose="020B0A04020102020204" pitchFamily="34" charset="0"/>
                <a:cs typeface="+mn-cs"/>
              </a:rPr>
            </a:br>
            <a:r>
              <a:rPr lang="en-US" altLang="en-US" sz="1575" dirty="0">
                <a:solidFill>
                  <a:srgbClr val="D60093"/>
                </a:solidFill>
                <a:latin typeface="Arial Black" panose="020B0A04020102020204" pitchFamily="34" charset="0"/>
                <a:cs typeface="+mn-cs"/>
              </a:rPr>
              <a:t>Tel. no. 0651-2230055</a:t>
            </a:r>
            <a:br>
              <a:rPr lang="en-US" altLang="en-US" sz="1575" dirty="0">
                <a:solidFill>
                  <a:srgbClr val="D60093"/>
                </a:solidFill>
                <a:latin typeface="Arial Black" panose="020B0A04020102020204" pitchFamily="34" charset="0"/>
                <a:cs typeface="+mn-cs"/>
              </a:rPr>
            </a:br>
            <a:br>
              <a:rPr lang="en-US" altLang="en-US" sz="3150" dirty="0">
                <a:solidFill>
                  <a:srgbClr val="D60093"/>
                </a:solidFill>
                <a:latin typeface="Arial Black" panose="020B0A04020102020204" pitchFamily="34" charset="0"/>
                <a:cs typeface="+mn-cs"/>
              </a:rPr>
            </a:br>
            <a:r>
              <a:rPr lang="en-US" altLang="en-US" sz="2775" b="1" dirty="0">
                <a:solidFill>
                  <a:srgbClr val="003366"/>
                </a:solidFill>
                <a:cs typeface="+mn-cs"/>
              </a:rPr>
              <a:t>Accredited By QCI</a:t>
            </a:r>
            <a:br>
              <a:rPr lang="en-US" altLang="en-US" sz="2775" b="1" dirty="0">
                <a:solidFill>
                  <a:srgbClr val="003366"/>
                </a:solidFill>
                <a:cs typeface="+mn-cs"/>
              </a:rPr>
            </a:br>
            <a:r>
              <a:rPr lang="en-US" sz="1800" dirty="0"/>
              <a:t> </a:t>
            </a:r>
            <a:r>
              <a:rPr lang="en-US" sz="2000" b="1" dirty="0">
                <a:solidFill>
                  <a:schemeClr val="accent1">
                    <a:lumMod val="50000"/>
                  </a:schemeClr>
                </a:solidFill>
              </a:rPr>
              <a:t>Accredited vide Certificate No. NABET/EIA/1720/SA 0108 valid till 22.08.2021</a:t>
            </a:r>
            <a:br>
              <a:rPr lang="en-US" sz="2000" b="1" dirty="0">
                <a:solidFill>
                  <a:schemeClr val="accent1">
                    <a:lumMod val="50000"/>
                  </a:schemeClr>
                </a:solidFill>
              </a:rPr>
            </a:br>
            <a:r>
              <a:rPr lang="en-US" sz="2000" b="1" dirty="0">
                <a:solidFill>
                  <a:schemeClr val="accent1">
                    <a:lumMod val="50000"/>
                  </a:schemeClr>
                </a:solidFill>
              </a:rPr>
              <a:t>(Extended by QCI/NABET/EIA/ACO/22/2339 dated 09/05/2022 </a:t>
            </a:r>
            <a:r>
              <a:rPr lang="en-US" sz="2000" b="1" dirty="0" err="1">
                <a:solidFill>
                  <a:schemeClr val="accent1">
                    <a:lumMod val="50000"/>
                  </a:schemeClr>
                </a:solidFill>
              </a:rPr>
              <a:t>upto</a:t>
            </a:r>
            <a:r>
              <a:rPr lang="en-US" sz="2000" b="1" dirty="0">
                <a:solidFill>
                  <a:schemeClr val="accent1">
                    <a:lumMod val="50000"/>
                  </a:schemeClr>
                </a:solidFill>
              </a:rPr>
              <a:t> 08.08.2022)</a:t>
            </a:r>
            <a:endParaRPr lang="en-US" altLang="en-US" sz="2000" b="1" dirty="0">
              <a:solidFill>
                <a:schemeClr val="accent1">
                  <a:lumMod val="50000"/>
                </a:schemeClr>
              </a:solidFill>
            </a:endParaRPr>
          </a:p>
        </p:txBody>
      </p:sp>
      <p:graphicFrame>
        <p:nvGraphicFramePr>
          <p:cNvPr id="6151" name="Group 7"/>
          <p:cNvGraphicFramePr>
            <a:graphicFrameLocks noGrp="1"/>
          </p:cNvGraphicFramePr>
          <p:nvPr/>
        </p:nvGraphicFramePr>
        <p:xfrm>
          <a:off x="2552700" y="4745038"/>
          <a:ext cx="7088187" cy="1851026"/>
        </p:xfrm>
        <a:graphic>
          <a:graphicData uri="http://schemas.openxmlformats.org/drawingml/2006/table">
            <a:tbl>
              <a:tblPr/>
              <a:tblGrid>
                <a:gridCol w="596537">
                  <a:extLst>
                    <a:ext uri="{9D8B030D-6E8A-4147-A177-3AD203B41FA5}">
                      <a16:colId xmlns:a16="http://schemas.microsoft.com/office/drawing/2014/main" val="20000"/>
                    </a:ext>
                  </a:extLst>
                </a:gridCol>
                <a:gridCol w="1003753">
                  <a:extLst>
                    <a:ext uri="{9D8B030D-6E8A-4147-A177-3AD203B41FA5}">
                      <a16:colId xmlns:a16="http://schemas.microsoft.com/office/drawing/2014/main" val="20001"/>
                    </a:ext>
                  </a:extLst>
                </a:gridCol>
                <a:gridCol w="3316076">
                  <a:extLst>
                    <a:ext uri="{9D8B030D-6E8A-4147-A177-3AD203B41FA5}">
                      <a16:colId xmlns:a16="http://schemas.microsoft.com/office/drawing/2014/main" val="20002"/>
                    </a:ext>
                  </a:extLst>
                </a:gridCol>
                <a:gridCol w="2171821">
                  <a:extLst>
                    <a:ext uri="{9D8B030D-6E8A-4147-A177-3AD203B41FA5}">
                      <a16:colId xmlns:a16="http://schemas.microsoft.com/office/drawing/2014/main" val="20003"/>
                    </a:ext>
                  </a:extLst>
                </a:gridCol>
              </a:tblGrid>
              <a:tr h="640831">
                <a:tc>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US" sz="1800" b="1" i="0" u="none" strike="noStrike" cap="none" normalizeH="0" baseline="0">
                          <a:ln>
                            <a:noFill/>
                          </a:ln>
                          <a:solidFill>
                            <a:srgbClr val="000099"/>
                          </a:solidFill>
                          <a:effectLst/>
                          <a:latin typeface="Arial" panose="020B0604020202020204" pitchFamily="34" charset="0"/>
                          <a:ea typeface="MS PGothic" panose="020B0600070205080204" pitchFamily="34" charset="-128"/>
                          <a:cs typeface="Arial" panose="020B0604020202020204" pitchFamily="34" charset="0"/>
                        </a:rPr>
                        <a:t>Sl. No.</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US" sz="1800" b="1" i="0" u="none" strike="noStrike" cap="none" normalizeH="0" baseline="0">
                          <a:ln>
                            <a:noFill/>
                          </a:ln>
                          <a:solidFill>
                            <a:srgbClr val="000099"/>
                          </a:solidFill>
                          <a:effectLst/>
                          <a:latin typeface="Arial" panose="020B0604020202020204" pitchFamily="34" charset="0"/>
                          <a:ea typeface="MS PGothic" panose="020B0600070205080204" pitchFamily="34" charset="-128"/>
                          <a:cs typeface="Arial" panose="020B0604020202020204" pitchFamily="34" charset="0"/>
                        </a:rPr>
                        <a:t>Sector No.</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0CC99"/>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US" sz="1800" b="1" i="0" u="none" strike="noStrike" cap="none" normalizeH="0" baseline="0">
                          <a:ln>
                            <a:noFill/>
                          </a:ln>
                          <a:solidFill>
                            <a:srgbClr val="000099"/>
                          </a:solidFill>
                          <a:effectLst/>
                          <a:latin typeface="Arial" panose="020B0604020202020204" pitchFamily="34" charset="0"/>
                          <a:ea typeface="MS PGothic" panose="020B0600070205080204" pitchFamily="34" charset="-128"/>
                          <a:cs typeface="Arial" panose="020B0604020202020204" pitchFamily="34" charset="0"/>
                        </a:rPr>
                        <a:t>Name of Sector</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US" sz="1800" b="1" i="0" u="none" strike="noStrike" cap="none" normalizeH="0" baseline="0">
                          <a:ln>
                            <a:noFill/>
                          </a:ln>
                          <a:solidFill>
                            <a:srgbClr val="000099"/>
                          </a:solidFill>
                          <a:effectLst/>
                          <a:latin typeface="Arial" panose="020B0604020202020204" pitchFamily="34" charset="0"/>
                          <a:ea typeface="MS PGothic" panose="020B0600070205080204" pitchFamily="34" charset="-128"/>
                          <a:cs typeface="Arial" panose="020B0604020202020204" pitchFamily="34" charset="0"/>
                        </a:rPr>
                        <a:t>Category</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0"/>
                  </a:ext>
                </a:extLst>
              </a:tr>
              <a:tr h="377591">
                <a:tc>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US" sz="18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US" sz="18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1</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US" sz="18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Mining of Minerals </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US" sz="18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409751">
                <a:tc>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US" sz="18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2</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US" sz="18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6</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US" sz="18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Coal washeries </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US" sz="18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422853">
                <a:tc>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IN" sz="18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3</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IN" sz="18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4</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IN" sz="1800" b="1" i="0" u="none" strike="noStrike" cap="none" normalizeH="0" baseline="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Thermal Power Plants</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87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kumimoji="0" lang="en-IN" sz="1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rPr>
                        <a:t>A</a:t>
                      </a:r>
                    </a:p>
                  </a:txBody>
                  <a:tcPr marL="91535" marR="91535" marT="91083" marB="4565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bl>
          </a:graphicData>
        </a:graphic>
      </p:graphicFrame>
      <p:sp>
        <p:nvSpPr>
          <p:cNvPr id="2" name="Rectangle 1"/>
          <p:cNvSpPr/>
          <p:nvPr/>
        </p:nvSpPr>
        <p:spPr>
          <a:xfrm>
            <a:off x="4459808" y="153505"/>
            <a:ext cx="3424784" cy="646331"/>
          </a:xfrm>
          <a:prstGeom prst="rect">
            <a:avLst/>
          </a:prstGeom>
        </p:spPr>
        <p:txBody>
          <a:bodyPr wrap="none">
            <a:spAutoFit/>
          </a:bodyPr>
          <a:lstStyle/>
          <a:p>
            <a:r>
              <a:rPr lang="en-US" altLang="en-US" sz="3600" b="1" dirty="0">
                <a:solidFill>
                  <a:srgbClr val="FF3300"/>
                </a:solidFill>
                <a:latin typeface="Arial" panose="020B0604020202020204" pitchFamily="34" charset="0"/>
                <a:cs typeface="Arial" panose="020B0604020202020204" pitchFamily="34" charset="0"/>
              </a:rPr>
              <a:t>CONSULTANT</a:t>
            </a:r>
            <a:endParaRPr lang="en-IN" sz="36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514600"/>
            <a:ext cx="8382000" cy="1143000"/>
          </a:xfrm>
        </p:spPr>
        <p:txBody>
          <a:bodyPr>
            <a:normAutofit/>
          </a:bodyPr>
          <a:lstStyle/>
          <a:p>
            <a:r>
              <a:rPr lang="en-IN" sz="6000" b="1" dirty="0">
                <a:latin typeface="Arial" panose="020B0604020202020204" pitchFamily="34" charset="0"/>
                <a:cs typeface="Arial" panose="020B0604020202020204" pitchFamily="34" charset="0"/>
              </a:rPr>
              <a:t>THANK YOU</a:t>
            </a:r>
            <a:endParaRPr lang="en-GB"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5177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31FC-0FBC-4997-B5DA-02868F378E7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DE4BBC3-3E44-4D7F-9727-7FE12D81590C}"/>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84327776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3200" y="-27384"/>
            <a:ext cx="11785600" cy="8382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a:latin typeface="Arial" panose="020B0604020202020204" pitchFamily="34" charset="0"/>
                <a:cs typeface="Arial" panose="020B0604020202020204" pitchFamily="34" charset="0"/>
              </a:rPr>
              <a:t>BACKGROUND</a:t>
            </a:r>
          </a:p>
        </p:txBody>
      </p:sp>
      <p:sp>
        <p:nvSpPr>
          <p:cNvPr id="4" name="TextBox 3"/>
          <p:cNvSpPr txBox="1"/>
          <p:nvPr/>
        </p:nvSpPr>
        <p:spPr>
          <a:xfrm>
            <a:off x="479376" y="908720"/>
            <a:ext cx="11161240" cy="556383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IN" sz="2400" dirty="0">
                <a:latin typeface="Arial" panose="020B0604020202020204" pitchFamily="34" charset="0"/>
                <a:cs typeface="Arial" panose="020B0604020202020204" pitchFamily="34" charset="0"/>
              </a:rPr>
              <a:t>As per the para 6 iv of the O.M. dated 07.05.2022, Certified Compliance Report of the EC granted for 40 % expansion, along with EIA/ EMP report, prepared based on the Standard ToR for the additional capacity of 10 % will be submitted on PARIVESH portal within six months of enhancement of production beyond 40%. </a:t>
            </a:r>
          </a:p>
          <a:p>
            <a:pPr marL="342900" indent="-342900" algn="just">
              <a:lnSpc>
                <a:spcPct val="150000"/>
              </a:lnSpc>
              <a:buFont typeface="Wingdings" panose="05000000000000000000" pitchFamily="2" charset="2"/>
              <a:buChar char="Ø"/>
            </a:pPr>
            <a:r>
              <a:rPr lang="en-IN" sz="2400" dirty="0">
                <a:latin typeface="Arial" panose="020B0604020202020204" pitchFamily="34" charset="0"/>
                <a:cs typeface="Arial" panose="020B0604020202020204" pitchFamily="34" charset="0"/>
              </a:rPr>
              <a:t>Mining Plan for production capacity of 1.20 MTPA deliberating available reserves and calendar programme has been prepared and approved by competent authority of WCL. </a:t>
            </a:r>
          </a:p>
          <a:p>
            <a:pPr marL="342900" indent="-342900" algn="just">
              <a:lnSpc>
                <a:spcPct val="150000"/>
              </a:lnSpc>
              <a:buFont typeface="Wingdings" panose="05000000000000000000" pitchFamily="2" charset="2"/>
              <a:buChar char="Ø"/>
            </a:pPr>
            <a:r>
              <a:rPr lang="en-IN" sz="2400" dirty="0">
                <a:latin typeface="Arial" panose="020B0604020202020204" pitchFamily="34" charset="0"/>
                <a:cs typeface="Arial" panose="020B0604020202020204" pitchFamily="34" charset="0"/>
              </a:rPr>
              <a:t>Details of available reserves and calendar programme have been given in the subsequent slides. </a:t>
            </a:r>
          </a:p>
        </p:txBody>
      </p:sp>
    </p:spTree>
    <p:extLst>
      <p:ext uri="{BB962C8B-B14F-4D97-AF65-F5344CB8AC3E}">
        <p14:creationId xmlns:p14="http://schemas.microsoft.com/office/powerpoint/2010/main" val="9334490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3200" y="-27384"/>
            <a:ext cx="11785600" cy="8382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a:latin typeface="Arial" panose="020B0604020202020204" pitchFamily="34" charset="0"/>
                <a:cs typeface="Arial" panose="020B0604020202020204" pitchFamily="34" charset="0"/>
              </a:rPr>
              <a:t>BACKGROUND</a:t>
            </a:r>
          </a:p>
        </p:txBody>
      </p:sp>
      <p:sp>
        <p:nvSpPr>
          <p:cNvPr id="4" name="TextBox 3"/>
          <p:cNvSpPr txBox="1"/>
          <p:nvPr/>
        </p:nvSpPr>
        <p:spPr>
          <a:xfrm>
            <a:off x="479376" y="908720"/>
            <a:ext cx="11161240" cy="500983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IN" sz="2400" dirty="0">
                <a:latin typeface="Arial" panose="020B0604020202020204" pitchFamily="34" charset="0"/>
                <a:cs typeface="Arial" panose="020B0604020202020204" pitchFamily="34" charset="0"/>
              </a:rPr>
              <a:t>Expansion of Singhori OC has secured environmental clearance for increase in production capacity from 0.80 MTPA to 1.12 MTPA (40% enhancement in production capacity) vide letter No. J-11015/67/2006-IA.II (M) Pt. dated 22.08.2019 as per section 7(ii) of EIA Notification 2006.</a:t>
            </a:r>
          </a:p>
          <a:p>
            <a:pPr marL="342900" indent="-342900" algn="just">
              <a:lnSpc>
                <a:spcPct val="150000"/>
              </a:lnSpc>
              <a:buFont typeface="Wingdings" panose="05000000000000000000" pitchFamily="2" charset="2"/>
              <a:buChar char="Ø"/>
            </a:pPr>
            <a:r>
              <a:rPr lang="en-IN" sz="2400" dirty="0">
                <a:latin typeface="Arial" panose="020B0604020202020204" pitchFamily="34" charset="0"/>
                <a:cs typeface="Arial" panose="020B0604020202020204" pitchFamily="34" charset="0"/>
              </a:rPr>
              <a:t>Considering huge pressure on domestic coal supply in the country, it has been proposed to further enhance production capacity from 40% to 50%. i.e. 1.12 MTPA to 1.20 MTPA as per O.M. dated 07.05.2022 without requiring revised EIA/EMP and public consultation. </a:t>
            </a:r>
          </a:p>
          <a:p>
            <a:pPr marL="342900" indent="-342900" algn="just">
              <a:lnSpc>
                <a:spcPct val="150000"/>
              </a:lnSpc>
              <a:buFont typeface="Wingdings" panose="05000000000000000000" pitchFamily="2" charset="2"/>
              <a:buChar char="Ø"/>
            </a:pPr>
            <a:r>
              <a:rPr lang="en-IN" sz="2400" dirty="0">
                <a:latin typeface="Arial" panose="020B0604020202020204" pitchFamily="34" charset="0"/>
                <a:cs typeface="Arial" panose="020B0604020202020204" pitchFamily="34" charset="0"/>
              </a:rPr>
              <a:t>An application has been made on PARIVESH portal on 11.05.2022. </a:t>
            </a:r>
          </a:p>
        </p:txBody>
      </p:sp>
    </p:spTree>
    <p:extLst>
      <p:ext uri="{BB962C8B-B14F-4D97-AF65-F5344CB8AC3E}">
        <p14:creationId xmlns:p14="http://schemas.microsoft.com/office/powerpoint/2010/main" val="20044384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913460" y="214313"/>
            <a:ext cx="6365081" cy="494816"/>
          </a:xfrm>
        </p:spPr>
        <p:txBody>
          <a:bodyPr>
            <a:normAutofit fontScale="92500" lnSpcReduction="20000"/>
          </a:bodyPr>
          <a:lstStyle/>
          <a:p>
            <a:pPr marL="0" indent="0" algn="ctr">
              <a:buNone/>
            </a:pPr>
            <a:r>
              <a:rPr lang="en-US" sz="3374" b="1" dirty="0">
                <a:latin typeface="Arial" panose="020B0604020202020204" pitchFamily="34" charset="0"/>
                <a:cs typeface="Arial" panose="020B0604020202020204" pitchFamily="34" charset="0"/>
              </a:rPr>
              <a:t> PROPOSAL</a:t>
            </a:r>
          </a:p>
        </p:txBody>
      </p:sp>
      <p:sp>
        <p:nvSpPr>
          <p:cNvPr id="3" name="TextBox 2"/>
          <p:cNvSpPr txBox="1"/>
          <p:nvPr/>
        </p:nvSpPr>
        <p:spPr>
          <a:xfrm>
            <a:off x="166687" y="1305296"/>
            <a:ext cx="11787188" cy="3347840"/>
          </a:xfrm>
          <a:prstGeom prst="rect">
            <a:avLst/>
          </a:prstGeom>
          <a:noFill/>
        </p:spPr>
        <p:txBody>
          <a:bodyPr wrap="square" rtlCol="0">
            <a:spAutoFit/>
          </a:bodyPr>
          <a:lstStyle/>
          <a:p>
            <a:pPr marL="265193" indent="-265193" algn="just">
              <a:lnSpc>
                <a:spcPct val="150000"/>
              </a:lnSpc>
              <a:buFont typeface="Wingdings" panose="05000000000000000000" pitchFamily="2" charset="2"/>
              <a:buChar char="Ø"/>
            </a:pPr>
            <a:r>
              <a:rPr lang="en-GB" sz="2400" dirty="0">
                <a:latin typeface="Arial" panose="020B0604020202020204" pitchFamily="34" charset="0"/>
                <a:cs typeface="Arial" panose="020B0604020202020204" pitchFamily="34" charset="0"/>
              </a:rPr>
              <a:t>The present proposal seeks Environment Clearance for enhancement in production capacity of Singhori OC from 1.12 MTPA to 1.20 MTPA (i.e. 40% to 50% enhancement) within 423.91 ha (area covered under EC area of 425.04 ha) as per provisions of section 7(ii) of E</a:t>
            </a:r>
            <a:r>
              <a:rPr lang="en-US" sz="2400" dirty="0">
                <a:latin typeface="Arial" panose="020B0604020202020204" pitchFamily="34" charset="0"/>
                <a:cs typeface="Arial" panose="020B0604020202020204" pitchFamily="34" charset="0"/>
              </a:rPr>
              <a:t>IA Notification, 2006 and O.M. dated 07.05.2022.</a:t>
            </a:r>
          </a:p>
          <a:p>
            <a:pPr marL="265193" indent="-265193" algn="just">
              <a:lnSpc>
                <a:spcPct val="150000"/>
              </a:lnSpc>
              <a:buFont typeface="Wingdings" panose="05000000000000000000" pitchFamily="2" charset="2"/>
              <a:buChar char="Ø"/>
            </a:pPr>
            <a:r>
              <a:rPr lang="en-GB" sz="2400" dirty="0">
                <a:latin typeface="Arial" panose="020B0604020202020204" pitchFamily="34" charset="0"/>
                <a:cs typeface="Arial" panose="020B0604020202020204" pitchFamily="34" charset="0"/>
              </a:rPr>
              <a:t>There is 14.23 ha of Forest land involved in the ML area and for which Stage – II Forestry clearance has been granted vide letter dated 29.11.2018 of MoEF&amp;CC.</a:t>
            </a:r>
          </a:p>
        </p:txBody>
      </p:sp>
    </p:spTree>
    <p:extLst>
      <p:ext uri="{BB962C8B-B14F-4D97-AF65-F5344CB8AC3E}">
        <p14:creationId xmlns:p14="http://schemas.microsoft.com/office/powerpoint/2010/main" val="857921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4953001" y="142875"/>
            <a:ext cx="1903021"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Mangal" panose="02040503050203030202" pitchFamily="18" charset="0"/>
              </a:defRPr>
            </a:lvl1pPr>
            <a:lvl2pPr marL="742950" indent="-285750">
              <a:defRPr>
                <a:solidFill>
                  <a:schemeClr val="tx1"/>
                </a:solidFill>
                <a:latin typeface="Arial" panose="020B0604020202020204" pitchFamily="34" charset="0"/>
                <a:cs typeface="Mangal" panose="02040503050203030202" pitchFamily="18" charset="0"/>
              </a:defRPr>
            </a:lvl2pPr>
            <a:lvl3pPr marL="1143000" indent="-228600">
              <a:defRPr>
                <a:solidFill>
                  <a:schemeClr val="tx1"/>
                </a:solidFill>
                <a:latin typeface="Arial" panose="020B0604020202020204" pitchFamily="34" charset="0"/>
                <a:cs typeface="Mangal" panose="02040503050203030202" pitchFamily="18" charset="0"/>
              </a:defRPr>
            </a:lvl3pPr>
            <a:lvl4pPr marL="1600200" indent="-228600">
              <a:defRPr>
                <a:solidFill>
                  <a:schemeClr val="tx1"/>
                </a:solidFill>
                <a:latin typeface="Arial" panose="020B0604020202020204" pitchFamily="34" charset="0"/>
                <a:cs typeface="Mangal" panose="02040503050203030202" pitchFamily="18" charset="0"/>
              </a:defRPr>
            </a:lvl4pPr>
            <a:lvl5pPr marL="2057400" indent="-228600">
              <a:defRPr>
                <a:solidFill>
                  <a:schemeClr val="tx1"/>
                </a:solidFill>
                <a:latin typeface="Arial" panose="020B0604020202020204" pitchFamily="34" charset="0"/>
                <a:cs typeface="Mangal" panose="02040503050203030202"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Mangal" panose="02040503050203030202"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Mangal" panose="02040503050203030202"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Mangal" panose="02040503050203030202"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Mangal" panose="02040503050203030202" pitchFamily="18" charset="0"/>
              </a:defRPr>
            </a:lvl9pPr>
          </a:lstStyle>
          <a:p>
            <a:pPr eaLnBrk="1" hangingPunct="1"/>
            <a:r>
              <a:rPr lang="en-US" altLang="en-US" sz="1688"/>
              <a:t>LOCATION PLAN</a:t>
            </a:r>
          </a:p>
        </p:txBody>
      </p:sp>
      <p:pic>
        <p:nvPicPr>
          <p:cNvPr id="2" name="Picture 1"/>
          <p:cNvPicPr>
            <a:picLocks noChangeAspect="1"/>
          </p:cNvPicPr>
          <p:nvPr/>
        </p:nvPicPr>
        <p:blipFill>
          <a:blip r:embed="rId2"/>
          <a:stretch>
            <a:fillRect/>
          </a:stretch>
        </p:blipFill>
        <p:spPr>
          <a:xfrm>
            <a:off x="1934681" y="0"/>
            <a:ext cx="6036642" cy="6858000"/>
          </a:xfrm>
          <a:prstGeom prst="rect">
            <a:avLst/>
          </a:prstGeom>
        </p:spPr>
      </p:pic>
      <p:sp>
        <p:nvSpPr>
          <p:cNvPr id="3" name="TextBox 2"/>
          <p:cNvSpPr txBox="1"/>
          <p:nvPr/>
        </p:nvSpPr>
        <p:spPr>
          <a:xfrm>
            <a:off x="3595688" y="3024607"/>
            <a:ext cx="1857375" cy="438582"/>
          </a:xfrm>
          <a:prstGeom prst="rect">
            <a:avLst/>
          </a:prstGeom>
          <a:noFill/>
        </p:spPr>
        <p:txBody>
          <a:bodyPr wrap="square" rtlCol="0">
            <a:spAutoFit/>
          </a:bodyPr>
          <a:lstStyle/>
          <a:p>
            <a:r>
              <a:rPr lang="en-IN" sz="2250" b="1" dirty="0"/>
              <a:t>Singhori OC</a:t>
            </a:r>
          </a:p>
        </p:txBody>
      </p:sp>
      <p:sp>
        <p:nvSpPr>
          <p:cNvPr id="5" name="Right Arrow 4"/>
          <p:cNvSpPr/>
          <p:nvPr/>
        </p:nvSpPr>
        <p:spPr bwMode="auto">
          <a:xfrm rot="19447044">
            <a:off x="4728911" y="2733443"/>
            <a:ext cx="730002" cy="216405"/>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5725" tIns="42863" rIns="85725" bIns="42863" numCol="1" rtlCol="0" anchor="t" anchorCtr="0" compatLnSpc="1">
            <a:prstTxWarp prst="textNoShape">
              <a:avLst/>
            </a:prstTxWarp>
          </a:bodyPr>
          <a:lstStyle/>
          <a:p>
            <a:pPr defTabSz="857189"/>
            <a:endParaRPr lang="en-IN" sz="1688">
              <a:ea typeface="Mangal" pitchFamily="18" charset="0"/>
            </a:endParaRPr>
          </a:p>
        </p:txBody>
      </p:sp>
      <p:sp>
        <p:nvSpPr>
          <p:cNvPr id="6" name="TextBox 5"/>
          <p:cNvSpPr txBox="1"/>
          <p:nvPr/>
        </p:nvSpPr>
        <p:spPr>
          <a:xfrm>
            <a:off x="8239125" y="2540041"/>
            <a:ext cx="3545507" cy="1477328"/>
          </a:xfrm>
          <a:prstGeom prst="rect">
            <a:avLst/>
          </a:prstGeom>
          <a:noFill/>
        </p:spPr>
        <p:txBody>
          <a:bodyPr wrap="square" rtlCol="0">
            <a:spAutoFit/>
          </a:bodyPr>
          <a:lstStyle/>
          <a:p>
            <a:pPr algn="ctr"/>
            <a:r>
              <a:rPr lang="en-IN" sz="3000" b="1" dirty="0">
                <a:latin typeface="Arial" panose="020B0604020202020204" pitchFamily="34" charset="0"/>
                <a:cs typeface="Arial" panose="020B0604020202020204" pitchFamily="34" charset="0"/>
              </a:rPr>
              <a:t>Location Plan of Expansion of Singhori OC</a:t>
            </a:r>
            <a:endParaRPr lang="en-IN" sz="1688" b="1" dirty="0">
              <a:latin typeface="Arial" panose="020B0604020202020204" pitchFamily="34" charset="0"/>
              <a:cs typeface="Arial" panose="020B0604020202020204" pitchFamily="34" charset="0"/>
            </a:endParaRPr>
          </a:p>
        </p:txBody>
      </p:sp>
      <p:sp>
        <p:nvSpPr>
          <p:cNvPr id="7" name="5-Point Star 6"/>
          <p:cNvSpPr/>
          <p:nvPr/>
        </p:nvSpPr>
        <p:spPr>
          <a:xfrm>
            <a:off x="5423297" y="2435957"/>
            <a:ext cx="260104" cy="2070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7"/>
                                        </p:tgtEl>
                                        <p:attrNameLst>
                                          <p:attrName>style.color</p:attrName>
                                        </p:attrNameLst>
                                      </p:cBhvr>
                                      <p:to>
                                        <a:schemeClr val="bg1"/>
                                      </p:to>
                                    </p:animClr>
                                    <p:animClr clrSpc="rgb" dir="cw">
                                      <p:cBhvr>
                                        <p:cTn id="7" dur="250" autoRev="1" fill="hold"/>
                                        <p:tgtEl>
                                          <p:spTgt spid="7"/>
                                        </p:tgtEl>
                                        <p:attrNameLst>
                                          <p:attrName>fillcolor</p:attrName>
                                        </p:attrNameLst>
                                      </p:cBhvr>
                                      <p:to>
                                        <a:schemeClr val="bg1"/>
                                      </p:to>
                                    </p:animClr>
                                    <p:set>
                                      <p:cBhvr>
                                        <p:cTn id="8" dur="250" autoRev="1" fill="hold"/>
                                        <p:tgtEl>
                                          <p:spTgt spid="7"/>
                                        </p:tgtEl>
                                        <p:attrNameLst>
                                          <p:attrName>fill.type</p:attrName>
                                        </p:attrNameLst>
                                      </p:cBhvr>
                                      <p:to>
                                        <p:strVal val="solid"/>
                                      </p:to>
                                    </p:set>
                                    <p:set>
                                      <p:cBhvr>
                                        <p:cTn id="9" dur="250" autoRev="1"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169027-329C-4833-A287-58325BD2B198}"/>
              </a:ext>
            </a:extLst>
          </p:cNvPr>
          <p:cNvPicPr>
            <a:picLocks noChangeAspect="1"/>
          </p:cNvPicPr>
          <p:nvPr/>
        </p:nvPicPr>
        <p:blipFill rotWithShape="1">
          <a:blip r:embed="rId2"/>
          <a:srcRect t="4084"/>
          <a:stretch/>
        </p:blipFill>
        <p:spPr>
          <a:xfrm>
            <a:off x="-24680" y="15920"/>
            <a:ext cx="9537405" cy="6577920"/>
          </a:xfrm>
          <a:prstGeom prst="rect">
            <a:avLst/>
          </a:prstGeom>
        </p:spPr>
      </p:pic>
      <p:sp>
        <p:nvSpPr>
          <p:cNvPr id="4" name="TextBox 3">
            <a:extLst>
              <a:ext uri="{FF2B5EF4-FFF2-40B4-BE49-F238E27FC236}">
                <a16:creationId xmlns:a16="http://schemas.microsoft.com/office/drawing/2014/main" id="{37FD254F-BAC4-449F-949F-A77EEFAF7FEC}"/>
              </a:ext>
            </a:extLst>
          </p:cNvPr>
          <p:cNvSpPr txBox="1"/>
          <p:nvPr/>
        </p:nvSpPr>
        <p:spPr>
          <a:xfrm>
            <a:off x="9336360" y="2890391"/>
            <a:ext cx="2376264" cy="1077218"/>
          </a:xfrm>
          <a:prstGeom prst="rect">
            <a:avLst/>
          </a:prstGeom>
          <a:noFill/>
        </p:spPr>
        <p:txBody>
          <a:bodyPr wrap="square" rtlCol="0">
            <a:spAutoFit/>
          </a:bodyPr>
          <a:lstStyle/>
          <a:p>
            <a:pPr algn="ctr"/>
            <a:r>
              <a:rPr lang="en-IN" sz="3200" b="1" dirty="0"/>
              <a:t>TOPOSHEET PLAN</a:t>
            </a:r>
          </a:p>
        </p:txBody>
      </p:sp>
    </p:spTree>
    <p:extLst>
      <p:ext uri="{BB962C8B-B14F-4D97-AF65-F5344CB8AC3E}">
        <p14:creationId xmlns:p14="http://schemas.microsoft.com/office/powerpoint/2010/main" val="32979196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3200" y="-27384"/>
            <a:ext cx="11785600" cy="8382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a:latin typeface="Arial" panose="020B0604020202020204" pitchFamily="34" charset="0"/>
                <a:cs typeface="Arial" panose="020B0604020202020204" pitchFamily="34" charset="0"/>
              </a:rPr>
              <a:t>BACKGROUND</a:t>
            </a:r>
          </a:p>
        </p:txBody>
      </p:sp>
      <p:sp>
        <p:nvSpPr>
          <p:cNvPr id="5" name="Rectangle 1">
            <a:extLst>
              <a:ext uri="{FF2B5EF4-FFF2-40B4-BE49-F238E27FC236}">
                <a16:creationId xmlns:a16="http://schemas.microsoft.com/office/drawing/2014/main" id="{C6E58570-86F6-492E-91E9-6261BF8E642B}"/>
              </a:ext>
            </a:extLst>
          </p:cNvPr>
          <p:cNvSpPr>
            <a:spLocks noChangeArrowheads="1"/>
          </p:cNvSpPr>
          <p:nvPr/>
        </p:nvSpPr>
        <p:spPr bwMode="auto">
          <a:xfrm>
            <a:off x="203200" y="693616"/>
            <a:ext cx="11785600" cy="561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lgn="just">
              <a:lnSpc>
                <a:spcPct val="150000"/>
              </a:lnSpc>
              <a:buFont typeface="Wingdings" panose="05000000000000000000" pitchFamily="2" charset="2"/>
              <a:buChar char="Ø"/>
            </a:pPr>
            <a:r>
              <a:rPr lang="en-US" altLang="en-US" sz="2200" dirty="0">
                <a:ea typeface="SimSun" panose="02010600030101010101" pitchFamily="2" charset="-122"/>
                <a:cs typeface="Arial" panose="020B0604020202020204" pitchFamily="34" charset="0"/>
              </a:rPr>
              <a:t>MoEF&amp;CC, New Delhi Office has issued Office Memorandum dated 11.04.2022 in respect of the grant of Environment Clearance under para 7 (ii) of EIA notification, 2006 regarding expansion up to 50%.</a:t>
            </a:r>
          </a:p>
          <a:p>
            <a:pPr marL="171450" indent="-171450" algn="just">
              <a:lnSpc>
                <a:spcPct val="150000"/>
              </a:lnSpc>
              <a:buFont typeface="Wingdings" panose="05000000000000000000" pitchFamily="2" charset="2"/>
              <a:buChar char="Ø"/>
            </a:pPr>
            <a:r>
              <a:rPr lang="en-US" altLang="en-US" sz="2200" dirty="0">
                <a:ea typeface="SimSun" panose="02010600030101010101" pitchFamily="2" charset="-122"/>
                <a:cs typeface="Arial" panose="020B0604020202020204" pitchFamily="34" charset="0"/>
              </a:rPr>
              <a:t>Further MoEF&amp;CC, New Delhi Office has issued Office Memorandum dated 07.05.2022 regarding special dispensation for consideration of Environment Clearance (EC) for 40% to 50% expansion in coal mining projects.</a:t>
            </a:r>
          </a:p>
          <a:p>
            <a:pPr marL="171450" indent="-171450" algn="just">
              <a:lnSpc>
                <a:spcPct val="150000"/>
              </a:lnSpc>
              <a:buFont typeface="Wingdings" panose="05000000000000000000" pitchFamily="2" charset="2"/>
              <a:buChar char="Ø"/>
            </a:pPr>
            <a:r>
              <a:rPr lang="en-US" altLang="en-US" sz="2200" dirty="0">
                <a:ea typeface="SimSun" panose="02010600030101010101" pitchFamily="2" charset="-122"/>
                <a:cs typeface="Arial" panose="020B0604020202020204" pitchFamily="34" charset="0"/>
              </a:rPr>
              <a:t>As such, in WCL, Expansion of Singhori OC is proposed to avail this special dispensation.</a:t>
            </a:r>
          </a:p>
          <a:p>
            <a:pPr marL="171450" indent="-171450" algn="just">
              <a:lnSpc>
                <a:spcPct val="150000"/>
              </a:lnSpc>
              <a:buFont typeface="Wingdings" panose="05000000000000000000" pitchFamily="2" charset="2"/>
              <a:buChar char="Ø"/>
            </a:pPr>
            <a:r>
              <a:rPr lang="en-US" altLang="en-US" sz="2200" dirty="0">
                <a:ea typeface="SimSun" panose="02010600030101010101" pitchFamily="2" charset="-122"/>
                <a:cs typeface="Arial" panose="020B0604020202020204" pitchFamily="34" charset="0"/>
              </a:rPr>
              <a:t>The production capacity of Expansion of Singhori opencast coal mining project has already been enhanced by 40% from original EC of 0.80 MTPA </a:t>
            </a:r>
            <a:r>
              <a:rPr lang="en-US" altLang="en-US" sz="2200" dirty="0" err="1">
                <a:ea typeface="SimSun" panose="02010600030101010101" pitchFamily="2" charset="-122"/>
                <a:cs typeface="Arial" panose="020B0604020202020204" pitchFamily="34" charset="0"/>
              </a:rPr>
              <a:t>upto</a:t>
            </a:r>
            <a:r>
              <a:rPr lang="en-US" altLang="en-US" sz="2200" dirty="0">
                <a:ea typeface="SimSun" panose="02010600030101010101" pitchFamily="2" charset="-122"/>
                <a:cs typeface="Arial" panose="020B0604020202020204" pitchFamily="34" charset="0"/>
              </a:rPr>
              <a:t> 1.12 MTPA in land area of 425.04 Ha vide MOEF &amp; CC’s EC letter no. J-11015/67/2006-IA.II (M) dated 22.08.2019.</a:t>
            </a:r>
          </a:p>
          <a:p>
            <a:pPr marL="171450" indent="-171450" algn="just">
              <a:lnSpc>
                <a:spcPct val="150000"/>
              </a:lnSpc>
              <a:buFont typeface="Wingdings" panose="05000000000000000000" pitchFamily="2" charset="2"/>
              <a:buChar char="Ø"/>
            </a:pPr>
            <a:r>
              <a:rPr lang="en-US" altLang="en-US" sz="2200" dirty="0">
                <a:ea typeface="SimSun" panose="02010600030101010101" pitchFamily="2" charset="-122"/>
                <a:cs typeface="Arial" panose="020B0604020202020204" pitchFamily="34" charset="0"/>
              </a:rPr>
              <a:t>Past performance has been given in the subsequent slide.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3200" y="-27384"/>
            <a:ext cx="11785600" cy="8382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a:latin typeface="Arial" panose="020B0604020202020204" pitchFamily="34" charset="0"/>
                <a:cs typeface="Arial" panose="020B0604020202020204" pitchFamily="34" charset="0"/>
              </a:rPr>
              <a:t>PAST PERFORMANCE</a:t>
            </a:r>
          </a:p>
        </p:txBody>
      </p:sp>
      <p:graphicFrame>
        <p:nvGraphicFramePr>
          <p:cNvPr id="3" name="Table 2">
            <a:extLst>
              <a:ext uri="{FF2B5EF4-FFF2-40B4-BE49-F238E27FC236}">
                <a16:creationId xmlns:a16="http://schemas.microsoft.com/office/drawing/2014/main" id="{0170FFBB-6773-4045-A93A-8C1EAB7E0933}"/>
              </a:ext>
            </a:extLst>
          </p:cNvPr>
          <p:cNvGraphicFramePr>
            <a:graphicFrameLocks noGrp="1"/>
          </p:cNvGraphicFramePr>
          <p:nvPr>
            <p:extLst>
              <p:ext uri="{D42A27DB-BD31-4B8C-83A1-F6EECF244321}">
                <p14:modId xmlns:p14="http://schemas.microsoft.com/office/powerpoint/2010/main" val="1499447671"/>
              </p:ext>
            </p:extLst>
          </p:nvPr>
        </p:nvGraphicFramePr>
        <p:xfrm>
          <a:off x="407368" y="908720"/>
          <a:ext cx="11233248" cy="5328594"/>
        </p:xfrm>
        <a:graphic>
          <a:graphicData uri="http://schemas.openxmlformats.org/drawingml/2006/table">
            <a:tbl>
              <a:tblPr firstRow="1" firstCol="1" bandRow="1">
                <a:tableStyleId>{5C22544A-7EE6-4342-B048-85BDC9FD1C3A}</a:tableStyleId>
              </a:tblPr>
              <a:tblGrid>
                <a:gridCol w="1103533">
                  <a:extLst>
                    <a:ext uri="{9D8B030D-6E8A-4147-A177-3AD203B41FA5}">
                      <a16:colId xmlns:a16="http://schemas.microsoft.com/office/drawing/2014/main" val="1167107070"/>
                    </a:ext>
                  </a:extLst>
                </a:gridCol>
                <a:gridCol w="2424859">
                  <a:extLst>
                    <a:ext uri="{9D8B030D-6E8A-4147-A177-3AD203B41FA5}">
                      <a16:colId xmlns:a16="http://schemas.microsoft.com/office/drawing/2014/main" val="2293903823"/>
                    </a:ext>
                  </a:extLst>
                </a:gridCol>
                <a:gridCol w="4248472">
                  <a:extLst>
                    <a:ext uri="{9D8B030D-6E8A-4147-A177-3AD203B41FA5}">
                      <a16:colId xmlns:a16="http://schemas.microsoft.com/office/drawing/2014/main" val="837462244"/>
                    </a:ext>
                  </a:extLst>
                </a:gridCol>
                <a:gridCol w="3456384">
                  <a:extLst>
                    <a:ext uri="{9D8B030D-6E8A-4147-A177-3AD203B41FA5}">
                      <a16:colId xmlns:a16="http://schemas.microsoft.com/office/drawing/2014/main" val="2246420324"/>
                    </a:ext>
                  </a:extLst>
                </a:gridCol>
              </a:tblGrid>
              <a:tr h="1550183">
                <a:tc>
                  <a:txBody>
                    <a:bodyPr/>
                    <a:lstStyle/>
                    <a:p>
                      <a:pPr marL="36830" algn="ctr">
                        <a:lnSpc>
                          <a:spcPct val="107000"/>
                        </a:lnSpc>
                      </a:pPr>
                      <a:r>
                        <a:rPr lang="en-IN" sz="2400" dirty="0">
                          <a:solidFill>
                            <a:schemeClr val="tx1"/>
                          </a:solidFill>
                          <a:effectLst/>
                          <a:latin typeface="Arial" panose="020B0604020202020204" pitchFamily="34" charset="0"/>
                          <a:cs typeface="Arial" panose="020B0604020202020204" pitchFamily="34" charset="0"/>
                        </a:rPr>
                        <a:t>S. No.</a:t>
                      </a:r>
                      <a:endParaRPr lang="en-IN" sz="24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705" algn="ctr">
                        <a:lnSpc>
                          <a:spcPct val="107000"/>
                        </a:lnSpc>
                      </a:pPr>
                      <a:r>
                        <a:rPr lang="en-IN" sz="2400" dirty="0">
                          <a:solidFill>
                            <a:schemeClr val="tx1"/>
                          </a:solidFill>
                          <a:effectLst/>
                          <a:latin typeface="Arial" panose="020B0604020202020204" pitchFamily="34" charset="0"/>
                          <a:cs typeface="Arial" panose="020B0604020202020204" pitchFamily="34" charset="0"/>
                        </a:rPr>
                        <a:t>Financial Year</a:t>
                      </a:r>
                      <a:endParaRPr lang="en-IN" sz="24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0510" algn="ctr">
                        <a:lnSpc>
                          <a:spcPct val="107000"/>
                        </a:lnSpc>
                      </a:pPr>
                      <a:r>
                        <a:rPr lang="en-IN" sz="2400" dirty="0">
                          <a:solidFill>
                            <a:schemeClr val="tx1"/>
                          </a:solidFill>
                          <a:effectLst/>
                          <a:latin typeface="Arial" panose="020B0604020202020204" pitchFamily="34" charset="0"/>
                          <a:cs typeface="Arial" panose="020B0604020202020204" pitchFamily="34" charset="0"/>
                        </a:rPr>
                        <a:t>Sanctioned Capacity as per EC (MTPA)</a:t>
                      </a:r>
                      <a:endParaRPr lang="en-IN" sz="24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955" algn="ctr">
                        <a:lnSpc>
                          <a:spcPct val="107000"/>
                        </a:lnSpc>
                      </a:pPr>
                      <a:r>
                        <a:rPr lang="en-IN" sz="2400">
                          <a:solidFill>
                            <a:schemeClr val="tx1"/>
                          </a:solidFill>
                          <a:effectLst/>
                          <a:latin typeface="Arial" panose="020B0604020202020204" pitchFamily="34" charset="0"/>
                          <a:cs typeface="Arial" panose="020B0604020202020204" pitchFamily="34" charset="0"/>
                        </a:rPr>
                        <a:t>Actual Production</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5078034"/>
                  </a:ext>
                </a:extLst>
              </a:tr>
              <a:tr h="734979">
                <a:tc>
                  <a:txBody>
                    <a:bodyPr/>
                    <a:lstStyle/>
                    <a:p>
                      <a:pPr marL="29845" algn="ctr">
                        <a:lnSpc>
                          <a:spcPct val="107000"/>
                        </a:lnSpc>
                      </a:pPr>
                      <a:r>
                        <a:rPr lang="en-IN" sz="2400">
                          <a:solidFill>
                            <a:schemeClr val="tx1"/>
                          </a:solidFill>
                          <a:effectLst/>
                          <a:latin typeface="Arial" panose="020B0604020202020204" pitchFamily="34" charset="0"/>
                          <a:cs typeface="Arial" panose="020B0604020202020204" pitchFamily="34" charset="0"/>
                        </a:rPr>
                        <a:t>1.</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ctr">
                        <a:lnSpc>
                          <a:spcPct val="107000"/>
                        </a:lnSpc>
                      </a:pPr>
                      <a:r>
                        <a:rPr lang="en-IN" sz="2400">
                          <a:solidFill>
                            <a:schemeClr val="tx1"/>
                          </a:solidFill>
                          <a:effectLst/>
                          <a:latin typeface="Arial" panose="020B0604020202020204" pitchFamily="34" charset="0"/>
                          <a:cs typeface="Arial" panose="020B0604020202020204" pitchFamily="34" charset="0"/>
                        </a:rPr>
                        <a:t>2017-18</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510" algn="ctr">
                        <a:lnSpc>
                          <a:spcPct val="107000"/>
                        </a:lnSpc>
                      </a:pPr>
                      <a:r>
                        <a:rPr lang="en-IN" sz="2400" dirty="0">
                          <a:solidFill>
                            <a:schemeClr val="tx1"/>
                          </a:solidFill>
                          <a:effectLst/>
                          <a:latin typeface="Arial" panose="020B0604020202020204" pitchFamily="34" charset="0"/>
                          <a:cs typeface="Arial" panose="020B0604020202020204" pitchFamily="34" charset="0"/>
                        </a:rPr>
                        <a:t>0.80</a:t>
                      </a:r>
                      <a:endParaRPr lang="en-IN" sz="24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510" algn="ctr">
                        <a:lnSpc>
                          <a:spcPct val="107000"/>
                        </a:lnSpc>
                      </a:pPr>
                      <a:r>
                        <a:rPr lang="en-IN" sz="2400">
                          <a:solidFill>
                            <a:schemeClr val="tx1"/>
                          </a:solidFill>
                          <a:effectLst/>
                          <a:latin typeface="Arial" panose="020B0604020202020204" pitchFamily="34" charset="0"/>
                          <a:cs typeface="Arial" panose="020B0604020202020204" pitchFamily="34" charset="0"/>
                        </a:rPr>
                        <a:t>0.35</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144261"/>
                  </a:ext>
                </a:extLst>
              </a:tr>
              <a:tr h="760858">
                <a:tc>
                  <a:txBody>
                    <a:bodyPr/>
                    <a:lstStyle/>
                    <a:p>
                      <a:pPr marL="29845" algn="ctr">
                        <a:lnSpc>
                          <a:spcPct val="107000"/>
                        </a:lnSpc>
                      </a:pPr>
                      <a:r>
                        <a:rPr lang="en-IN" sz="2400">
                          <a:solidFill>
                            <a:schemeClr val="tx1"/>
                          </a:solidFill>
                          <a:effectLst/>
                          <a:latin typeface="Arial" panose="020B0604020202020204" pitchFamily="34" charset="0"/>
                          <a:cs typeface="Arial" panose="020B0604020202020204" pitchFamily="34" charset="0"/>
                        </a:rPr>
                        <a:t>2.</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ctr">
                        <a:lnSpc>
                          <a:spcPct val="107000"/>
                        </a:lnSpc>
                      </a:pPr>
                      <a:r>
                        <a:rPr lang="en-IN" sz="2400">
                          <a:solidFill>
                            <a:schemeClr val="tx1"/>
                          </a:solidFill>
                          <a:effectLst/>
                          <a:latin typeface="Arial" panose="020B0604020202020204" pitchFamily="34" charset="0"/>
                          <a:cs typeface="Arial" panose="020B0604020202020204" pitchFamily="34" charset="0"/>
                        </a:rPr>
                        <a:t>2018-19</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510" algn="ctr">
                        <a:lnSpc>
                          <a:spcPct val="107000"/>
                        </a:lnSpc>
                      </a:pPr>
                      <a:r>
                        <a:rPr lang="en-IN" sz="2400" dirty="0">
                          <a:solidFill>
                            <a:schemeClr val="tx1"/>
                          </a:solidFill>
                          <a:effectLst/>
                          <a:latin typeface="Arial" panose="020B0604020202020204" pitchFamily="34" charset="0"/>
                          <a:cs typeface="Arial" panose="020B0604020202020204" pitchFamily="34" charset="0"/>
                        </a:rPr>
                        <a:t>0.80</a:t>
                      </a:r>
                      <a:endParaRPr lang="en-IN" sz="24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510" algn="ctr">
                        <a:lnSpc>
                          <a:spcPct val="107000"/>
                        </a:lnSpc>
                      </a:pPr>
                      <a:r>
                        <a:rPr lang="en-IN" sz="2400" dirty="0">
                          <a:solidFill>
                            <a:schemeClr val="tx1"/>
                          </a:solidFill>
                          <a:effectLst/>
                          <a:latin typeface="Arial" panose="020B0604020202020204" pitchFamily="34" charset="0"/>
                          <a:cs typeface="Arial" panose="020B0604020202020204" pitchFamily="34" charset="0"/>
                        </a:rPr>
                        <a:t>0.80</a:t>
                      </a:r>
                      <a:endParaRPr lang="en-IN" sz="24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8413589"/>
                  </a:ext>
                </a:extLst>
              </a:tr>
              <a:tr h="760858">
                <a:tc>
                  <a:txBody>
                    <a:bodyPr/>
                    <a:lstStyle/>
                    <a:p>
                      <a:pPr marL="29845" algn="ctr">
                        <a:lnSpc>
                          <a:spcPct val="107000"/>
                        </a:lnSpc>
                      </a:pPr>
                      <a:r>
                        <a:rPr lang="en-IN" sz="2400">
                          <a:solidFill>
                            <a:schemeClr val="tx1"/>
                          </a:solidFill>
                          <a:effectLst/>
                          <a:latin typeface="Arial" panose="020B0604020202020204" pitchFamily="34" charset="0"/>
                          <a:cs typeface="Arial" panose="020B0604020202020204" pitchFamily="34" charset="0"/>
                        </a:rPr>
                        <a:t>3.</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ctr">
                        <a:lnSpc>
                          <a:spcPct val="107000"/>
                        </a:lnSpc>
                      </a:pPr>
                      <a:r>
                        <a:rPr lang="en-IN" sz="2400">
                          <a:solidFill>
                            <a:schemeClr val="tx1"/>
                          </a:solidFill>
                          <a:effectLst/>
                          <a:latin typeface="Arial" panose="020B0604020202020204" pitchFamily="34" charset="0"/>
                          <a:cs typeface="Arial" panose="020B0604020202020204" pitchFamily="34" charset="0"/>
                        </a:rPr>
                        <a:t>2019-20</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510" algn="ctr">
                        <a:lnSpc>
                          <a:spcPct val="107000"/>
                        </a:lnSpc>
                      </a:pPr>
                      <a:r>
                        <a:rPr lang="en-IN" sz="2400" dirty="0">
                          <a:solidFill>
                            <a:schemeClr val="tx1"/>
                          </a:solidFill>
                          <a:effectLst/>
                          <a:latin typeface="Arial" panose="020B0604020202020204" pitchFamily="34" charset="0"/>
                          <a:cs typeface="Arial" panose="020B0604020202020204" pitchFamily="34" charset="0"/>
                        </a:rPr>
                        <a:t>1.12</a:t>
                      </a:r>
                      <a:endParaRPr lang="en-IN" sz="24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510" algn="ctr">
                        <a:lnSpc>
                          <a:spcPct val="107000"/>
                        </a:lnSpc>
                      </a:pPr>
                      <a:r>
                        <a:rPr lang="en-IN" sz="2400" dirty="0">
                          <a:solidFill>
                            <a:schemeClr val="tx1"/>
                          </a:solidFill>
                          <a:effectLst/>
                          <a:latin typeface="Arial" panose="020B0604020202020204" pitchFamily="34" charset="0"/>
                          <a:cs typeface="Arial" panose="020B0604020202020204" pitchFamily="34" charset="0"/>
                        </a:rPr>
                        <a:t>1.119</a:t>
                      </a:r>
                      <a:endParaRPr lang="en-IN" sz="24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415763"/>
                  </a:ext>
                </a:extLst>
              </a:tr>
              <a:tr h="760858">
                <a:tc>
                  <a:txBody>
                    <a:bodyPr/>
                    <a:lstStyle/>
                    <a:p>
                      <a:pPr marL="29845" algn="ctr">
                        <a:lnSpc>
                          <a:spcPct val="107000"/>
                        </a:lnSpc>
                      </a:pPr>
                      <a:r>
                        <a:rPr lang="en-IN" sz="2400">
                          <a:solidFill>
                            <a:schemeClr val="tx1"/>
                          </a:solidFill>
                          <a:effectLst/>
                          <a:latin typeface="Arial" panose="020B0604020202020204" pitchFamily="34" charset="0"/>
                          <a:cs typeface="Arial" panose="020B0604020202020204" pitchFamily="34" charset="0"/>
                        </a:rPr>
                        <a:t>4.</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ctr">
                        <a:lnSpc>
                          <a:spcPct val="107000"/>
                        </a:lnSpc>
                      </a:pPr>
                      <a:r>
                        <a:rPr lang="en-IN" sz="2400">
                          <a:solidFill>
                            <a:schemeClr val="tx1"/>
                          </a:solidFill>
                          <a:effectLst/>
                          <a:latin typeface="Arial" panose="020B0604020202020204" pitchFamily="34" charset="0"/>
                          <a:cs typeface="Arial" panose="020B0604020202020204" pitchFamily="34" charset="0"/>
                        </a:rPr>
                        <a:t>2020-21</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510" algn="ctr">
                        <a:lnSpc>
                          <a:spcPct val="107000"/>
                        </a:lnSpc>
                      </a:pPr>
                      <a:r>
                        <a:rPr lang="en-IN" sz="2400" dirty="0">
                          <a:solidFill>
                            <a:schemeClr val="tx1"/>
                          </a:solidFill>
                          <a:effectLst/>
                          <a:latin typeface="Arial" panose="020B0604020202020204" pitchFamily="34" charset="0"/>
                          <a:cs typeface="Arial" panose="020B0604020202020204" pitchFamily="34" charset="0"/>
                        </a:rPr>
                        <a:t>1.12</a:t>
                      </a:r>
                      <a:endParaRPr lang="en-IN" sz="24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510" algn="ctr">
                        <a:lnSpc>
                          <a:spcPct val="107000"/>
                        </a:lnSpc>
                      </a:pPr>
                      <a:r>
                        <a:rPr lang="en-IN" sz="2400">
                          <a:solidFill>
                            <a:schemeClr val="tx1"/>
                          </a:solidFill>
                          <a:effectLst/>
                          <a:latin typeface="Arial" panose="020B0604020202020204" pitchFamily="34" charset="0"/>
                          <a:cs typeface="Arial" panose="020B0604020202020204" pitchFamily="34" charset="0"/>
                        </a:rPr>
                        <a:t>1.12</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700606"/>
                  </a:ext>
                </a:extLst>
              </a:tr>
              <a:tr h="760858">
                <a:tc>
                  <a:txBody>
                    <a:bodyPr/>
                    <a:lstStyle/>
                    <a:p>
                      <a:pPr marL="29845" algn="ctr">
                        <a:lnSpc>
                          <a:spcPct val="107000"/>
                        </a:lnSpc>
                      </a:pPr>
                      <a:r>
                        <a:rPr lang="en-IN" sz="2400">
                          <a:solidFill>
                            <a:schemeClr val="tx1"/>
                          </a:solidFill>
                          <a:effectLst/>
                          <a:latin typeface="Arial" panose="020B0604020202020204" pitchFamily="34" charset="0"/>
                          <a:cs typeface="Arial" panose="020B0604020202020204" pitchFamily="34" charset="0"/>
                        </a:rPr>
                        <a:t>5.</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 algn="ctr">
                        <a:lnSpc>
                          <a:spcPct val="107000"/>
                        </a:lnSpc>
                      </a:pPr>
                      <a:r>
                        <a:rPr lang="en-IN" sz="2400">
                          <a:solidFill>
                            <a:schemeClr val="tx1"/>
                          </a:solidFill>
                          <a:effectLst/>
                          <a:latin typeface="Arial" panose="020B0604020202020204" pitchFamily="34" charset="0"/>
                          <a:cs typeface="Arial" panose="020B0604020202020204" pitchFamily="34" charset="0"/>
                        </a:rPr>
                        <a:t>2021-22</a:t>
                      </a:r>
                      <a:endParaRPr lang="en-IN" sz="2400" b="1">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510" algn="ctr">
                        <a:lnSpc>
                          <a:spcPct val="107000"/>
                        </a:lnSpc>
                      </a:pPr>
                      <a:r>
                        <a:rPr lang="en-IN" sz="2400" dirty="0">
                          <a:solidFill>
                            <a:schemeClr val="tx1"/>
                          </a:solidFill>
                          <a:effectLst/>
                          <a:latin typeface="Arial" panose="020B0604020202020204" pitchFamily="34" charset="0"/>
                          <a:cs typeface="Arial" panose="020B0604020202020204" pitchFamily="34" charset="0"/>
                        </a:rPr>
                        <a:t>1.12</a:t>
                      </a:r>
                      <a:endParaRPr lang="en-IN" sz="24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510" algn="ctr">
                        <a:lnSpc>
                          <a:spcPct val="107000"/>
                        </a:lnSpc>
                      </a:pPr>
                      <a:r>
                        <a:rPr lang="en-IN" sz="2400" dirty="0">
                          <a:solidFill>
                            <a:schemeClr val="tx1"/>
                          </a:solidFill>
                          <a:effectLst/>
                          <a:latin typeface="Arial" panose="020B0604020202020204" pitchFamily="34" charset="0"/>
                          <a:cs typeface="Arial" panose="020B0604020202020204" pitchFamily="34" charset="0"/>
                        </a:rPr>
                        <a:t>1.12</a:t>
                      </a:r>
                      <a:endParaRPr lang="en-IN" sz="2400" b="1"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txBody>
                  <a:tcPr marL="23495" marR="44450" marT="533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9811283"/>
                  </a:ext>
                </a:extLst>
              </a:tr>
            </a:tbl>
          </a:graphicData>
        </a:graphic>
      </p:graphicFrame>
    </p:spTree>
    <p:extLst>
      <p:ext uri="{BB962C8B-B14F-4D97-AF65-F5344CB8AC3E}">
        <p14:creationId xmlns:p14="http://schemas.microsoft.com/office/powerpoint/2010/main" val="17509295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3200" y="-27384"/>
            <a:ext cx="11785600" cy="838200"/>
          </a:xfrm>
          <a:prstGeom prst="rect">
            <a:avLst/>
          </a:prstGeom>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a:latin typeface="Arial" panose="020B0604020202020204" pitchFamily="34" charset="0"/>
                <a:cs typeface="Arial" panose="020B0604020202020204" pitchFamily="34" charset="0"/>
              </a:rPr>
              <a:t>PROPOSAL</a:t>
            </a:r>
          </a:p>
        </p:txBody>
      </p:sp>
      <p:sp>
        <p:nvSpPr>
          <p:cNvPr id="5" name="Rectangle 1">
            <a:extLst>
              <a:ext uri="{FF2B5EF4-FFF2-40B4-BE49-F238E27FC236}">
                <a16:creationId xmlns:a16="http://schemas.microsoft.com/office/drawing/2014/main" id="{C6E58570-86F6-492E-91E9-6261BF8E642B}"/>
              </a:ext>
            </a:extLst>
          </p:cNvPr>
          <p:cNvSpPr>
            <a:spLocks noChangeArrowheads="1"/>
          </p:cNvSpPr>
          <p:nvPr/>
        </p:nvSpPr>
        <p:spPr bwMode="auto">
          <a:xfrm>
            <a:off x="218817" y="620688"/>
            <a:ext cx="11785600" cy="280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lgn="just">
              <a:lnSpc>
                <a:spcPct val="150000"/>
              </a:lnSpc>
              <a:buFont typeface="Wingdings" panose="05000000000000000000" pitchFamily="2" charset="2"/>
              <a:buChar char="Ø"/>
            </a:pPr>
            <a:r>
              <a:rPr lang="en-US" altLang="en-US" sz="2000" dirty="0">
                <a:ea typeface="SimSun" panose="02010600030101010101" pitchFamily="2" charset="-122"/>
                <a:cs typeface="Arial" panose="020B0604020202020204" pitchFamily="34" charset="0"/>
              </a:rPr>
              <a:t>Now, it is proposed to further enhancement of production capacity of coal for expansion from 40% to 50% (+ 10%) in-line with the provisions of O.M. dated 07.05.2022.</a:t>
            </a:r>
          </a:p>
          <a:p>
            <a:pPr marL="171450" indent="-171450" algn="just">
              <a:lnSpc>
                <a:spcPct val="150000"/>
              </a:lnSpc>
              <a:buFont typeface="Wingdings" panose="05000000000000000000" pitchFamily="2" charset="2"/>
              <a:buChar char="Ø"/>
            </a:pPr>
            <a:r>
              <a:rPr lang="en-US" altLang="en-US" sz="2000" dirty="0">
                <a:ea typeface="SimSun" panose="02010600030101010101" pitchFamily="2" charset="-122"/>
                <a:cs typeface="Arial" panose="020B0604020202020204" pitchFamily="34" charset="0"/>
              </a:rPr>
              <a:t>Based on the exigency of domestic coal supply in the country, in order to meet the demand of coal for all sectors, it is proposed to increase the production capacity </a:t>
            </a:r>
            <a:r>
              <a:rPr lang="en-US" altLang="en-US" sz="2000" dirty="0" err="1">
                <a:ea typeface="SimSun" panose="02010600030101010101" pitchFamily="2" charset="-122"/>
                <a:cs typeface="Arial" panose="020B0604020202020204" pitchFamily="34" charset="0"/>
              </a:rPr>
              <a:t>upto</a:t>
            </a:r>
            <a:r>
              <a:rPr lang="en-US" altLang="en-US" sz="2000" dirty="0">
                <a:ea typeface="SimSun" panose="02010600030101010101" pitchFamily="2" charset="-122"/>
                <a:cs typeface="Arial" panose="020B0604020202020204" pitchFamily="34" charset="0"/>
              </a:rPr>
              <a:t> 50% of original EC within the same mine lease area, based on the available reserves in the coal block, on the same terms and conditions of existing EC dated 22.08.2019 granted for 40% expansion of production capacity.</a:t>
            </a:r>
          </a:p>
        </p:txBody>
      </p:sp>
      <p:graphicFrame>
        <p:nvGraphicFramePr>
          <p:cNvPr id="4" name="Table 3">
            <a:extLst>
              <a:ext uri="{FF2B5EF4-FFF2-40B4-BE49-F238E27FC236}">
                <a16:creationId xmlns:a16="http://schemas.microsoft.com/office/drawing/2014/main" id="{F3CFE70C-9784-4FE0-BDAB-9BFED9DF3A06}"/>
              </a:ext>
            </a:extLst>
          </p:cNvPr>
          <p:cNvGraphicFramePr>
            <a:graphicFrameLocks noGrp="1"/>
          </p:cNvGraphicFramePr>
          <p:nvPr>
            <p:extLst>
              <p:ext uri="{D42A27DB-BD31-4B8C-83A1-F6EECF244321}">
                <p14:modId xmlns:p14="http://schemas.microsoft.com/office/powerpoint/2010/main" val="2422692674"/>
              </p:ext>
            </p:extLst>
          </p:nvPr>
        </p:nvGraphicFramePr>
        <p:xfrm>
          <a:off x="479376" y="3621360"/>
          <a:ext cx="11509423" cy="3048000"/>
        </p:xfrm>
        <a:graphic>
          <a:graphicData uri="http://schemas.openxmlformats.org/drawingml/2006/table">
            <a:tbl>
              <a:tblPr firstRow="1" firstCol="1" bandRow="1">
                <a:tableStyleId>{5C22544A-7EE6-4342-B048-85BDC9FD1C3A}</a:tableStyleId>
              </a:tblPr>
              <a:tblGrid>
                <a:gridCol w="1127705">
                  <a:extLst>
                    <a:ext uri="{9D8B030D-6E8A-4147-A177-3AD203B41FA5}">
                      <a16:colId xmlns:a16="http://schemas.microsoft.com/office/drawing/2014/main" val="3860510569"/>
                    </a:ext>
                  </a:extLst>
                </a:gridCol>
                <a:gridCol w="1970636">
                  <a:extLst>
                    <a:ext uri="{9D8B030D-6E8A-4147-A177-3AD203B41FA5}">
                      <a16:colId xmlns:a16="http://schemas.microsoft.com/office/drawing/2014/main" val="2899196912"/>
                    </a:ext>
                  </a:extLst>
                </a:gridCol>
                <a:gridCol w="1385140">
                  <a:extLst>
                    <a:ext uri="{9D8B030D-6E8A-4147-A177-3AD203B41FA5}">
                      <a16:colId xmlns:a16="http://schemas.microsoft.com/office/drawing/2014/main" val="3812567763"/>
                    </a:ext>
                  </a:extLst>
                </a:gridCol>
                <a:gridCol w="2259966">
                  <a:extLst>
                    <a:ext uri="{9D8B030D-6E8A-4147-A177-3AD203B41FA5}">
                      <a16:colId xmlns:a16="http://schemas.microsoft.com/office/drawing/2014/main" val="2265835407"/>
                    </a:ext>
                  </a:extLst>
                </a:gridCol>
                <a:gridCol w="1775850">
                  <a:extLst>
                    <a:ext uri="{9D8B030D-6E8A-4147-A177-3AD203B41FA5}">
                      <a16:colId xmlns:a16="http://schemas.microsoft.com/office/drawing/2014/main" val="239880185"/>
                    </a:ext>
                  </a:extLst>
                </a:gridCol>
                <a:gridCol w="2990126">
                  <a:extLst>
                    <a:ext uri="{9D8B030D-6E8A-4147-A177-3AD203B41FA5}">
                      <a16:colId xmlns:a16="http://schemas.microsoft.com/office/drawing/2014/main" val="2850555189"/>
                    </a:ext>
                  </a:extLst>
                </a:gridCol>
              </a:tblGrid>
              <a:tr h="1141841">
                <a:tc>
                  <a:txBody>
                    <a:bodyPr/>
                    <a:lstStyle/>
                    <a:p>
                      <a:pPr algn="just">
                        <a:spcAft>
                          <a:spcPts val="1200"/>
                        </a:spcAft>
                      </a:pPr>
                      <a:r>
                        <a:rPr lang="en-US" sz="2000" b="0" kern="50" dirty="0">
                          <a:solidFill>
                            <a:schemeClr val="tx1"/>
                          </a:solidFill>
                          <a:effectLst/>
                          <a:latin typeface="Arial" panose="020B0604020202020204" pitchFamily="34" charset="0"/>
                          <a:cs typeface="Arial" panose="020B0604020202020204" pitchFamily="34" charset="0"/>
                        </a:rPr>
                        <a:t>Original EC Capacity</a:t>
                      </a:r>
                      <a:endParaRPr lang="en-IN" sz="2000" b="0" kern="50" dirty="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b="0" kern="50">
                          <a:solidFill>
                            <a:schemeClr val="tx1"/>
                          </a:solidFill>
                          <a:effectLst/>
                          <a:latin typeface="Arial" panose="020B0604020202020204" pitchFamily="34" charset="0"/>
                          <a:cs typeface="Arial" panose="020B0604020202020204" pitchFamily="34" charset="0"/>
                        </a:rPr>
                        <a:t>40% enhanced capacity already availed</a:t>
                      </a:r>
                      <a:endParaRPr lang="en-IN" sz="2000" b="0" kern="5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b="0" kern="50" dirty="0">
                          <a:solidFill>
                            <a:schemeClr val="tx1"/>
                          </a:solidFill>
                          <a:effectLst/>
                          <a:latin typeface="Arial" panose="020B0604020202020204" pitchFamily="34" charset="0"/>
                          <a:cs typeface="Arial" panose="020B0604020202020204" pitchFamily="34" charset="0"/>
                        </a:rPr>
                        <a:t>Total EC Capacity </a:t>
                      </a:r>
                      <a:endParaRPr lang="en-IN" sz="2000" b="0" kern="50" dirty="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b="0" kern="50" dirty="0">
                          <a:solidFill>
                            <a:schemeClr val="tx1"/>
                          </a:solidFill>
                          <a:effectLst/>
                          <a:latin typeface="Arial" panose="020B0604020202020204" pitchFamily="34" charset="0"/>
                          <a:cs typeface="Arial" panose="020B0604020202020204" pitchFamily="34" charset="0"/>
                        </a:rPr>
                        <a:t>Proposed enhancement in production capacity </a:t>
                      </a:r>
                      <a:endParaRPr lang="en-IN" sz="2000" b="0" kern="50" dirty="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b="0" kern="50">
                          <a:solidFill>
                            <a:schemeClr val="tx1"/>
                          </a:solidFill>
                          <a:effectLst/>
                          <a:latin typeface="Arial" panose="020B0604020202020204" pitchFamily="34" charset="0"/>
                          <a:cs typeface="Arial" panose="020B0604020202020204" pitchFamily="34" charset="0"/>
                        </a:rPr>
                        <a:t>Total capacity for which EC is solicited for </a:t>
                      </a:r>
                      <a:endParaRPr lang="en-IN" sz="2000" b="0" kern="5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b="0" kern="50" dirty="0">
                          <a:solidFill>
                            <a:schemeClr val="tx1"/>
                          </a:solidFill>
                          <a:effectLst/>
                          <a:latin typeface="Arial" panose="020B0604020202020204" pitchFamily="34" charset="0"/>
                          <a:cs typeface="Arial" panose="020B0604020202020204" pitchFamily="34" charset="0"/>
                        </a:rPr>
                        <a:t>Remarks</a:t>
                      </a:r>
                      <a:endParaRPr lang="en-IN" sz="2000" b="0" kern="50" dirty="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908762"/>
                  </a:ext>
                </a:extLst>
              </a:tr>
              <a:tr h="569158">
                <a:tc>
                  <a:txBody>
                    <a:bodyPr/>
                    <a:lstStyle/>
                    <a:p>
                      <a:pPr algn="just">
                        <a:spcAft>
                          <a:spcPts val="1200"/>
                        </a:spcAft>
                      </a:pPr>
                      <a:r>
                        <a:rPr lang="en-US" sz="2000" b="0" kern="50" dirty="0">
                          <a:solidFill>
                            <a:schemeClr val="tx1"/>
                          </a:solidFill>
                          <a:effectLst/>
                          <a:latin typeface="Arial" panose="020B0604020202020204" pitchFamily="34" charset="0"/>
                          <a:cs typeface="Arial" panose="020B0604020202020204" pitchFamily="34" charset="0"/>
                        </a:rPr>
                        <a:t>(A)</a:t>
                      </a:r>
                      <a:endParaRPr lang="en-IN" sz="2000" b="0" kern="50" dirty="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kern="50">
                          <a:solidFill>
                            <a:schemeClr val="tx1"/>
                          </a:solidFill>
                          <a:effectLst/>
                          <a:latin typeface="Arial" panose="020B0604020202020204" pitchFamily="34" charset="0"/>
                          <a:cs typeface="Arial" panose="020B0604020202020204" pitchFamily="34" charset="0"/>
                        </a:rPr>
                        <a:t>(B) = 40% of (A)</a:t>
                      </a:r>
                      <a:endParaRPr lang="en-IN" sz="2000" kern="5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kern="50">
                          <a:solidFill>
                            <a:schemeClr val="tx1"/>
                          </a:solidFill>
                          <a:effectLst/>
                          <a:latin typeface="Arial" panose="020B0604020202020204" pitchFamily="34" charset="0"/>
                          <a:cs typeface="Arial" panose="020B0604020202020204" pitchFamily="34" charset="0"/>
                        </a:rPr>
                        <a:t>(C)= (A) + (B)</a:t>
                      </a:r>
                      <a:endParaRPr lang="en-IN" sz="2000" kern="5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kern="50">
                          <a:solidFill>
                            <a:schemeClr val="tx1"/>
                          </a:solidFill>
                          <a:effectLst/>
                          <a:latin typeface="Arial" panose="020B0604020202020204" pitchFamily="34" charset="0"/>
                          <a:cs typeface="Arial" panose="020B0604020202020204" pitchFamily="34" charset="0"/>
                        </a:rPr>
                        <a:t>(D) = 10% of (A)</a:t>
                      </a:r>
                      <a:endParaRPr lang="en-IN" sz="2000" kern="5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kern="50">
                          <a:solidFill>
                            <a:schemeClr val="tx1"/>
                          </a:solidFill>
                          <a:effectLst/>
                          <a:latin typeface="Arial" panose="020B0604020202020204" pitchFamily="34" charset="0"/>
                          <a:cs typeface="Arial" panose="020B0604020202020204" pitchFamily="34" charset="0"/>
                        </a:rPr>
                        <a:t>(E )= (C )+ (D)</a:t>
                      </a:r>
                      <a:endParaRPr lang="en-IN" sz="2000" kern="5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spcAft>
                          <a:spcPts val="1200"/>
                        </a:spcAft>
                      </a:pPr>
                      <a:r>
                        <a:rPr lang="en-US" sz="2000" kern="50" dirty="0">
                          <a:solidFill>
                            <a:schemeClr val="tx1"/>
                          </a:solidFill>
                          <a:effectLst/>
                          <a:latin typeface="Arial" panose="020B0604020202020204" pitchFamily="34" charset="0"/>
                          <a:cs typeface="Arial" panose="020B0604020202020204" pitchFamily="34" charset="0"/>
                        </a:rPr>
                        <a:t>Out of which 40% of 0.80 i.e. 0.32 has already been availed. So balance 10% of 0.80 i.e. 0.08 is now being proposed for grant.</a:t>
                      </a:r>
                      <a:endParaRPr lang="en-IN" sz="2000" kern="50" dirty="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212626"/>
                  </a:ext>
                </a:extLst>
              </a:tr>
              <a:tr h="953296">
                <a:tc>
                  <a:txBody>
                    <a:bodyPr/>
                    <a:lstStyle/>
                    <a:p>
                      <a:pPr algn="just">
                        <a:spcAft>
                          <a:spcPts val="1200"/>
                        </a:spcAft>
                      </a:pPr>
                      <a:r>
                        <a:rPr lang="en-US" sz="2000" b="0" kern="50" dirty="0">
                          <a:solidFill>
                            <a:schemeClr val="tx1"/>
                          </a:solidFill>
                          <a:effectLst/>
                          <a:latin typeface="Arial" panose="020B0604020202020204" pitchFamily="34" charset="0"/>
                          <a:cs typeface="Arial" panose="020B0604020202020204" pitchFamily="34" charset="0"/>
                        </a:rPr>
                        <a:t>0.80 MTPA</a:t>
                      </a:r>
                      <a:endParaRPr lang="en-IN" sz="2000" b="0" kern="50" dirty="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kern="50" dirty="0">
                          <a:solidFill>
                            <a:schemeClr val="tx1"/>
                          </a:solidFill>
                          <a:effectLst/>
                          <a:latin typeface="Arial" panose="020B0604020202020204" pitchFamily="34" charset="0"/>
                          <a:cs typeface="Arial" panose="020B0604020202020204" pitchFamily="34" charset="0"/>
                        </a:rPr>
                        <a:t>0.32 MTPA</a:t>
                      </a:r>
                      <a:endParaRPr lang="en-IN" sz="2000" kern="50" dirty="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kern="50" dirty="0">
                          <a:solidFill>
                            <a:schemeClr val="tx1"/>
                          </a:solidFill>
                          <a:effectLst/>
                          <a:latin typeface="Arial" panose="020B0604020202020204" pitchFamily="34" charset="0"/>
                          <a:cs typeface="Arial" panose="020B0604020202020204" pitchFamily="34" charset="0"/>
                        </a:rPr>
                        <a:t>1.12 MTPA</a:t>
                      </a:r>
                      <a:endParaRPr lang="en-IN" sz="2000" kern="50" dirty="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kern="50" dirty="0">
                          <a:solidFill>
                            <a:schemeClr val="tx1"/>
                          </a:solidFill>
                          <a:effectLst/>
                          <a:latin typeface="Arial" panose="020B0604020202020204" pitchFamily="34" charset="0"/>
                          <a:cs typeface="Arial" panose="020B0604020202020204" pitchFamily="34" charset="0"/>
                        </a:rPr>
                        <a:t>0.08 MTPA</a:t>
                      </a:r>
                      <a:endParaRPr lang="en-IN" sz="2000" kern="50" dirty="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1200"/>
                        </a:spcAft>
                      </a:pPr>
                      <a:r>
                        <a:rPr lang="en-US" sz="2000" kern="50" dirty="0">
                          <a:solidFill>
                            <a:schemeClr val="tx1"/>
                          </a:solidFill>
                          <a:effectLst/>
                          <a:latin typeface="Arial" panose="020B0604020202020204" pitchFamily="34" charset="0"/>
                          <a:cs typeface="Arial" panose="020B0604020202020204" pitchFamily="34" charset="0"/>
                        </a:rPr>
                        <a:t>1.20 MTPA</a:t>
                      </a:r>
                      <a:endParaRPr lang="en-IN" sz="2000" kern="50" dirty="0">
                        <a:solidFill>
                          <a:schemeClr val="tx1"/>
                        </a:solidFill>
                        <a:effectLst/>
                        <a:latin typeface="Arial" panose="020B0604020202020204" pitchFamily="34" charset="0"/>
                        <a:ea typeface="Andale Sans U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IN"/>
                    </a:p>
                  </a:txBody>
                  <a:tcPr/>
                </a:tc>
                <a:extLst>
                  <a:ext uri="{0D108BD9-81ED-4DB2-BD59-A6C34878D82A}">
                    <a16:rowId xmlns:a16="http://schemas.microsoft.com/office/drawing/2014/main" val="3798656493"/>
                  </a:ext>
                </a:extLst>
              </a:tr>
            </a:tbl>
          </a:graphicData>
        </a:graphic>
      </p:graphicFrame>
    </p:spTree>
    <p:extLst>
      <p:ext uri="{BB962C8B-B14F-4D97-AF65-F5344CB8AC3E}">
        <p14:creationId xmlns:p14="http://schemas.microsoft.com/office/powerpoint/2010/main" val="259817051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TotalTime>
  <Words>1823</Words>
  <Application>Microsoft Office PowerPoint</Application>
  <PresentationFormat>Widescreen</PresentationFormat>
  <Paragraphs>228</Paragraphs>
  <Slides>33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POLLUTION CONTROL MEASURES Air Pollution Control Measures/ Monitoring</vt:lpstr>
      <vt:lpstr>Black Topping Of Coal Transportation Road</vt:lpstr>
      <vt:lpstr>Mobile Water Tanker</vt:lpstr>
      <vt:lpstr>PowerPoint Presentation</vt:lpstr>
      <vt:lpstr>PowerPoint Presentation</vt:lpstr>
      <vt:lpstr>POLLUTION CONTROL MEASURES Water Pollution Control Measures &amp; Ground Water Recharge</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Vijay Krishna Nagda</dc:creator>
  <cp:lastModifiedBy>Vijay Krishna Nagda</cp:lastModifiedBy>
  <cp:revision>222</cp:revision>
  <cp:lastPrinted>2022-02-17T13:56:34Z</cp:lastPrinted>
  <dcterms:created xsi:type="dcterms:W3CDTF">2020-06-24T13:08:00Z</dcterms:created>
  <dcterms:modified xsi:type="dcterms:W3CDTF">2022-05-11T13:45:50Z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AE146B276D804184B09FC0D0E378B06C</vt:lpwstr>
  </property>
  <property fmtid="{D5CDD505-2E9C-101B-9397-08002B2CF9AE}" pid="3" name="KSOProductBuildVer">
    <vt:lpwstr>1033-11.2.0.10443</vt:lpwstr>
  </property>
</Properties>
</file>