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theme+xml" PartName="/ppt/theme/theme2.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theme+xml" PartName="/ppt/theme/theme3.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theme+xml" PartName="/ppt/theme/theme4.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theme+xml" PartName="/ppt/theme/theme5.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theme+xml" PartName="/ppt/theme/theme6.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presentationml.slideLayout+xml" PartName="/ppt/slideLayouts/slideLayout83.xml"/>
  <Override ContentType="application/vnd.openxmlformats-officedocument.presentationml.slideLayout+xml" PartName="/ppt/slideLayouts/slideLayout84.xml"/>
  <Override ContentType="application/vnd.openxmlformats-officedocument.presentationml.slideLayout+xml" PartName="/ppt/slideLayouts/slideLayout85.xml"/>
  <Override ContentType="application/vnd.openxmlformats-officedocument.theme+xml" PartName="/ppt/theme/theme7.xml"/>
  <Override ContentType="application/vnd.openxmlformats-officedocument.theme+xml" PartName="/ppt/theme/theme8.xml"/>
  <Override ContentType="application/vnd.openxmlformats-officedocument.theme+xml" PartName="/ppt/theme/theme9.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5">
  <p:sldMasterIdLst>
    <p:sldMasterId id="2147483689" r:id="rId1"/>
    <p:sldMasterId id="2147483727" r:id="rId2"/>
    <p:sldMasterId id="2147483676" r:id="rId3"/>
    <p:sldMasterId id="2147483663" r:id="rId4"/>
    <p:sldMasterId id="2147486091" r:id="rId5"/>
    <p:sldMasterId id="2147486105" r:id="rId6"/>
    <p:sldMasterId id="2147486121" r:id="rId7"/>
  </p:sldMasterIdLst>
  <p:notesMasterIdLst>
    <p:notesMasterId r:id="rId64"/>
  </p:notesMasterIdLst>
  <p:handoutMasterIdLst>
    <p:handoutMasterId r:id="rId65"/>
  </p:handoutMasterIdLst>
  <p:sldIdLst>
    <p:sldId id="783" r:id="rId8"/>
    <p:sldId id="578" r:id="rId9"/>
    <p:sldId id="875" r:id="rId10"/>
    <p:sldId id="795" r:id="rId11"/>
    <p:sldId id="801" r:id="rId12"/>
    <p:sldId id="876" r:id="rId13"/>
    <p:sldId id="877" r:id="rId14"/>
    <p:sldId id="581" r:id="rId15"/>
    <p:sldId id="802" r:id="rId16"/>
    <p:sldId id="878" r:id="rId17"/>
    <p:sldId id="879" r:id="rId18"/>
    <p:sldId id="880" r:id="rId19"/>
    <p:sldId id="1037" r:id="rId20"/>
    <p:sldId id="881" r:id="rId21"/>
    <p:sldId id="882" r:id="rId22"/>
    <p:sldId id="993" r:id="rId23"/>
    <p:sldId id="1038" r:id="rId24"/>
    <p:sldId id="994" r:id="rId25"/>
    <p:sldId id="995" r:id="rId26"/>
    <p:sldId id="996" r:id="rId27"/>
    <p:sldId id="997" r:id="rId28"/>
    <p:sldId id="998" r:id="rId29"/>
    <p:sldId id="999" r:id="rId30"/>
    <p:sldId id="1000" r:id="rId31"/>
    <p:sldId id="1001" r:id="rId32"/>
    <p:sldId id="1002" r:id="rId33"/>
    <p:sldId id="1004" r:id="rId34"/>
    <p:sldId id="1006" r:id="rId35"/>
    <p:sldId id="1007" r:id="rId36"/>
    <p:sldId id="1008" r:id="rId37"/>
    <p:sldId id="1010" r:id="rId38"/>
    <p:sldId id="1011" r:id="rId39"/>
    <p:sldId id="1039" r:id="rId40"/>
    <p:sldId id="1013" r:id="rId41"/>
    <p:sldId id="1014" r:id="rId42"/>
    <p:sldId id="1040" r:id="rId43"/>
    <p:sldId id="1015" r:id="rId44"/>
    <p:sldId id="1016" r:id="rId45"/>
    <p:sldId id="1017" r:id="rId46"/>
    <p:sldId id="1018" r:id="rId47"/>
    <p:sldId id="1019" r:id="rId48"/>
    <p:sldId id="1020" r:id="rId49"/>
    <p:sldId id="1023" r:id="rId50"/>
    <p:sldId id="1041" r:id="rId51"/>
    <p:sldId id="1024" r:id="rId52"/>
    <p:sldId id="1025" r:id="rId53"/>
    <p:sldId id="1026" r:id="rId54"/>
    <p:sldId id="1027" r:id="rId55"/>
    <p:sldId id="1028" r:id="rId56"/>
    <p:sldId id="1029" r:id="rId57"/>
    <p:sldId id="1034" r:id="rId58"/>
    <p:sldId id="1035" r:id="rId59"/>
    <p:sldId id="1030" r:id="rId60"/>
    <p:sldId id="1031" r:id="rId61"/>
    <p:sldId id="1033" r:id="rId62"/>
    <p:sldId id="625" r:id="rId63"/>
  </p:sldIdLst>
  <p:sldSz cx="9906000" cy="6858000" type="A4"/>
  <p:notesSz cx="7099300" cy="10234613"/>
  <p:defaultTextStyle>
    <a:defPPr>
      <a:defRPr lang="en-US"/>
    </a:defPPr>
    <a:lvl1pPr algn="l" rtl="0" fontAlgn="base">
      <a:spcBef>
        <a:spcPct val="0"/>
      </a:spcBef>
      <a:spcAft>
        <a:spcPct val="0"/>
      </a:spcAft>
      <a:defRPr sz="2000" kern="1200">
        <a:solidFill>
          <a:schemeClr val="tx1"/>
        </a:solidFill>
        <a:latin typeface="Century Gothic" pitchFamily="34" charset="0"/>
        <a:ea typeface="+mn-ea"/>
        <a:cs typeface="Arial" charset="0"/>
      </a:defRPr>
    </a:lvl1pPr>
    <a:lvl2pPr marL="457200" algn="l" rtl="0" fontAlgn="base">
      <a:spcBef>
        <a:spcPct val="0"/>
      </a:spcBef>
      <a:spcAft>
        <a:spcPct val="0"/>
      </a:spcAft>
      <a:defRPr sz="2000" kern="1200">
        <a:solidFill>
          <a:schemeClr val="tx1"/>
        </a:solidFill>
        <a:latin typeface="Century Gothic" pitchFamily="34" charset="0"/>
        <a:ea typeface="+mn-ea"/>
        <a:cs typeface="Arial" charset="0"/>
      </a:defRPr>
    </a:lvl2pPr>
    <a:lvl3pPr marL="914400" algn="l" rtl="0" fontAlgn="base">
      <a:spcBef>
        <a:spcPct val="0"/>
      </a:spcBef>
      <a:spcAft>
        <a:spcPct val="0"/>
      </a:spcAft>
      <a:defRPr sz="2000" kern="1200">
        <a:solidFill>
          <a:schemeClr val="tx1"/>
        </a:solidFill>
        <a:latin typeface="Century Gothic" pitchFamily="34" charset="0"/>
        <a:ea typeface="+mn-ea"/>
        <a:cs typeface="Arial" charset="0"/>
      </a:defRPr>
    </a:lvl3pPr>
    <a:lvl4pPr marL="1371600" algn="l" rtl="0" fontAlgn="base">
      <a:spcBef>
        <a:spcPct val="0"/>
      </a:spcBef>
      <a:spcAft>
        <a:spcPct val="0"/>
      </a:spcAft>
      <a:defRPr sz="2000" kern="1200">
        <a:solidFill>
          <a:schemeClr val="tx1"/>
        </a:solidFill>
        <a:latin typeface="Century Gothic" pitchFamily="34" charset="0"/>
        <a:ea typeface="+mn-ea"/>
        <a:cs typeface="Arial" charset="0"/>
      </a:defRPr>
    </a:lvl4pPr>
    <a:lvl5pPr marL="1828800" algn="l" rtl="0" fontAlgn="base">
      <a:spcBef>
        <a:spcPct val="0"/>
      </a:spcBef>
      <a:spcAft>
        <a:spcPct val="0"/>
      </a:spcAft>
      <a:defRPr sz="2000" kern="1200">
        <a:solidFill>
          <a:schemeClr val="tx1"/>
        </a:solidFill>
        <a:latin typeface="Century Gothic" pitchFamily="34" charset="0"/>
        <a:ea typeface="+mn-ea"/>
        <a:cs typeface="Arial" charset="0"/>
      </a:defRPr>
    </a:lvl5pPr>
    <a:lvl6pPr marL="2286000" algn="l" defTabSz="914400" rtl="0" eaLnBrk="1" latinLnBrk="0" hangingPunct="1">
      <a:defRPr sz="2000" kern="1200">
        <a:solidFill>
          <a:schemeClr val="tx1"/>
        </a:solidFill>
        <a:latin typeface="Century Gothic" pitchFamily="34" charset="0"/>
        <a:ea typeface="+mn-ea"/>
        <a:cs typeface="Arial" charset="0"/>
      </a:defRPr>
    </a:lvl6pPr>
    <a:lvl7pPr marL="2743200" algn="l" defTabSz="914400" rtl="0" eaLnBrk="1" latinLnBrk="0" hangingPunct="1">
      <a:defRPr sz="2000" kern="1200">
        <a:solidFill>
          <a:schemeClr val="tx1"/>
        </a:solidFill>
        <a:latin typeface="Century Gothic" pitchFamily="34" charset="0"/>
        <a:ea typeface="+mn-ea"/>
        <a:cs typeface="Arial" charset="0"/>
      </a:defRPr>
    </a:lvl7pPr>
    <a:lvl8pPr marL="3200400" algn="l" defTabSz="914400" rtl="0" eaLnBrk="1" latinLnBrk="0" hangingPunct="1">
      <a:defRPr sz="2000" kern="1200">
        <a:solidFill>
          <a:schemeClr val="tx1"/>
        </a:solidFill>
        <a:latin typeface="Century Gothic" pitchFamily="34" charset="0"/>
        <a:ea typeface="+mn-ea"/>
        <a:cs typeface="Arial" charset="0"/>
      </a:defRPr>
    </a:lvl8pPr>
    <a:lvl9pPr marL="3657600" algn="l" defTabSz="914400" rtl="0" eaLnBrk="1" latinLnBrk="0" hangingPunct="1">
      <a:defRPr sz="2000" kern="1200">
        <a:solidFill>
          <a:schemeClr val="tx1"/>
        </a:solidFill>
        <a:latin typeface="Century Gothic"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66FF66"/>
    <a:srgbClr val="009900"/>
    <a:srgbClr val="FFFFB7"/>
    <a:srgbClr val="E62C00"/>
    <a:srgbClr val="FFCC00"/>
    <a:srgbClr val="008000"/>
    <a:srgbClr val="0000C0"/>
    <a:srgbClr val="00CC00"/>
    <a:srgbClr val="FFD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32" autoAdjust="0"/>
    <p:restoredTop sz="99821" autoAdjust="0"/>
  </p:normalViewPr>
  <p:slideViewPr>
    <p:cSldViewPr>
      <p:cViewPr varScale="1">
        <p:scale>
          <a:sx n="83" d="100"/>
          <a:sy n="83" d="100"/>
        </p:scale>
        <p:origin x="1502" y="67"/>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7" d="100"/>
          <a:sy n="37" d="100"/>
        </p:scale>
        <p:origin x="-1488" y="-66"/>
      </p:cViewPr>
      <p:guideLst>
        <p:guide orient="horz" pos="3224"/>
        <p:guide pos="223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3076672" cy="512747"/>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lvl1pPr algn="l">
              <a:defRPr sz="1200" b="0">
                <a:latin typeface="Arial" charset="0"/>
                <a:cs typeface="+mn-cs"/>
              </a:defRPr>
            </a:lvl1pPr>
          </a:lstStyle>
          <a:p>
            <a:pPr>
              <a:defRPr/>
            </a:pPr>
            <a:endParaRPr lang="en-US"/>
          </a:p>
        </p:txBody>
      </p:sp>
      <p:sp>
        <p:nvSpPr>
          <p:cNvPr id="136195" name="Rectangle 3"/>
          <p:cNvSpPr>
            <a:spLocks noGrp="1" noChangeArrowheads="1"/>
          </p:cNvSpPr>
          <p:nvPr>
            <p:ph type="dt" sz="quarter" idx="1"/>
          </p:nvPr>
        </p:nvSpPr>
        <p:spPr bwMode="auto">
          <a:xfrm>
            <a:off x="4021088" y="0"/>
            <a:ext cx="3076672" cy="512747"/>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lvl1pPr algn="r">
              <a:defRPr sz="1200" b="0">
                <a:latin typeface="Arial" charset="0"/>
                <a:cs typeface="+mn-cs"/>
              </a:defRPr>
            </a:lvl1pPr>
          </a:lstStyle>
          <a:p>
            <a:pPr>
              <a:defRPr/>
            </a:pPr>
            <a:endParaRPr lang="en-US"/>
          </a:p>
        </p:txBody>
      </p:sp>
      <p:sp>
        <p:nvSpPr>
          <p:cNvPr id="136196" name="Rectangle 4"/>
          <p:cNvSpPr>
            <a:spLocks noGrp="1" noChangeArrowheads="1"/>
          </p:cNvSpPr>
          <p:nvPr>
            <p:ph type="ftr" sz="quarter" idx="2"/>
          </p:nvPr>
        </p:nvSpPr>
        <p:spPr bwMode="auto">
          <a:xfrm>
            <a:off x="0" y="9720175"/>
            <a:ext cx="3076672" cy="512747"/>
          </a:xfrm>
          <a:prstGeom prst="rect">
            <a:avLst/>
          </a:prstGeom>
          <a:noFill/>
          <a:ln w="9525">
            <a:noFill/>
            <a:miter lim="800000"/>
            <a:headEnd/>
            <a:tailEnd/>
          </a:ln>
          <a:effectLst/>
        </p:spPr>
        <p:txBody>
          <a:bodyPr vert="horz" wrap="square" lIns="91431" tIns="45716" rIns="91431" bIns="45716" numCol="1" anchor="b" anchorCtr="0" compatLnSpc="1">
            <a:prstTxWarp prst="textNoShape">
              <a:avLst/>
            </a:prstTxWarp>
          </a:bodyPr>
          <a:lstStyle>
            <a:lvl1pPr algn="l">
              <a:defRPr sz="1200" b="0">
                <a:latin typeface="Arial" charset="0"/>
                <a:cs typeface="+mn-cs"/>
              </a:defRPr>
            </a:lvl1pPr>
          </a:lstStyle>
          <a:p>
            <a:pPr>
              <a:defRPr/>
            </a:pPr>
            <a:endParaRPr lang="en-US"/>
          </a:p>
        </p:txBody>
      </p:sp>
      <p:sp>
        <p:nvSpPr>
          <p:cNvPr id="136197" name="Rectangle 5"/>
          <p:cNvSpPr>
            <a:spLocks noGrp="1" noChangeArrowheads="1"/>
          </p:cNvSpPr>
          <p:nvPr>
            <p:ph type="sldNum" sz="quarter" idx="3"/>
          </p:nvPr>
        </p:nvSpPr>
        <p:spPr bwMode="auto">
          <a:xfrm>
            <a:off x="4021088" y="9720175"/>
            <a:ext cx="3076672" cy="512747"/>
          </a:xfrm>
          <a:prstGeom prst="rect">
            <a:avLst/>
          </a:prstGeom>
          <a:noFill/>
          <a:ln w="9525">
            <a:noFill/>
            <a:miter lim="800000"/>
            <a:headEnd/>
            <a:tailEnd/>
          </a:ln>
          <a:effectLst/>
        </p:spPr>
        <p:txBody>
          <a:bodyPr vert="horz" wrap="square" lIns="91431" tIns="45716" rIns="91431" bIns="45716" numCol="1" anchor="b" anchorCtr="0" compatLnSpc="1">
            <a:prstTxWarp prst="textNoShape">
              <a:avLst/>
            </a:prstTxWarp>
          </a:bodyPr>
          <a:lstStyle>
            <a:lvl1pPr algn="r">
              <a:defRPr sz="1200" b="0">
                <a:latin typeface="Arial" charset="0"/>
                <a:cs typeface="+mn-cs"/>
              </a:defRPr>
            </a:lvl1pPr>
          </a:lstStyle>
          <a:p>
            <a:pPr>
              <a:defRPr/>
            </a:pPr>
            <a:fld id="{A86567AE-63C3-4060-8C3A-261B01B06E2A}" type="slidenum">
              <a:rPr lang="en-US"/>
              <a:pPr>
                <a:defRPr/>
              </a:pPr>
              <a:t>‹#›</a:t>
            </a:fld>
            <a:endParaRPr lang="en-US" dirty="0"/>
          </a:p>
        </p:txBody>
      </p:sp>
    </p:spTree>
    <p:extLst>
      <p:ext uri="{BB962C8B-B14F-4D97-AF65-F5344CB8AC3E}">
        <p14:creationId xmlns:p14="http://schemas.microsoft.com/office/powerpoint/2010/main" val="244994073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3076672" cy="512747"/>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lvl1pPr algn="l">
              <a:defRPr sz="1200" b="0">
                <a:latin typeface="Arial" charset="0"/>
                <a:cs typeface="+mn-cs"/>
              </a:defRPr>
            </a:lvl1pPr>
          </a:lstStyle>
          <a:p>
            <a:pPr>
              <a:defRPr/>
            </a:pPr>
            <a:endParaRPr lang="en-US"/>
          </a:p>
        </p:txBody>
      </p:sp>
      <p:sp>
        <p:nvSpPr>
          <p:cNvPr id="135171" name="Rectangle 3"/>
          <p:cNvSpPr>
            <a:spLocks noGrp="1" noChangeArrowheads="1"/>
          </p:cNvSpPr>
          <p:nvPr>
            <p:ph type="dt" idx="1"/>
          </p:nvPr>
        </p:nvSpPr>
        <p:spPr bwMode="auto">
          <a:xfrm>
            <a:off x="4021088" y="0"/>
            <a:ext cx="3076672" cy="512747"/>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lvl1pPr algn="r">
              <a:defRPr sz="1200" b="0">
                <a:latin typeface="Arial" charset="0"/>
                <a:cs typeface="+mn-cs"/>
              </a:defRPr>
            </a:lvl1pPr>
          </a:lstStyle>
          <a:p>
            <a:pPr>
              <a:defRPr/>
            </a:pPr>
            <a:endParaRPr lang="en-US"/>
          </a:p>
        </p:txBody>
      </p:sp>
      <p:sp>
        <p:nvSpPr>
          <p:cNvPr id="66564" name="Rectangle 4"/>
          <p:cNvSpPr>
            <a:spLocks noGrp="1" noRot="1" noChangeAspect="1" noChangeArrowheads="1" noTextEdit="1"/>
          </p:cNvSpPr>
          <p:nvPr>
            <p:ph type="sldImg" idx="2"/>
          </p:nvPr>
        </p:nvSpPr>
        <p:spPr bwMode="auto">
          <a:xfrm>
            <a:off x="776288" y="766763"/>
            <a:ext cx="5546725" cy="3840162"/>
          </a:xfrm>
          <a:prstGeom prst="rect">
            <a:avLst/>
          </a:prstGeom>
          <a:noFill/>
          <a:ln w="9525">
            <a:solidFill>
              <a:srgbClr val="000000"/>
            </a:solidFill>
            <a:miter lim="800000"/>
            <a:headEnd/>
            <a:tailEnd/>
          </a:ln>
        </p:spPr>
      </p:sp>
      <p:sp>
        <p:nvSpPr>
          <p:cNvPr id="135173" name="Rectangle 5"/>
          <p:cNvSpPr>
            <a:spLocks noGrp="1" noChangeArrowheads="1"/>
          </p:cNvSpPr>
          <p:nvPr>
            <p:ph type="body" sz="quarter" idx="3"/>
          </p:nvPr>
        </p:nvSpPr>
        <p:spPr bwMode="auto">
          <a:xfrm>
            <a:off x="708698" y="4861781"/>
            <a:ext cx="5681905" cy="4606253"/>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5174" name="Rectangle 6"/>
          <p:cNvSpPr>
            <a:spLocks noGrp="1" noChangeArrowheads="1"/>
          </p:cNvSpPr>
          <p:nvPr>
            <p:ph type="ftr" sz="quarter" idx="4"/>
          </p:nvPr>
        </p:nvSpPr>
        <p:spPr bwMode="auto">
          <a:xfrm>
            <a:off x="0" y="9720175"/>
            <a:ext cx="3076672" cy="512747"/>
          </a:xfrm>
          <a:prstGeom prst="rect">
            <a:avLst/>
          </a:prstGeom>
          <a:noFill/>
          <a:ln w="9525">
            <a:noFill/>
            <a:miter lim="800000"/>
            <a:headEnd/>
            <a:tailEnd/>
          </a:ln>
          <a:effectLst/>
        </p:spPr>
        <p:txBody>
          <a:bodyPr vert="horz" wrap="square" lIns="91431" tIns="45716" rIns="91431" bIns="45716" numCol="1" anchor="b" anchorCtr="0" compatLnSpc="1">
            <a:prstTxWarp prst="textNoShape">
              <a:avLst/>
            </a:prstTxWarp>
          </a:bodyPr>
          <a:lstStyle>
            <a:lvl1pPr algn="l">
              <a:defRPr sz="1200" b="0">
                <a:latin typeface="Arial" charset="0"/>
                <a:cs typeface="+mn-cs"/>
              </a:defRPr>
            </a:lvl1pPr>
          </a:lstStyle>
          <a:p>
            <a:pPr>
              <a:defRPr/>
            </a:pPr>
            <a:endParaRPr lang="en-US"/>
          </a:p>
        </p:txBody>
      </p:sp>
      <p:sp>
        <p:nvSpPr>
          <p:cNvPr id="135175" name="Rectangle 7"/>
          <p:cNvSpPr>
            <a:spLocks noGrp="1" noChangeArrowheads="1"/>
          </p:cNvSpPr>
          <p:nvPr>
            <p:ph type="sldNum" sz="quarter" idx="5"/>
          </p:nvPr>
        </p:nvSpPr>
        <p:spPr bwMode="auto">
          <a:xfrm>
            <a:off x="4021088" y="9720175"/>
            <a:ext cx="3076672" cy="512747"/>
          </a:xfrm>
          <a:prstGeom prst="rect">
            <a:avLst/>
          </a:prstGeom>
          <a:noFill/>
          <a:ln w="9525">
            <a:noFill/>
            <a:miter lim="800000"/>
            <a:headEnd/>
            <a:tailEnd/>
          </a:ln>
          <a:effectLst/>
        </p:spPr>
        <p:txBody>
          <a:bodyPr vert="horz" wrap="square" lIns="91431" tIns="45716" rIns="91431" bIns="45716" numCol="1" anchor="b" anchorCtr="0" compatLnSpc="1">
            <a:prstTxWarp prst="textNoShape">
              <a:avLst/>
            </a:prstTxWarp>
          </a:bodyPr>
          <a:lstStyle>
            <a:lvl1pPr algn="r">
              <a:defRPr sz="1200" b="0">
                <a:latin typeface="Arial" charset="0"/>
                <a:cs typeface="+mn-cs"/>
              </a:defRPr>
            </a:lvl1pPr>
          </a:lstStyle>
          <a:p>
            <a:pPr>
              <a:defRPr/>
            </a:pPr>
            <a:fld id="{5109DD2E-94C4-429A-BCF5-094235DB7CC4}" type="slidenum">
              <a:rPr lang="en-US"/>
              <a:pPr>
                <a:defRPr/>
              </a:pPr>
              <a:t>‹#›</a:t>
            </a:fld>
            <a:endParaRPr lang="en-US" dirty="0"/>
          </a:p>
        </p:txBody>
      </p:sp>
    </p:spTree>
    <p:extLst>
      <p:ext uri="{BB962C8B-B14F-4D97-AF65-F5344CB8AC3E}">
        <p14:creationId xmlns:p14="http://schemas.microsoft.com/office/powerpoint/2010/main" val="288444617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6763"/>
            <a:ext cx="5541962" cy="3838575"/>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6763"/>
            <a:ext cx="5541962" cy="3838575"/>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544672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7"/>
          <p:cNvSpPr>
            <a:spLocks noGrp="1"/>
          </p:cNvSpPr>
          <p:nvPr>
            <p:ph type="sldNum" sz="quarter" idx="10"/>
          </p:nvPr>
        </p:nvSpPr>
        <p:spPr/>
        <p:txBody>
          <a:bodyPr/>
          <a:lstStyle>
            <a:lvl1pPr>
              <a:defRPr/>
            </a:lvl1pPr>
          </a:lstStyle>
          <a:p>
            <a:pPr>
              <a:defRPr/>
            </a:pPr>
            <a:fld id="{8C657980-34EC-4AFA-A7DD-1291B72BCBC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1"/>
            <a:ext cx="59436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41645" y="5367339"/>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60"/>
            <a:ext cx="222885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60"/>
            <a:ext cx="652145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95300" y="1600206"/>
            <a:ext cx="8915400" cy="4525963"/>
          </a:xfrm>
          <a:prstGeom prst="rect">
            <a:avLst/>
          </a:prstGeom>
        </p:spPr>
        <p:txBody>
          <a:bodyPr/>
          <a:lstStyle/>
          <a:p>
            <a:pPr lvl="0"/>
            <a:endParaRPr lang="en-US"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48"/>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C4718E-FFA6-4F74-AACA-F0BD9BC100F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1A7D3F-39DA-4675-B2F2-06D5760A38B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23"/>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04856A-E648-4A19-BC64-EC32233D16C0}"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58D6EA-675A-4984-B37D-E94B1851C1A1}"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8526C76-D5F6-469B-9C9D-38B44362188F}"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705B552-1623-4024-AFDC-FCDD0AA0113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49"/>
            <a:ext cx="84201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7"/>
          <p:cNvSpPr>
            <a:spLocks noGrp="1"/>
          </p:cNvSpPr>
          <p:nvPr>
            <p:ph type="sldNum" sz="quarter" idx="10"/>
          </p:nvPr>
        </p:nvSpPr>
        <p:spPr/>
        <p:txBody>
          <a:bodyPr/>
          <a:lstStyle>
            <a:lvl1pPr>
              <a:defRPr/>
            </a:lvl1pPr>
          </a:lstStyle>
          <a:p>
            <a:pPr>
              <a:defRPr/>
            </a:pPr>
            <a:fld id="{F6798A34-D5D2-4F2B-A17A-84E2882E491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0E8E0BF-6229-4F24-A293-E8B2C36C9578}"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2" y="27307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21BBEE-A341-448E-B656-3EB94EBA8055}"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2CD62C-5BF1-4E3E-9453-F1B0B552613F}"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684DAA-C85F-49D2-BBC0-68B56E3F3C9B}"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5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5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9D54A7-3A6E-4AD8-9B6B-FDFD3E715EEA}"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49"/>
            <a:ext cx="84201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err="1"/>
              <a:t>ifth</a:t>
            </a:r>
            <a:r>
              <a:rPr lang="en-US" dirty="0"/>
              <a:t> level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23"/>
            <a:ext cx="84201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22"/>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1"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7"/>
          <p:cNvSpPr>
            <a:spLocks noGrp="1"/>
          </p:cNvSpPr>
          <p:nvPr>
            <p:ph type="sldNum" sz="quarter" idx="10"/>
          </p:nvPr>
        </p:nvSpPr>
        <p:spPr/>
        <p:txBody>
          <a:bodyPr/>
          <a:lstStyle>
            <a:lvl1pPr>
              <a:defRPr/>
            </a:lvl1pPr>
          </a:lstStyle>
          <a:p>
            <a:pPr>
              <a:defRPr/>
            </a:pPr>
            <a:fld id="{DAA3D55B-D6F5-42AC-AD18-35EE4FF24B0E}"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9" y="273050"/>
            <a:ext cx="3259006"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9" y="273072"/>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9"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60"/>
            <a:ext cx="222885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60"/>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95300" y="1600206"/>
            <a:ext cx="8915400" cy="4525963"/>
          </a:xfrm>
        </p:spPr>
        <p:txBody>
          <a:bodyPr/>
          <a:lstStyle/>
          <a:p>
            <a:pPr lvl="0"/>
            <a:endParaRPr lang="en-US" noProof="0"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49"/>
            <a:ext cx="84201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23"/>
            <a:ext cx="84201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22"/>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8.xml><?xml version="1.0" encoding="utf-8"?>
<p:sldLayout xmlns:p="http://schemas.openxmlformats.org/presentationml/2006/main" xmlns:a="http://schemas.openxmlformats.org/drawingml/2006/main" xmlns:r="http://schemas.openxmlformats.org/officeDocument/2006/relationships"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
        <p:nvSpPr>
          <p:cNvPr id="4" name="Content Placeholder 3"/>
          <p:cNvSpPr>
            <a:spLocks noGrp="1"/>
          </p:cNvSpPr>
          <p:nvPr>
            <p:ph idx="2" sz="half"/>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descr="http://292fc373eb1b8428f75b-7f75e5eb51943043279413a54aaa858a.r38.cf3.rackcdn.com/business-comment_01_temp-1328775516-4f33815c-620x348.jpg" id="5" name="Picture 4"/>
          <p:cNvPicPr>
            <a:picLocks noChangeArrowheads="1" noChangeAspect="1"/>
          </p:cNvPicPr>
          <p:nvPr userDrawn="1"/>
        </p:nvPicPr>
        <p:blipFill>
          <a:blip r:embed="rId2"/>
          <a:srcRect r="-312"/>
          <a:stretch>
            <a:fillRect/>
          </a:stretch>
        </p:blipFill>
        <p:spPr bwMode="auto">
          <a:xfrm>
            <a:off x="9274175" y="27006"/>
            <a:ext cx="604838" cy="581025"/>
          </a:xfrm>
          <a:prstGeom prst="rect">
            <a:avLst/>
          </a:prstGeom>
          <a:noFill/>
          <a:ln w="9525">
            <a:solidFill>
              <a:srgbClr val="FFFFFF"/>
            </a:solidFill>
            <a:miter lim="800000"/>
            <a:headEnd/>
            <a:tailEnd/>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1"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23"/>
            <a:ext cx="84201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22"/>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7"/>
          <p:cNvSpPr>
            <a:spLocks noGrp="1"/>
          </p:cNvSpPr>
          <p:nvPr>
            <p:ph type="sldNum" sz="quarter" idx="10"/>
          </p:nvPr>
        </p:nvSpPr>
        <p:spPr/>
        <p:txBody>
          <a:bodyPr/>
          <a:lstStyle>
            <a:lvl1pPr>
              <a:defRPr/>
            </a:lvl1pPr>
          </a:lstStyle>
          <a:p>
            <a:pPr>
              <a:defRPr/>
            </a:pPr>
            <a:fld id="{A3DC22BD-0717-4A58-A13E-68F8C198F0ED}"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9" y="273050"/>
            <a:ext cx="3259006"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9" y="273072"/>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9"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1"/>
            <a:ext cx="59436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41645" y="5367339"/>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60"/>
            <a:ext cx="222885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60"/>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95300" y="1600206"/>
            <a:ext cx="8915400" cy="4525963"/>
          </a:xfrm>
        </p:spPr>
        <p:txBody>
          <a:bodyPr/>
          <a:lstStyle/>
          <a:p>
            <a:pPr lvl="0"/>
            <a:endParaRPr lang="en-US" noProof="0"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7"/>
          <p:cNvSpPr>
            <a:spLocks noGrp="1"/>
          </p:cNvSpPr>
          <p:nvPr>
            <p:ph type="sldNum" sz="quarter" idx="10"/>
          </p:nvPr>
        </p:nvSpPr>
        <p:spPr/>
        <p:txBody>
          <a:bodyPr/>
          <a:lstStyle>
            <a:lvl1pPr>
              <a:defRPr/>
            </a:lvl1pPr>
          </a:lstStyle>
          <a:p>
            <a:pPr>
              <a:defRPr/>
            </a:pPr>
            <a:fld id="{8C657980-34EC-4AFA-A7DD-1291B72BCBC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704291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49"/>
            <a:ext cx="84201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7"/>
          <p:cNvSpPr>
            <a:spLocks noGrp="1"/>
          </p:cNvSpPr>
          <p:nvPr>
            <p:ph type="sldNum" sz="quarter" idx="10"/>
          </p:nvPr>
        </p:nvSpPr>
        <p:spPr/>
        <p:txBody>
          <a:bodyPr/>
          <a:lstStyle>
            <a:lvl1pPr>
              <a:defRPr/>
            </a:lvl1pPr>
          </a:lstStyle>
          <a:p>
            <a:pPr>
              <a:defRPr/>
            </a:pPr>
            <a:fld id="{F6798A34-D5D2-4F2B-A17A-84E2882E491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992750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7"/>
          <p:cNvSpPr>
            <a:spLocks noGrp="1"/>
          </p:cNvSpPr>
          <p:nvPr>
            <p:ph type="sldNum" sz="quarter" idx="10"/>
          </p:nvPr>
        </p:nvSpPr>
        <p:spPr/>
        <p:txBody>
          <a:bodyPr/>
          <a:lstStyle>
            <a:lvl1pPr>
              <a:defRPr/>
            </a:lvl1pPr>
          </a:lstStyle>
          <a:p>
            <a:pPr>
              <a:defRPr/>
            </a:pPr>
            <a:fld id="{DAA3D55B-D6F5-42AC-AD18-35EE4FF24B0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3035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9530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7"/>
          <p:cNvSpPr>
            <a:spLocks noGrp="1"/>
          </p:cNvSpPr>
          <p:nvPr>
            <p:ph type="sldNum" sz="quarter" idx="10"/>
          </p:nvPr>
        </p:nvSpPr>
        <p:spPr/>
        <p:txBody>
          <a:bodyPr/>
          <a:lstStyle>
            <a:lvl1pPr>
              <a:defRPr/>
            </a:lvl1pPr>
          </a:lstStyle>
          <a:p>
            <a:pPr>
              <a:defRPr/>
            </a:pPr>
            <a:fld id="{658DF1F8-A410-45AF-BF75-537D8B81FC2E}"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23"/>
            <a:ext cx="84201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22"/>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7"/>
          <p:cNvSpPr>
            <a:spLocks noGrp="1"/>
          </p:cNvSpPr>
          <p:nvPr>
            <p:ph type="sldNum" sz="quarter" idx="10"/>
          </p:nvPr>
        </p:nvSpPr>
        <p:spPr/>
        <p:txBody>
          <a:bodyPr/>
          <a:lstStyle>
            <a:lvl1pPr>
              <a:defRPr/>
            </a:lvl1pPr>
          </a:lstStyle>
          <a:p>
            <a:pPr>
              <a:defRPr/>
            </a:pPr>
            <a:fld id="{A3DC22BD-0717-4A58-A13E-68F8C198F0E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892589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7"/>
          <p:cNvSpPr>
            <a:spLocks noGrp="1"/>
          </p:cNvSpPr>
          <p:nvPr>
            <p:ph type="sldNum" sz="quarter" idx="10"/>
          </p:nvPr>
        </p:nvSpPr>
        <p:spPr/>
        <p:txBody>
          <a:bodyPr/>
          <a:lstStyle>
            <a:lvl1pPr>
              <a:defRPr/>
            </a:lvl1pPr>
          </a:lstStyle>
          <a:p>
            <a:pPr>
              <a:defRPr/>
            </a:pPr>
            <a:fld id="{658DF1F8-A410-45AF-BF75-537D8B81FC2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459833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2750" y="228600"/>
            <a:ext cx="89154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1"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70040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368608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44114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9" y="273050"/>
            <a:ext cx="3259006"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9" y="273072"/>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9"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827645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1"/>
            <a:ext cx="59436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41645" y="5367339"/>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257851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37562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60"/>
            <a:ext cx="222885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60"/>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4729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95300" y="1600206"/>
            <a:ext cx="8915400" cy="4525963"/>
          </a:xfrm>
        </p:spPr>
        <p:txBody>
          <a:bodyPr/>
          <a:lstStyle/>
          <a:p>
            <a:pPr lvl="0"/>
            <a:endParaRPr lang="en-US" noProof="0" dirty="0"/>
          </a:p>
        </p:txBody>
      </p:sp>
    </p:spTree>
    <p:extLst>
      <p:ext uri="{BB962C8B-B14F-4D97-AF65-F5344CB8AC3E}">
        <p14:creationId xmlns:p14="http://schemas.microsoft.com/office/powerpoint/2010/main" val="1763408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2750" y="228600"/>
            <a:ext cx="89154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1"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1"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5"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7"/>
          <p:cNvSpPr>
            <a:spLocks noGrp="1"/>
          </p:cNvSpPr>
          <p:nvPr>
            <p:ph type="sldNum" sz="quarter" idx="10"/>
          </p:nvPr>
        </p:nvSpPr>
        <p:spPr/>
        <p:txBody>
          <a:bodyPr/>
          <a:lstStyle>
            <a:lvl1pPr>
              <a:defRPr/>
            </a:lvl1pPr>
          </a:lstStyle>
          <a:p>
            <a:pPr>
              <a:defRPr/>
            </a:pPr>
            <a:fld id="{8C657980-34EC-4AFA-A7DD-1291B72BCBC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59354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49"/>
            <a:ext cx="84201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7"/>
          <p:cNvSpPr>
            <a:spLocks noGrp="1"/>
          </p:cNvSpPr>
          <p:nvPr>
            <p:ph type="sldNum" sz="quarter" idx="10"/>
          </p:nvPr>
        </p:nvSpPr>
        <p:spPr/>
        <p:txBody>
          <a:bodyPr/>
          <a:lstStyle>
            <a:lvl1pPr>
              <a:defRPr/>
            </a:lvl1pPr>
          </a:lstStyle>
          <a:p>
            <a:pPr>
              <a:defRPr/>
            </a:pPr>
            <a:fld id="{F6798A34-D5D2-4F2B-A17A-84E2882E491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217969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7"/>
          <p:cNvSpPr>
            <a:spLocks noGrp="1"/>
          </p:cNvSpPr>
          <p:nvPr>
            <p:ph type="sldNum" sz="quarter" idx="10"/>
          </p:nvPr>
        </p:nvSpPr>
        <p:spPr/>
        <p:txBody>
          <a:bodyPr/>
          <a:lstStyle>
            <a:lvl1pPr>
              <a:defRPr/>
            </a:lvl1pPr>
          </a:lstStyle>
          <a:p>
            <a:pPr>
              <a:defRPr/>
            </a:pPr>
            <a:fld id="{DAA3D55B-D6F5-42AC-AD18-35EE4FF24B0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646600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23"/>
            <a:ext cx="84201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22"/>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7"/>
          <p:cNvSpPr>
            <a:spLocks noGrp="1"/>
          </p:cNvSpPr>
          <p:nvPr>
            <p:ph type="sldNum" sz="quarter" idx="10"/>
          </p:nvPr>
        </p:nvSpPr>
        <p:spPr/>
        <p:txBody>
          <a:bodyPr/>
          <a:lstStyle>
            <a:lvl1pPr>
              <a:defRPr/>
            </a:lvl1pPr>
          </a:lstStyle>
          <a:p>
            <a:pPr>
              <a:defRPr/>
            </a:pPr>
            <a:fld id="{A3DC22BD-0717-4A58-A13E-68F8C198F0E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764051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7"/>
          <p:cNvSpPr>
            <a:spLocks noGrp="1"/>
          </p:cNvSpPr>
          <p:nvPr>
            <p:ph type="sldNum" sz="quarter" idx="10"/>
          </p:nvPr>
        </p:nvSpPr>
        <p:spPr/>
        <p:txBody>
          <a:bodyPr/>
          <a:lstStyle>
            <a:lvl1pPr>
              <a:defRPr/>
            </a:lvl1pPr>
          </a:lstStyle>
          <a:p>
            <a:pPr>
              <a:defRPr/>
            </a:pPr>
            <a:fld id="{658DF1F8-A410-45AF-BF75-537D8B81FC2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125088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2750" y="228600"/>
            <a:ext cx="89154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1"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83908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992585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1996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9" y="273050"/>
            <a:ext cx="3259006"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9" y="273072"/>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9"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8422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1"/>
            <a:ext cx="59436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41645" y="5367339"/>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34882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53130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60"/>
            <a:ext cx="222885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60"/>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23817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95300" y="1600206"/>
            <a:ext cx="8915400" cy="4525963"/>
          </a:xfrm>
        </p:spPr>
        <p:txBody>
          <a:bodyPr/>
          <a:lstStyle/>
          <a:p>
            <a:pPr lvl="0"/>
            <a:endParaRPr lang="en-US" noProof="0" dirty="0"/>
          </a:p>
        </p:txBody>
      </p:sp>
    </p:spTree>
    <p:extLst>
      <p:ext uri="{BB962C8B-B14F-4D97-AF65-F5344CB8AC3E}">
        <p14:creationId xmlns:p14="http://schemas.microsoft.com/office/powerpoint/2010/main" val="3827061094"/>
      </p:ext>
    </p:extLst>
  </p:cSld>
  <p:clrMapOvr>
    <a:masterClrMapping/>
  </p:clrMapOvr>
</p:sldLayout>
</file>

<file path=ppt/slideLayouts/slideLayout73.xml><?xml version="1.0" encoding="utf-8"?>
<p:sldLayout xmlns:p="http://schemas.openxmlformats.org/presentationml/2006/main" xmlns:a="http://schemas.openxmlformats.org/drawingml/2006/main" xmlns:r="http://schemas.openxmlformats.org/officeDocument/2006/relationships" preserve="1"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48"/>
            <a:ext cx="8420100" cy="1470025"/>
          </a:xfrm>
        </p:spPr>
        <p:txBody>
          <a:bodyPr/>
          <a:lstStyle/>
          <a:p>
            <a:r>
              <a:rPr lang="en-US"/>
              <a:t>Click to edit Master title style</a:t>
            </a:r>
          </a:p>
        </p:txBody>
      </p:sp>
      <p:sp>
        <p:nvSpPr>
          <p:cNvPr id="3" name="Subtitle 2"/>
          <p:cNvSpPr>
            <a:spLocks noGrp="1"/>
          </p:cNvSpPr>
          <p:nvPr>
            <p:ph idx="1" type="subTitle"/>
          </p:nvPr>
        </p:nvSpPr>
        <p:spPr>
          <a:xfrm>
            <a:off x="1485900" y="3886200"/>
            <a:ext cx="6934200" cy="1752600"/>
          </a:xfrm>
        </p:spPr>
        <p:txBody>
          <a:bodyPr/>
          <a:lstStyle>
            <a:lvl1pPr algn="ctr" indent="0" marL="0">
              <a:buNone/>
              <a:defRPr>
                <a:solidFill>
                  <a:schemeClr val="tx1">
                    <a:tint val="75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a:t>Click to edit Master subtitle style</a:t>
            </a:r>
          </a:p>
        </p:txBody>
      </p:sp>
      <p:sp>
        <p:nvSpPr>
          <p:cNvPr id="4" name="Date Placeholder 3"/>
          <p:cNvSpPr>
            <a:spLocks noGrp="1"/>
          </p:cNvSpPr>
          <p:nvPr>
            <p:ph idx="10" sz="half" type="dt"/>
          </p:nvPr>
        </p:nvSpPr>
        <p:spPr/>
        <p:txBody>
          <a:bodyPr/>
          <a:lstStyle/>
          <a:p>
            <a:pPr>
              <a:defRPr/>
            </a:pPr>
            <a:endParaRPr lang="en-US"/>
          </a:p>
        </p:txBody>
      </p:sp>
      <p:sp>
        <p:nvSpPr>
          <p:cNvPr id="5" name="Footer Placeholder 4"/>
          <p:cNvSpPr>
            <a:spLocks noGrp="1"/>
          </p:cNvSpPr>
          <p:nvPr>
            <p:ph idx="11" sz="quarter" type="ftr"/>
          </p:nvPr>
        </p:nvSpPr>
        <p:spPr/>
        <p:txBody>
          <a:bodyPr/>
          <a:lstStyle/>
          <a:p>
            <a:pPr>
              <a:defRPr/>
            </a:pPr>
            <a:endParaRPr lang="en-US"/>
          </a:p>
        </p:txBody>
      </p:sp>
      <p:sp>
        <p:nvSpPr>
          <p:cNvPr id="6" name="Slide Number Placeholder 5"/>
          <p:cNvSpPr>
            <a:spLocks noGrp="1"/>
          </p:cNvSpPr>
          <p:nvPr>
            <p:ph idx="12" sz="quarter" type="sldNum"/>
          </p:nvPr>
        </p:nvSpPr>
        <p:spPr/>
        <p:txBody>
          <a:bodyPr/>
          <a:lstStyle/>
          <a:p>
            <a:pPr>
              <a:defRPr/>
            </a:pPr>
            <a:fld id="{B4C4718E-FFA6-4F74-AACA-F0BD9BC100FE}" type="slidenum">
              <a:rPr lang="en-US" smtClean="0"/>
              <a:pPr>
                <a:defRPr/>
              </a:pPr>
              <a:t>‹#›</a:t>
            </a:fld>
            <a:endParaRPr lang="en-US"/>
          </a:p>
        </p:txBody>
      </p:sp>
      <p:pic>
        <p:nvPicPr>
          <p:cNvPr descr="http://292fc373eb1b8428f75b-7f75e5eb51943043279413a54aaa858a.r38.cf3.rackcdn.com/business-comment_01_temp-1328775516-4f33815c-620x348.jpg" id="8" name="Picture 4"/>
          <p:cNvPicPr>
            <a:picLocks noChangeArrowheads="1" noChangeAspect="1"/>
          </p:cNvPicPr>
          <p:nvPr userDrawn="1"/>
        </p:nvPicPr>
        <p:blipFill>
          <a:blip r:embed="rId2"/>
          <a:srcRect r="-312"/>
          <a:stretch>
            <a:fillRect/>
          </a:stretch>
        </p:blipFill>
        <p:spPr bwMode="auto">
          <a:xfrm>
            <a:off x="9274175" y="27006"/>
            <a:ext cx="604838" cy="581025"/>
          </a:xfrm>
          <a:prstGeom prst="rect">
            <a:avLst/>
          </a:prstGeom>
          <a:noFill/>
          <a:ln w="9525">
            <a:solidFill>
              <a:srgbClr val="FFFFFF"/>
            </a:solidFill>
            <a:miter lim="800000"/>
            <a:headEnd/>
            <a:tailEnd/>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21A7D3F-39DA-4675-B2F2-06D5760A38BA}" type="slidenum">
              <a:rPr lang="en-US" smtClean="0"/>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23"/>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204856A-E648-4A19-BC64-EC32233D16C0}" type="slidenum">
              <a:rPr lang="en-US" smtClean="0"/>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C58D6EA-675A-4984-B37D-E94B1851C1A1}" type="slidenum">
              <a:rPr lang="en-US" smtClean="0"/>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8526C76-D5F6-469B-9C9D-38B44362188F}" type="slidenum">
              <a:rPr lang="en-US" smtClean="0"/>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705B552-1623-4024-AFDC-FCDD0AA0113D}" type="slidenum">
              <a:rPr lang="en-US" smtClean="0"/>
              <a:pPr>
                <a:defRPr/>
              </a:pPr>
              <a:t>‹#›</a:t>
            </a:fld>
            <a:endParaRPr lang="en-US"/>
          </a:p>
        </p:txBody>
      </p:sp>
    </p:spTree>
  </p:cSld>
  <p:clrMapOvr>
    <a:masterClrMapping/>
  </p:clrMapOvr>
</p:sldLayout>
</file>

<file path=ppt/slideLayouts/slideLayout79.xml><?xml version="1.0" encoding="utf-8"?>
<p:sldLayout xmlns:p="http://schemas.openxmlformats.org/presentationml/2006/main" xmlns:a="http://schemas.openxmlformats.org/drawingml/2006/main" xmlns:r="http://schemas.openxmlformats.org/officeDocument/2006/relationships" preserve="1" showMasterSp="0" type="blank">
  <p:cSld name="Blank">
    <p:spTree>
      <p:nvGrpSpPr>
        <p:cNvPr id="1" name=""/>
        <p:cNvGrpSpPr/>
        <p:nvPr/>
      </p:nvGrpSpPr>
      <p:grpSpPr>
        <a:xfrm>
          <a:off x="0" y="0"/>
          <a:ext cx="0" cy="0"/>
          <a:chOff x="0" y="0"/>
          <a:chExt cx="0" cy="0"/>
        </a:xfrm>
      </p:grpSpPr>
      <p:sp>
        <p:nvSpPr>
          <p:cNvPr id="2" name="Date Placeholder 1"/>
          <p:cNvSpPr>
            <a:spLocks noGrp="1"/>
          </p:cNvSpPr>
          <p:nvPr>
            <p:ph idx="10" sz="half" type="dt"/>
          </p:nvPr>
        </p:nvSpPr>
        <p:spPr/>
        <p:txBody>
          <a:bodyPr/>
          <a:lstStyle/>
          <a:p>
            <a:pPr>
              <a:defRPr/>
            </a:pPr>
            <a:endParaRPr lang="en-US"/>
          </a:p>
        </p:txBody>
      </p:sp>
      <p:sp>
        <p:nvSpPr>
          <p:cNvPr id="3" name="Footer Placeholder 2"/>
          <p:cNvSpPr>
            <a:spLocks noGrp="1"/>
          </p:cNvSpPr>
          <p:nvPr>
            <p:ph idx="11" sz="quarter" type="ftr"/>
          </p:nvPr>
        </p:nvSpPr>
        <p:spPr/>
        <p:txBody>
          <a:bodyPr/>
          <a:lstStyle/>
          <a:p>
            <a:pPr>
              <a:defRPr/>
            </a:pPr>
            <a:endParaRPr lang="en-US"/>
          </a:p>
        </p:txBody>
      </p:sp>
      <p:sp>
        <p:nvSpPr>
          <p:cNvPr id="4" name="Slide Number Placeholder 3"/>
          <p:cNvSpPr>
            <a:spLocks noGrp="1"/>
          </p:cNvSpPr>
          <p:nvPr>
            <p:ph idx="12" sz="quarter" type="sldNum"/>
          </p:nvPr>
        </p:nvSpPr>
        <p:spPr/>
        <p:txBody>
          <a:bodyPr/>
          <a:lstStyle/>
          <a:p>
            <a:pPr>
              <a:defRPr/>
            </a:pPr>
            <a:fld id="{B0E8E0BF-6229-4F24-A293-E8B2C36C9578}" type="slidenum">
              <a:rPr lang="en-US" smtClean="0"/>
              <a:pPr>
                <a:defRPr/>
              </a:pPr>
              <a:t>‹#›</a:t>
            </a:fld>
            <a:endParaRPr lang="en-US"/>
          </a:p>
        </p:txBody>
      </p:sp>
      <p:pic>
        <p:nvPicPr>
          <p:cNvPr descr="http://292fc373eb1b8428f75b-7f75e5eb51943043279413a54aaa858a.r38.cf3.rackcdn.com/business-comment_01_temp-1328775516-4f33815c-620x348.jpg" id="5" name="Picture 4"/>
          <p:cNvPicPr>
            <a:picLocks noChangeArrowheads="1" noChangeAspect="1"/>
          </p:cNvPicPr>
          <p:nvPr userDrawn="1"/>
        </p:nvPicPr>
        <p:blipFill>
          <a:blip r:embed="rId2"/>
          <a:srcRect r="-312"/>
          <a:stretch>
            <a:fillRect/>
          </a:stretch>
        </p:blipFill>
        <p:spPr bwMode="auto">
          <a:xfrm>
            <a:off x="9274175" y="27006"/>
            <a:ext cx="604838" cy="581025"/>
          </a:xfrm>
          <a:prstGeom prst="rect">
            <a:avLst/>
          </a:prstGeom>
          <a:noFill/>
          <a:ln w="9525">
            <a:solidFill>
              <a:srgbClr val="FFFFFF"/>
            </a:solid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2" y="27307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F21BBEE-A341-448E-B656-3EB94EBA8055}" type="slidenum">
              <a:rPr lang="en-US" smtClean="0"/>
              <a:pPr>
                <a:defRPr/>
              </a:pPr>
              <a:t>‹#›</a:t>
            </a:fld>
            <a:endParaRPr lang="en-US"/>
          </a:p>
        </p:txBody>
      </p:sp>
    </p:spTree>
  </p:cSld>
  <p:clrMapOvr>
    <a:masterClrMapping/>
  </p:clrMapOvr>
</p:sldLayout>
</file>

<file path=ppt/slideLayouts/slideLayout81.xml><?xml version="1.0" encoding="utf-8"?>
<p:sldLayout xmlns:p="http://schemas.openxmlformats.org/presentationml/2006/main" xmlns:a="http://schemas.openxmlformats.org/drawingml/2006/main" xmlns:r="http://schemas.openxmlformats.org/officeDocument/2006/relationships" preserve="1"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b="1" sz="2000"/>
            </a:lvl1pPr>
          </a:lstStyle>
          <a:p>
            <a:r>
              <a:rPr lang="en-US"/>
              <a:t>Click to edit Master title style</a:t>
            </a:r>
          </a:p>
        </p:txBody>
      </p:sp>
      <p:sp>
        <p:nvSpPr>
          <p:cNvPr id="3" name="Picture Placeholder 2"/>
          <p:cNvSpPr>
            <a:spLocks noGrp="1"/>
          </p:cNvSpPr>
          <p:nvPr>
            <p:ph idx="1" type="pic"/>
          </p:nvPr>
        </p:nvSpPr>
        <p:spPr>
          <a:xfrm>
            <a:off x="1941645" y="612775"/>
            <a:ext cx="59436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4" name="Text Placeholder 3"/>
          <p:cNvSpPr>
            <a:spLocks noGrp="1"/>
          </p:cNvSpPr>
          <p:nvPr>
            <p:ph idx="2" sz="half" type="body"/>
          </p:nvPr>
        </p:nvSpPr>
        <p:spPr>
          <a:xfrm>
            <a:off x="1941645" y="5367338"/>
            <a:ext cx="59436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5" name="Date Placeholder 4"/>
          <p:cNvSpPr>
            <a:spLocks noGrp="1"/>
          </p:cNvSpPr>
          <p:nvPr>
            <p:ph idx="10" sz="half" type="dt"/>
          </p:nvPr>
        </p:nvSpPr>
        <p:spPr/>
        <p:txBody>
          <a:bodyPr/>
          <a:lstStyle/>
          <a:p>
            <a:pPr>
              <a:defRPr/>
            </a:pPr>
            <a:endParaRPr lang="en-US"/>
          </a:p>
        </p:txBody>
      </p:sp>
      <p:sp>
        <p:nvSpPr>
          <p:cNvPr id="6" name="Footer Placeholder 5"/>
          <p:cNvSpPr>
            <a:spLocks noGrp="1"/>
          </p:cNvSpPr>
          <p:nvPr>
            <p:ph idx="11" sz="quarter" type="ftr"/>
          </p:nvPr>
        </p:nvSpPr>
        <p:spPr/>
        <p:txBody>
          <a:bodyPr/>
          <a:lstStyle/>
          <a:p>
            <a:pPr>
              <a:defRPr/>
            </a:pPr>
            <a:endParaRPr lang="en-US"/>
          </a:p>
        </p:txBody>
      </p:sp>
      <p:sp>
        <p:nvSpPr>
          <p:cNvPr id="7" name="Slide Number Placeholder 6"/>
          <p:cNvSpPr>
            <a:spLocks noGrp="1"/>
          </p:cNvSpPr>
          <p:nvPr>
            <p:ph idx="12" sz="quarter" type="sldNum"/>
          </p:nvPr>
        </p:nvSpPr>
        <p:spPr/>
        <p:txBody>
          <a:bodyPr/>
          <a:lstStyle/>
          <a:p>
            <a:pPr>
              <a:defRPr/>
            </a:pPr>
            <a:fld id="{B62CD62C-5BF1-4E3E-9453-F1B0B552613F}" type="slidenum">
              <a:rPr lang="en-US" smtClean="0"/>
              <a:pPr>
                <a:defRPr/>
              </a:pPr>
              <a:t>‹#›</a:t>
            </a:fld>
            <a:endParaRPr lang="en-US"/>
          </a:p>
        </p:txBody>
      </p:sp>
      <p:pic>
        <p:nvPicPr>
          <p:cNvPr descr="http://292fc373eb1b8428f75b-7f75e5eb51943043279413a54aaa858a.r38.cf3.rackcdn.com/business-comment_01_temp-1328775516-4f33815c-620x348.jpg" id="8" name="Picture 4"/>
          <p:cNvPicPr>
            <a:picLocks noChangeArrowheads="1" noChangeAspect="1"/>
          </p:cNvPicPr>
          <p:nvPr userDrawn="1"/>
        </p:nvPicPr>
        <p:blipFill>
          <a:blip r:embed="rId2"/>
          <a:srcRect r="-312"/>
          <a:stretch>
            <a:fillRect/>
          </a:stretch>
        </p:blipFill>
        <p:spPr bwMode="auto">
          <a:xfrm>
            <a:off x="9274175" y="27006"/>
            <a:ext cx="604838" cy="581025"/>
          </a:xfrm>
          <a:prstGeom prst="rect">
            <a:avLst/>
          </a:prstGeom>
          <a:noFill/>
          <a:ln w="9525">
            <a:solidFill>
              <a:srgbClr val="FFFFFF"/>
            </a:solidFill>
            <a:miter lim="800000"/>
            <a:headEnd/>
            <a:tailEnd/>
          </a:ln>
        </p:spPr>
      </p:pic>
    </p:spTree>
  </p:cSld>
  <p:clrMapOvr>
    <a:masterClrMapping/>
  </p:clrMapOvr>
</p:sldLayout>
</file>

<file path=ppt/slideLayouts/slideLayout82.xml><?xml version="1.0" encoding="utf-8"?>
<p:sldLayout xmlns:p="http://schemas.openxmlformats.org/presentationml/2006/main" xmlns:a="http://schemas.openxmlformats.org/drawingml/2006/main" xmlns:r="http://schemas.openxmlformats.org/officeDocument/2006/relationships" preserve="1"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idx="1" orient="vert" type="body"/>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idx="10" sz="half" type="dt"/>
          </p:nvPr>
        </p:nvSpPr>
        <p:spPr/>
        <p:txBody>
          <a:bodyPr/>
          <a:lstStyle/>
          <a:p>
            <a:pPr>
              <a:defRPr/>
            </a:pPr>
            <a:endParaRPr lang="en-US"/>
          </a:p>
        </p:txBody>
      </p:sp>
      <p:sp>
        <p:nvSpPr>
          <p:cNvPr id="5" name="Footer Placeholder 4"/>
          <p:cNvSpPr>
            <a:spLocks noGrp="1"/>
          </p:cNvSpPr>
          <p:nvPr>
            <p:ph idx="11" sz="quarter" type="ftr"/>
          </p:nvPr>
        </p:nvSpPr>
        <p:spPr/>
        <p:txBody>
          <a:bodyPr/>
          <a:lstStyle/>
          <a:p>
            <a:pPr>
              <a:defRPr/>
            </a:pPr>
            <a:endParaRPr lang="en-US"/>
          </a:p>
        </p:txBody>
      </p:sp>
      <p:sp>
        <p:nvSpPr>
          <p:cNvPr id="6" name="Slide Number Placeholder 5"/>
          <p:cNvSpPr>
            <a:spLocks noGrp="1"/>
          </p:cNvSpPr>
          <p:nvPr>
            <p:ph idx="12" sz="quarter" type="sldNum"/>
          </p:nvPr>
        </p:nvSpPr>
        <p:spPr/>
        <p:txBody>
          <a:bodyPr/>
          <a:lstStyle/>
          <a:p>
            <a:pPr>
              <a:defRPr/>
            </a:pPr>
            <a:fld id="{F8684DAA-C85F-49D2-BBC0-68B56E3F3C9B}" type="slidenum">
              <a:rPr lang="en-US" smtClean="0"/>
              <a:pPr>
                <a:defRPr/>
              </a:pPr>
              <a:t>‹#›</a:t>
            </a:fld>
            <a:endParaRPr lang="en-US"/>
          </a:p>
        </p:txBody>
      </p:sp>
      <p:pic>
        <p:nvPicPr>
          <p:cNvPr descr="http://292fc373eb1b8428f75b-7f75e5eb51943043279413a54aaa858a.r38.cf3.rackcdn.com/business-comment_01_temp-1328775516-4f33815c-620x348.jpg" id="7" name="Picture 4"/>
          <p:cNvPicPr>
            <a:picLocks noChangeArrowheads="1" noChangeAspect="1"/>
          </p:cNvPicPr>
          <p:nvPr userDrawn="1"/>
        </p:nvPicPr>
        <p:blipFill>
          <a:blip r:embed="rId2"/>
          <a:srcRect r="-312"/>
          <a:stretch>
            <a:fillRect/>
          </a:stretch>
        </p:blipFill>
        <p:spPr bwMode="auto">
          <a:xfrm>
            <a:off x="9274175" y="27006"/>
            <a:ext cx="604838" cy="581025"/>
          </a:xfrm>
          <a:prstGeom prst="rect">
            <a:avLst/>
          </a:prstGeom>
          <a:noFill/>
          <a:ln w="9525">
            <a:solidFill>
              <a:srgbClr val="FFFFFF"/>
            </a:solidFill>
            <a:miter lim="800000"/>
            <a:headEnd/>
            <a:tailEnd/>
          </a:ln>
        </p:spPr>
      </p:pic>
    </p:spTree>
  </p:cSld>
  <p:clrMapOvr>
    <a:masterClrMapping/>
  </p:clrMapOvr>
</p:sldLayout>
</file>

<file path=ppt/slideLayouts/slideLayout83.xml><?xml version="1.0" encoding="utf-8"?>
<p:sldLayout xmlns:p="http://schemas.openxmlformats.org/presentationml/2006/main" xmlns:a="http://schemas.openxmlformats.org/drawingml/2006/main" xmlns:r="http://schemas.openxmlformats.org/officeDocument/2006/relationships" preserve="1" type="vertTitleAndTx">
  <p:cSld name="Vertical Title and Text">
    <p:spTree>
      <p:nvGrpSpPr>
        <p:cNvPr id="1" name=""/>
        <p:cNvGrpSpPr/>
        <p:nvPr/>
      </p:nvGrpSpPr>
      <p:grpSpPr>
        <a:xfrm>
          <a:off x="0" y="0"/>
          <a:ext cx="0" cy="0"/>
          <a:chOff x="0" y="0"/>
          <a:chExt cx="0" cy="0"/>
        </a:xfrm>
      </p:grpSpPr>
      <p:sp>
        <p:nvSpPr>
          <p:cNvPr id="2" name="Vertical Title 1"/>
          <p:cNvSpPr>
            <a:spLocks noGrp="1"/>
          </p:cNvSpPr>
          <p:nvPr>
            <p:ph orient="vert" type="title"/>
          </p:nvPr>
        </p:nvSpPr>
        <p:spPr>
          <a:xfrm>
            <a:off x="7181850" y="274659"/>
            <a:ext cx="2228850" cy="5851525"/>
          </a:xfrm>
        </p:spPr>
        <p:txBody>
          <a:bodyPr vert="eaVert"/>
          <a:lstStyle/>
          <a:p>
            <a:r>
              <a:rPr lang="en-US"/>
              <a:t>Click to edit Master title style</a:t>
            </a:r>
          </a:p>
        </p:txBody>
      </p:sp>
      <p:sp>
        <p:nvSpPr>
          <p:cNvPr id="3" name="Vertical Text Placeholder 2"/>
          <p:cNvSpPr>
            <a:spLocks noGrp="1"/>
          </p:cNvSpPr>
          <p:nvPr>
            <p:ph idx="1" orient="vert" type="body"/>
          </p:nvPr>
        </p:nvSpPr>
        <p:spPr>
          <a:xfrm>
            <a:off x="495300" y="27465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idx="10" sz="half" type="dt"/>
          </p:nvPr>
        </p:nvSpPr>
        <p:spPr/>
        <p:txBody>
          <a:bodyPr/>
          <a:lstStyle/>
          <a:p>
            <a:pPr>
              <a:defRPr/>
            </a:pPr>
            <a:endParaRPr lang="en-US"/>
          </a:p>
        </p:txBody>
      </p:sp>
      <p:sp>
        <p:nvSpPr>
          <p:cNvPr id="5" name="Footer Placeholder 4"/>
          <p:cNvSpPr>
            <a:spLocks noGrp="1"/>
          </p:cNvSpPr>
          <p:nvPr>
            <p:ph idx="11" sz="quarter" type="ftr"/>
          </p:nvPr>
        </p:nvSpPr>
        <p:spPr/>
        <p:txBody>
          <a:bodyPr/>
          <a:lstStyle/>
          <a:p>
            <a:pPr>
              <a:defRPr/>
            </a:pPr>
            <a:endParaRPr lang="en-US"/>
          </a:p>
        </p:txBody>
      </p:sp>
      <p:sp>
        <p:nvSpPr>
          <p:cNvPr id="6" name="Slide Number Placeholder 5"/>
          <p:cNvSpPr>
            <a:spLocks noGrp="1"/>
          </p:cNvSpPr>
          <p:nvPr>
            <p:ph idx="12" sz="quarter" type="sldNum"/>
          </p:nvPr>
        </p:nvSpPr>
        <p:spPr/>
        <p:txBody>
          <a:bodyPr/>
          <a:lstStyle/>
          <a:p>
            <a:pPr>
              <a:defRPr/>
            </a:pPr>
            <a:fld id="{279D54A7-3A6E-4AD8-9B6B-FDFD3E715EEA}" type="slidenum">
              <a:rPr lang="en-US" smtClean="0"/>
              <a:pPr>
                <a:defRPr/>
              </a:pPr>
              <a:t>‹#›</a:t>
            </a:fld>
            <a:endParaRPr lang="en-US"/>
          </a:p>
        </p:txBody>
      </p:sp>
      <p:pic>
        <p:nvPicPr>
          <p:cNvPr descr="http://292fc373eb1b8428f75b-7f75e5eb51943043279413a54aaa858a.r38.cf3.rackcdn.com/business-comment_01_temp-1328775516-4f33815c-620x348.jpg" id="7" name="Picture 4"/>
          <p:cNvPicPr>
            <a:picLocks noChangeArrowheads="1" noChangeAspect="1"/>
          </p:cNvPicPr>
          <p:nvPr userDrawn="1"/>
        </p:nvPicPr>
        <p:blipFill>
          <a:blip r:embed="rId2"/>
          <a:srcRect r="-312"/>
          <a:stretch>
            <a:fillRect/>
          </a:stretch>
        </p:blipFill>
        <p:spPr bwMode="auto">
          <a:xfrm>
            <a:off x="9274175" y="27006"/>
            <a:ext cx="604838" cy="581025"/>
          </a:xfrm>
          <a:prstGeom prst="rect">
            <a:avLst/>
          </a:prstGeom>
          <a:noFill/>
          <a:ln w="9525">
            <a:solidFill>
              <a:srgbClr val="FFFFFF"/>
            </a:solidFill>
            <a:miter lim="800000"/>
            <a:headEnd/>
            <a:tailEnd/>
          </a:ln>
        </p:spPr>
      </p:pic>
    </p:spTree>
  </p:cSld>
  <p:clrMapOvr>
    <a:masterClrMapping/>
  </p:clrMapOvr>
</p:sldLayout>
</file>

<file path=ppt/slideLayouts/slideLayout84.xml><?xml version="1.0" encoding="utf-8"?>
<p:sldLayout xmlns:p="http://schemas.openxmlformats.org/presentationml/2006/main" xmlns:a="http://schemas.openxmlformats.org/drawingml/2006/main" xmlns:r="http://schemas.openxmlformats.org/officeDocument/2006/relationships" showMasterSp="0" userDrawn="1">
  <p:cSld name="1_Title and Content">
    <p:spTree>
      <p:nvGrpSpPr>
        <p:cNvPr id="1" name=""/>
        <p:cNvGrpSpPr/>
        <p:nvPr/>
      </p:nvGrpSpPr>
      <p:grpSpPr>
        <a:xfrm>
          <a:off x="0" y="0"/>
          <a:ext cx="0" cy="0"/>
          <a:chOff x="0" y="0"/>
          <a:chExt cx="0" cy="0"/>
        </a:xfrm>
      </p:grpSpPr>
      <p:sp>
        <p:nvSpPr>
          <p:cNvPr id="4" name="Date Placeholder 3"/>
          <p:cNvSpPr>
            <a:spLocks noChangeArrowheads="1" noGrp="1"/>
          </p:cNvSpPr>
          <p:nvPr>
            <p:ph idx="10" sz="half" type="dt"/>
          </p:nvPr>
        </p:nvSpPr>
        <p:spPr>
          <a:xfrm>
            <a:off x="495300" y="6356374"/>
            <a:ext cx="2311400" cy="365125"/>
          </a:xfrm>
          <a:prstGeom prst="rect">
            <a:avLst/>
          </a:prstGeom>
          <a:ln/>
        </p:spPr>
        <p:txBody>
          <a:bodyPr/>
          <a:lstStyle>
            <a:lvl1pPr>
              <a:defRPr/>
            </a:lvl1pPr>
          </a:lstStyle>
          <a:p>
            <a:pPr>
              <a:defRPr/>
            </a:pPr>
            <a:endParaRPr lang="en-US"/>
          </a:p>
        </p:txBody>
      </p:sp>
      <p:sp>
        <p:nvSpPr>
          <p:cNvPr id="5" name="Footer Placeholder 4"/>
          <p:cNvSpPr>
            <a:spLocks noChangeArrowheads="1" noGrp="1"/>
          </p:cNvSpPr>
          <p:nvPr>
            <p:ph idx="11" sz="quarter" type="ftr"/>
          </p:nvPr>
        </p:nvSpPr>
        <p:spPr>
          <a:xfrm>
            <a:off x="3384550" y="6356374"/>
            <a:ext cx="3136900" cy="365125"/>
          </a:xfrm>
          <a:prstGeom prst="rect">
            <a:avLst/>
          </a:prstGeom>
          <a:ln/>
        </p:spPr>
        <p:txBody>
          <a:bodyPr/>
          <a:lstStyle>
            <a:lvl1pPr>
              <a:defRPr/>
            </a:lvl1pPr>
          </a:lstStyle>
          <a:p>
            <a:pPr>
              <a:defRPr/>
            </a:pPr>
            <a:endParaRPr lang="en-US"/>
          </a:p>
        </p:txBody>
      </p:sp>
      <p:sp>
        <p:nvSpPr>
          <p:cNvPr id="6" name="Slide Number Placeholder 5"/>
          <p:cNvSpPr>
            <a:spLocks noChangeArrowheads="1" noGrp="1"/>
          </p:cNvSpPr>
          <p:nvPr>
            <p:ph idx="12" sz="quarter" type="sldNum"/>
          </p:nvPr>
        </p:nvSpPr>
        <p:spPr>
          <a:xfrm>
            <a:off x="7099300" y="6356374"/>
            <a:ext cx="2311400" cy="365125"/>
          </a:xfrm>
          <a:prstGeom prst="rect">
            <a:avLst/>
          </a:prstGeom>
          <a:ln/>
        </p:spPr>
        <p:txBody>
          <a:bodyPr/>
          <a:lstStyle>
            <a:lvl1pPr>
              <a:defRPr/>
            </a:lvl1pPr>
          </a:lstStyle>
          <a:p>
            <a:pPr>
              <a:defRPr/>
            </a:pPr>
            <a:fld id="{E37F0A0A-F07F-49B8-B7E1-B2CDB105F3D9}" type="slidenum">
              <a:rPr lang="en-US"/>
              <a:pPr>
                <a:defRPr/>
              </a:pPr>
              <a:t>‹#›</a:t>
            </a:fld>
            <a:endParaRPr lang="en-US"/>
          </a:p>
        </p:txBody>
      </p:sp>
      <p:pic>
        <p:nvPicPr>
          <p:cNvPr descr="http://292fc373eb1b8428f75b-7f75e5eb51943043279413a54aaa858a.r38.cf3.rackcdn.com/business-comment_01_temp-1328775516-4f33815c-620x348.jpg" id="8" name="Picture 4"/>
          <p:cNvPicPr>
            <a:picLocks noChangeArrowheads="1" noChangeAspect="1"/>
          </p:cNvPicPr>
          <p:nvPr userDrawn="1"/>
        </p:nvPicPr>
        <p:blipFill>
          <a:blip r:embed="rId2"/>
          <a:srcRect r="-312"/>
          <a:stretch>
            <a:fillRect/>
          </a:stretch>
        </p:blipFill>
        <p:spPr bwMode="auto">
          <a:xfrm>
            <a:off x="9274175" y="27006"/>
            <a:ext cx="604838" cy="581025"/>
          </a:xfrm>
          <a:prstGeom prst="rect">
            <a:avLst/>
          </a:prstGeom>
          <a:noFill/>
          <a:ln w="9525">
            <a:solidFill>
              <a:srgbClr val="FFFFFF"/>
            </a:solidFill>
            <a:miter lim="800000"/>
            <a:headEnd/>
            <a:tailEnd/>
          </a:ln>
        </p:spPr>
      </p:pic>
    </p:spTree>
  </p:cSld>
  <p:clrMapOvr>
    <a:masterClrMapping/>
  </p:clrMapOvr>
</p:sldLayout>
</file>

<file path=ppt/slideLayouts/slideLayout85.xml><?xml version="1.0" encoding="utf-8"?>
<p:sldLayout xmlns:p="http://schemas.openxmlformats.org/presentationml/2006/main" xmlns:a="http://schemas.openxmlformats.org/drawingml/2006/main" xmlns:r="http://schemas.openxmlformats.org/officeDocument/2006/relationships" showMasterSp="0" userDrawn="1">
  <p:cSld name="4_Title and Content">
    <p:spTree>
      <p:nvGrpSpPr>
        <p:cNvPr id="1" name=""/>
        <p:cNvGrpSpPr/>
        <p:nvPr/>
      </p:nvGrpSpPr>
      <p:grpSpPr>
        <a:xfrm>
          <a:off x="0" y="0"/>
          <a:ext cx="0" cy="0"/>
          <a:chOff x="0" y="0"/>
          <a:chExt cx="0" cy="0"/>
        </a:xfrm>
      </p:grpSpPr>
      <p:sp>
        <p:nvSpPr>
          <p:cNvPr id="4" name="Date Placeholder 3"/>
          <p:cNvSpPr>
            <a:spLocks noChangeArrowheads="1" noGrp="1"/>
          </p:cNvSpPr>
          <p:nvPr>
            <p:ph idx="10" sz="half" type="dt"/>
          </p:nvPr>
        </p:nvSpPr>
        <p:spPr>
          <a:xfrm>
            <a:off x="495300" y="6356374"/>
            <a:ext cx="2311400" cy="365125"/>
          </a:xfrm>
          <a:prstGeom prst="rect">
            <a:avLst/>
          </a:prstGeom>
          <a:ln/>
        </p:spPr>
        <p:txBody>
          <a:bodyPr/>
          <a:lstStyle>
            <a:lvl1pPr>
              <a:defRPr/>
            </a:lvl1pPr>
          </a:lstStyle>
          <a:p>
            <a:pPr>
              <a:defRPr/>
            </a:pPr>
            <a:endParaRPr lang="en-US"/>
          </a:p>
        </p:txBody>
      </p:sp>
      <p:sp>
        <p:nvSpPr>
          <p:cNvPr id="5" name="Footer Placeholder 4"/>
          <p:cNvSpPr>
            <a:spLocks noChangeArrowheads="1" noGrp="1"/>
          </p:cNvSpPr>
          <p:nvPr>
            <p:ph idx="11" sz="quarter" type="ftr"/>
          </p:nvPr>
        </p:nvSpPr>
        <p:spPr>
          <a:xfrm>
            <a:off x="3384550" y="6356374"/>
            <a:ext cx="3136900" cy="365125"/>
          </a:xfrm>
          <a:prstGeom prst="rect">
            <a:avLst/>
          </a:prstGeom>
          <a:ln/>
        </p:spPr>
        <p:txBody>
          <a:bodyPr/>
          <a:lstStyle>
            <a:lvl1pPr>
              <a:defRPr/>
            </a:lvl1pPr>
          </a:lstStyle>
          <a:p>
            <a:pPr>
              <a:defRPr/>
            </a:pPr>
            <a:endParaRPr lang="en-US"/>
          </a:p>
        </p:txBody>
      </p:sp>
      <p:sp>
        <p:nvSpPr>
          <p:cNvPr id="6" name="Slide Number Placeholder 5"/>
          <p:cNvSpPr>
            <a:spLocks noChangeArrowheads="1" noGrp="1"/>
          </p:cNvSpPr>
          <p:nvPr>
            <p:ph idx="12" sz="quarter" type="sldNum"/>
          </p:nvPr>
        </p:nvSpPr>
        <p:spPr>
          <a:xfrm>
            <a:off x="7099300" y="6356374"/>
            <a:ext cx="2311400" cy="365125"/>
          </a:xfrm>
          <a:prstGeom prst="rect">
            <a:avLst/>
          </a:prstGeom>
          <a:ln/>
        </p:spPr>
        <p:txBody>
          <a:bodyPr/>
          <a:lstStyle>
            <a:lvl1pPr>
              <a:defRPr/>
            </a:lvl1pPr>
          </a:lstStyle>
          <a:p>
            <a:pPr>
              <a:defRPr/>
            </a:pPr>
            <a:fld id="{E37F0A0A-F07F-49B8-B7E1-B2CDB105F3D9}" type="slidenum">
              <a:rPr lang="en-US"/>
              <a:pPr>
                <a:defRPr/>
              </a:pPr>
              <a:t>‹#›</a:t>
            </a:fld>
            <a:endParaRPr lang="en-US"/>
          </a:p>
        </p:txBody>
      </p:sp>
      <p:pic>
        <p:nvPicPr>
          <p:cNvPr descr="http://292fc373eb1b8428f75b-7f75e5eb51943043279413a54aaa858a.r38.cf3.rackcdn.com/business-comment_01_temp-1328775516-4f33815c-620x348.jpg" id="7" name="Picture 4"/>
          <p:cNvPicPr>
            <a:picLocks noChangeArrowheads="1" noChangeAspect="1"/>
          </p:cNvPicPr>
          <p:nvPr userDrawn="1"/>
        </p:nvPicPr>
        <p:blipFill>
          <a:blip r:embed="rId2"/>
          <a:srcRect r="-312"/>
          <a:stretch>
            <a:fillRect/>
          </a:stretch>
        </p:blipFill>
        <p:spPr bwMode="auto">
          <a:xfrm>
            <a:off x="9274175" y="27006"/>
            <a:ext cx="604838" cy="581025"/>
          </a:xfrm>
          <a:prstGeom prst="rect">
            <a:avLst/>
          </a:prstGeom>
          <a:noFill/>
          <a:ln w="9525">
            <a:solidFill>
              <a:srgbClr val="FFFFFF"/>
            </a:solid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9" y="273050"/>
            <a:ext cx="3259006"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9" y="273072"/>
            <a:ext cx="553773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9" y="1435103"/>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3.jpe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arget="../slideLayouts/slideLayout54.xml" Type="http://schemas.openxmlformats.org/officeDocument/2006/relationships/slideLayout"/><Relationship Id="rId13" Target="../slideLayouts/slideLayout59.xml" Type="http://schemas.openxmlformats.org/officeDocument/2006/relationships/slideLayout"/><Relationship Id="rId3" Target="../slideLayouts/slideLayout49.xml" Type="http://schemas.openxmlformats.org/officeDocument/2006/relationships/slideLayout"/><Relationship Id="rId7" Target="../slideLayouts/slideLayout53.xml" Type="http://schemas.openxmlformats.org/officeDocument/2006/relationships/slideLayout"/><Relationship Id="rId12" Target="../slideLayouts/slideLayout58.xml" Type="http://schemas.openxmlformats.org/officeDocument/2006/relationships/slideLayout"/><Relationship Id="rId2" Target="../slideLayouts/slideLayout48.xml" Type="http://schemas.openxmlformats.org/officeDocument/2006/relationships/slideLayout"/><Relationship Id="rId16" Target="../media/image3.jpeg" Type="http://schemas.openxmlformats.org/officeDocument/2006/relationships/image"/><Relationship Id="rId1" Target="../slideLayouts/slideLayout47.xml" Type="http://schemas.openxmlformats.org/officeDocument/2006/relationships/slideLayout"/><Relationship Id="rId6" Target="../slideLayouts/slideLayout52.xml" Type="http://schemas.openxmlformats.org/officeDocument/2006/relationships/slideLayout"/><Relationship Id="rId11" Target="../slideLayouts/slideLayout57.xml" Type="http://schemas.openxmlformats.org/officeDocument/2006/relationships/slideLayout"/><Relationship Id="rId5" Target="../slideLayouts/slideLayout51.xml" Type="http://schemas.openxmlformats.org/officeDocument/2006/relationships/slideLayout"/><Relationship Id="rId15" Target="../media/image5.jpeg" Type="http://schemas.openxmlformats.org/officeDocument/2006/relationships/image"/><Relationship Id="rId10" Target="../slideLayouts/slideLayout56.xml" Type="http://schemas.openxmlformats.org/officeDocument/2006/relationships/slideLayout"/><Relationship Id="rId4" Target="../slideLayouts/slideLayout50.xml" Type="http://schemas.openxmlformats.org/officeDocument/2006/relationships/slideLayout"/><Relationship Id="rId9" Target="../slideLayouts/slideLayout55.xml" Type="http://schemas.openxmlformats.org/officeDocument/2006/relationships/slideLayout"/><Relationship Id="rId14" Target="../theme/theme5.xml" Type="http://schemas.openxmlformats.org/officeDocument/2006/relationships/theme"/></Relationships>
</file>

<file path=ppt/slideMasters/_rels/slideMaster6.xml.rels><?xml version="1.0" encoding="UTF-8" standalone="yes" ?><Relationships xmlns="http://schemas.openxmlformats.org/package/2006/relationships"><Relationship Id="rId8" Target="../slideLayouts/slideLayout67.xml" Type="http://schemas.openxmlformats.org/officeDocument/2006/relationships/slideLayout"/><Relationship Id="rId13" Target="../slideLayouts/slideLayout72.xml" Type="http://schemas.openxmlformats.org/officeDocument/2006/relationships/slideLayout"/><Relationship Id="rId3" Target="../slideLayouts/slideLayout62.xml" Type="http://schemas.openxmlformats.org/officeDocument/2006/relationships/slideLayout"/><Relationship Id="rId7" Target="../slideLayouts/slideLayout66.xml" Type="http://schemas.openxmlformats.org/officeDocument/2006/relationships/slideLayout"/><Relationship Id="rId12" Target="../slideLayouts/slideLayout71.xml" Type="http://schemas.openxmlformats.org/officeDocument/2006/relationships/slideLayout"/><Relationship Id="rId2" Target="../slideLayouts/slideLayout61.xml" Type="http://schemas.openxmlformats.org/officeDocument/2006/relationships/slideLayout"/><Relationship Id="rId16" Target="../media/image3.jpeg" Type="http://schemas.openxmlformats.org/officeDocument/2006/relationships/image"/><Relationship Id="rId1" Target="../slideLayouts/slideLayout60.xml" Type="http://schemas.openxmlformats.org/officeDocument/2006/relationships/slideLayout"/><Relationship Id="rId6" Target="../slideLayouts/slideLayout65.xml" Type="http://schemas.openxmlformats.org/officeDocument/2006/relationships/slideLayout"/><Relationship Id="rId11" Target="../slideLayouts/slideLayout70.xml" Type="http://schemas.openxmlformats.org/officeDocument/2006/relationships/slideLayout"/><Relationship Id="rId5" Target="../slideLayouts/slideLayout64.xml" Type="http://schemas.openxmlformats.org/officeDocument/2006/relationships/slideLayout"/><Relationship Id="rId15" Target="../media/image5.jpeg" Type="http://schemas.openxmlformats.org/officeDocument/2006/relationships/image"/><Relationship Id="rId10" Target="../slideLayouts/slideLayout69.xml" Type="http://schemas.openxmlformats.org/officeDocument/2006/relationships/slideLayout"/><Relationship Id="rId4" Target="../slideLayouts/slideLayout63.xml" Type="http://schemas.openxmlformats.org/officeDocument/2006/relationships/slideLayout"/><Relationship Id="rId9" Target="../slideLayouts/slideLayout68.xml" Type="http://schemas.openxmlformats.org/officeDocument/2006/relationships/slideLayout"/><Relationship Id="rId14" Target="../theme/theme6.xml" Type="http://schemas.openxmlformats.org/officeDocument/2006/relationships/theme"/></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image" Target="../media/image2.jpe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1.jpe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theme" Target="../theme/theme7.xml"/></Relationships>
</file>

<file path=ppt/slideMasters/slideMaster1.xml><?xml version="1.0" encoding="utf-8"?>
<p:sldMaster xmlns:p="http://schemas.openxmlformats.org/presentationml/2006/main" xmlns:a="http://schemas.openxmlformats.org/drawingml/2006/main" xmlns:r="http://schemas.openxmlformats.org/officeDocument/2006/relationships" preserve="1">
  <p:cSld>
    <p:bg>
      <p:bgPr>
        <a:solidFill>
          <a:srgbClr val="FFFFB7"/>
        </a:solidFill>
        <a:effectLst/>
      </p:bgPr>
    </p:bg>
    <p:spTree>
      <p:nvGrpSpPr>
        <p:cNvPr id="1" name=""/>
        <p:cNvGrpSpPr/>
        <p:nvPr/>
      </p:nvGrpSpPr>
      <p:grpSpPr>
        <a:xfrm>
          <a:off x="0" y="0"/>
          <a:ext cx="0" cy="0"/>
          <a:chOff x="0" y="0"/>
          <a:chExt cx="0" cy="0"/>
        </a:xfrm>
      </p:grpSpPr>
      <p:sp>
        <p:nvSpPr>
          <p:cNvPr id="1055" name="Rectangle 31"/>
          <p:cNvSpPr>
            <a:spLocks noChangeArrowheads="1"/>
          </p:cNvSpPr>
          <p:nvPr/>
        </p:nvSpPr>
        <p:spPr bwMode="auto">
          <a:xfrm>
            <a:off x="0" y="0"/>
            <a:ext cx="9906000" cy="762000"/>
          </a:xfrm>
          <a:prstGeom prst="rect">
            <a:avLst/>
          </a:prstGeom>
          <a:solidFill>
            <a:srgbClr val="009900"/>
          </a:solidFill>
          <a:ln w="9525">
            <a:solidFill>
              <a:schemeClr val="tx1"/>
            </a:solidFill>
            <a:miter lim="800000"/>
            <a:headEnd/>
            <a:tailEnd/>
          </a:ln>
          <a:effectLst/>
        </p:spPr>
        <p:txBody>
          <a:bodyPr anchor="ctr" wrap="none"/>
          <a:lstStyle/>
          <a:p>
            <a:pPr algn="ctr">
              <a:defRPr/>
            </a:pPr>
            <a:endParaRPr lang="en-US">
              <a:cs typeface="+mn-cs"/>
            </a:endParaRPr>
          </a:p>
        </p:txBody>
      </p:sp>
      <p:sp>
        <p:nvSpPr>
          <p:cNvPr id="17" name="Text Box 5"/>
          <p:cNvSpPr txBox="1">
            <a:spLocks noChangeArrowheads="1"/>
          </p:cNvSpPr>
          <p:nvPr/>
        </p:nvSpPr>
        <p:spPr bwMode="auto">
          <a:xfrm>
            <a:off x="0" y="6519886"/>
            <a:ext cx="9906000" cy="338137"/>
          </a:xfrm>
          <a:prstGeom prst="rect">
            <a:avLst/>
          </a:prstGeom>
          <a:solidFill>
            <a:srgbClr val="009900"/>
          </a:solidFill>
          <a:ln w="9525">
            <a:noFill/>
            <a:miter lim="800000"/>
            <a:headEnd/>
            <a:tailEnd/>
          </a:ln>
        </p:spPr>
        <p:txBody>
          <a:bodyPr>
            <a:spAutoFit/>
          </a:bodyPr>
          <a:lstStyle>
            <a:defPPr>
              <a:defRPr lang="en-US"/>
            </a:defPPr>
            <a:lvl1pPr algn="l" fontAlgn="base" rtl="0">
              <a:spcBef>
                <a:spcPct val="0"/>
              </a:spcBef>
              <a:spcAft>
                <a:spcPct val="0"/>
              </a:spcAft>
              <a:defRPr kern="1200">
                <a:solidFill>
                  <a:schemeClr val="tx1"/>
                </a:solidFill>
                <a:latin charset="0" typeface="Arial"/>
                <a:ea typeface="+mn-ea"/>
                <a:cs charset="0" typeface="Arial"/>
              </a:defRPr>
            </a:lvl1pPr>
            <a:lvl2pPr algn="l" fontAlgn="base" marL="457200" rtl="0">
              <a:spcBef>
                <a:spcPct val="0"/>
              </a:spcBef>
              <a:spcAft>
                <a:spcPct val="0"/>
              </a:spcAft>
              <a:defRPr kern="1200">
                <a:solidFill>
                  <a:schemeClr val="tx1"/>
                </a:solidFill>
                <a:latin charset="0" typeface="Arial"/>
                <a:ea typeface="+mn-ea"/>
                <a:cs charset="0" typeface="Arial"/>
              </a:defRPr>
            </a:lvl2pPr>
            <a:lvl3pPr algn="l" fontAlgn="base" marL="914400" rtl="0">
              <a:spcBef>
                <a:spcPct val="0"/>
              </a:spcBef>
              <a:spcAft>
                <a:spcPct val="0"/>
              </a:spcAft>
              <a:defRPr kern="1200">
                <a:solidFill>
                  <a:schemeClr val="tx1"/>
                </a:solidFill>
                <a:latin charset="0" typeface="Arial"/>
                <a:ea typeface="+mn-ea"/>
                <a:cs charset="0" typeface="Arial"/>
              </a:defRPr>
            </a:lvl3pPr>
            <a:lvl4pPr algn="l" fontAlgn="base" marL="1371600" rtl="0">
              <a:spcBef>
                <a:spcPct val="0"/>
              </a:spcBef>
              <a:spcAft>
                <a:spcPct val="0"/>
              </a:spcAft>
              <a:defRPr kern="1200">
                <a:solidFill>
                  <a:schemeClr val="tx1"/>
                </a:solidFill>
                <a:latin charset="0" typeface="Arial"/>
                <a:ea typeface="+mn-ea"/>
                <a:cs charset="0" typeface="Arial"/>
              </a:defRPr>
            </a:lvl4pPr>
            <a:lvl5pPr algn="l" fontAlgn="base" marL="1828800" rtl="0">
              <a:spcBef>
                <a:spcPct val="0"/>
              </a:spcBef>
              <a:spcAft>
                <a:spcPct val="0"/>
              </a:spcAft>
              <a:defRPr kern="1200">
                <a:solidFill>
                  <a:schemeClr val="tx1"/>
                </a:solidFill>
                <a:latin charset="0" typeface="Arial"/>
                <a:ea typeface="+mn-ea"/>
                <a:cs charset="0" typeface="Arial"/>
              </a:defRPr>
            </a:lvl5pPr>
            <a:lvl6pPr algn="l" defTabSz="914400" eaLnBrk="1" hangingPunct="1" latinLnBrk="0" marL="2286000" rtl="0">
              <a:defRPr kern="1200">
                <a:solidFill>
                  <a:schemeClr val="tx1"/>
                </a:solidFill>
                <a:latin charset="0" typeface="Arial"/>
                <a:ea typeface="+mn-ea"/>
                <a:cs charset="0" typeface="Arial"/>
              </a:defRPr>
            </a:lvl6pPr>
            <a:lvl7pPr algn="l" defTabSz="914400" eaLnBrk="1" hangingPunct="1" latinLnBrk="0" marL="2743200" rtl="0">
              <a:defRPr kern="1200">
                <a:solidFill>
                  <a:schemeClr val="tx1"/>
                </a:solidFill>
                <a:latin charset="0" typeface="Arial"/>
                <a:ea typeface="+mn-ea"/>
                <a:cs charset="0" typeface="Arial"/>
              </a:defRPr>
            </a:lvl7pPr>
            <a:lvl8pPr algn="l" defTabSz="914400" eaLnBrk="1" hangingPunct="1" latinLnBrk="0" marL="3200400" rtl="0">
              <a:defRPr kern="1200">
                <a:solidFill>
                  <a:schemeClr val="tx1"/>
                </a:solidFill>
                <a:latin charset="0" typeface="Arial"/>
                <a:ea typeface="+mn-ea"/>
                <a:cs charset="0" typeface="Arial"/>
              </a:defRPr>
            </a:lvl8pPr>
            <a:lvl9pPr algn="l" defTabSz="914400" eaLnBrk="1" hangingPunct="1" latinLnBrk="0" marL="3657600" rtl="0">
              <a:defRPr kern="1200">
                <a:solidFill>
                  <a:schemeClr val="tx1"/>
                </a:solidFill>
                <a:latin charset="0" typeface="Arial"/>
                <a:ea typeface="+mn-ea"/>
                <a:cs charset="0" typeface="Arial"/>
              </a:defRPr>
            </a:lvl9pPr>
          </a:lstStyle>
          <a:p>
            <a:pPr algn="ctr">
              <a:spcBef>
                <a:spcPct val="50000"/>
              </a:spcBef>
              <a:defRPr/>
            </a:pPr>
            <a:endParaRPr dirty="0" lang="en-US" sz="1600">
              <a:solidFill>
                <a:schemeClr val="bg1"/>
              </a:solidFill>
              <a:latin charset="0" pitchFamily="34" typeface="Calibri"/>
            </a:endParaRPr>
          </a:p>
        </p:txBody>
      </p:sp>
      <p:sp>
        <p:nvSpPr>
          <p:cNvPr id="8" name="Slide Number Placeholder 7"/>
          <p:cNvSpPr>
            <a:spLocks noGrp="1"/>
          </p:cNvSpPr>
          <p:nvPr>
            <p:ph idx="4" sz="quarter" type="sldNum"/>
          </p:nvPr>
        </p:nvSpPr>
        <p:spPr>
          <a:xfrm>
            <a:off x="7512050" y="6477023"/>
            <a:ext cx="2311400" cy="365125"/>
          </a:xfrm>
          <a:prstGeom prst="rect">
            <a:avLst/>
          </a:prstGeom>
        </p:spPr>
        <p:txBody>
          <a:bodyPr anchor="ctr" bIns="45720" lIns="91440" rIns="91440" rtlCol="0" tIns="45720" vert="horz"/>
          <a:lstStyle>
            <a:lvl1pPr algn="r">
              <a:defRPr sz="1400">
                <a:solidFill>
                  <a:schemeClr val="bg1"/>
                </a:solidFill>
                <a:latin charset="0" pitchFamily="18" typeface="Times New Roman"/>
                <a:cs charset="0" pitchFamily="18" typeface="Times New Roman"/>
              </a:defRPr>
            </a:lvl1pPr>
          </a:lstStyle>
          <a:p>
            <a:pPr>
              <a:defRPr/>
            </a:pPr>
            <a:fld id="{8CBBD9BA-27DC-4EB2-B07C-08A656FF341C}" type="slidenum">
              <a:rPr lang="en-US"/>
              <a:pPr>
                <a:defRPr/>
              </a:pPr>
              <a:t>‹#›</a:t>
            </a:fld>
            <a:endParaRPr lang="en-US"/>
          </a:p>
        </p:txBody>
      </p:sp>
      <p:pic>
        <p:nvPicPr>
          <p:cNvPr descr="http://292fc373eb1b8428f75b-7f75e5eb51943043279413a54aaa858a.r38.cf3.rackcdn.com/business-comment_01_temp-1328775516-4f33815c-620x348.jpg" id="10" name="Picture 4"/>
          <p:cNvPicPr>
            <a:picLocks noChangeArrowheads="1" noChangeAspect="1"/>
          </p:cNvPicPr>
          <p:nvPr userDrawn="1"/>
        </p:nvPicPr>
        <p:blipFill>
          <a:blip r:embed="rId15"/>
          <a:srcRect r="-312"/>
          <a:stretch>
            <a:fillRect/>
          </a:stretch>
        </p:blipFill>
        <p:spPr bwMode="auto">
          <a:xfrm>
            <a:off x="9274175" y="27006"/>
            <a:ext cx="604838" cy="581025"/>
          </a:xfrm>
          <a:prstGeom prst="rect">
            <a:avLst/>
          </a:prstGeom>
          <a:noFill/>
          <a:ln w="9525">
            <a:solidFill>
              <a:srgbClr val="FFFFFF"/>
            </a:solidFill>
            <a:miter lim="800000"/>
            <a:headEnd/>
            <a:tailEnd/>
          </a:ln>
        </p:spPr>
      </p:pic>
      <p:pic>
        <p:nvPicPr>
          <p:cNvPr descr="Image result for hsiidc" id="7" name="Picture 2"/>
          <p:cNvPicPr>
            <a:picLocks noChangeArrowheads="1" noChangeAspect="1"/>
          </p:cNvPicPr>
          <p:nvPr userDrawn="1"/>
        </p:nvPicPr>
        <p:blipFill>
          <a:blip cstate="print" r:embed="rId16"/>
          <a:srcRect b="-533"/>
          <a:stretch>
            <a:fillRect/>
          </a:stretch>
        </p:blipFill>
        <p:spPr bwMode="auto">
          <a:xfrm>
            <a:off x="6" y="0"/>
            <a:ext cx="1200150" cy="381000"/>
          </a:xfrm>
          <a:prstGeom prst="rect">
            <a:avLst/>
          </a:prstGeom>
          <a:noFill/>
        </p:spPr>
      </p:pic>
    </p:spTree>
  </p:cSld>
  <p:clrMap accent1="accent1" accent2="accent2" accent3="accent3" accent4="accent4" accent5="accent5" accent6="accent6" bg1="lt1" bg2="lt2" folHlink="folHlink" hlink="hlink" tx1="dk1" tx2="dk2"/>
  <p:sldLayoutIdLst>
    <p:sldLayoutId id="2147486043" r:id="rId1"/>
    <p:sldLayoutId id="2147486044" r:id="rId2"/>
    <p:sldLayoutId id="2147486045" r:id="rId3"/>
    <p:sldLayoutId id="2147486046" r:id="rId4"/>
    <p:sldLayoutId id="2147486047" r:id="rId5"/>
    <p:sldLayoutId id="2147486083" r:id="rId6"/>
    <p:sldLayoutId id="2147486084" r:id="rId7"/>
    <p:sldLayoutId id="2147486085" r:id="rId8"/>
    <p:sldLayoutId id="2147486086" r:id="rId9"/>
    <p:sldLayoutId id="2147486087" r:id="rId10"/>
    <p:sldLayoutId id="2147486088" r:id="rId11"/>
    <p:sldLayoutId id="2147486089" r:id="rId12"/>
    <p:sldLayoutId id="2147486090" r:id="rId13"/>
  </p:sldLayoutIdLst>
  <p:hf dt="0" ftr="0" hdr="0"/>
  <p:txStyles>
    <p:titleStyle>
      <a:lvl1pPr algn="ctr" eaLnBrk="0" fontAlgn="base" hangingPunct="0" rtl="0">
        <a:spcBef>
          <a:spcPct val="0"/>
        </a:spcBef>
        <a:spcAft>
          <a:spcPct val="0"/>
        </a:spcAft>
        <a:defRPr sz="4400">
          <a:solidFill>
            <a:schemeClr val="tx2"/>
          </a:solidFill>
          <a:latin typeface="+mj-lt"/>
          <a:ea typeface="+mj-ea"/>
          <a:cs typeface="+mj-cs"/>
        </a:defRPr>
      </a:lvl1pPr>
      <a:lvl2pPr algn="ctr" eaLnBrk="0" fontAlgn="base" hangingPunct="0" rtl="0">
        <a:spcBef>
          <a:spcPct val="0"/>
        </a:spcBef>
        <a:spcAft>
          <a:spcPct val="0"/>
        </a:spcAft>
        <a:defRPr sz="4400">
          <a:solidFill>
            <a:schemeClr val="tx2"/>
          </a:solidFill>
          <a:latin charset="0" pitchFamily="34" typeface="Trebuchet MS"/>
        </a:defRPr>
      </a:lvl2pPr>
      <a:lvl3pPr algn="ctr" eaLnBrk="0" fontAlgn="base" hangingPunct="0" rtl="0">
        <a:spcBef>
          <a:spcPct val="0"/>
        </a:spcBef>
        <a:spcAft>
          <a:spcPct val="0"/>
        </a:spcAft>
        <a:defRPr sz="4400">
          <a:solidFill>
            <a:schemeClr val="tx2"/>
          </a:solidFill>
          <a:latin charset="0" pitchFamily="34" typeface="Trebuchet MS"/>
        </a:defRPr>
      </a:lvl3pPr>
      <a:lvl4pPr algn="ctr" eaLnBrk="0" fontAlgn="base" hangingPunct="0" rtl="0">
        <a:spcBef>
          <a:spcPct val="0"/>
        </a:spcBef>
        <a:spcAft>
          <a:spcPct val="0"/>
        </a:spcAft>
        <a:defRPr sz="4400">
          <a:solidFill>
            <a:schemeClr val="tx2"/>
          </a:solidFill>
          <a:latin charset="0" pitchFamily="34" typeface="Trebuchet MS"/>
        </a:defRPr>
      </a:lvl4pPr>
      <a:lvl5pPr algn="ctr" eaLnBrk="0" fontAlgn="base" hangingPunct="0" rtl="0">
        <a:spcBef>
          <a:spcPct val="0"/>
        </a:spcBef>
        <a:spcAft>
          <a:spcPct val="0"/>
        </a:spcAft>
        <a:defRPr sz="4400">
          <a:solidFill>
            <a:schemeClr val="tx2"/>
          </a:solidFill>
          <a:latin charset="0" pitchFamily="34" typeface="Trebuchet MS"/>
        </a:defRPr>
      </a:lvl5pPr>
      <a:lvl6pPr algn="ctr" fontAlgn="base" marL="457200" rtl="0">
        <a:spcBef>
          <a:spcPct val="0"/>
        </a:spcBef>
        <a:spcAft>
          <a:spcPct val="0"/>
        </a:spcAft>
        <a:defRPr sz="4400">
          <a:solidFill>
            <a:schemeClr val="tx2"/>
          </a:solidFill>
          <a:latin charset="0" typeface="Arial"/>
        </a:defRPr>
      </a:lvl6pPr>
      <a:lvl7pPr algn="ctr" fontAlgn="base" marL="914400" rtl="0">
        <a:spcBef>
          <a:spcPct val="0"/>
        </a:spcBef>
        <a:spcAft>
          <a:spcPct val="0"/>
        </a:spcAft>
        <a:defRPr sz="4400">
          <a:solidFill>
            <a:schemeClr val="tx2"/>
          </a:solidFill>
          <a:latin charset="0" typeface="Arial"/>
        </a:defRPr>
      </a:lvl7pPr>
      <a:lvl8pPr algn="ctr" fontAlgn="base" marL="1371600" rtl="0">
        <a:spcBef>
          <a:spcPct val="0"/>
        </a:spcBef>
        <a:spcAft>
          <a:spcPct val="0"/>
        </a:spcAft>
        <a:defRPr sz="4400">
          <a:solidFill>
            <a:schemeClr val="tx2"/>
          </a:solidFill>
          <a:latin charset="0" typeface="Arial"/>
        </a:defRPr>
      </a:lvl8pPr>
      <a:lvl9pPr algn="ctr" fontAlgn="base" marL="1828800" rtl="0">
        <a:spcBef>
          <a:spcPct val="0"/>
        </a:spcBef>
        <a:spcAft>
          <a:spcPct val="0"/>
        </a:spcAft>
        <a:defRPr sz="4400">
          <a:solidFill>
            <a:schemeClr val="tx2"/>
          </a:solidFill>
          <a:latin charset="0" typeface="Arial"/>
        </a:defRPr>
      </a:lvl9pPr>
    </p:titleStyle>
    <p:bodyStyle>
      <a:lvl1pPr algn="l" eaLnBrk="0" fontAlgn="base" hangingPunct="0" indent="-342900" marL="342900" rtl="0">
        <a:spcBef>
          <a:spcPct val="20000"/>
        </a:spcBef>
        <a:spcAft>
          <a:spcPct val="0"/>
        </a:spcAft>
        <a:buChar char="•"/>
        <a:defRPr sz="3200">
          <a:solidFill>
            <a:schemeClr val="tx1"/>
          </a:solidFill>
          <a:latin typeface="+mn-lt"/>
          <a:ea typeface="+mn-ea"/>
          <a:cs typeface="+mn-cs"/>
        </a:defRPr>
      </a:lvl1pPr>
      <a:lvl2pPr algn="l" eaLnBrk="0" fontAlgn="base" hangingPunct="0" indent="-285750" marL="742950" rtl="0">
        <a:spcBef>
          <a:spcPct val="20000"/>
        </a:spcBef>
        <a:spcAft>
          <a:spcPct val="0"/>
        </a:spcAft>
        <a:buChar char="–"/>
        <a:defRPr sz="2800">
          <a:solidFill>
            <a:schemeClr val="tx1"/>
          </a:solidFill>
          <a:latin typeface="+mn-lt"/>
        </a:defRPr>
      </a:lvl2pPr>
      <a:lvl3pPr algn="l" eaLnBrk="0" fontAlgn="base" hangingPunct="0" indent="-228600" marL="1143000" rtl="0">
        <a:spcBef>
          <a:spcPct val="20000"/>
        </a:spcBef>
        <a:spcAft>
          <a:spcPct val="0"/>
        </a:spcAft>
        <a:buChar char="•"/>
        <a:defRPr sz="2400">
          <a:solidFill>
            <a:schemeClr val="tx1"/>
          </a:solidFill>
          <a:latin typeface="+mn-lt"/>
        </a:defRPr>
      </a:lvl3pPr>
      <a:lvl4pPr algn="l" eaLnBrk="0" fontAlgn="base" hangingPunct="0" indent="-228600" marL="1600200" rtl="0">
        <a:spcBef>
          <a:spcPct val="20000"/>
        </a:spcBef>
        <a:spcAft>
          <a:spcPct val="0"/>
        </a:spcAft>
        <a:buChar char="–"/>
        <a:defRPr sz="2000">
          <a:solidFill>
            <a:schemeClr val="tx1"/>
          </a:solidFill>
          <a:latin typeface="+mn-lt"/>
        </a:defRPr>
      </a:lvl4pPr>
      <a:lvl5pPr algn="l" eaLnBrk="0" fontAlgn="base" hangingPunct="0" indent="-228600" marL="2057400" rtl="0">
        <a:spcBef>
          <a:spcPct val="20000"/>
        </a:spcBef>
        <a:spcAft>
          <a:spcPct val="0"/>
        </a:spcAft>
        <a:buChar char="»"/>
        <a:defRPr sz="2000">
          <a:solidFill>
            <a:schemeClr val="tx1"/>
          </a:solidFill>
          <a:latin typeface="+mn-lt"/>
        </a:defRPr>
      </a:lvl5pPr>
      <a:lvl6pPr algn="l" fontAlgn="base" indent="-228600" marL="2514600" rtl="0">
        <a:spcBef>
          <a:spcPct val="20000"/>
        </a:spcBef>
        <a:spcAft>
          <a:spcPct val="0"/>
        </a:spcAft>
        <a:buChar char="»"/>
        <a:defRPr sz="2000">
          <a:solidFill>
            <a:schemeClr val="tx1"/>
          </a:solidFill>
          <a:latin typeface="+mn-lt"/>
        </a:defRPr>
      </a:lvl6pPr>
      <a:lvl7pPr algn="l" fontAlgn="base" indent="-228600" marL="2971800" rtl="0">
        <a:spcBef>
          <a:spcPct val="20000"/>
        </a:spcBef>
        <a:spcAft>
          <a:spcPct val="0"/>
        </a:spcAft>
        <a:buChar char="»"/>
        <a:defRPr sz="2000">
          <a:solidFill>
            <a:schemeClr val="tx1"/>
          </a:solidFill>
          <a:latin typeface="+mn-lt"/>
        </a:defRPr>
      </a:lvl7pPr>
      <a:lvl8pPr algn="l" fontAlgn="base" indent="-228600" marL="3429000" rtl="0">
        <a:spcBef>
          <a:spcPct val="20000"/>
        </a:spcBef>
        <a:spcAft>
          <a:spcPct val="0"/>
        </a:spcAft>
        <a:buChar char="»"/>
        <a:defRPr sz="2000">
          <a:solidFill>
            <a:schemeClr val="tx1"/>
          </a:solidFill>
          <a:latin typeface="+mn-lt"/>
        </a:defRPr>
      </a:lvl8pPr>
      <a:lvl9pPr algn="l" fontAlgn="base" indent="-228600" marL="3886200" rtl="0">
        <a:spcBef>
          <a:spcPct val="20000"/>
        </a:spcBef>
        <a:spcAft>
          <a:spcPct val="0"/>
        </a:spcAft>
        <a:buChar char="»"/>
        <a:defRPr sz="2000">
          <a:solidFill>
            <a:schemeClr val="tx1"/>
          </a:solidFill>
          <a:latin typeface="+mn-lt"/>
        </a:defRPr>
      </a:lvl9pPr>
    </p:bodyStyle>
    <p:other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otherStyle>
  </p:txStyles>
</p:sldMaster>
</file>

<file path=ppt/slideMasters/slideMaster2.xml><?xml version="1.0" encoding="utf-8"?>
<p:sldMaster xmlns:p="http://schemas.openxmlformats.org/presentationml/2006/main" xmlns:a="http://schemas.openxmlformats.org/drawingml/2006/main" xmlns:r="http://schemas.openxmlformats.org/officeDocument/2006/relationships" preserve="1">
  <p:cSld>
    <p:bg>
      <p:bgPr>
        <a:solidFill>
          <a:srgbClr val="FFFFB7"/>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95300" y="274638"/>
            <a:ext cx="8915400" cy="1143000"/>
          </a:xfrm>
          <a:prstGeom prst="rect">
            <a:avLst/>
          </a:prstGeom>
          <a:noFill/>
          <a:ln w="9525">
            <a:noFill/>
            <a:miter lim="800000"/>
            <a:headEnd/>
            <a:tailEnd/>
          </a:ln>
        </p:spPr>
        <p:txBody>
          <a:bodyPr anchor="ctr" anchorCtr="0" bIns="45720" compatLnSpc="1" lIns="91440" numCol="1" rIns="91440" tIns="45720" vert="horz" wrap="square">
            <a:prstTxWarp prst="textNoShape">
              <a:avLst/>
            </a:prstTxWarp>
          </a:bodyPr>
          <a:lstStyle/>
          <a:p>
            <a:pPr lvl="0"/>
            <a:r>
              <a:rPr lang="en-US"/>
              <a:t>Click to edit Master title style</a:t>
            </a:r>
          </a:p>
        </p:txBody>
      </p:sp>
      <p:sp>
        <p:nvSpPr>
          <p:cNvPr id="2051" name="Text Placeholder 2"/>
          <p:cNvSpPr>
            <a:spLocks noGrp="1"/>
          </p:cNvSpPr>
          <p:nvPr>
            <p:ph idx="1" type="body"/>
          </p:nvPr>
        </p:nvSpPr>
        <p:spPr bwMode="auto">
          <a:xfrm>
            <a:off x="495300" y="1600206"/>
            <a:ext cx="8915400" cy="4525963"/>
          </a:xfrm>
          <a:prstGeom prst="rect">
            <a:avLst/>
          </a:prstGeom>
          <a:noFill/>
          <a:ln w="9525">
            <a:noFill/>
            <a:miter lim="800000"/>
            <a:headEnd/>
            <a:tailEnd/>
          </a:ln>
        </p:spPr>
        <p:txBody>
          <a:bodyPr anchor="t" anchorCtr="0" bIns="45720" compatLnSpc="1" lIns="91440" numCol="1" rIns="91440" tIns="45720" vert="horz" wrap="square">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idx="2" sz="half" type="dt"/>
          </p:nvPr>
        </p:nvSpPr>
        <p:spPr>
          <a:xfrm>
            <a:off x="495300" y="6356373"/>
            <a:ext cx="2311400" cy="365125"/>
          </a:xfrm>
          <a:prstGeom prst="rect">
            <a:avLst/>
          </a:prstGeom>
        </p:spPr>
        <p:txBody>
          <a:bodyPr anchor="ctr" bIns="45720" lIns="91440" rIns="91440" rtlCol="0" tIns="45720" vert="horz"/>
          <a:lstStyle>
            <a:lvl1pPr algn="l">
              <a:defRPr sz="1200">
                <a:solidFill>
                  <a:schemeClr val="tx1">
                    <a:tint val="75000"/>
                  </a:schemeClr>
                </a:solidFill>
                <a:cs typeface="+mn-cs"/>
              </a:defRPr>
            </a:lvl1pPr>
          </a:lstStyle>
          <a:p>
            <a:pPr>
              <a:defRPr/>
            </a:pPr>
            <a:endParaRPr lang="en-US"/>
          </a:p>
        </p:txBody>
      </p:sp>
      <p:sp>
        <p:nvSpPr>
          <p:cNvPr id="5" name="Footer Placeholder 4"/>
          <p:cNvSpPr>
            <a:spLocks noGrp="1"/>
          </p:cNvSpPr>
          <p:nvPr>
            <p:ph idx="3" sz="quarter" type="ftr"/>
          </p:nvPr>
        </p:nvSpPr>
        <p:spPr>
          <a:xfrm>
            <a:off x="3384550" y="6356373"/>
            <a:ext cx="3136900" cy="365125"/>
          </a:xfrm>
          <a:prstGeom prst="rect">
            <a:avLst/>
          </a:prstGeom>
        </p:spPr>
        <p:txBody>
          <a:bodyPr anchor="ctr" bIns="45720" lIns="91440" rIns="91440" rtlCol="0" tIns="45720" vert="horz"/>
          <a:lstStyle>
            <a:lvl1pPr algn="ctr">
              <a:defRPr sz="1200">
                <a:solidFill>
                  <a:schemeClr val="tx1">
                    <a:tint val="75000"/>
                  </a:schemeClr>
                </a:solidFill>
                <a:cs typeface="+mn-cs"/>
              </a:defRPr>
            </a:lvl1pPr>
          </a:lstStyle>
          <a:p>
            <a:pPr>
              <a:defRPr/>
            </a:pPr>
            <a:endParaRPr lang="en-US"/>
          </a:p>
        </p:txBody>
      </p:sp>
      <p:sp>
        <p:nvSpPr>
          <p:cNvPr id="6" name="Slide Number Placeholder 5"/>
          <p:cNvSpPr>
            <a:spLocks noGrp="1"/>
          </p:cNvSpPr>
          <p:nvPr>
            <p:ph idx="4" sz="quarter" type="sldNum"/>
          </p:nvPr>
        </p:nvSpPr>
        <p:spPr>
          <a:xfrm>
            <a:off x="7099300" y="6356373"/>
            <a:ext cx="2311400" cy="365125"/>
          </a:xfrm>
          <a:prstGeom prst="rect">
            <a:avLst/>
          </a:prstGeom>
        </p:spPr>
        <p:txBody>
          <a:bodyPr anchor="ctr" bIns="45720" lIns="91440" rIns="91440" rtlCol="0" tIns="45720" vert="horz"/>
          <a:lstStyle>
            <a:lvl1pPr algn="r">
              <a:defRPr sz="1200">
                <a:solidFill>
                  <a:schemeClr val="tx1">
                    <a:tint val="75000"/>
                  </a:schemeClr>
                </a:solidFill>
                <a:cs typeface="+mn-cs"/>
              </a:defRPr>
            </a:lvl1pPr>
          </a:lstStyle>
          <a:p>
            <a:pPr>
              <a:defRPr/>
            </a:pPr>
            <a:fld id="{69C76D03-5B7F-43D3-BD08-6409C5E348FF}" type="slidenum">
              <a:rPr lang="en-US"/>
              <a:pPr>
                <a:defRPr/>
              </a:pPr>
              <a:t>‹#›</a:t>
            </a:fld>
            <a:endParaRPr lang="en-US"/>
          </a:p>
        </p:txBody>
      </p:sp>
      <p:pic>
        <p:nvPicPr>
          <p:cNvPr descr="http://292fc373eb1b8428f75b-7f75e5eb51943043279413a54aaa858a.r38.cf3.rackcdn.com/business-comment_01_temp-1328775516-4f33815c-620x348.jpg" id="7" name="Picture 4"/>
          <p:cNvPicPr>
            <a:picLocks noChangeArrowheads="1" noChangeAspect="1"/>
          </p:cNvPicPr>
          <p:nvPr userDrawn="1"/>
        </p:nvPicPr>
        <p:blipFill>
          <a:blip r:embed="rId13"/>
          <a:srcRect r="-312"/>
          <a:stretch>
            <a:fillRect/>
          </a:stretch>
        </p:blipFill>
        <p:spPr bwMode="auto">
          <a:xfrm>
            <a:off x="9274175" y="27006"/>
            <a:ext cx="604838" cy="581025"/>
          </a:xfrm>
          <a:prstGeom prst="rect">
            <a:avLst/>
          </a:prstGeom>
          <a:noFill/>
          <a:ln w="9525">
            <a:solidFill>
              <a:srgbClr val="FFFFFF"/>
            </a:solidFill>
            <a:miter lim="800000"/>
            <a:headEnd/>
            <a:tailEnd/>
          </a:ln>
        </p:spPr>
      </p:pic>
      <p:pic>
        <p:nvPicPr>
          <p:cNvPr descr="Image result for hsiidc" id="9" name="Picture 2"/>
          <p:cNvPicPr>
            <a:picLocks noChangeArrowheads="1" noChangeAspect="1"/>
          </p:cNvPicPr>
          <p:nvPr userDrawn="1"/>
        </p:nvPicPr>
        <p:blipFill>
          <a:blip cstate="print" r:embed="rId14"/>
          <a:srcRect/>
          <a:stretch>
            <a:fillRect/>
          </a:stretch>
        </p:blipFill>
        <p:spPr bwMode="auto">
          <a:xfrm>
            <a:off x="0" y="0"/>
            <a:ext cx="1219200" cy="659994"/>
          </a:xfrm>
          <a:prstGeom prst="rect">
            <a:avLst/>
          </a:prstGeom>
          <a:noFill/>
        </p:spPr>
      </p:pic>
    </p:spTree>
  </p:cSld>
  <p:clrMap accent1="accent1" accent2="accent2" accent3="accent3" accent4="accent4" accent5="accent5" accent6="accent6" bg1="lt1" bg2="lt2" folHlink="folHlink" hlink="hlink" tx1="dk1" tx2="dk2"/>
  <p:sldLayoutIdLst>
    <p:sldLayoutId id="2147486048" r:id="rId1"/>
    <p:sldLayoutId id="2147486049" r:id="rId2"/>
    <p:sldLayoutId id="2147486050" r:id="rId3"/>
    <p:sldLayoutId id="2147486051" r:id="rId4"/>
    <p:sldLayoutId id="2147486052" r:id="rId5"/>
    <p:sldLayoutId id="2147486053" r:id="rId6"/>
    <p:sldLayoutId id="2147486054" r:id="rId7"/>
    <p:sldLayoutId id="2147486055" r:id="rId8"/>
    <p:sldLayoutId id="2147486056" r:id="rId9"/>
    <p:sldLayoutId id="2147486057" r:id="rId10"/>
    <p:sldLayoutId id="2147486058" r:id="rId11"/>
  </p:sldLayoutIdLst>
  <p:hf dt="0" ftr="0" hdr="0"/>
  <p:txStyles>
    <p:titleStyle>
      <a:lvl1pPr algn="ctr" eaLnBrk="0" fontAlgn="base" hangingPunct="0" rtl="0">
        <a:spcBef>
          <a:spcPct val="0"/>
        </a:spcBef>
        <a:spcAft>
          <a:spcPct val="0"/>
        </a:spcAft>
        <a:defRPr kern="1200" sz="4400">
          <a:solidFill>
            <a:schemeClr val="tx1"/>
          </a:solidFill>
          <a:latin typeface="+mj-lt"/>
          <a:ea typeface="+mj-ea"/>
          <a:cs typeface="+mj-cs"/>
        </a:defRPr>
      </a:lvl1pPr>
      <a:lvl2pPr algn="ctr" eaLnBrk="0" fontAlgn="base" hangingPunct="0" rtl="0">
        <a:spcBef>
          <a:spcPct val="0"/>
        </a:spcBef>
        <a:spcAft>
          <a:spcPct val="0"/>
        </a:spcAft>
        <a:defRPr sz="4400">
          <a:solidFill>
            <a:schemeClr val="tx1"/>
          </a:solidFill>
          <a:latin charset="0" pitchFamily="34" typeface="Calibri"/>
        </a:defRPr>
      </a:lvl2pPr>
      <a:lvl3pPr algn="ctr" eaLnBrk="0" fontAlgn="base" hangingPunct="0" rtl="0">
        <a:spcBef>
          <a:spcPct val="0"/>
        </a:spcBef>
        <a:spcAft>
          <a:spcPct val="0"/>
        </a:spcAft>
        <a:defRPr sz="4400">
          <a:solidFill>
            <a:schemeClr val="tx1"/>
          </a:solidFill>
          <a:latin charset="0" pitchFamily="34" typeface="Calibri"/>
        </a:defRPr>
      </a:lvl3pPr>
      <a:lvl4pPr algn="ctr" eaLnBrk="0" fontAlgn="base" hangingPunct="0" rtl="0">
        <a:spcBef>
          <a:spcPct val="0"/>
        </a:spcBef>
        <a:spcAft>
          <a:spcPct val="0"/>
        </a:spcAft>
        <a:defRPr sz="4400">
          <a:solidFill>
            <a:schemeClr val="tx1"/>
          </a:solidFill>
          <a:latin charset="0" pitchFamily="34" typeface="Calibri"/>
        </a:defRPr>
      </a:lvl4pPr>
      <a:lvl5pPr algn="ctr" eaLnBrk="0" fontAlgn="base" hangingPunct="0" rtl="0">
        <a:spcBef>
          <a:spcPct val="0"/>
        </a:spcBef>
        <a:spcAft>
          <a:spcPct val="0"/>
        </a:spcAft>
        <a:defRPr sz="4400">
          <a:solidFill>
            <a:schemeClr val="tx1"/>
          </a:solidFill>
          <a:latin charset="0" pitchFamily="34" typeface="Calibri"/>
        </a:defRPr>
      </a:lvl5pPr>
      <a:lvl6pPr algn="ctr" fontAlgn="base" marL="457200" rtl="0">
        <a:spcBef>
          <a:spcPct val="0"/>
        </a:spcBef>
        <a:spcAft>
          <a:spcPct val="0"/>
        </a:spcAft>
        <a:defRPr sz="4400">
          <a:solidFill>
            <a:schemeClr val="tx1"/>
          </a:solidFill>
          <a:latin charset="0" pitchFamily="34" typeface="Calibri"/>
        </a:defRPr>
      </a:lvl6pPr>
      <a:lvl7pPr algn="ctr" fontAlgn="base" marL="914400" rtl="0">
        <a:spcBef>
          <a:spcPct val="0"/>
        </a:spcBef>
        <a:spcAft>
          <a:spcPct val="0"/>
        </a:spcAft>
        <a:defRPr sz="4400">
          <a:solidFill>
            <a:schemeClr val="tx1"/>
          </a:solidFill>
          <a:latin charset="0" pitchFamily="34" typeface="Calibri"/>
        </a:defRPr>
      </a:lvl7pPr>
      <a:lvl8pPr algn="ctr" fontAlgn="base" marL="1371600" rtl="0">
        <a:spcBef>
          <a:spcPct val="0"/>
        </a:spcBef>
        <a:spcAft>
          <a:spcPct val="0"/>
        </a:spcAft>
        <a:defRPr sz="4400">
          <a:solidFill>
            <a:schemeClr val="tx1"/>
          </a:solidFill>
          <a:latin charset="0" pitchFamily="34" typeface="Calibri"/>
        </a:defRPr>
      </a:lvl8pPr>
      <a:lvl9pPr algn="ctr" fontAlgn="base" marL="1828800" rtl="0">
        <a:spcBef>
          <a:spcPct val="0"/>
        </a:spcBef>
        <a:spcAft>
          <a:spcPct val="0"/>
        </a:spcAft>
        <a:defRPr sz="4400">
          <a:solidFill>
            <a:schemeClr val="tx1"/>
          </a:solidFill>
          <a:latin charset="0" pitchFamily="34" typeface="Calibri"/>
        </a:defRPr>
      </a:lvl9pPr>
    </p:titleStyle>
    <p:bodyStyle>
      <a:lvl1pPr algn="l" eaLnBrk="0" fontAlgn="base" hangingPunct="0" indent="-342900" marL="342900" rtl="0">
        <a:spcBef>
          <a:spcPct val="20000"/>
        </a:spcBef>
        <a:spcAft>
          <a:spcPct val="0"/>
        </a:spcAft>
        <a:buFont charset="0" typeface="Arial"/>
        <a:buChar char="•"/>
        <a:defRPr kern="1200" sz="3200">
          <a:solidFill>
            <a:schemeClr val="tx1"/>
          </a:solidFill>
          <a:latin typeface="+mn-lt"/>
          <a:ea typeface="+mn-ea"/>
          <a:cs typeface="+mn-cs"/>
        </a:defRPr>
      </a:lvl1pPr>
      <a:lvl2pPr algn="l" eaLnBrk="0" fontAlgn="base" hangingPunct="0" indent="-285750" marL="742950" rtl="0">
        <a:spcBef>
          <a:spcPct val="20000"/>
        </a:spcBef>
        <a:spcAft>
          <a:spcPct val="0"/>
        </a:spcAft>
        <a:buFont charset="0" typeface="Arial"/>
        <a:buChar char="–"/>
        <a:defRPr kern="1200" sz="2800">
          <a:solidFill>
            <a:schemeClr val="tx1"/>
          </a:solidFill>
          <a:latin typeface="+mn-lt"/>
          <a:ea typeface="+mn-ea"/>
          <a:cs typeface="+mn-cs"/>
        </a:defRPr>
      </a:lvl2pPr>
      <a:lvl3pPr algn="l" eaLnBrk="0" fontAlgn="base" hangingPunct="0" indent="-228600" marL="1143000" rtl="0">
        <a:spcBef>
          <a:spcPct val="20000"/>
        </a:spcBef>
        <a:spcAft>
          <a:spcPct val="0"/>
        </a:spcAft>
        <a:buFont charset="0" typeface="Arial"/>
        <a:buChar char="•"/>
        <a:defRPr kern="1200" sz="2400">
          <a:solidFill>
            <a:schemeClr val="tx1"/>
          </a:solidFill>
          <a:latin typeface="+mn-lt"/>
          <a:ea typeface="+mn-ea"/>
          <a:cs typeface="+mn-cs"/>
        </a:defRPr>
      </a:lvl3pPr>
      <a:lvl4pPr algn="l" eaLnBrk="0" fontAlgn="base" hangingPunct="0" indent="-228600" marL="1600200" rtl="0">
        <a:spcBef>
          <a:spcPct val="20000"/>
        </a:spcBef>
        <a:spcAft>
          <a:spcPct val="0"/>
        </a:spcAft>
        <a:buFont charset="0" typeface="Arial"/>
        <a:buChar char="–"/>
        <a:defRPr kern="1200" sz="2000">
          <a:solidFill>
            <a:schemeClr val="tx1"/>
          </a:solidFill>
          <a:latin typeface="+mn-lt"/>
          <a:ea typeface="+mn-ea"/>
          <a:cs typeface="+mn-cs"/>
        </a:defRPr>
      </a:lvl4pPr>
      <a:lvl5pPr algn="l" eaLnBrk="0" fontAlgn="base" hangingPunct="0" indent="-228600" marL="2057400" rtl="0">
        <a:spcBef>
          <a:spcPct val="20000"/>
        </a:spcBef>
        <a:spcAft>
          <a:spcPct val="0"/>
        </a:spcAft>
        <a:buFont charset="0"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p:bodyStyle>
    <p:other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B7"/>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495300" y="1600206"/>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31"/>
          <p:cNvSpPr>
            <a:spLocks noChangeArrowheads="1"/>
          </p:cNvSpPr>
          <p:nvPr/>
        </p:nvSpPr>
        <p:spPr bwMode="auto">
          <a:xfrm>
            <a:off x="0" y="0"/>
            <a:ext cx="9906000" cy="762000"/>
          </a:xfrm>
          <a:prstGeom prst="rect">
            <a:avLst/>
          </a:prstGeom>
          <a:solidFill>
            <a:srgbClr val="009900"/>
          </a:solidFill>
          <a:ln w="9525">
            <a:solidFill>
              <a:schemeClr val="tx1"/>
            </a:solidFill>
            <a:miter lim="800000"/>
            <a:headEnd/>
            <a:tailEnd/>
          </a:ln>
          <a:effectLst/>
        </p:spPr>
        <p:txBody>
          <a:bodyPr wrap="none" anchor="ctr"/>
          <a:lstStyle/>
          <a:p>
            <a:pPr algn="ctr">
              <a:defRPr/>
            </a:pPr>
            <a:endParaRPr lang="en-US">
              <a:cs typeface="+mn-cs"/>
            </a:endParaRPr>
          </a:p>
        </p:txBody>
      </p:sp>
      <p:sp>
        <p:nvSpPr>
          <p:cNvPr id="12" name="Line 6"/>
          <p:cNvSpPr>
            <a:spLocks noChangeShapeType="1"/>
          </p:cNvSpPr>
          <p:nvPr/>
        </p:nvSpPr>
        <p:spPr bwMode="auto">
          <a:xfrm>
            <a:off x="0" y="762000"/>
            <a:ext cx="9906000" cy="0"/>
          </a:xfrm>
          <a:prstGeom prst="line">
            <a:avLst/>
          </a:prstGeom>
          <a:noFill/>
          <a:ln w="38100">
            <a:solidFill>
              <a:srgbClr val="0000FF"/>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a:p>
        </p:txBody>
      </p:sp>
      <p:sp>
        <p:nvSpPr>
          <p:cNvPr id="15" name="Rectangle 6"/>
          <p:cNvSpPr txBox="1">
            <a:spLocks noChangeArrowheads="1"/>
          </p:cNvSpPr>
          <p:nvPr/>
        </p:nvSpPr>
        <p:spPr>
          <a:xfrm>
            <a:off x="0" y="6553200"/>
            <a:ext cx="1568450" cy="381000"/>
          </a:xfrm>
          <a:prstGeom prst="rect">
            <a:avLst/>
          </a:prstGeom>
        </p:spPr>
        <p:txBody>
          <a:bodyPr/>
          <a:lstStyle>
            <a:lvl1pPr algn="ctr">
              <a:defRPr sz="1800">
                <a:solidFill>
                  <a:schemeClr val="bg1"/>
                </a:solidFill>
              </a:defRPr>
            </a:lvl1pPr>
          </a:lstStyle>
          <a:p>
            <a:pPr algn="l">
              <a:defRPr/>
            </a:pPr>
            <a:fld id="{3E05EDF0-F3E8-4594-8550-4A971E023610}" type="slidenum">
              <a:rPr lang="en-US" smtClean="0">
                <a:cs typeface="+mn-cs"/>
              </a:rPr>
              <a:pPr algn="l">
                <a:defRPr/>
              </a:pPr>
              <a:t>‹#›</a:t>
            </a:fld>
            <a:endParaRPr lang="en-US" dirty="0">
              <a:cs typeface="+mn-cs"/>
            </a:endParaRPr>
          </a:p>
        </p:txBody>
      </p:sp>
      <p:sp>
        <p:nvSpPr>
          <p:cNvPr id="13" name="Text Box 5"/>
          <p:cNvSpPr txBox="1">
            <a:spLocks noChangeArrowheads="1"/>
          </p:cNvSpPr>
          <p:nvPr/>
        </p:nvSpPr>
        <p:spPr bwMode="auto">
          <a:xfrm>
            <a:off x="0" y="6519886"/>
            <a:ext cx="9906000" cy="338137"/>
          </a:xfrm>
          <a:prstGeom prst="rect">
            <a:avLst/>
          </a:prstGeom>
          <a:solidFill>
            <a:srgbClr val="009900"/>
          </a:solid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en-US" sz="1600" b="1" dirty="0">
                <a:solidFill>
                  <a:schemeClr val="bg1"/>
                </a:solidFill>
                <a:latin typeface="Calibri" pitchFamily="34" charset="0"/>
              </a:rPr>
              <a:t>M/s  Meghnagar  Pharmachem Pvt.Ltd</a:t>
            </a:r>
            <a:endParaRPr lang="en-US" sz="1600" dirty="0">
              <a:solidFill>
                <a:schemeClr val="bg1"/>
              </a:solidFill>
              <a:latin typeface="Calibri" pitchFamily="34" charset="0"/>
            </a:endParaRPr>
          </a:p>
        </p:txBody>
      </p:sp>
      <p:pic>
        <p:nvPicPr>
          <p:cNvPr id="7" name="Picture 2" descr="Image result for hsiidc"/>
          <p:cNvPicPr>
            <a:picLocks noChangeAspect="1" noChangeArrowheads="1"/>
          </p:cNvPicPr>
          <p:nvPr userDrawn="1"/>
        </p:nvPicPr>
        <p:blipFill>
          <a:blip r:embed="rId12" cstate="print"/>
          <a:srcRect/>
          <a:stretch>
            <a:fillRect/>
          </a:stretch>
        </p:blipFill>
        <p:spPr bwMode="auto">
          <a:xfrm>
            <a:off x="0" y="0"/>
            <a:ext cx="1219200" cy="659994"/>
          </a:xfrm>
          <a:prstGeom prst="rect">
            <a:avLst/>
          </a:prstGeom>
          <a:noFill/>
        </p:spPr>
      </p:pic>
    </p:spTree>
  </p:cSld>
  <p:clrMap bg1="lt1" tx1="dk1" bg2="lt2" tx2="dk2" accent1="accent1" accent2="accent2" accent3="accent3" accent4="accent4" accent5="accent5" accent6="accent6" hlink="hlink" folHlink="folHlink"/>
  <p:sldLayoutIdLst>
    <p:sldLayoutId id="2147486059" r:id="rId1"/>
    <p:sldLayoutId id="2147486060" r:id="rId2"/>
    <p:sldLayoutId id="2147486061" r:id="rId3"/>
    <p:sldLayoutId id="2147486062" r:id="rId4"/>
    <p:sldLayoutId id="2147486063" r:id="rId5"/>
    <p:sldLayoutId id="2147486064" r:id="rId6"/>
    <p:sldLayoutId id="2147486065" r:id="rId7"/>
    <p:sldLayoutId id="2147486066" r:id="rId8"/>
    <p:sldLayoutId id="2147486069" r:id="rId9"/>
    <p:sldLayoutId id="2147486070" r:id="rId10"/>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B7"/>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495300" y="1600206"/>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31"/>
          <p:cNvSpPr>
            <a:spLocks noChangeArrowheads="1"/>
          </p:cNvSpPr>
          <p:nvPr/>
        </p:nvSpPr>
        <p:spPr bwMode="auto">
          <a:xfrm>
            <a:off x="0" y="0"/>
            <a:ext cx="9906000" cy="762000"/>
          </a:xfrm>
          <a:prstGeom prst="rect">
            <a:avLst/>
          </a:prstGeom>
          <a:solidFill>
            <a:srgbClr val="009900"/>
          </a:solidFill>
          <a:ln w="9525">
            <a:solidFill>
              <a:schemeClr val="tx1"/>
            </a:solidFill>
            <a:miter lim="800000"/>
            <a:headEnd/>
            <a:tailEnd/>
          </a:ln>
          <a:effectLst/>
        </p:spPr>
        <p:txBody>
          <a:bodyPr wrap="none" anchor="ctr"/>
          <a:lstStyle/>
          <a:p>
            <a:pPr algn="ctr">
              <a:defRPr/>
            </a:pPr>
            <a:endParaRPr lang="en-US">
              <a:cs typeface="+mn-cs"/>
            </a:endParaRPr>
          </a:p>
        </p:txBody>
      </p:sp>
      <p:pic>
        <p:nvPicPr>
          <p:cNvPr id="4100" name="Picture 10" descr="New Picture.png"/>
          <p:cNvPicPr>
            <a:picLocks noChangeAspect="1"/>
          </p:cNvPicPr>
          <p:nvPr/>
        </p:nvPicPr>
        <p:blipFill>
          <a:blip r:embed="rId14"/>
          <a:srcRect/>
          <a:stretch>
            <a:fillRect/>
          </a:stretch>
        </p:blipFill>
        <p:spPr bwMode="auto">
          <a:xfrm>
            <a:off x="0" y="0"/>
            <a:ext cx="825500" cy="762000"/>
          </a:xfrm>
          <a:prstGeom prst="rect">
            <a:avLst/>
          </a:prstGeom>
          <a:noFill/>
          <a:ln w="9525">
            <a:noFill/>
            <a:miter lim="800000"/>
            <a:headEnd/>
            <a:tailEnd/>
          </a:ln>
        </p:spPr>
      </p:pic>
      <p:sp>
        <p:nvSpPr>
          <p:cNvPr id="12" name="Line 6"/>
          <p:cNvSpPr>
            <a:spLocks noChangeShapeType="1"/>
          </p:cNvSpPr>
          <p:nvPr/>
        </p:nvSpPr>
        <p:spPr bwMode="auto">
          <a:xfrm>
            <a:off x="0" y="762000"/>
            <a:ext cx="9906000" cy="0"/>
          </a:xfrm>
          <a:prstGeom prst="line">
            <a:avLst/>
          </a:prstGeom>
          <a:noFill/>
          <a:ln w="38100">
            <a:solidFill>
              <a:srgbClr val="0000FF"/>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a:p>
        </p:txBody>
      </p:sp>
      <p:sp>
        <p:nvSpPr>
          <p:cNvPr id="15" name="Text Box 5"/>
          <p:cNvSpPr txBox="1">
            <a:spLocks noChangeArrowheads="1"/>
          </p:cNvSpPr>
          <p:nvPr/>
        </p:nvSpPr>
        <p:spPr bwMode="auto">
          <a:xfrm>
            <a:off x="0" y="6519886"/>
            <a:ext cx="9906000" cy="338137"/>
          </a:xfrm>
          <a:prstGeom prst="rect">
            <a:avLst/>
          </a:prstGeom>
          <a:solidFill>
            <a:srgbClr val="009900"/>
          </a:solid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en-US" sz="1600" b="1" dirty="0">
                <a:solidFill>
                  <a:schemeClr val="bg1"/>
                </a:solidFill>
                <a:latin typeface="Calibri" pitchFamily="34" charset="0"/>
              </a:rPr>
              <a:t>M/s  Meghnagar  Pharmachem Pvt.Ltd</a:t>
            </a:r>
            <a:endParaRPr lang="en-US" sz="1600" dirty="0">
              <a:solidFill>
                <a:schemeClr val="bg1"/>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6071" r:id="rId1"/>
    <p:sldLayoutId id="2147486072" r:id="rId2"/>
    <p:sldLayoutId id="2147486073" r:id="rId3"/>
    <p:sldLayoutId id="2147486074" r:id="rId4"/>
    <p:sldLayoutId id="2147486075" r:id="rId5"/>
    <p:sldLayoutId id="2147486076" r:id="rId6"/>
    <p:sldLayoutId id="2147486077" r:id="rId7"/>
    <p:sldLayoutId id="2147486078" r:id="rId8"/>
    <p:sldLayoutId id="2147486079" r:id="rId9"/>
    <p:sldLayoutId id="2147486080" r:id="rId10"/>
    <p:sldLayoutId id="2147486081" r:id="rId11"/>
    <p:sldLayoutId id="2147486082"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B7"/>
        </a:solidFill>
        <a:effectLst/>
      </p:bgPr>
    </p:bg>
    <p:spTree>
      <p:nvGrpSpPr>
        <p:cNvPr id="1" name=""/>
        <p:cNvGrpSpPr/>
        <p:nvPr/>
      </p:nvGrpSpPr>
      <p:grpSpPr>
        <a:xfrm>
          <a:off x="0" y="0"/>
          <a:ext cx="0" cy="0"/>
          <a:chOff x="0" y="0"/>
          <a:chExt cx="0" cy="0"/>
        </a:xfrm>
      </p:grpSpPr>
      <p:sp>
        <p:nvSpPr>
          <p:cNvPr id="1055" name="Rectangle 31"/>
          <p:cNvSpPr>
            <a:spLocks noChangeArrowheads="1"/>
          </p:cNvSpPr>
          <p:nvPr/>
        </p:nvSpPr>
        <p:spPr bwMode="auto">
          <a:xfrm>
            <a:off x="0" y="0"/>
            <a:ext cx="9906000" cy="762000"/>
          </a:xfrm>
          <a:prstGeom prst="rect">
            <a:avLst/>
          </a:prstGeom>
          <a:solidFill>
            <a:srgbClr val="009900"/>
          </a:solidFill>
          <a:ln w="9525">
            <a:solidFill>
              <a:schemeClr val="tx1"/>
            </a:solidFill>
            <a:miter lim="800000"/>
            <a:headEnd/>
            <a:tailEnd/>
          </a:ln>
          <a:effectLst/>
        </p:spPr>
        <p:txBody>
          <a:bodyPr wrap="none" anchor="ctr"/>
          <a:lstStyle/>
          <a:p>
            <a:pPr algn="ctr">
              <a:defRPr/>
            </a:pPr>
            <a:endParaRPr lang="en-US">
              <a:solidFill>
                <a:srgbClr val="000000"/>
              </a:solidFill>
            </a:endParaRPr>
          </a:p>
        </p:txBody>
      </p:sp>
      <p:sp>
        <p:nvSpPr>
          <p:cNvPr id="1027" name="Rectangle 3"/>
          <p:cNvSpPr>
            <a:spLocks noGrp="1" noChangeArrowheads="1"/>
          </p:cNvSpPr>
          <p:nvPr>
            <p:ph type="body" idx="1"/>
          </p:nvPr>
        </p:nvSpPr>
        <p:spPr bwMode="auto">
          <a:xfrm>
            <a:off x="495300" y="1600206"/>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Line 6"/>
          <p:cNvSpPr>
            <a:spLocks noChangeShapeType="1"/>
          </p:cNvSpPr>
          <p:nvPr/>
        </p:nvSpPr>
        <p:spPr bwMode="auto">
          <a:xfrm>
            <a:off x="0" y="762000"/>
            <a:ext cx="9906000" cy="0"/>
          </a:xfrm>
          <a:prstGeom prst="line">
            <a:avLst/>
          </a:prstGeom>
          <a:noFill/>
          <a:ln w="38100">
            <a:solidFill>
              <a:srgbClr val="0000FF"/>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a:solidFill>
                <a:srgbClr val="000000"/>
              </a:solidFill>
            </a:endParaRPr>
          </a:p>
        </p:txBody>
      </p:sp>
      <p:sp>
        <p:nvSpPr>
          <p:cNvPr id="17" name="Text Box 5"/>
          <p:cNvSpPr txBox="1">
            <a:spLocks noChangeArrowheads="1"/>
          </p:cNvSpPr>
          <p:nvPr/>
        </p:nvSpPr>
        <p:spPr bwMode="auto">
          <a:xfrm>
            <a:off x="0" y="6519886"/>
            <a:ext cx="9906000" cy="338137"/>
          </a:xfrm>
          <a:prstGeom prst="rect">
            <a:avLst/>
          </a:prstGeom>
          <a:solidFill>
            <a:srgbClr val="009900"/>
          </a:solid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endParaRPr lang="en-US" sz="1600" dirty="0">
              <a:solidFill>
                <a:srgbClr val="FFFFFF"/>
              </a:solidFill>
              <a:latin typeface="Calibri" pitchFamily="34" charset="0"/>
            </a:endParaRPr>
          </a:p>
        </p:txBody>
      </p:sp>
      <p:pic>
        <p:nvPicPr>
          <p:cNvPr id="1030" name="Picture 3"/>
          <p:cNvPicPr>
            <a:picLocks noChangeAspect="1" noChangeArrowheads="1"/>
          </p:cNvPicPr>
          <p:nvPr/>
        </p:nvPicPr>
        <p:blipFill>
          <a:blip r:embed="rId15"/>
          <a:srcRect/>
          <a:stretch>
            <a:fillRect/>
          </a:stretch>
        </p:blipFill>
        <p:spPr bwMode="auto">
          <a:xfrm>
            <a:off x="8832850" y="21"/>
            <a:ext cx="1073150" cy="779463"/>
          </a:xfrm>
          <a:prstGeom prst="rect">
            <a:avLst/>
          </a:prstGeom>
          <a:noFill/>
          <a:ln w="9525">
            <a:noFill/>
            <a:miter lim="800000"/>
            <a:headEnd/>
            <a:tailEnd/>
          </a:ln>
        </p:spPr>
      </p:pic>
      <p:sp>
        <p:nvSpPr>
          <p:cNvPr id="8" name="Slide Number Placeholder 7"/>
          <p:cNvSpPr>
            <a:spLocks noGrp="1"/>
          </p:cNvSpPr>
          <p:nvPr>
            <p:ph type="sldNum" sz="quarter" idx="4"/>
          </p:nvPr>
        </p:nvSpPr>
        <p:spPr>
          <a:xfrm>
            <a:off x="7512050" y="6477023"/>
            <a:ext cx="2311400" cy="365125"/>
          </a:xfrm>
          <a:prstGeom prst="rect">
            <a:avLst/>
          </a:prstGeom>
        </p:spPr>
        <p:txBody>
          <a:bodyPr vert="horz" lIns="91440" tIns="45720" rIns="91440" bIns="45720" rtlCol="0" anchor="ctr"/>
          <a:lstStyle>
            <a:lvl1pPr algn="r">
              <a:defRPr sz="1400">
                <a:solidFill>
                  <a:schemeClr val="bg1"/>
                </a:solidFill>
                <a:latin typeface="Times New Roman" pitchFamily="18" charset="0"/>
                <a:cs typeface="Times New Roman" pitchFamily="18" charset="0"/>
              </a:defRPr>
            </a:lvl1pPr>
          </a:lstStyle>
          <a:p>
            <a:pPr>
              <a:defRPr/>
            </a:pPr>
            <a:fld id="{8CBBD9BA-27DC-4EB2-B07C-08A656FF341C}" type="slidenum">
              <a:rPr lang="en-US">
                <a:solidFill>
                  <a:srgbClr val="FFFFFF"/>
                </a:solidFill>
              </a:rPr>
              <a:pPr>
                <a:defRPr/>
              </a:pPr>
              <a:t>‹#›</a:t>
            </a:fld>
            <a:endParaRPr lang="en-US">
              <a:solidFill>
                <a:srgbClr val="FFFFFF"/>
              </a:solidFill>
            </a:endParaRPr>
          </a:p>
        </p:txBody>
      </p:sp>
      <p:pic>
        <p:nvPicPr>
          <p:cNvPr id="9" name="Picture 2" descr="Image result for hsiidc"/>
          <p:cNvPicPr>
            <a:picLocks noChangeAspect="1" noChangeArrowheads="1"/>
          </p:cNvPicPr>
          <p:nvPr userDrawn="1"/>
        </p:nvPicPr>
        <p:blipFill>
          <a:blip r:embed="rId16" cstate="print"/>
          <a:srcRect/>
          <a:stretch>
            <a:fillRect/>
          </a:stretch>
        </p:blipFill>
        <p:spPr bwMode="auto">
          <a:xfrm>
            <a:off x="0" y="0"/>
            <a:ext cx="1219200" cy="659994"/>
          </a:xfrm>
          <a:prstGeom prst="rect">
            <a:avLst/>
          </a:prstGeom>
          <a:noFill/>
        </p:spPr>
      </p:pic>
    </p:spTree>
    <p:extLst>
      <p:ext uri="{BB962C8B-B14F-4D97-AF65-F5344CB8AC3E}">
        <p14:creationId xmlns:p14="http://schemas.microsoft.com/office/powerpoint/2010/main" val="471871201"/>
      </p:ext>
    </p:extLst>
  </p:cSld>
  <p:clrMap bg1="lt1" tx1="dk1" bg2="lt2" tx2="dk2" accent1="accent1" accent2="accent2" accent3="accent3" accent4="accent4" accent5="accent5" accent6="accent6" hlink="hlink" folHlink="folHlink"/>
  <p:sldLayoutIdLst>
    <p:sldLayoutId id="2147486092" r:id="rId1"/>
    <p:sldLayoutId id="2147486093" r:id="rId2"/>
    <p:sldLayoutId id="2147486094" r:id="rId3"/>
    <p:sldLayoutId id="2147486095" r:id="rId4"/>
    <p:sldLayoutId id="2147486096" r:id="rId5"/>
    <p:sldLayoutId id="2147486097" r:id="rId6"/>
    <p:sldLayoutId id="2147486098" r:id="rId7"/>
    <p:sldLayoutId id="2147486099" r:id="rId8"/>
    <p:sldLayoutId id="2147486100" r:id="rId9"/>
    <p:sldLayoutId id="2147486101" r:id="rId10"/>
    <p:sldLayoutId id="2147486102" r:id="rId11"/>
    <p:sldLayoutId id="2147486103" r:id="rId12"/>
    <p:sldLayoutId id="2147486104"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pitchFamily="34" charset="0"/>
        </a:defRPr>
      </a:lvl2pPr>
      <a:lvl3pPr algn="ctr" rtl="0" eaLnBrk="0" fontAlgn="base" hangingPunct="0">
        <a:spcBef>
          <a:spcPct val="0"/>
        </a:spcBef>
        <a:spcAft>
          <a:spcPct val="0"/>
        </a:spcAft>
        <a:defRPr sz="4400">
          <a:solidFill>
            <a:schemeClr val="tx2"/>
          </a:solidFill>
          <a:latin typeface="Trebuchet MS" pitchFamily="34" charset="0"/>
        </a:defRPr>
      </a:lvl3pPr>
      <a:lvl4pPr algn="ctr" rtl="0" eaLnBrk="0" fontAlgn="base" hangingPunct="0">
        <a:spcBef>
          <a:spcPct val="0"/>
        </a:spcBef>
        <a:spcAft>
          <a:spcPct val="0"/>
        </a:spcAft>
        <a:defRPr sz="4400">
          <a:solidFill>
            <a:schemeClr val="tx2"/>
          </a:solidFill>
          <a:latin typeface="Trebuchet MS" pitchFamily="34" charset="0"/>
        </a:defRPr>
      </a:lvl4pPr>
      <a:lvl5pPr algn="ctr" rtl="0" eaLnBrk="0" fontAlgn="base" hangingPunct="0">
        <a:spcBef>
          <a:spcPct val="0"/>
        </a:spcBef>
        <a:spcAft>
          <a:spcPct val="0"/>
        </a:spcAft>
        <a:defRPr sz="4400">
          <a:solidFill>
            <a:schemeClr val="tx2"/>
          </a:solidFill>
          <a:latin typeface="Trebuchet MS"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B7"/>
        </a:solidFill>
        <a:effectLst/>
      </p:bgPr>
    </p:bg>
    <p:spTree>
      <p:nvGrpSpPr>
        <p:cNvPr id="1" name=""/>
        <p:cNvGrpSpPr/>
        <p:nvPr/>
      </p:nvGrpSpPr>
      <p:grpSpPr>
        <a:xfrm>
          <a:off x="0" y="0"/>
          <a:ext cx="0" cy="0"/>
          <a:chOff x="0" y="0"/>
          <a:chExt cx="0" cy="0"/>
        </a:xfrm>
      </p:grpSpPr>
      <p:sp>
        <p:nvSpPr>
          <p:cNvPr id="1055" name="Rectangle 31"/>
          <p:cNvSpPr>
            <a:spLocks noChangeArrowheads="1"/>
          </p:cNvSpPr>
          <p:nvPr/>
        </p:nvSpPr>
        <p:spPr bwMode="auto">
          <a:xfrm>
            <a:off x="0" y="0"/>
            <a:ext cx="9906000" cy="762000"/>
          </a:xfrm>
          <a:prstGeom prst="rect">
            <a:avLst/>
          </a:prstGeom>
          <a:solidFill>
            <a:srgbClr val="009900"/>
          </a:solidFill>
          <a:ln w="9525">
            <a:solidFill>
              <a:schemeClr val="tx1"/>
            </a:solidFill>
            <a:miter lim="800000"/>
            <a:headEnd/>
            <a:tailEnd/>
          </a:ln>
          <a:effectLst/>
        </p:spPr>
        <p:txBody>
          <a:bodyPr wrap="none" anchor="ctr"/>
          <a:lstStyle/>
          <a:p>
            <a:pPr algn="ctr">
              <a:defRPr/>
            </a:pPr>
            <a:endParaRPr lang="en-US">
              <a:solidFill>
                <a:srgbClr val="000000"/>
              </a:solidFill>
            </a:endParaRPr>
          </a:p>
        </p:txBody>
      </p:sp>
      <p:sp>
        <p:nvSpPr>
          <p:cNvPr id="1027" name="Rectangle 3"/>
          <p:cNvSpPr>
            <a:spLocks noGrp="1" noChangeArrowheads="1"/>
          </p:cNvSpPr>
          <p:nvPr>
            <p:ph type="body" idx="1"/>
          </p:nvPr>
        </p:nvSpPr>
        <p:spPr bwMode="auto">
          <a:xfrm>
            <a:off x="495300" y="1600206"/>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Line 6"/>
          <p:cNvSpPr>
            <a:spLocks noChangeShapeType="1"/>
          </p:cNvSpPr>
          <p:nvPr/>
        </p:nvSpPr>
        <p:spPr bwMode="auto">
          <a:xfrm>
            <a:off x="0" y="762000"/>
            <a:ext cx="9906000" cy="0"/>
          </a:xfrm>
          <a:prstGeom prst="line">
            <a:avLst/>
          </a:prstGeom>
          <a:noFill/>
          <a:ln w="38100">
            <a:solidFill>
              <a:srgbClr val="0000FF"/>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a:solidFill>
                <a:srgbClr val="000000"/>
              </a:solidFill>
            </a:endParaRPr>
          </a:p>
        </p:txBody>
      </p:sp>
      <p:sp>
        <p:nvSpPr>
          <p:cNvPr id="17" name="Text Box 5"/>
          <p:cNvSpPr txBox="1">
            <a:spLocks noChangeArrowheads="1"/>
          </p:cNvSpPr>
          <p:nvPr/>
        </p:nvSpPr>
        <p:spPr bwMode="auto">
          <a:xfrm>
            <a:off x="0" y="6519886"/>
            <a:ext cx="9906000" cy="338137"/>
          </a:xfrm>
          <a:prstGeom prst="rect">
            <a:avLst/>
          </a:prstGeom>
          <a:solidFill>
            <a:srgbClr val="009900"/>
          </a:solid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endParaRPr lang="en-US" sz="1600" dirty="0">
              <a:solidFill>
                <a:srgbClr val="FFFFFF"/>
              </a:solidFill>
              <a:latin typeface="Calibri" pitchFamily="34" charset="0"/>
            </a:endParaRPr>
          </a:p>
        </p:txBody>
      </p:sp>
      <p:pic>
        <p:nvPicPr>
          <p:cNvPr id="1030" name="Picture 3"/>
          <p:cNvPicPr>
            <a:picLocks noChangeAspect="1" noChangeArrowheads="1"/>
          </p:cNvPicPr>
          <p:nvPr/>
        </p:nvPicPr>
        <p:blipFill>
          <a:blip r:embed="rId15"/>
          <a:srcRect/>
          <a:stretch>
            <a:fillRect/>
          </a:stretch>
        </p:blipFill>
        <p:spPr bwMode="auto">
          <a:xfrm>
            <a:off x="8832850" y="21"/>
            <a:ext cx="1073150" cy="779463"/>
          </a:xfrm>
          <a:prstGeom prst="rect">
            <a:avLst/>
          </a:prstGeom>
          <a:noFill/>
          <a:ln w="9525">
            <a:noFill/>
            <a:miter lim="800000"/>
            <a:headEnd/>
            <a:tailEnd/>
          </a:ln>
        </p:spPr>
      </p:pic>
      <p:sp>
        <p:nvSpPr>
          <p:cNvPr id="8" name="Slide Number Placeholder 7"/>
          <p:cNvSpPr>
            <a:spLocks noGrp="1"/>
          </p:cNvSpPr>
          <p:nvPr>
            <p:ph type="sldNum" sz="quarter" idx="4"/>
          </p:nvPr>
        </p:nvSpPr>
        <p:spPr>
          <a:xfrm>
            <a:off x="7512050" y="6477023"/>
            <a:ext cx="2311400" cy="365125"/>
          </a:xfrm>
          <a:prstGeom prst="rect">
            <a:avLst/>
          </a:prstGeom>
        </p:spPr>
        <p:txBody>
          <a:bodyPr vert="horz" lIns="91440" tIns="45720" rIns="91440" bIns="45720" rtlCol="0" anchor="ctr"/>
          <a:lstStyle>
            <a:lvl1pPr algn="r">
              <a:defRPr sz="1400">
                <a:solidFill>
                  <a:schemeClr val="bg1"/>
                </a:solidFill>
                <a:latin typeface="Times New Roman" pitchFamily="18" charset="0"/>
                <a:cs typeface="Times New Roman" pitchFamily="18" charset="0"/>
              </a:defRPr>
            </a:lvl1pPr>
          </a:lstStyle>
          <a:p>
            <a:pPr>
              <a:defRPr/>
            </a:pPr>
            <a:fld id="{8CBBD9BA-27DC-4EB2-B07C-08A656FF341C}" type="slidenum">
              <a:rPr lang="en-US">
                <a:solidFill>
                  <a:srgbClr val="FFFFFF"/>
                </a:solidFill>
              </a:rPr>
              <a:pPr>
                <a:defRPr/>
              </a:pPr>
              <a:t>‹#›</a:t>
            </a:fld>
            <a:endParaRPr lang="en-US">
              <a:solidFill>
                <a:srgbClr val="FFFFFF"/>
              </a:solidFill>
            </a:endParaRPr>
          </a:p>
        </p:txBody>
      </p:sp>
      <p:pic>
        <p:nvPicPr>
          <p:cNvPr id="9" name="Picture 2" descr="Image result for hsiidc"/>
          <p:cNvPicPr>
            <a:picLocks noChangeAspect="1" noChangeArrowheads="1"/>
          </p:cNvPicPr>
          <p:nvPr userDrawn="1"/>
        </p:nvPicPr>
        <p:blipFill>
          <a:blip r:embed="rId16" cstate="print"/>
          <a:srcRect/>
          <a:stretch>
            <a:fillRect/>
          </a:stretch>
        </p:blipFill>
        <p:spPr bwMode="auto">
          <a:xfrm>
            <a:off x="0" y="0"/>
            <a:ext cx="1219200" cy="659994"/>
          </a:xfrm>
          <a:prstGeom prst="rect">
            <a:avLst/>
          </a:prstGeom>
          <a:noFill/>
        </p:spPr>
      </p:pic>
    </p:spTree>
    <p:extLst>
      <p:ext uri="{BB962C8B-B14F-4D97-AF65-F5344CB8AC3E}">
        <p14:creationId xmlns:p14="http://schemas.microsoft.com/office/powerpoint/2010/main" val="3496082080"/>
      </p:ext>
    </p:extLst>
  </p:cSld>
  <p:clrMap bg1="lt1" tx1="dk1" bg2="lt2" tx2="dk2" accent1="accent1" accent2="accent2" accent3="accent3" accent4="accent4" accent5="accent5" accent6="accent6" hlink="hlink" folHlink="folHlink"/>
  <p:sldLayoutIdLst>
    <p:sldLayoutId id="2147486106" r:id="rId1"/>
    <p:sldLayoutId id="2147486107" r:id="rId2"/>
    <p:sldLayoutId id="2147486108" r:id="rId3"/>
    <p:sldLayoutId id="2147486109" r:id="rId4"/>
    <p:sldLayoutId id="2147486110" r:id="rId5"/>
    <p:sldLayoutId id="2147486111" r:id="rId6"/>
    <p:sldLayoutId id="2147486112" r:id="rId7"/>
    <p:sldLayoutId id="2147486113" r:id="rId8"/>
    <p:sldLayoutId id="2147486114" r:id="rId9"/>
    <p:sldLayoutId id="2147486115" r:id="rId10"/>
    <p:sldLayoutId id="2147486116" r:id="rId11"/>
    <p:sldLayoutId id="2147486117" r:id="rId12"/>
    <p:sldLayoutId id="2147486118"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pitchFamily="34" charset="0"/>
        </a:defRPr>
      </a:lvl2pPr>
      <a:lvl3pPr algn="ctr" rtl="0" eaLnBrk="0" fontAlgn="base" hangingPunct="0">
        <a:spcBef>
          <a:spcPct val="0"/>
        </a:spcBef>
        <a:spcAft>
          <a:spcPct val="0"/>
        </a:spcAft>
        <a:defRPr sz="4400">
          <a:solidFill>
            <a:schemeClr val="tx2"/>
          </a:solidFill>
          <a:latin typeface="Trebuchet MS" pitchFamily="34" charset="0"/>
        </a:defRPr>
      </a:lvl3pPr>
      <a:lvl4pPr algn="ctr" rtl="0" eaLnBrk="0" fontAlgn="base" hangingPunct="0">
        <a:spcBef>
          <a:spcPct val="0"/>
        </a:spcBef>
        <a:spcAft>
          <a:spcPct val="0"/>
        </a:spcAft>
        <a:defRPr sz="4400">
          <a:solidFill>
            <a:schemeClr val="tx2"/>
          </a:solidFill>
          <a:latin typeface="Trebuchet MS" pitchFamily="34" charset="0"/>
        </a:defRPr>
      </a:lvl4pPr>
      <a:lvl5pPr algn="ctr" rtl="0" eaLnBrk="0" fontAlgn="base" hangingPunct="0">
        <a:spcBef>
          <a:spcPct val="0"/>
        </a:spcBef>
        <a:spcAft>
          <a:spcPct val="0"/>
        </a:spcAft>
        <a:defRPr sz="4400">
          <a:solidFill>
            <a:schemeClr val="tx2"/>
          </a:solidFill>
          <a:latin typeface="Trebuchet MS"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p="http://schemas.openxmlformats.org/presentationml/2006/main" xmlns:a="http://schemas.openxmlformats.org/drawing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anchor="ctr" bIns="45720" lIns="91440" rIns="91440" rtlCol="0" tIns="45720" vert="horz">
            <a:normAutofit/>
          </a:bodyPr>
          <a:lstStyle/>
          <a:p>
            <a:r>
              <a:rPr lang="en-US"/>
              <a:t>Click to edit Master title style</a:t>
            </a:r>
          </a:p>
        </p:txBody>
      </p:sp>
      <p:sp>
        <p:nvSpPr>
          <p:cNvPr id="3" name="Text Placeholder 2"/>
          <p:cNvSpPr>
            <a:spLocks noGrp="1"/>
          </p:cNvSpPr>
          <p:nvPr>
            <p:ph idx="1" type="body"/>
          </p:nvPr>
        </p:nvSpPr>
        <p:spPr>
          <a:xfrm>
            <a:off x="495300" y="1600206"/>
            <a:ext cx="8915400" cy="4525963"/>
          </a:xfrm>
          <a:prstGeom prst="rect">
            <a:avLst/>
          </a:prstGeom>
        </p:spPr>
        <p:txBody>
          <a:bodyPr bIns="45720" lIns="91440" rIns="91440" rtlCol="0" tIns="45720" vert="horz">
            <a:normAutofit/>
          </a:body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p>
        </p:txBody>
      </p:sp>
      <p:sp>
        <p:nvSpPr>
          <p:cNvPr id="4" name="Date Placeholder 3"/>
          <p:cNvSpPr>
            <a:spLocks noGrp="1"/>
          </p:cNvSpPr>
          <p:nvPr>
            <p:ph idx="2" sz="half" type="dt"/>
          </p:nvPr>
        </p:nvSpPr>
        <p:spPr>
          <a:xfrm>
            <a:off x="495300" y="6356373"/>
            <a:ext cx="2311400" cy="365125"/>
          </a:xfrm>
          <a:prstGeom prst="rect">
            <a:avLst/>
          </a:prstGeom>
        </p:spPr>
        <p:txBody>
          <a:bodyPr anchor="ctr" bIns="45720" lIns="91440" rIns="91440" rtlCol="0" tIns="45720" vert="horz"/>
          <a:lstStyle>
            <a:lvl1pPr algn="l">
              <a:defRPr sz="1200">
                <a:solidFill>
                  <a:schemeClr val="tx1">
                    <a:tint val="75000"/>
                  </a:schemeClr>
                </a:solidFill>
              </a:defRPr>
            </a:lvl1pPr>
          </a:lstStyle>
          <a:p>
            <a:endParaRPr lang="en-US"/>
          </a:p>
        </p:txBody>
      </p:sp>
      <p:sp>
        <p:nvSpPr>
          <p:cNvPr id="5" name="Footer Placeholder 4"/>
          <p:cNvSpPr>
            <a:spLocks noGrp="1"/>
          </p:cNvSpPr>
          <p:nvPr>
            <p:ph idx="3" sz="quarter" type="ftr"/>
          </p:nvPr>
        </p:nvSpPr>
        <p:spPr>
          <a:xfrm>
            <a:off x="3384550" y="6356373"/>
            <a:ext cx="3136900" cy="365125"/>
          </a:xfrm>
          <a:prstGeom prst="rect">
            <a:avLst/>
          </a:prstGeom>
        </p:spPr>
        <p:txBody>
          <a:bodyPr anchor="ctr" bIns="45720" lIns="91440" rIns="91440" rtlCol="0" tIns="45720" vert="horz"/>
          <a:lstStyle>
            <a:lvl1pPr algn="ctr">
              <a:defRPr sz="1200">
                <a:solidFill>
                  <a:schemeClr val="tx1">
                    <a:tint val="75000"/>
                  </a:schemeClr>
                </a:solidFill>
              </a:defRPr>
            </a:lvl1pPr>
          </a:lstStyle>
          <a:p>
            <a:endParaRPr lang="en-US"/>
          </a:p>
        </p:txBody>
      </p:sp>
      <p:sp>
        <p:nvSpPr>
          <p:cNvPr id="6" name="Slide Number Placeholder 5"/>
          <p:cNvSpPr>
            <a:spLocks noGrp="1"/>
          </p:cNvSpPr>
          <p:nvPr>
            <p:ph idx="4" sz="quarter" type="sldNum"/>
          </p:nvPr>
        </p:nvSpPr>
        <p:spPr>
          <a:xfrm>
            <a:off x="7099300" y="6356373"/>
            <a:ext cx="2311400" cy="365125"/>
          </a:xfrm>
          <a:prstGeom prst="rect">
            <a:avLst/>
          </a:prstGeom>
        </p:spPr>
        <p:txBody>
          <a:bodyPr anchor="ctr" bIns="45720" lIns="91440" rIns="91440" rtlCol="0" tIns="45720" vert="horz"/>
          <a:lstStyle>
            <a:lvl1pPr algn="r">
              <a:defRPr sz="1200">
                <a:solidFill>
                  <a:schemeClr val="tx1">
                    <a:tint val="75000"/>
                  </a:schemeClr>
                </a:solidFill>
              </a:defRPr>
            </a:lvl1pPr>
          </a:lstStyle>
          <a:p>
            <a:pPr>
              <a:defRPr/>
            </a:pPr>
            <a:fld id="{8CBBD9BA-27DC-4EB2-B07C-08A656FF341C}" type="slidenum">
              <a:rPr lang="en-US" smtClean="0"/>
              <a:pPr>
                <a:defRPr/>
              </a:pPr>
              <a:t>‹#›</a:t>
            </a:fld>
            <a:endParaRPr lang="en-US"/>
          </a:p>
        </p:txBody>
      </p:sp>
      <p:pic>
        <p:nvPicPr>
          <p:cNvPr descr="http://292fc373eb1b8428f75b-7f75e5eb51943043279413a54aaa858a.r38.cf3.rackcdn.com/business-comment_01_temp-1328775516-4f33815c-620x348.jpg" id="8" name="Picture 4"/>
          <p:cNvPicPr>
            <a:picLocks noChangeArrowheads="1" noChangeAspect="1"/>
          </p:cNvPicPr>
          <p:nvPr userDrawn="1"/>
        </p:nvPicPr>
        <p:blipFill>
          <a:blip r:embed="rId15"/>
          <a:srcRect r="-312"/>
          <a:stretch>
            <a:fillRect/>
          </a:stretch>
        </p:blipFill>
        <p:spPr bwMode="auto">
          <a:xfrm>
            <a:off x="9274175" y="27006"/>
            <a:ext cx="604838" cy="581025"/>
          </a:xfrm>
          <a:prstGeom prst="rect">
            <a:avLst/>
          </a:prstGeom>
          <a:noFill/>
          <a:ln w="9525">
            <a:solidFill>
              <a:srgbClr val="FFFFFF"/>
            </a:solidFill>
            <a:miter lim="800000"/>
            <a:headEnd/>
            <a:tailEnd/>
          </a:ln>
        </p:spPr>
      </p:pic>
      <p:pic>
        <p:nvPicPr>
          <p:cNvPr descr="Image result for hsiidc" id="10" name="Picture 2"/>
          <p:cNvPicPr>
            <a:picLocks noChangeArrowheads="1" noChangeAspect="1"/>
          </p:cNvPicPr>
          <p:nvPr userDrawn="1"/>
        </p:nvPicPr>
        <p:blipFill>
          <a:blip cstate="print" r:embed="rId16"/>
          <a:srcRect b="-533"/>
          <a:stretch>
            <a:fillRect/>
          </a:stretch>
        </p:blipFill>
        <p:spPr bwMode="auto">
          <a:xfrm>
            <a:off x="6" y="0"/>
            <a:ext cx="1200150" cy="381000"/>
          </a:xfrm>
          <a:prstGeom prst="rect">
            <a:avLst/>
          </a:prstGeom>
          <a:noFill/>
        </p:spPr>
      </p:pic>
    </p:spTree>
  </p:cSld>
  <p:clrMap accent1="accent1" accent2="accent2" accent3="accent3" accent4="accent4" accent5="accent5" accent6="accent6" bg1="lt1" bg2="lt2" folHlink="folHlink" hlink="hlink" tx1="dk1" tx2="dk2"/>
  <p:sldLayoutIdLst>
    <p:sldLayoutId id="2147486122" r:id="rId1"/>
    <p:sldLayoutId id="2147486123" r:id="rId2"/>
    <p:sldLayoutId id="2147486124" r:id="rId3"/>
    <p:sldLayoutId id="2147486125" r:id="rId4"/>
    <p:sldLayoutId id="2147486126" r:id="rId5"/>
    <p:sldLayoutId id="2147486127" r:id="rId6"/>
    <p:sldLayoutId id="2147486128" r:id="rId7"/>
    <p:sldLayoutId id="2147486129" r:id="rId8"/>
    <p:sldLayoutId id="2147486130" r:id="rId9"/>
    <p:sldLayoutId id="2147486131" r:id="rId10"/>
    <p:sldLayoutId id="2147486132" r:id="rId11"/>
    <p:sldLayoutId id="2147486134" r:id="rId12"/>
    <p:sldLayoutId id="2147486137" r:id="rId13"/>
  </p:sldLayoutIdLst>
  <p:hf dt="0" ftr="0" hdr="0"/>
  <p:txStyles>
    <p:titleStyle>
      <a:lvl1pPr algn="ctr" defTabSz="914400" eaLnBrk="1" hangingPunct="1" latinLnBrk="0" rtl="0">
        <a:spcBef>
          <a:spcPct val="0"/>
        </a:spcBef>
        <a:buNone/>
        <a:defRPr kern="1200" sz="4400">
          <a:solidFill>
            <a:schemeClr val="tx1"/>
          </a:solidFill>
          <a:latin typeface="+mj-lt"/>
          <a:ea typeface="+mj-ea"/>
          <a:cs typeface="+mj-cs"/>
        </a:defRPr>
      </a:lvl1pPr>
    </p:titleStyle>
    <p:bodyStyle>
      <a:lvl1pPr algn="l" defTabSz="914400" eaLnBrk="1" hangingPunct="1" indent="-342900" latinLnBrk="0" marL="342900" rtl="0">
        <a:spcBef>
          <a:spcPct val="20000"/>
        </a:spcBef>
        <a:buFont charset="0"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p:bodyStyle>
    <p:other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yperlinks/Appendix%20A.pptx" TargetMode="External"/><Relationship Id="rId1" Type="http://schemas.openxmlformats.org/officeDocument/2006/relationships/slideLayout" Target="../slideLayouts/slideLayout74.xml"/><Relationship Id="rId5" Type="http://schemas.openxmlformats.org/officeDocument/2006/relationships/hyperlink" Target="mailto:gaurangenviro@gmail.com" TargetMode="External"/><Relationship Id="rId4" Type="http://schemas.openxmlformats.org/officeDocument/2006/relationships/hyperlink" Target="mailto:prithvigroupg@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4.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5.xml"/></Relationships>
</file>

<file path=ppt/slides/_rels/slide22.xml.rels><?xml version="1.0" encoding="UTF-8" standalone="yes" ?><Relationships xmlns="http://schemas.openxmlformats.org/package/2006/relationships"><Relationship Id="rId3" Target="../media/image13.jpeg" Type="http://schemas.openxmlformats.org/officeDocument/2006/relationships/image"/><Relationship Id="rId2" Target="../media/image12.jpeg" Type="http://schemas.openxmlformats.org/officeDocument/2006/relationships/image"/><Relationship Id="rId1" Target="../slideLayouts/slideLayout85.xml" Type="http://schemas.openxmlformats.org/officeDocument/2006/relationships/slideLayout"/><Relationship Id="rId6" Target="../media/image16.jpeg" Type="http://schemas.openxmlformats.org/officeDocument/2006/relationships/image"/><Relationship Id="rId5" Target="../media/image15.jpeg" Type="http://schemas.openxmlformats.org/officeDocument/2006/relationships/image"/><Relationship Id="rId4" Target="../media/image14.jpeg" Type="http://schemas.openxmlformats.org/officeDocument/2006/relationships/image"/></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4.xml"/></Relationships>
</file>

<file path=ppt/slides/_rels/slide50.xml.rels><?xml version="1.0" encoding="UTF-8" standalone="yes" ?><Relationships xmlns="http://schemas.openxmlformats.org/package/2006/relationships"><Relationship Id="rId3" Target="../media/image27.jpeg" Type="http://schemas.openxmlformats.org/officeDocument/2006/relationships/image"/><Relationship Id="rId2" Target="../media/image26.jpeg" Type="http://schemas.openxmlformats.org/officeDocument/2006/relationships/image"/><Relationship Id="rId1" Target="../slideLayouts/slideLayout85.xml" Type="http://schemas.openxmlformats.org/officeDocument/2006/relationships/slideLayout"/><Relationship Id="rId5" Target="../media/image29.jpeg" Type="http://schemas.openxmlformats.org/officeDocument/2006/relationships/image"/><Relationship Id="rId4" Target="../media/image28.jpeg" Type="http://schemas.openxmlformats.org/officeDocument/2006/relationships/image"/></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2" Type="http://schemas.openxmlformats.org/officeDocument/2006/relationships/hyperlink" Target="mailto:prithvigroupg@gmail.com" TargetMode="External"/><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3">
            <a:hlinkClick r:id="rId2" action="ppaction://hlinkpres?slideindex=1&amp;slidetitle="/>
          </p:cNvPr>
          <p:cNvSpPr txBox="1">
            <a:spLocks noGrp="1"/>
          </p:cNvSpPr>
          <p:nvPr/>
        </p:nvSpPr>
        <p:spPr bwMode="auto">
          <a:xfrm>
            <a:off x="8991079" y="6457950"/>
            <a:ext cx="914930" cy="400050"/>
          </a:xfrm>
          <a:prstGeom prst="rect">
            <a:avLst/>
          </a:prstGeom>
          <a:noFill/>
          <a:ln w="9525">
            <a:noFill/>
            <a:miter lim="800000"/>
            <a:headEnd/>
            <a:tailEnd/>
          </a:ln>
        </p:spPr>
        <p:txBody>
          <a:bodyPr/>
          <a:lstStyle/>
          <a:p>
            <a:pPr algn="r"/>
            <a:fld id="{9C20FC3F-80D7-4183-A657-BA2CD6AF83C0}" type="slidenum">
              <a:rPr lang="en-US" sz="1400" b="1">
                <a:solidFill>
                  <a:srgbClr val="000000"/>
                </a:solidFill>
                <a:latin typeface="Times New Roman" pitchFamily="18" charset="0"/>
                <a:cs typeface="Times New Roman" pitchFamily="18" charset="0"/>
              </a:rPr>
              <a:pPr algn="r"/>
              <a:t>1</a:t>
            </a:fld>
            <a:endParaRPr lang="en-US" sz="1400" b="1" dirty="0">
              <a:solidFill>
                <a:srgbClr val="000000"/>
              </a:solidFill>
              <a:latin typeface="Times New Roman" pitchFamily="18" charset="0"/>
              <a:cs typeface="Times New Roman" pitchFamily="18" charset="0"/>
            </a:endParaRPr>
          </a:p>
        </p:txBody>
      </p:sp>
      <p:sp>
        <p:nvSpPr>
          <p:cNvPr id="20" name="Text Box 3"/>
          <p:cNvSpPr txBox="1">
            <a:spLocks noChangeArrowheads="1"/>
          </p:cNvSpPr>
          <p:nvPr/>
        </p:nvSpPr>
        <p:spPr bwMode="auto">
          <a:xfrm>
            <a:off x="0" y="0"/>
            <a:ext cx="9906000" cy="1446550"/>
          </a:xfrm>
          <a:prstGeom prst="rect">
            <a:avLst/>
          </a:prstGeom>
          <a:blipFill>
            <a:blip r:embed="rId3"/>
            <a:tile tx="0" ty="0" sx="100000" sy="100000" flip="none" algn="tl"/>
          </a:blipFill>
          <a:ln w="25400" algn="ctr">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itchFamily="18" charset="0"/>
                <a:cs typeface="Times New Roman" pitchFamily="18" charset="0"/>
              </a:rPr>
              <a:t>TECHNICAL PRESENTATION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itchFamily="18" charset="0"/>
                <a:cs typeface="Times New Roman" pitchFamily="18" charset="0"/>
              </a:rPr>
              <a:t>FOR OBTAINING ENVIRONMENTAL CLEARANCE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itchFamily="18" charset="0"/>
                <a:cs typeface="Times New Roman" pitchFamily="18" charset="0"/>
              </a:rPr>
              <a:t>FOR</a:t>
            </a:r>
          </a:p>
          <a:p>
            <a:pPr algn="ctr" fontAlgn="auto">
              <a:spcBef>
                <a:spcPts val="0"/>
              </a:spcBef>
              <a:spcAft>
                <a:spcPts val="0"/>
              </a:spcAft>
              <a:defRPr/>
            </a:pPr>
            <a:r>
              <a:rPr lang="en-US" b="1" kern="0" dirty="0">
                <a:solidFill>
                  <a:srgbClr val="0070C0"/>
                </a:solidFill>
                <a:latin typeface="Times New Roman" pitchFamily="18" charset="0"/>
                <a:cs typeface="Times New Roman" pitchFamily="18" charset="0"/>
              </a:rPr>
              <a:t>“Expansion of MS Ingots from 28,800 TPA to 60,000 TPA and MS TMT Bars/Angles/Channels from 28,800 TPA to 1,00,000 TPA”</a:t>
            </a:r>
          </a:p>
        </p:txBody>
      </p:sp>
      <p:sp>
        <p:nvSpPr>
          <p:cNvPr id="23" name="Rectangle 1"/>
          <p:cNvSpPr>
            <a:spLocks noChangeArrowheads="1"/>
          </p:cNvSpPr>
          <p:nvPr/>
        </p:nvSpPr>
        <p:spPr bwMode="auto">
          <a:xfrm>
            <a:off x="76200" y="2013991"/>
            <a:ext cx="9753600" cy="8735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lnSpc>
                <a:spcPct val="150000"/>
              </a:lnSpc>
            </a:pPr>
            <a:r>
              <a:rPr lang="en-US" sz="1800" b="1" kern="0" dirty="0">
                <a:solidFill>
                  <a:srgbClr val="000000"/>
                </a:solidFill>
                <a:latin typeface="Times New Roman" pitchFamily="18" charset="0"/>
                <a:ea typeface="Times New Roman" pitchFamily="18" charset="0"/>
                <a:cs typeface="Times New Roman" pitchFamily="18" charset="0"/>
              </a:rPr>
              <a:t>Location : Plot No.E-154 to E-156, E-157 , RIICO Industrial Area,  </a:t>
            </a:r>
            <a:r>
              <a:rPr lang="en-US" sz="1800" b="1" kern="0" dirty="0" err="1">
                <a:solidFill>
                  <a:srgbClr val="000000"/>
                </a:solidFill>
                <a:latin typeface="Times New Roman" pitchFamily="18" charset="0"/>
                <a:ea typeface="Times New Roman" pitchFamily="18" charset="0"/>
                <a:cs typeface="Times New Roman" pitchFamily="18" charset="0"/>
              </a:rPr>
              <a:t>Bagru</a:t>
            </a:r>
            <a:r>
              <a:rPr lang="en-US" sz="1800" b="1" kern="0" dirty="0">
                <a:solidFill>
                  <a:srgbClr val="000000"/>
                </a:solidFill>
                <a:latin typeface="Times New Roman" pitchFamily="18" charset="0"/>
                <a:ea typeface="Times New Roman" pitchFamily="18" charset="0"/>
                <a:cs typeface="Times New Roman" pitchFamily="18" charset="0"/>
              </a:rPr>
              <a:t> Extension Phase-II, Jaipur (Rajasthan)</a:t>
            </a:r>
          </a:p>
        </p:txBody>
      </p:sp>
      <p:graphicFrame>
        <p:nvGraphicFramePr>
          <p:cNvPr id="25" name="Table 24"/>
          <p:cNvGraphicFramePr>
            <a:graphicFrameLocks noGrp="1"/>
          </p:cNvGraphicFramePr>
          <p:nvPr>
            <p:extLst>
              <p:ext uri="{D42A27DB-BD31-4B8C-83A1-F6EECF244321}">
                <p14:modId xmlns:p14="http://schemas.microsoft.com/office/powerpoint/2010/main" val="733600156"/>
              </p:ext>
            </p:extLst>
          </p:nvPr>
        </p:nvGraphicFramePr>
        <p:xfrm>
          <a:off x="0" y="4724400"/>
          <a:ext cx="9906000" cy="2133600"/>
        </p:xfrm>
        <a:graphic>
          <a:graphicData uri="http://schemas.openxmlformats.org/drawingml/2006/table">
            <a:tbl>
              <a:tblPr firstRow="1" bandRow="1"/>
              <a:tblGrid>
                <a:gridCol w="4757697">
                  <a:extLst>
                    <a:ext uri="{9D8B030D-6E8A-4147-A177-3AD203B41FA5}">
                      <a16:colId xmlns:a16="http://schemas.microsoft.com/office/drawing/2014/main" val="20000"/>
                    </a:ext>
                  </a:extLst>
                </a:gridCol>
                <a:gridCol w="5148303">
                  <a:extLst>
                    <a:ext uri="{9D8B030D-6E8A-4147-A177-3AD203B41FA5}">
                      <a16:colId xmlns:a16="http://schemas.microsoft.com/office/drawing/2014/main" val="20001"/>
                    </a:ext>
                  </a:extLst>
                </a:gridCol>
              </a:tblGrid>
              <a:tr h="2133600">
                <a:tc>
                  <a:txBody>
                    <a:bodyPr/>
                    <a:lstStyle>
                      <a:defPPr>
                        <a:defRPr lang="en-US"/>
                      </a:defPPr>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algn="l" defTabSz="914400" rtl="0" eaLnBrk="1" latinLnBrk="0" hangingPunct="1">
                        <a:lnSpc>
                          <a:spcPct val="130000"/>
                        </a:lnSpc>
                        <a:spcBef>
                          <a:spcPts val="0"/>
                        </a:spcBef>
                        <a:spcAft>
                          <a:spcPts val="0"/>
                        </a:spcAft>
                        <a:tabLst>
                          <a:tab pos="635000" algn="l"/>
                        </a:tabLst>
                      </a:pPr>
                      <a:r>
                        <a:rPr lang="en-US" sz="1600" b="1" i="0" kern="1200" dirty="0">
                          <a:solidFill>
                            <a:schemeClr val="tx1"/>
                          </a:solidFill>
                          <a:latin typeface="Times New Roman" pitchFamily="18" charset="0"/>
                          <a:cs typeface="Times New Roman" pitchFamily="18" charset="0"/>
                        </a:rPr>
                        <a:t>Promoter</a:t>
                      </a:r>
                      <a:r>
                        <a:rPr lang="en-US" sz="1600" b="1" i="0" kern="1200" dirty="0">
                          <a:solidFill>
                            <a:srgbClr val="002060"/>
                          </a:solidFill>
                          <a:latin typeface="Times New Roman" pitchFamily="18" charset="0"/>
                          <a:cs typeface="Times New Roman" pitchFamily="18" charset="0"/>
                        </a:rPr>
                        <a:t>:</a:t>
                      </a:r>
                    </a:p>
                    <a:p>
                      <a:pPr marL="0" marR="0" indent="0" algn="l" defTabSz="914400" rtl="0" eaLnBrk="1" fontAlgn="auto" latinLnBrk="0" hangingPunct="1">
                        <a:lnSpc>
                          <a:spcPct val="130000"/>
                        </a:lnSpc>
                        <a:spcBef>
                          <a:spcPts val="0"/>
                        </a:spcBef>
                        <a:spcAft>
                          <a:spcPts val="0"/>
                        </a:spcAft>
                        <a:buClrTx/>
                        <a:buSzTx/>
                        <a:buFontTx/>
                        <a:buNone/>
                        <a:tabLst>
                          <a:tab pos="635000" algn="l"/>
                        </a:tabLst>
                        <a:defRPr/>
                      </a:pPr>
                      <a:r>
                        <a:rPr lang="en-US" sz="1800" b="1" i="0" kern="1200" dirty="0">
                          <a:solidFill>
                            <a:schemeClr val="tx1"/>
                          </a:solidFill>
                          <a:latin typeface="Times New Roman" pitchFamily="18" charset="0"/>
                          <a:ea typeface="+mn-ea"/>
                          <a:cs typeface="Times New Roman" pitchFamily="18" charset="0"/>
                        </a:rPr>
                        <a:t>Shri Prithvi Alloys Private Limited</a:t>
                      </a:r>
                    </a:p>
                    <a:p>
                      <a:pPr marL="0" marR="0" indent="0" algn="l" defTabSz="914400" rtl="0" eaLnBrk="1" fontAlgn="auto" latinLnBrk="0" hangingPunct="1">
                        <a:lnSpc>
                          <a:spcPct val="130000"/>
                        </a:lnSpc>
                        <a:spcBef>
                          <a:spcPts val="0"/>
                        </a:spcBef>
                        <a:spcAft>
                          <a:spcPts val="0"/>
                        </a:spcAft>
                        <a:buClrTx/>
                        <a:buSzTx/>
                        <a:buFontTx/>
                        <a:buNone/>
                        <a:tabLst>
                          <a:tab pos="635000" algn="l"/>
                        </a:tabLst>
                        <a:defRPr/>
                      </a:pPr>
                      <a:r>
                        <a:rPr lang="es-ES" sz="1200" b="0" i="0" kern="1200" dirty="0">
                          <a:solidFill>
                            <a:schemeClr val="tx1"/>
                          </a:solidFill>
                          <a:latin typeface="Times New Roman" pitchFamily="18" charset="0"/>
                          <a:ea typeface="+mn-ea"/>
                          <a:cs typeface="Times New Roman" pitchFamily="18" charset="0"/>
                        </a:rPr>
                        <a:t>C/o </a:t>
                      </a:r>
                      <a:r>
                        <a:rPr lang="en-US" sz="1200" b="0" i="0" kern="1200" dirty="0">
                          <a:solidFill>
                            <a:schemeClr val="tx1"/>
                          </a:solidFill>
                          <a:latin typeface="Times New Roman" pitchFamily="18" charset="0"/>
                          <a:ea typeface="+mn-ea"/>
                          <a:cs typeface="Times New Roman" pitchFamily="18" charset="0"/>
                        </a:rPr>
                        <a:t>B-190 (A) ROAD NO. 9F V.K.I. AREA JAIPUR RJ 302013</a:t>
                      </a:r>
                    </a:p>
                    <a:p>
                      <a:pPr marL="0" marR="0" indent="0" algn="l" defTabSz="914400" rtl="0" eaLnBrk="1" fontAlgn="auto" latinLnBrk="0" hangingPunct="1">
                        <a:lnSpc>
                          <a:spcPct val="130000"/>
                        </a:lnSpc>
                        <a:spcBef>
                          <a:spcPts val="0"/>
                        </a:spcBef>
                        <a:spcAft>
                          <a:spcPts val="0"/>
                        </a:spcAft>
                        <a:buClrTx/>
                        <a:buSzTx/>
                        <a:buFontTx/>
                        <a:buNone/>
                        <a:tabLst>
                          <a:tab pos="635000" algn="l"/>
                        </a:tabLst>
                        <a:defRPr/>
                      </a:pPr>
                      <a:r>
                        <a:rPr lang="en-US" sz="1200" b="0" i="0" kern="1200" dirty="0">
                          <a:solidFill>
                            <a:schemeClr val="tx1"/>
                          </a:solidFill>
                          <a:latin typeface="Times New Roman" pitchFamily="18" charset="0"/>
                          <a:ea typeface="+mn-ea"/>
                          <a:cs typeface="Times New Roman" pitchFamily="18" charset="0"/>
                        </a:rPr>
                        <a:t>E-mail:  </a:t>
                      </a:r>
                      <a:r>
                        <a:rPr lang="en-US" sz="1200" b="0" i="0" kern="1200" dirty="0">
                          <a:solidFill>
                            <a:schemeClr val="tx1"/>
                          </a:solidFill>
                          <a:latin typeface="Times New Roman" pitchFamily="18" charset="0"/>
                          <a:ea typeface="+mn-ea"/>
                          <a:cs typeface="Times New Roman" pitchFamily="18" charset="0"/>
                          <a:hlinkClick r:id="rId4"/>
                        </a:rPr>
                        <a:t>prithvigroupg@gmail.com</a:t>
                      </a:r>
                      <a:endParaRPr lang="en-US" sz="1200" b="0" i="0" kern="1200" dirty="0">
                        <a:solidFill>
                          <a:schemeClr val="tx1"/>
                        </a:solidFill>
                        <a:latin typeface="Times New Roman" pitchFamily="18" charset="0"/>
                        <a:ea typeface="+mn-ea"/>
                        <a:cs typeface="Times New Roman" pitchFamily="18" charset="0"/>
                      </a:endParaRPr>
                    </a:p>
                    <a:p>
                      <a:pPr marL="0" marR="0" indent="0" algn="l" defTabSz="914400" rtl="0" eaLnBrk="1" fontAlgn="auto" latinLnBrk="0" hangingPunct="1">
                        <a:lnSpc>
                          <a:spcPct val="130000"/>
                        </a:lnSpc>
                        <a:spcBef>
                          <a:spcPts val="0"/>
                        </a:spcBef>
                        <a:spcAft>
                          <a:spcPts val="0"/>
                        </a:spcAft>
                        <a:buClrTx/>
                        <a:buSzTx/>
                        <a:buFontTx/>
                        <a:buNone/>
                        <a:tabLst>
                          <a:tab pos="635000" algn="l"/>
                        </a:tabLst>
                        <a:defRPr/>
                      </a:pPr>
                      <a:r>
                        <a:rPr lang="en-US" sz="1200" b="1" i="0" kern="1200" dirty="0">
                          <a:solidFill>
                            <a:schemeClr val="tx1"/>
                          </a:solidFill>
                          <a:latin typeface="Times New Roman" pitchFamily="18" charset="0"/>
                          <a:ea typeface="+mn-ea"/>
                          <a:cs typeface="Times New Roman" pitchFamily="18" charset="0"/>
                        </a:rPr>
                        <a:t>Project</a:t>
                      </a:r>
                      <a:r>
                        <a:rPr lang="en-US" sz="1200" b="1" i="0" kern="1200" baseline="0" dirty="0">
                          <a:solidFill>
                            <a:schemeClr val="tx1"/>
                          </a:solidFill>
                          <a:latin typeface="Times New Roman" pitchFamily="18" charset="0"/>
                          <a:ea typeface="+mn-ea"/>
                          <a:cs typeface="Times New Roman" pitchFamily="18" charset="0"/>
                        </a:rPr>
                        <a:t> In-charge: Mr. Sudesh Sharma (Director)</a:t>
                      </a:r>
                      <a:endParaRPr lang="pt-BR" sz="1200" b="1" i="0" kern="1200" baseline="0" dirty="0">
                        <a:solidFill>
                          <a:schemeClr val="tx1"/>
                        </a:solidFill>
                        <a:latin typeface="Times New Roman" pitchFamily="18" charset="0"/>
                        <a:ea typeface="+mn-ea"/>
                        <a:cs typeface="Times New Roman" pitchFamily="18" charset="0"/>
                      </a:endParaRPr>
                    </a:p>
                  </a:txBody>
                  <a:tcPr marL="91441" marR="91441">
                    <a:lnL>
                      <a:noFill/>
                    </a:lnL>
                    <a:lnR>
                      <a:noFill/>
                    </a:lnR>
                    <a:lnT w="12700" cmpd="sng">
                      <a:noFill/>
                    </a:lnT>
                    <a:lnB w="12700" cmpd="sng">
                      <a:noFill/>
                    </a:lnB>
                    <a:lnTlToBr w="12700" cmpd="sng">
                      <a:noFill/>
                      <a:prstDash val="solid"/>
                    </a:lnTlToBr>
                    <a:lnBlToTr w="12700" cmpd="sng">
                      <a:noFill/>
                      <a:prstDash val="solid"/>
                    </a:lnBlToTr>
                    <a:solidFill>
                      <a:srgbClr val="FFFFFF">
                        <a:lumMod val="85000"/>
                      </a:srgbClr>
                    </a:solidFill>
                  </a:tcPr>
                </a:tc>
                <a:tc>
                  <a:txBody>
                    <a:bodyPr/>
                    <a:lstStyle>
                      <a:defPPr>
                        <a:defRPr lang="en-US"/>
                      </a:defPPr>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r">
                        <a:lnSpc>
                          <a:spcPct val="130000"/>
                        </a:lnSpc>
                        <a:spcBef>
                          <a:spcPts val="0"/>
                        </a:spcBef>
                        <a:spcAft>
                          <a:spcPts val="0"/>
                        </a:spcAft>
                      </a:pPr>
                      <a:r>
                        <a:rPr lang="en-US" sz="1200" dirty="0">
                          <a:latin typeface="Times New Roman" pitchFamily="18" charset="0"/>
                          <a:cs typeface="Times New Roman" pitchFamily="18" charset="0"/>
                        </a:rPr>
                        <a:t>             </a:t>
                      </a:r>
                      <a:r>
                        <a:rPr lang="en-US" sz="1600" b="1" i="0" kern="1200" dirty="0">
                          <a:solidFill>
                            <a:schemeClr val="tx1"/>
                          </a:solidFill>
                          <a:latin typeface="Times New Roman" pitchFamily="18" charset="0"/>
                          <a:ea typeface="+mn-ea"/>
                          <a:cs typeface="Times New Roman" pitchFamily="18" charset="0"/>
                        </a:rPr>
                        <a:t>Environmental Consultant:</a:t>
                      </a:r>
                    </a:p>
                    <a:p>
                      <a:pPr algn="r">
                        <a:lnSpc>
                          <a:spcPct val="130000"/>
                        </a:lnSpc>
                        <a:spcBef>
                          <a:spcPts val="0"/>
                        </a:spcBef>
                        <a:spcAft>
                          <a:spcPts val="0"/>
                        </a:spcAft>
                      </a:pPr>
                      <a:r>
                        <a:rPr lang="fr-FR" sz="1800" b="1" i="0" kern="1200" dirty="0" err="1">
                          <a:solidFill>
                            <a:schemeClr val="tx1"/>
                          </a:solidFill>
                          <a:latin typeface="Times New Roman" pitchFamily="18" charset="0"/>
                          <a:ea typeface="+mn-ea"/>
                          <a:cs typeface="Times New Roman" pitchFamily="18" charset="0"/>
                        </a:rPr>
                        <a:t>Gaurang</a:t>
                      </a:r>
                      <a:r>
                        <a:rPr lang="fr-FR" sz="1800" b="1" i="0" kern="1200" dirty="0">
                          <a:solidFill>
                            <a:schemeClr val="tx1"/>
                          </a:solidFill>
                          <a:latin typeface="Times New Roman" pitchFamily="18" charset="0"/>
                          <a:ea typeface="+mn-ea"/>
                          <a:cs typeface="Times New Roman" pitchFamily="18" charset="0"/>
                        </a:rPr>
                        <a:t> Environmental Solutions Pvt. Ltd</a:t>
                      </a:r>
                      <a:endParaRPr lang="en-US" sz="1800" b="1" i="0" kern="1200" dirty="0">
                        <a:solidFill>
                          <a:schemeClr val="tx1"/>
                        </a:solidFill>
                        <a:latin typeface="Times New Roman" pitchFamily="18" charset="0"/>
                        <a:ea typeface="+mn-ea"/>
                        <a:cs typeface="Times New Roman" pitchFamily="18" charset="0"/>
                      </a:endParaRPr>
                    </a:p>
                    <a:p>
                      <a:pPr algn="r">
                        <a:lnSpc>
                          <a:spcPct val="130000"/>
                        </a:lnSpc>
                        <a:spcBef>
                          <a:spcPts val="0"/>
                        </a:spcBef>
                        <a:spcAft>
                          <a:spcPts val="0"/>
                        </a:spcAft>
                      </a:pPr>
                      <a:r>
                        <a:rPr lang="en-US" sz="1200" b="1" dirty="0">
                          <a:solidFill>
                            <a:schemeClr val="tx1"/>
                          </a:solidFill>
                          <a:latin typeface="Times New Roman" pitchFamily="18" charset="0"/>
                          <a:cs typeface="Times New Roman" pitchFamily="18" charset="0"/>
                        </a:rPr>
                        <a:t>#</a:t>
                      </a:r>
                      <a:r>
                        <a:rPr lang="en-US" sz="1200" b="0" i="0" kern="1200" dirty="0">
                          <a:solidFill>
                            <a:schemeClr val="tx1"/>
                          </a:solidFill>
                          <a:latin typeface="Times New Roman" pitchFamily="18" charset="0"/>
                          <a:ea typeface="+mn-ea"/>
                          <a:cs typeface="Times New Roman" pitchFamily="18" charset="0"/>
                        </a:rPr>
                        <a:t>102, SNG Shri </a:t>
                      </a:r>
                      <a:r>
                        <a:rPr lang="en-US" sz="1200" b="0" i="0" kern="1200" dirty="0" err="1">
                          <a:solidFill>
                            <a:schemeClr val="tx1"/>
                          </a:solidFill>
                          <a:latin typeface="Times New Roman" pitchFamily="18" charset="0"/>
                          <a:ea typeface="+mn-ea"/>
                          <a:cs typeface="Times New Roman" pitchFamily="18" charset="0"/>
                        </a:rPr>
                        <a:t>Ratna</a:t>
                      </a:r>
                      <a:r>
                        <a:rPr lang="en-US" sz="1200" b="0" i="0" kern="1200" dirty="0">
                          <a:solidFill>
                            <a:schemeClr val="tx1"/>
                          </a:solidFill>
                          <a:latin typeface="Times New Roman" pitchFamily="18" charset="0"/>
                          <a:ea typeface="+mn-ea"/>
                          <a:cs typeface="Times New Roman" pitchFamily="18" charset="0"/>
                        </a:rPr>
                        <a:t> Apartment, Near </a:t>
                      </a:r>
                      <a:r>
                        <a:rPr lang="en-US" sz="1200" b="0" i="0" kern="1200" dirty="0" err="1">
                          <a:solidFill>
                            <a:schemeClr val="tx1"/>
                          </a:solidFill>
                          <a:latin typeface="Times New Roman" pitchFamily="18" charset="0"/>
                          <a:ea typeface="+mn-ea"/>
                          <a:cs typeface="Times New Roman" pitchFamily="18" charset="0"/>
                        </a:rPr>
                        <a:t>Tambi</a:t>
                      </a:r>
                      <a:r>
                        <a:rPr lang="en-US" sz="1200" b="0" i="0" kern="1200" dirty="0">
                          <a:solidFill>
                            <a:schemeClr val="tx1"/>
                          </a:solidFill>
                          <a:latin typeface="Times New Roman" pitchFamily="18" charset="0"/>
                          <a:ea typeface="+mn-ea"/>
                          <a:cs typeface="Times New Roman" pitchFamily="18" charset="0"/>
                        </a:rPr>
                        <a:t> Petrol Pump, Peetal Factory, </a:t>
                      </a:r>
                    </a:p>
                    <a:p>
                      <a:pPr algn="r">
                        <a:lnSpc>
                          <a:spcPct val="130000"/>
                        </a:lnSpc>
                        <a:spcBef>
                          <a:spcPts val="0"/>
                        </a:spcBef>
                        <a:spcAft>
                          <a:spcPts val="0"/>
                        </a:spcAft>
                      </a:pPr>
                      <a:r>
                        <a:rPr lang="en-US" sz="1200" b="0" i="0" kern="1200" dirty="0" err="1">
                          <a:solidFill>
                            <a:schemeClr val="tx1"/>
                          </a:solidFill>
                          <a:latin typeface="Times New Roman" pitchFamily="18" charset="0"/>
                          <a:ea typeface="+mn-ea"/>
                          <a:cs typeface="Times New Roman" pitchFamily="18" charset="0"/>
                        </a:rPr>
                        <a:t>Jhotwara</a:t>
                      </a:r>
                      <a:r>
                        <a:rPr lang="en-US" sz="1200" b="0" i="0" kern="1200" dirty="0">
                          <a:solidFill>
                            <a:schemeClr val="tx1"/>
                          </a:solidFill>
                          <a:latin typeface="Times New Roman" pitchFamily="18" charset="0"/>
                          <a:ea typeface="+mn-ea"/>
                          <a:cs typeface="Times New Roman" pitchFamily="18" charset="0"/>
                        </a:rPr>
                        <a:t> Road,</a:t>
                      </a:r>
                      <a:r>
                        <a:rPr lang="en-US" sz="1200" b="0" i="0" kern="1200" baseline="0" dirty="0">
                          <a:solidFill>
                            <a:schemeClr val="tx1"/>
                          </a:solidFill>
                          <a:latin typeface="Times New Roman" pitchFamily="18" charset="0"/>
                          <a:ea typeface="+mn-ea"/>
                          <a:cs typeface="Times New Roman" pitchFamily="18" charset="0"/>
                        </a:rPr>
                        <a:t> </a:t>
                      </a:r>
                      <a:r>
                        <a:rPr lang="en-US" sz="1200" b="0" i="0" kern="1200" dirty="0">
                          <a:solidFill>
                            <a:schemeClr val="tx1"/>
                          </a:solidFill>
                          <a:latin typeface="Times New Roman" pitchFamily="18" charset="0"/>
                          <a:ea typeface="+mn-ea"/>
                          <a:cs typeface="Times New Roman" pitchFamily="18" charset="0"/>
                        </a:rPr>
                        <a:t>Jaipur- 302016</a:t>
                      </a:r>
                    </a:p>
                    <a:p>
                      <a:pPr algn="r">
                        <a:lnSpc>
                          <a:spcPct val="130000"/>
                        </a:lnSpc>
                        <a:spcBef>
                          <a:spcPts val="0"/>
                        </a:spcBef>
                        <a:spcAft>
                          <a:spcPts val="0"/>
                        </a:spcAft>
                      </a:pPr>
                      <a:r>
                        <a:rPr lang="en-US" sz="1200" b="0" i="0" kern="1200" dirty="0">
                          <a:solidFill>
                            <a:schemeClr val="tx1"/>
                          </a:solidFill>
                          <a:latin typeface="Times New Roman" pitchFamily="18" charset="0"/>
                          <a:ea typeface="+mn-ea"/>
                          <a:cs typeface="Times New Roman" pitchFamily="18" charset="0"/>
                        </a:rPr>
                        <a:t> E-mail- </a:t>
                      </a:r>
                      <a:r>
                        <a:rPr lang="en-US" sz="1200" b="0" i="0" kern="1200" dirty="0">
                          <a:solidFill>
                            <a:schemeClr val="tx1"/>
                          </a:solidFill>
                          <a:latin typeface="Times New Roman" pitchFamily="18" charset="0"/>
                          <a:ea typeface="+mn-ea"/>
                          <a:cs typeface="Times New Roman" pitchFamily="18" charset="0"/>
                          <a:hlinkClick r:id="rId5"/>
                        </a:rPr>
                        <a:t>gaurangenviro@gmail.com</a:t>
                      </a:r>
                      <a:r>
                        <a:rPr lang="en-US" sz="1200" b="0" i="0" kern="1200" dirty="0">
                          <a:solidFill>
                            <a:schemeClr val="tx1"/>
                          </a:solidFill>
                          <a:latin typeface="Times New Roman" pitchFamily="18" charset="0"/>
                          <a:ea typeface="+mn-ea"/>
                          <a:cs typeface="Times New Roman" pitchFamily="18" charset="0"/>
                        </a:rPr>
                        <a:t> </a:t>
                      </a:r>
                    </a:p>
                    <a:p>
                      <a:pPr marL="0" marR="0" indent="0" algn="r" defTabSz="914400" rtl="0" eaLnBrk="1" fontAlgn="auto" latinLnBrk="0" hangingPunct="1">
                        <a:lnSpc>
                          <a:spcPct val="130000"/>
                        </a:lnSpc>
                        <a:spcBef>
                          <a:spcPts val="0"/>
                        </a:spcBef>
                        <a:spcAft>
                          <a:spcPts val="0"/>
                        </a:spcAft>
                        <a:buClrTx/>
                        <a:buSzTx/>
                        <a:buFontTx/>
                        <a:buNone/>
                        <a:tabLst/>
                        <a:defRPr/>
                      </a:pPr>
                      <a:r>
                        <a:rPr lang="en-US" sz="1200" b="0" i="0" kern="1200" dirty="0">
                          <a:solidFill>
                            <a:schemeClr val="tx1"/>
                          </a:solidFill>
                          <a:latin typeface="Times New Roman" pitchFamily="18" charset="0"/>
                          <a:ea typeface="+mn-ea"/>
                          <a:cs typeface="Times New Roman" pitchFamily="18" charset="0"/>
                        </a:rPr>
                        <a:t>NABET Accreditation No.: NABET/EIA/2023/RA0192 (rev.01) dated 16.07.2021 valid up to 19.01.2023 .</a:t>
                      </a:r>
                    </a:p>
                  </a:txBody>
                  <a:tcPr marL="91441" marR="91441">
                    <a:lnL>
                      <a:noFill/>
                    </a:lnL>
                    <a:lnR>
                      <a:noFill/>
                    </a:lnR>
                    <a:lnT w="12700" cmpd="sng">
                      <a:noFill/>
                    </a:lnT>
                    <a:lnB w="12700" cmpd="sng">
                      <a:noFill/>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0"/>
                  </a:ext>
                </a:extLst>
              </a:tr>
            </a:tbl>
          </a:graphicData>
        </a:graphic>
      </p:graphicFrame>
      <p:sp>
        <p:nvSpPr>
          <p:cNvPr id="9" name="Rectangle 4"/>
          <p:cNvSpPr>
            <a:spLocks noChangeArrowheads="1"/>
          </p:cNvSpPr>
          <p:nvPr/>
        </p:nvSpPr>
        <p:spPr bwMode="auto">
          <a:xfrm>
            <a:off x="609600" y="1371600"/>
            <a:ext cx="8763000" cy="381000"/>
          </a:xfrm>
          <a:prstGeom prst="rect">
            <a:avLst/>
          </a:prstGeom>
          <a:noFill/>
          <a:ln w="28575">
            <a:noFill/>
            <a:miter lim="800000"/>
            <a:headEnd/>
            <a:tailEnd/>
          </a:ln>
        </p:spPr>
        <p:txBody>
          <a:bodyPr/>
          <a:lstStyle/>
          <a:p>
            <a:pPr algn="ctr">
              <a:lnSpc>
                <a:spcPct val="150000"/>
              </a:lnSpc>
            </a:pPr>
            <a:r>
              <a:rPr lang="en-US" sz="1400" b="1" i="1" kern="0" dirty="0">
                <a:latin typeface="Times New Roman" pitchFamily="18" charset="0"/>
                <a:cs typeface="Times New Roman" pitchFamily="18" charset="0"/>
              </a:rPr>
              <a:t>category-‘B’ under item 3(a)-Metallurgical industries (ferrous&amp; non-ferrous)</a:t>
            </a:r>
          </a:p>
        </p:txBody>
      </p:sp>
      <p:sp>
        <p:nvSpPr>
          <p:cNvPr id="10" name="Rectangle 9"/>
          <p:cNvSpPr/>
          <p:nvPr/>
        </p:nvSpPr>
        <p:spPr>
          <a:xfrm>
            <a:off x="381000" y="3034914"/>
            <a:ext cx="9296400" cy="873572"/>
          </a:xfrm>
          <a:prstGeom prst="rect">
            <a:avLst/>
          </a:prstGeom>
        </p:spPr>
        <p:txBody>
          <a:bodyPr wrap="square">
            <a:spAutoFit/>
          </a:bodyPr>
          <a:lstStyle/>
          <a:p>
            <a:pPr>
              <a:lnSpc>
                <a:spcPct val="150000"/>
              </a:lnSpc>
            </a:pPr>
            <a:r>
              <a:rPr lang="en-US" sz="1800" b="1" dirty="0">
                <a:latin typeface="Times New Roman" pitchFamily="18" charset="0"/>
                <a:cs typeface="Times New Roman" pitchFamily="18" charset="0"/>
              </a:rPr>
              <a:t>Study Period                 	: March, April and May ‘2021</a:t>
            </a:r>
          </a:p>
          <a:p>
            <a:pPr marL="2852738" indent="-2852738">
              <a:lnSpc>
                <a:spcPct val="150000"/>
              </a:lnSpc>
            </a:pPr>
            <a:r>
              <a:rPr lang="en-US" sz="1800" b="1" dirty="0">
                <a:latin typeface="Times New Roman" pitchFamily="18" charset="0"/>
                <a:cs typeface="Times New Roman" pitchFamily="18" charset="0"/>
              </a:rPr>
              <a:t>Project cost                            : Total Rs. 28.83 Cr. (Existing: 15.83 Cr.  and Proposed: 13.0 Cr.)</a:t>
            </a:r>
          </a:p>
        </p:txBody>
      </p:sp>
    </p:spTree>
    <p:extLst>
      <p:ext uri="{BB962C8B-B14F-4D97-AF65-F5344CB8AC3E}">
        <p14:creationId xmlns:p14="http://schemas.microsoft.com/office/powerpoint/2010/main" val="2284738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99300" y="6416675"/>
            <a:ext cx="2311400" cy="365125"/>
          </a:xfrm>
        </p:spPr>
        <p:txBody>
          <a:bodyPr/>
          <a:lstStyle/>
          <a:p>
            <a:pPr>
              <a:defRPr/>
            </a:pPr>
            <a:fld id="{E37F0A0A-F07F-49B8-B7E1-B2CDB105F3D9}" type="slidenum">
              <a:rPr lang="en-US" smtClean="0"/>
              <a:pPr>
                <a:defRPr/>
              </a:pPr>
              <a:t>10</a:t>
            </a:fld>
            <a:endParaRPr lang="en-US"/>
          </a:p>
        </p:txBody>
      </p:sp>
      <p:sp>
        <p:nvSpPr>
          <p:cNvPr id="7" name="Rectangle 6"/>
          <p:cNvSpPr/>
          <p:nvPr/>
        </p:nvSpPr>
        <p:spPr>
          <a:xfrm>
            <a:off x="425450" y="152420"/>
            <a:ext cx="9328150" cy="430887"/>
          </a:xfrm>
          <a:prstGeom prst="rect">
            <a:avLst/>
          </a:prstGeom>
        </p:spPr>
        <p:txBody>
          <a:bodyPr>
            <a:spAutoFit/>
          </a:bodyPr>
          <a:lstStyle/>
          <a:p>
            <a:pPr algn="ctr">
              <a:defRPr/>
            </a:pPr>
            <a:r>
              <a:rPr lang="en-US" sz="2200" b="1" dirty="0">
                <a:latin typeface="Times New Roman" pitchFamily="18" charset="0"/>
                <a:cs typeface="Times New Roman" pitchFamily="18" charset="0"/>
              </a:rPr>
              <a:t>POINT WISE COMPLIANCES OF TERM OF REFERENCES</a:t>
            </a:r>
            <a:endParaRPr lang="en-US" sz="2200" b="1" cap="all" dirty="0">
              <a:latin typeface="Times New Roman" pitchFamily="18" charset="0"/>
              <a:ea typeface="+mj-ea"/>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354895657"/>
              </p:ext>
            </p:extLst>
          </p:nvPr>
        </p:nvGraphicFramePr>
        <p:xfrm>
          <a:off x="152400" y="737569"/>
          <a:ext cx="9601201" cy="5233781"/>
        </p:xfrm>
        <a:graphic>
          <a:graphicData uri="http://schemas.openxmlformats.org/drawingml/2006/table">
            <a:tbl>
              <a:tblPr firstRow="1" bandRow="1">
                <a:tableStyleId>{5940675A-B579-460E-94D1-54222C63F5DA}</a:tableStyleId>
              </a:tblPr>
              <a:tblGrid>
                <a:gridCol w="696861">
                  <a:extLst>
                    <a:ext uri="{9D8B030D-6E8A-4147-A177-3AD203B41FA5}">
                      <a16:colId xmlns:a16="http://schemas.microsoft.com/office/drawing/2014/main" val="20000"/>
                    </a:ext>
                  </a:extLst>
                </a:gridCol>
                <a:gridCol w="2579740">
                  <a:extLst>
                    <a:ext uri="{9D8B030D-6E8A-4147-A177-3AD203B41FA5}">
                      <a16:colId xmlns:a16="http://schemas.microsoft.com/office/drawing/2014/main" val="20001"/>
                    </a:ext>
                  </a:extLst>
                </a:gridCol>
                <a:gridCol w="6324600">
                  <a:extLst>
                    <a:ext uri="{9D8B030D-6E8A-4147-A177-3AD203B41FA5}">
                      <a16:colId xmlns:a16="http://schemas.microsoft.com/office/drawing/2014/main" val="20002"/>
                    </a:ext>
                  </a:extLst>
                </a:gridCol>
              </a:tblGrid>
              <a:tr h="499284">
                <a:tc>
                  <a:txBody>
                    <a:bodyPr/>
                    <a:lstStyle/>
                    <a:p>
                      <a:r>
                        <a:rPr lang="en-US" sz="1300" b="1" dirty="0">
                          <a:latin typeface="Times New Roman" pitchFamily="18" charset="0"/>
                          <a:cs typeface="Times New Roman" pitchFamily="18" charset="0"/>
                        </a:rPr>
                        <a:t>TOR Point</a:t>
                      </a:r>
                    </a:p>
                  </a:txBody>
                  <a:tcPr>
                    <a:solidFill>
                      <a:schemeClr val="accent1">
                        <a:lumMod val="20000"/>
                        <a:lumOff val="80000"/>
                      </a:schemeClr>
                    </a:solidFill>
                  </a:tcPr>
                </a:tc>
                <a:tc>
                  <a:txBody>
                    <a:bodyPr/>
                    <a:lstStyle/>
                    <a:p>
                      <a:r>
                        <a:rPr lang="en-US" sz="1300" b="1" dirty="0">
                          <a:latin typeface="Times New Roman" pitchFamily="18" charset="0"/>
                          <a:cs typeface="Times New Roman" pitchFamily="18" charset="0"/>
                        </a:rPr>
                        <a:t>ToR Details</a:t>
                      </a:r>
                    </a:p>
                  </a:txBody>
                  <a:tcPr>
                    <a:solidFill>
                      <a:schemeClr val="accent1">
                        <a:lumMod val="20000"/>
                        <a:lumOff val="80000"/>
                      </a:schemeClr>
                    </a:solidFill>
                  </a:tcPr>
                </a:tc>
                <a:tc>
                  <a:txBody>
                    <a:bodyPr/>
                    <a:lstStyle/>
                    <a:p>
                      <a:r>
                        <a:rPr lang="en-US" sz="1300" b="1" dirty="0">
                          <a:latin typeface="Times New Roman" pitchFamily="18" charset="0"/>
                          <a:cs typeface="Times New Roman" pitchFamily="18" charset="0"/>
                        </a:rPr>
                        <a:t>Implementation/Plan </a:t>
                      </a:r>
                    </a:p>
                  </a:txBody>
                  <a:tcPr>
                    <a:solidFill>
                      <a:schemeClr val="accent1">
                        <a:lumMod val="20000"/>
                        <a:lumOff val="80000"/>
                      </a:schemeClr>
                    </a:solidFill>
                  </a:tcPr>
                </a:tc>
                <a:extLst>
                  <a:ext uri="{0D108BD9-81ED-4DB2-BD59-A6C34878D82A}">
                    <a16:rowId xmlns:a16="http://schemas.microsoft.com/office/drawing/2014/main" val="10000"/>
                  </a:ext>
                </a:extLst>
              </a:tr>
              <a:tr h="2430156">
                <a:tc>
                  <a:txBody>
                    <a:bodyPr/>
                    <a:lstStyle/>
                    <a:p>
                      <a:r>
                        <a:rPr lang="en-US" sz="1300" b="1" dirty="0">
                          <a:latin typeface="Times New Roman" pitchFamily="18" charset="0"/>
                          <a:cs typeface="Times New Roman" pitchFamily="18" charset="0"/>
                        </a:rPr>
                        <a:t>iii. </a:t>
                      </a:r>
                    </a:p>
                  </a:txBody>
                  <a:tcPr/>
                </a:tc>
                <a:tc>
                  <a:txBody>
                    <a:bodyPr/>
                    <a:lstStyle/>
                    <a:p>
                      <a:pPr algn="just">
                        <a:lnSpc>
                          <a:spcPct val="150000"/>
                        </a:lnSpc>
                        <a:spcAft>
                          <a:spcPts val="600"/>
                        </a:spcAft>
                      </a:pPr>
                      <a:r>
                        <a:rPr lang="en-US" sz="1300">
                          <a:effectLst/>
                          <a:latin typeface="Times New Roman" panose="02020603050405020304" pitchFamily="18" charset="0"/>
                          <a:ea typeface="Times New Roman" panose="02020603050405020304" pitchFamily="18" charset="0"/>
                        </a:rPr>
                        <a:t>Importance and benefits of the project</a:t>
                      </a:r>
                      <a:endParaRPr lang="en-IN" sz="13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600"/>
                        </a:spcAft>
                      </a:pPr>
                      <a:r>
                        <a:rPr lang="en-US" sz="1300" b="1" dirty="0">
                          <a:effectLst/>
                          <a:latin typeface="Times New Roman" panose="02020603050405020304" pitchFamily="18" charset="0"/>
                          <a:ea typeface="Times New Roman" panose="02020603050405020304" pitchFamily="18" charset="0"/>
                        </a:rPr>
                        <a:t>Importance of the project:</a:t>
                      </a:r>
                      <a:endParaRPr lang="en-IN" sz="13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r>
                        <a:rPr lang="en-US" sz="1300" dirty="0">
                          <a:effectLst/>
                          <a:latin typeface="Times New Roman" panose="02020603050405020304" pitchFamily="18" charset="0"/>
                          <a:ea typeface="Times New Roman" panose="02020603050405020304" pitchFamily="18" charset="0"/>
                        </a:rPr>
                        <a:t>Iron and steel have a vital role to play especially in a developing country like India. It is one of the most important basic requirements in almost all development activities e.g. building construction, bridges, railways, machine tools, transport vehicles. As per the latest world Steel Association Report, India is the largest steel producer in the world. The proposed expansion will result in the following benefits:-</a:t>
                      </a:r>
                      <a:endParaRPr lang="en-IN" sz="1300" dirty="0">
                        <a:effectLst/>
                        <a:latin typeface="Times New Roman" panose="02020603050405020304" pitchFamily="18" charset="0"/>
                        <a:ea typeface="Times New Roman" panose="02020603050405020304" pitchFamily="18" charset="0"/>
                      </a:endParaRPr>
                    </a:p>
                    <a:p>
                      <a:pPr marR="3810" algn="just">
                        <a:lnSpc>
                          <a:spcPct val="150000"/>
                        </a:lnSpc>
                        <a:spcAft>
                          <a:spcPts val="600"/>
                        </a:spcAft>
                      </a:pPr>
                      <a:r>
                        <a:rPr lang="en-US" sz="1300" b="1" dirty="0">
                          <a:effectLst/>
                          <a:latin typeface="Times New Roman" panose="02020603050405020304" pitchFamily="18" charset="0"/>
                          <a:ea typeface="Times New Roman" panose="02020603050405020304" pitchFamily="18" charset="0"/>
                        </a:rPr>
                        <a:t>Benefits of the project:</a:t>
                      </a:r>
                      <a:endParaRPr lang="en-IN" sz="1300" dirty="0">
                        <a:effectLst/>
                        <a:latin typeface="Times New Roman" panose="02020603050405020304" pitchFamily="18" charset="0"/>
                        <a:ea typeface="Times New Roman" panose="02020603050405020304" pitchFamily="18" charset="0"/>
                      </a:endParaRPr>
                    </a:p>
                    <a:p>
                      <a:pPr marL="342900" marR="3810" lvl="0" indent="-342900" algn="just">
                        <a:lnSpc>
                          <a:spcPct val="150000"/>
                        </a:lnSpc>
                        <a:spcAft>
                          <a:spcPts val="600"/>
                        </a:spcAft>
                        <a:buFont typeface="Symbol" panose="05050102010706020507" pitchFamily="18" charset="2"/>
                        <a:buChar char=""/>
                      </a:pPr>
                      <a:r>
                        <a:rPr lang="en-US" sz="1300" dirty="0">
                          <a:effectLst/>
                          <a:latin typeface="Times New Roman" panose="02020603050405020304" pitchFamily="18" charset="0"/>
                          <a:ea typeface="Times New Roman" panose="02020603050405020304" pitchFamily="18" charset="0"/>
                        </a:rPr>
                        <a:t>Employment to the local population</a:t>
                      </a:r>
                      <a:endParaRPr lang="en-IN" sz="1300" dirty="0">
                        <a:effectLst/>
                        <a:latin typeface="Times New Roman" panose="02020603050405020304" pitchFamily="18" charset="0"/>
                        <a:ea typeface="Times New Roman" panose="02020603050405020304" pitchFamily="18" charset="0"/>
                      </a:endParaRPr>
                    </a:p>
                    <a:p>
                      <a:pPr marL="342900" marR="3810" lvl="0" indent="-342900" algn="just">
                        <a:lnSpc>
                          <a:spcPct val="150000"/>
                        </a:lnSpc>
                        <a:spcAft>
                          <a:spcPts val="600"/>
                        </a:spcAft>
                        <a:buFont typeface="Symbol" panose="05050102010706020507" pitchFamily="18" charset="2"/>
                        <a:buChar char=""/>
                      </a:pPr>
                      <a:r>
                        <a:rPr lang="en-US" sz="1300" dirty="0">
                          <a:effectLst/>
                          <a:latin typeface="Times New Roman" panose="02020603050405020304" pitchFamily="18" charset="0"/>
                          <a:ea typeface="Times New Roman" panose="02020603050405020304" pitchFamily="18" charset="0"/>
                        </a:rPr>
                        <a:t>Infrastructure development of surrounding area.</a:t>
                      </a:r>
                      <a:endParaRPr lang="en-IN" sz="1300" dirty="0">
                        <a:effectLst/>
                        <a:latin typeface="Times New Roman" panose="02020603050405020304" pitchFamily="18" charset="0"/>
                        <a:ea typeface="Times New Roman" panose="02020603050405020304" pitchFamily="18" charset="0"/>
                      </a:endParaRPr>
                    </a:p>
                    <a:p>
                      <a:pPr marL="342900" marR="3810" lvl="0" indent="-342900" algn="just">
                        <a:lnSpc>
                          <a:spcPct val="150000"/>
                        </a:lnSpc>
                        <a:spcAft>
                          <a:spcPts val="600"/>
                        </a:spcAft>
                        <a:buFont typeface="Symbol" panose="05050102010706020507" pitchFamily="18" charset="2"/>
                        <a:buChar char=""/>
                      </a:pPr>
                      <a:r>
                        <a:rPr lang="en-US" sz="1300" dirty="0">
                          <a:effectLst/>
                          <a:latin typeface="Times New Roman" panose="02020603050405020304" pitchFamily="18" charset="0"/>
                          <a:ea typeface="Times New Roman" panose="02020603050405020304" pitchFamily="18" charset="0"/>
                        </a:rPr>
                        <a:t>Economic and Social upliftment of suppressed class. </a:t>
                      </a:r>
                      <a:endParaRPr lang="en-IN" sz="1300" dirty="0">
                        <a:effectLst/>
                        <a:latin typeface="Times New Roman" panose="02020603050405020304" pitchFamily="18" charset="0"/>
                        <a:ea typeface="Times New Roman" panose="02020603050405020304" pitchFamily="18" charset="0"/>
                      </a:endParaRPr>
                    </a:p>
                    <a:p>
                      <a:pPr marL="342900" marR="3810" lvl="0" indent="-342900" algn="just">
                        <a:lnSpc>
                          <a:spcPct val="150000"/>
                        </a:lnSpc>
                        <a:spcAft>
                          <a:spcPts val="600"/>
                        </a:spcAft>
                        <a:buFont typeface="Symbol" panose="05050102010706020507" pitchFamily="18" charset="2"/>
                        <a:buChar char=""/>
                      </a:pPr>
                      <a:r>
                        <a:rPr lang="en-US" sz="1300" dirty="0">
                          <a:effectLst/>
                          <a:latin typeface="Times New Roman" panose="02020603050405020304" pitchFamily="18" charset="0"/>
                          <a:ea typeface="Times New Roman" panose="02020603050405020304" pitchFamily="18" charset="0"/>
                        </a:rPr>
                        <a:t>The proposed expansion project aims to fill the demand – supply gap through optimum allocation and production of natural resources required to meet the demand effectively</a:t>
                      </a:r>
                      <a:endParaRPr lang="en-IN" sz="1300" dirty="0">
                        <a:effectLst/>
                        <a:latin typeface="Times New Roman" panose="02020603050405020304" pitchFamily="18" charset="0"/>
                        <a:ea typeface="Times New Roman" panose="02020603050405020304" pitchFamily="18" charset="0"/>
                      </a:endParaRPr>
                    </a:p>
                    <a:p>
                      <a:pPr marL="342900" marR="3810" lvl="0" indent="-342900" algn="just">
                        <a:lnSpc>
                          <a:spcPct val="150000"/>
                        </a:lnSpc>
                        <a:spcAft>
                          <a:spcPts val="600"/>
                        </a:spcAft>
                        <a:buFont typeface="Symbol" panose="05050102010706020507" pitchFamily="18" charset="2"/>
                        <a:buChar char=""/>
                      </a:pPr>
                      <a:r>
                        <a:rPr lang="en-US" sz="1300" dirty="0">
                          <a:effectLst/>
                          <a:latin typeface="Times New Roman" panose="02020603050405020304" pitchFamily="18" charset="0"/>
                          <a:ea typeface="Times New Roman" panose="02020603050405020304" pitchFamily="18" charset="0"/>
                        </a:rPr>
                        <a:t>Narrowing down and demand supply gap.</a:t>
                      </a:r>
                      <a:endParaRPr lang="en-IN" sz="1300" dirty="0">
                        <a:effectLst/>
                        <a:latin typeface="Times New Roman" panose="02020603050405020304" pitchFamily="18" charset="0"/>
                        <a:ea typeface="Times New Roman" panose="02020603050405020304" pitchFamily="18" charset="0"/>
                      </a:endParaRPr>
                    </a:p>
                    <a:p>
                      <a:pPr marL="342900" marR="3810" lvl="0" indent="-342900" algn="just">
                        <a:lnSpc>
                          <a:spcPct val="150000"/>
                        </a:lnSpc>
                        <a:spcAft>
                          <a:spcPts val="600"/>
                        </a:spcAft>
                        <a:buFont typeface="Symbol" panose="05050102010706020507" pitchFamily="18" charset="2"/>
                        <a:buChar char=""/>
                      </a:pPr>
                      <a:r>
                        <a:rPr lang="en-US" sz="1300" dirty="0">
                          <a:effectLst/>
                          <a:latin typeface="Times New Roman" panose="02020603050405020304" pitchFamily="18" charset="0"/>
                          <a:ea typeface="Times New Roman" panose="02020603050405020304" pitchFamily="18" charset="0"/>
                        </a:rPr>
                        <a:t>Revenue to State and Central exchangers  </a:t>
                      </a:r>
                      <a:endParaRPr lang="en-IN" sz="13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60224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99300" y="6416675"/>
            <a:ext cx="2311400" cy="365125"/>
          </a:xfrm>
        </p:spPr>
        <p:txBody>
          <a:bodyPr/>
          <a:lstStyle/>
          <a:p>
            <a:pPr>
              <a:defRPr/>
            </a:pPr>
            <a:fld id="{E37F0A0A-F07F-49B8-B7E1-B2CDB105F3D9}" type="slidenum">
              <a:rPr lang="en-US" smtClean="0"/>
              <a:pPr>
                <a:defRPr/>
              </a:pPr>
              <a:t>11</a:t>
            </a:fld>
            <a:endParaRPr lang="en-US"/>
          </a:p>
        </p:txBody>
      </p:sp>
      <p:sp>
        <p:nvSpPr>
          <p:cNvPr id="7" name="Rectangle 6"/>
          <p:cNvSpPr/>
          <p:nvPr/>
        </p:nvSpPr>
        <p:spPr>
          <a:xfrm>
            <a:off x="425450" y="152420"/>
            <a:ext cx="9328150" cy="430887"/>
          </a:xfrm>
          <a:prstGeom prst="rect">
            <a:avLst/>
          </a:prstGeom>
        </p:spPr>
        <p:txBody>
          <a:bodyPr>
            <a:spAutoFit/>
          </a:bodyPr>
          <a:lstStyle/>
          <a:p>
            <a:pPr algn="ctr">
              <a:defRPr/>
            </a:pPr>
            <a:r>
              <a:rPr lang="en-US" sz="2200" b="1" dirty="0">
                <a:latin typeface="Times New Roman" pitchFamily="18" charset="0"/>
                <a:cs typeface="Times New Roman" pitchFamily="18" charset="0"/>
              </a:rPr>
              <a:t>POINT WISE COMPLIANCES OF TERM OF REFERENCES</a:t>
            </a:r>
            <a:endParaRPr lang="en-US" sz="2200" b="1" cap="all" dirty="0">
              <a:latin typeface="Times New Roman" pitchFamily="18" charset="0"/>
              <a:ea typeface="+mj-ea"/>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941005371"/>
              </p:ext>
            </p:extLst>
          </p:nvPr>
        </p:nvGraphicFramePr>
        <p:xfrm>
          <a:off x="152400" y="737569"/>
          <a:ext cx="9601201" cy="5834127"/>
        </p:xfrm>
        <a:graphic>
          <a:graphicData uri="http://schemas.openxmlformats.org/drawingml/2006/table">
            <a:tbl>
              <a:tblPr firstRow="1" bandRow="1">
                <a:tableStyleId>{5940675A-B579-460E-94D1-54222C63F5DA}</a:tableStyleId>
              </a:tblPr>
              <a:tblGrid>
                <a:gridCol w="696861">
                  <a:extLst>
                    <a:ext uri="{9D8B030D-6E8A-4147-A177-3AD203B41FA5}">
                      <a16:colId xmlns:a16="http://schemas.microsoft.com/office/drawing/2014/main" val="20000"/>
                    </a:ext>
                  </a:extLst>
                </a:gridCol>
                <a:gridCol w="2351139">
                  <a:extLst>
                    <a:ext uri="{9D8B030D-6E8A-4147-A177-3AD203B41FA5}">
                      <a16:colId xmlns:a16="http://schemas.microsoft.com/office/drawing/2014/main" val="20001"/>
                    </a:ext>
                  </a:extLst>
                </a:gridCol>
                <a:gridCol w="6553201">
                  <a:extLst>
                    <a:ext uri="{9D8B030D-6E8A-4147-A177-3AD203B41FA5}">
                      <a16:colId xmlns:a16="http://schemas.microsoft.com/office/drawing/2014/main" val="20002"/>
                    </a:ext>
                  </a:extLst>
                </a:gridCol>
              </a:tblGrid>
              <a:tr h="160011">
                <a:tc>
                  <a:txBody>
                    <a:bodyPr/>
                    <a:lstStyle/>
                    <a:p>
                      <a:r>
                        <a:rPr lang="en-US" sz="1200" b="1" dirty="0">
                          <a:latin typeface="Times New Roman" pitchFamily="18" charset="0"/>
                          <a:cs typeface="Times New Roman" pitchFamily="18" charset="0"/>
                        </a:rPr>
                        <a:t>TOR Point</a:t>
                      </a:r>
                    </a:p>
                  </a:txBody>
                  <a:tcPr>
                    <a:solidFill>
                      <a:schemeClr val="accent1">
                        <a:lumMod val="20000"/>
                        <a:lumOff val="80000"/>
                      </a:schemeClr>
                    </a:solidFill>
                  </a:tcPr>
                </a:tc>
                <a:tc>
                  <a:txBody>
                    <a:bodyPr/>
                    <a:lstStyle/>
                    <a:p>
                      <a:r>
                        <a:rPr lang="en-US" sz="1200" b="1" dirty="0">
                          <a:latin typeface="Times New Roman" pitchFamily="18" charset="0"/>
                          <a:cs typeface="Times New Roman" pitchFamily="18" charset="0"/>
                        </a:rPr>
                        <a:t>ToR Details</a:t>
                      </a:r>
                    </a:p>
                  </a:txBody>
                  <a:tcPr>
                    <a:solidFill>
                      <a:schemeClr val="accent1">
                        <a:lumMod val="20000"/>
                        <a:lumOff val="80000"/>
                      </a:schemeClr>
                    </a:solidFill>
                  </a:tcPr>
                </a:tc>
                <a:tc>
                  <a:txBody>
                    <a:bodyPr/>
                    <a:lstStyle/>
                    <a:p>
                      <a:r>
                        <a:rPr lang="en-US" sz="1200" b="1" dirty="0">
                          <a:latin typeface="Times New Roman" pitchFamily="18" charset="0"/>
                          <a:cs typeface="Times New Roman" pitchFamily="18" charset="0"/>
                        </a:rPr>
                        <a:t>Implementation/Plan </a:t>
                      </a:r>
                    </a:p>
                  </a:txBody>
                  <a:tcPr>
                    <a:solidFill>
                      <a:schemeClr val="accent1">
                        <a:lumMod val="20000"/>
                        <a:lumOff val="80000"/>
                      </a:schemeClr>
                    </a:solidFill>
                  </a:tcPr>
                </a:tc>
                <a:extLst>
                  <a:ext uri="{0D108BD9-81ED-4DB2-BD59-A6C34878D82A}">
                    <a16:rowId xmlns:a16="http://schemas.microsoft.com/office/drawing/2014/main" val="10000"/>
                  </a:ext>
                </a:extLst>
              </a:tr>
              <a:tr h="0">
                <a:tc>
                  <a:txBody>
                    <a:bodyPr/>
                    <a:lstStyle/>
                    <a:p>
                      <a:pPr marL="0" lvl="0" indent="0" algn="ctr">
                        <a:lnSpc>
                          <a:spcPct val="150000"/>
                        </a:lnSpc>
                        <a:spcAft>
                          <a:spcPts val="600"/>
                        </a:spcAft>
                        <a:buFont typeface="+mj-lt"/>
                        <a:buNone/>
                      </a:pPr>
                      <a:r>
                        <a:rPr lang="en-US" sz="1100" b="1" dirty="0">
                          <a:effectLst/>
                          <a:latin typeface="Times New Roman" panose="02020603050405020304" pitchFamily="18" charset="0"/>
                          <a:ea typeface="Times New Roman" panose="02020603050405020304" pitchFamily="18" charset="0"/>
                        </a:rPr>
                        <a:t>3. </a:t>
                      </a:r>
                      <a:endParaRPr lang="en-IN"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50000"/>
                        </a:lnSpc>
                        <a:spcAft>
                          <a:spcPts val="600"/>
                        </a:spcAft>
                      </a:pPr>
                      <a:r>
                        <a:rPr lang="en-US" sz="1400" b="1" dirty="0">
                          <a:effectLst/>
                          <a:latin typeface="Times New Roman" panose="02020603050405020304" pitchFamily="18" charset="0"/>
                          <a:ea typeface="Times New Roman" panose="02020603050405020304" pitchFamily="18" charset="0"/>
                        </a:rPr>
                        <a:t>Project Description</a:t>
                      </a:r>
                      <a:endParaRPr lang="en-IN"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200" dirty="0">
                          <a:solidFill>
                            <a:schemeClr val="tx1"/>
                          </a:solidFill>
                          <a:effectLst/>
                          <a:latin typeface="Times New Roman" panose="02020603050405020304" pitchFamily="18" charset="0"/>
                          <a:ea typeface="+mn-ea"/>
                          <a:cs typeface="Times New Roman" panose="02020603050405020304" pitchFamily="18" charset="0"/>
                        </a:rPr>
                        <a:t>As given below:-</a:t>
                      </a: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778820">
                <a:tc>
                  <a:txBody>
                    <a:bodyPr/>
                    <a:lstStyle/>
                    <a:p>
                      <a:pPr marL="0" lvl="0" indent="0" algn="ctr">
                        <a:lnSpc>
                          <a:spcPct val="150000"/>
                        </a:lnSpc>
                        <a:spcAft>
                          <a:spcPts val="600"/>
                        </a:spcAft>
                        <a:buFont typeface="+mj-lt"/>
                        <a:buNone/>
                      </a:pPr>
                      <a:r>
                        <a:rPr lang="en-US" sz="1200" dirty="0" err="1">
                          <a:effectLst/>
                          <a:latin typeface="Times New Roman" panose="02020603050405020304" pitchFamily="18" charset="0"/>
                          <a:ea typeface="Times New Roman" panose="02020603050405020304" pitchFamily="18" charset="0"/>
                        </a:rPr>
                        <a:t>i</a:t>
                      </a:r>
                      <a:r>
                        <a:rPr lang="en-US" sz="1200" dirty="0">
                          <a:effectLst/>
                          <a:latin typeface="Times New Roman" panose="02020603050405020304" pitchFamily="18" charset="0"/>
                          <a:ea typeface="Times New Roman" panose="02020603050405020304" pitchFamily="18" charset="0"/>
                        </a:rPr>
                        <a:t>. </a:t>
                      </a:r>
                      <a:endParaRPr lang="en-IN"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600"/>
                        </a:spcAft>
                      </a:pPr>
                      <a:r>
                        <a:rPr lang="en-US" sz="1400" dirty="0">
                          <a:effectLst/>
                          <a:latin typeface="Times New Roman" panose="02020603050405020304" pitchFamily="18" charset="0"/>
                          <a:ea typeface="Times New Roman" panose="02020603050405020304" pitchFamily="18" charset="0"/>
                        </a:rPr>
                        <a:t>Cost of project and time of completion</a:t>
                      </a:r>
                      <a:endParaRPr lang="en-IN"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n-US" dirty="0"/>
                    </a:p>
                    <a:p>
                      <a:endParaRPr lang="en-IN" dirty="0"/>
                    </a:p>
                    <a:p>
                      <a:endParaRPr lang="en-IN" dirty="0"/>
                    </a:p>
                    <a:p>
                      <a:r>
                        <a:rPr lang="en-US" sz="1400" b="1" kern="1200" dirty="0">
                          <a:solidFill>
                            <a:schemeClr val="tx1"/>
                          </a:solidFill>
                          <a:effectLst/>
                          <a:latin typeface="Times New Roman" panose="02020603050405020304" pitchFamily="18" charset="0"/>
                          <a:ea typeface="+mn-ea"/>
                          <a:cs typeface="Times New Roman" panose="02020603050405020304" pitchFamily="18" charset="0"/>
                        </a:rPr>
                        <a:t>Time of completion:</a:t>
                      </a:r>
                      <a:endParaRPr lang="en-IN" sz="1400" kern="1200" dirty="0">
                        <a:solidFill>
                          <a:schemeClr val="tx1"/>
                        </a:solidFill>
                        <a:effectLst/>
                        <a:latin typeface="Times New Roman" panose="02020603050405020304" pitchFamily="18" charset="0"/>
                        <a:ea typeface="+mn-ea"/>
                        <a:cs typeface="Times New Roman" panose="02020603050405020304" pitchFamily="18" charset="0"/>
                      </a:endParaRPr>
                    </a:p>
                    <a:p>
                      <a:pPr algn="just"/>
                      <a:r>
                        <a:rPr lang="en-US" sz="1400" kern="1200" dirty="0">
                          <a:solidFill>
                            <a:schemeClr val="tx1"/>
                          </a:solidFill>
                          <a:effectLst/>
                          <a:latin typeface="Times New Roman" panose="02020603050405020304" pitchFamily="18" charset="0"/>
                          <a:ea typeface="+mn-ea"/>
                          <a:cs typeface="Times New Roman" panose="02020603050405020304" pitchFamily="18" charset="0"/>
                        </a:rPr>
                        <a:t>The project will be operational within a year after obtaining all the statutory clearances.</a:t>
                      </a:r>
                      <a:endParaRPr lang="en-IN" sz="1400" dirty="0">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45260137"/>
                  </a:ext>
                </a:extLst>
              </a:tr>
              <a:tr h="778820">
                <a:tc>
                  <a:txBody>
                    <a:bodyPr/>
                    <a:lstStyle/>
                    <a:p>
                      <a:pPr marL="0" lvl="0" indent="0" algn="ctr">
                        <a:lnSpc>
                          <a:spcPct val="150000"/>
                        </a:lnSpc>
                        <a:spcAft>
                          <a:spcPts val="600"/>
                        </a:spcAft>
                        <a:buFont typeface="+mj-lt"/>
                        <a:buNone/>
                      </a:pPr>
                      <a:r>
                        <a:rPr lang="en-US" sz="1200" dirty="0">
                          <a:effectLst/>
                          <a:latin typeface="Times New Roman" panose="02020603050405020304" pitchFamily="18" charset="0"/>
                          <a:ea typeface="Times New Roman" panose="02020603050405020304" pitchFamily="18" charset="0"/>
                        </a:rPr>
                        <a:t>ii.</a:t>
                      </a:r>
                      <a:endParaRPr lang="en-IN"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600"/>
                        </a:spcAft>
                      </a:pPr>
                      <a:r>
                        <a:rPr lang="en-US" sz="1200" dirty="0">
                          <a:effectLst/>
                          <a:latin typeface="Times New Roman" panose="02020603050405020304" pitchFamily="18" charset="0"/>
                          <a:ea typeface="Times New Roman" panose="02020603050405020304" pitchFamily="18" charset="0"/>
                        </a:rPr>
                        <a:t>Products with capacities for the proposed project.</a:t>
                      </a:r>
                      <a:endParaRPr lang="en-IN"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600"/>
                        </a:spcAft>
                      </a:pPr>
                      <a:endParaRPr lang="en-US" sz="12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endParaRPr lang="en-IN" sz="12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endParaRPr lang="en-IN" sz="12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endParaRPr lang="en-IN" sz="12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endParaRPr lang="en-IN"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49822049"/>
                  </a:ext>
                </a:extLst>
              </a:tr>
              <a:tr h="778820">
                <a:tc>
                  <a:txBody>
                    <a:bodyPr/>
                    <a:lstStyle/>
                    <a:p>
                      <a:pPr marL="0" lvl="0" indent="0" algn="ctr">
                        <a:lnSpc>
                          <a:spcPct val="150000"/>
                        </a:lnSpc>
                        <a:spcAft>
                          <a:spcPts val="600"/>
                        </a:spcAft>
                        <a:buFont typeface="+mj-lt"/>
                        <a:buNone/>
                      </a:pPr>
                      <a:r>
                        <a:rPr lang="en-US" sz="1200" dirty="0">
                          <a:effectLst/>
                          <a:latin typeface="Times New Roman" panose="02020603050405020304" pitchFamily="18" charset="0"/>
                          <a:ea typeface="Times New Roman" panose="02020603050405020304" pitchFamily="18" charset="0"/>
                        </a:rPr>
                        <a:t>iii.</a:t>
                      </a:r>
                      <a:endParaRPr lang="en-IN"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600"/>
                        </a:spcAft>
                      </a:pPr>
                      <a:r>
                        <a:rPr lang="en-US" sz="1400" dirty="0">
                          <a:effectLst/>
                          <a:latin typeface="Times New Roman" panose="02020603050405020304" pitchFamily="18" charset="0"/>
                          <a:ea typeface="Times New Roman" panose="02020603050405020304" pitchFamily="18" charset="0"/>
                        </a:rPr>
                        <a:t>If expansion project, details of existing products with capacities and whether adequate land is                                              adequate land is available for expansion, reference of earlier EC if any.</a:t>
                      </a:r>
                      <a:endParaRPr lang="en-IN"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R="3810" algn="just">
                        <a:lnSpc>
                          <a:spcPct val="150000"/>
                        </a:lnSpc>
                        <a:spcAft>
                          <a:spcPts val="600"/>
                        </a:spcAft>
                      </a:pPr>
                      <a:r>
                        <a:rPr lang="en-US" sz="1200" b="1" dirty="0">
                          <a:effectLst/>
                          <a:latin typeface="Times New Roman" panose="02020603050405020304" pitchFamily="18" charset="0"/>
                          <a:ea typeface="Times New Roman" panose="02020603050405020304" pitchFamily="18" charset="0"/>
                        </a:rPr>
                        <a:t>Existing product</a:t>
                      </a:r>
                      <a:r>
                        <a:rPr lang="en-US" sz="1200" dirty="0">
                          <a:effectLst/>
                          <a:latin typeface="Times New Roman" panose="02020603050405020304" pitchFamily="18" charset="0"/>
                          <a:ea typeface="Times New Roman" panose="02020603050405020304" pitchFamily="18" charset="0"/>
                        </a:rPr>
                        <a:t>–MS Ingots-28,800 TPA and MS TMT Bars/Angles/Channels -28,800 TPA.</a:t>
                      </a:r>
                      <a:endParaRPr lang="en-IN" sz="1200" dirty="0">
                        <a:effectLst/>
                        <a:latin typeface="Times New Roman" panose="02020603050405020304" pitchFamily="18" charset="0"/>
                        <a:ea typeface="Times New Roman" panose="02020603050405020304" pitchFamily="18" charset="0"/>
                      </a:endParaRPr>
                    </a:p>
                    <a:p>
                      <a:pPr marR="3810" algn="just">
                        <a:lnSpc>
                          <a:spcPct val="150000"/>
                        </a:lnSpc>
                        <a:spcAft>
                          <a:spcPts val="600"/>
                        </a:spcAft>
                      </a:pPr>
                      <a:r>
                        <a:rPr lang="en-US" sz="1200" b="1" dirty="0">
                          <a:effectLst/>
                          <a:latin typeface="Times New Roman" panose="02020603050405020304" pitchFamily="18" charset="0"/>
                          <a:ea typeface="Times New Roman" panose="02020603050405020304" pitchFamily="18" charset="0"/>
                        </a:rPr>
                        <a:t>Land-</a:t>
                      </a:r>
                      <a:r>
                        <a:rPr lang="en-US" sz="1200" dirty="0">
                          <a:effectLst/>
                          <a:latin typeface="Times New Roman" panose="02020603050405020304" pitchFamily="18" charset="0"/>
                          <a:ea typeface="Times New Roman" panose="02020603050405020304" pitchFamily="18" charset="0"/>
                        </a:rPr>
                        <a:t>17,280 </a:t>
                      </a:r>
                      <a:r>
                        <a:rPr lang="en-US" sz="1200" dirty="0" err="1">
                          <a:effectLst/>
                          <a:latin typeface="Times New Roman" panose="02020603050405020304" pitchFamily="18" charset="0"/>
                          <a:ea typeface="Times New Roman" panose="02020603050405020304" pitchFamily="18" charset="0"/>
                        </a:rPr>
                        <a:t>Sq.m</a:t>
                      </a:r>
                      <a:r>
                        <a:rPr lang="en-US" sz="1200" dirty="0">
                          <a:effectLst/>
                          <a:latin typeface="Times New Roman" panose="02020603050405020304" pitchFamily="18" charset="0"/>
                          <a:ea typeface="Times New Roman" panose="02020603050405020304" pitchFamily="18" charset="0"/>
                        </a:rPr>
                        <a:t>. The proposed expansion is coming up within the same premises.</a:t>
                      </a:r>
                      <a:endParaRPr lang="en-IN" sz="1200" dirty="0">
                        <a:effectLst/>
                        <a:latin typeface="Times New Roman" panose="02020603050405020304" pitchFamily="18" charset="0"/>
                        <a:ea typeface="Times New Roman" panose="02020603050405020304" pitchFamily="18" charset="0"/>
                      </a:endParaRPr>
                    </a:p>
                    <a:p>
                      <a:pPr marR="3810" algn="just">
                        <a:lnSpc>
                          <a:spcPct val="150000"/>
                        </a:lnSpc>
                        <a:spcAft>
                          <a:spcPts val="600"/>
                        </a:spcAft>
                      </a:pPr>
                      <a:r>
                        <a:rPr lang="en-US" sz="1200" b="1" dirty="0">
                          <a:effectLst/>
                          <a:latin typeface="Times New Roman" panose="02020603050405020304" pitchFamily="18" charset="0"/>
                          <a:ea typeface="Times New Roman" panose="02020603050405020304" pitchFamily="18" charset="0"/>
                        </a:rPr>
                        <a:t>Earlier EC</a:t>
                      </a:r>
                      <a:r>
                        <a:rPr lang="en-US" sz="1200" dirty="0">
                          <a:effectLst/>
                          <a:latin typeface="Times New Roman" panose="02020603050405020304" pitchFamily="18" charset="0"/>
                          <a:ea typeface="Times New Roman" panose="02020603050405020304" pitchFamily="18" charset="0"/>
                        </a:rPr>
                        <a:t>-Shri Prithvi Alloys Pvt. Ltd. is in operational since 2010. The production capacity of MS Ingots manufacturing in existing unit was less than 30,000 TPA. Therefore, no prior Environmental Clearance was required for existing unit. The existing project does not come under the purview of Environmental Clearance as existing project is for MS Ingots and Rolling mill. </a:t>
                      </a:r>
                      <a:endParaRPr lang="en-IN"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58077229"/>
                  </a:ext>
                </a:extLst>
              </a:tr>
            </a:tbl>
          </a:graphicData>
        </a:graphic>
      </p:graphicFrame>
      <p:graphicFrame>
        <p:nvGraphicFramePr>
          <p:cNvPr id="4" name="Table 3">
            <a:extLst>
              <a:ext uri="{FF2B5EF4-FFF2-40B4-BE49-F238E27FC236}">
                <a16:creationId xmlns:a16="http://schemas.microsoft.com/office/drawing/2014/main" id="{0F2A2510-EDBD-4732-872A-F895947C4D56}"/>
              </a:ext>
            </a:extLst>
          </p:cNvPr>
          <p:cNvGraphicFramePr>
            <a:graphicFrameLocks noGrp="1"/>
          </p:cNvGraphicFramePr>
          <p:nvPr>
            <p:extLst>
              <p:ext uri="{D42A27DB-BD31-4B8C-83A1-F6EECF244321}">
                <p14:modId xmlns:p14="http://schemas.microsoft.com/office/powerpoint/2010/main" val="3979075771"/>
              </p:ext>
            </p:extLst>
          </p:nvPr>
        </p:nvGraphicFramePr>
        <p:xfrm>
          <a:off x="3733800" y="1600200"/>
          <a:ext cx="5410200" cy="692404"/>
        </p:xfrm>
        <a:graphic>
          <a:graphicData uri="http://schemas.openxmlformats.org/drawingml/2006/table">
            <a:tbl>
              <a:tblPr firstRow="1" firstCol="1" bandRow="1">
                <a:tableStyleId>{5940675A-B579-460E-94D1-54222C63F5DA}</a:tableStyleId>
              </a:tblPr>
              <a:tblGrid>
                <a:gridCol w="1803400">
                  <a:extLst>
                    <a:ext uri="{9D8B030D-6E8A-4147-A177-3AD203B41FA5}">
                      <a16:colId xmlns:a16="http://schemas.microsoft.com/office/drawing/2014/main" val="2244902019"/>
                    </a:ext>
                  </a:extLst>
                </a:gridCol>
                <a:gridCol w="1803400">
                  <a:extLst>
                    <a:ext uri="{9D8B030D-6E8A-4147-A177-3AD203B41FA5}">
                      <a16:colId xmlns:a16="http://schemas.microsoft.com/office/drawing/2014/main" val="972100786"/>
                    </a:ext>
                  </a:extLst>
                </a:gridCol>
                <a:gridCol w="1803400">
                  <a:extLst>
                    <a:ext uri="{9D8B030D-6E8A-4147-A177-3AD203B41FA5}">
                      <a16:colId xmlns:a16="http://schemas.microsoft.com/office/drawing/2014/main" val="544791582"/>
                    </a:ext>
                  </a:extLst>
                </a:gridCol>
              </a:tblGrid>
              <a:tr h="44450">
                <a:tc gridSpan="3">
                  <a:txBody>
                    <a:bodyPr/>
                    <a:lstStyle/>
                    <a:p>
                      <a:pPr algn="just">
                        <a:lnSpc>
                          <a:spcPct val="150000"/>
                        </a:lnSpc>
                        <a:spcAft>
                          <a:spcPts val="600"/>
                        </a:spcAft>
                        <a:tabLst>
                          <a:tab pos="656590" algn="l"/>
                          <a:tab pos="1143000" algn="l"/>
                        </a:tabLst>
                      </a:pPr>
                      <a:r>
                        <a:rPr lang="en-US" sz="1200" b="1" dirty="0">
                          <a:effectLst/>
                          <a:latin typeface="Times New Roman" panose="02020603050405020304" pitchFamily="18" charset="0"/>
                          <a:cs typeface="Times New Roman" panose="02020603050405020304" pitchFamily="18" charset="0"/>
                        </a:rPr>
                        <a:t>Cost of Project:</a:t>
                      </a:r>
                      <a:endPar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620699890"/>
                  </a:ext>
                </a:extLst>
              </a:tr>
              <a:tr h="44450">
                <a:tc>
                  <a:txBody>
                    <a:bodyPr/>
                    <a:lstStyle/>
                    <a:p>
                      <a:pPr algn="just">
                        <a:lnSpc>
                          <a:spcPct val="150000"/>
                        </a:lnSpc>
                        <a:spcAft>
                          <a:spcPts val="600"/>
                        </a:spcAft>
                        <a:tabLst>
                          <a:tab pos="656590" algn="l"/>
                          <a:tab pos="1143000" algn="l"/>
                        </a:tabLst>
                      </a:pPr>
                      <a:r>
                        <a:rPr lang="en-US" sz="1200" b="1">
                          <a:effectLst/>
                          <a:latin typeface="Times New Roman" panose="02020603050405020304" pitchFamily="18" charset="0"/>
                          <a:cs typeface="Times New Roman" panose="02020603050405020304" pitchFamily="18" charset="0"/>
                        </a:rPr>
                        <a:t>Existing</a:t>
                      </a:r>
                      <a:endParaRPr lang="en-IN"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tabLst>
                          <a:tab pos="656590" algn="l"/>
                          <a:tab pos="1143000" algn="l"/>
                        </a:tabLst>
                      </a:pPr>
                      <a:r>
                        <a:rPr lang="en-US" sz="1200" b="1" dirty="0">
                          <a:effectLst/>
                          <a:latin typeface="Times New Roman" panose="02020603050405020304" pitchFamily="18" charset="0"/>
                          <a:cs typeface="Times New Roman" panose="02020603050405020304" pitchFamily="18" charset="0"/>
                        </a:rPr>
                        <a:t>Expansion </a:t>
                      </a:r>
                      <a:endPar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tabLst>
                          <a:tab pos="656590" algn="l"/>
                          <a:tab pos="1143000" algn="l"/>
                        </a:tabLst>
                      </a:pPr>
                      <a:r>
                        <a:rPr lang="en-US" sz="1200" b="1" dirty="0">
                          <a:effectLst/>
                          <a:latin typeface="Times New Roman" panose="02020603050405020304" pitchFamily="18" charset="0"/>
                          <a:cs typeface="Times New Roman" panose="02020603050405020304" pitchFamily="18" charset="0"/>
                        </a:rPr>
                        <a:t>Total</a:t>
                      </a:r>
                      <a:endPar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19660068"/>
                  </a:ext>
                </a:extLst>
              </a:tr>
              <a:tr h="208280">
                <a:tc>
                  <a:txBody>
                    <a:bodyPr/>
                    <a:lstStyle/>
                    <a:p>
                      <a:pPr>
                        <a:lnSpc>
                          <a:spcPct val="115000"/>
                        </a:lnSpc>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15.83 Crores</a:t>
                      </a:r>
                      <a:endParaRPr lang="en-IN"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13.0 Crores</a:t>
                      </a:r>
                      <a:endParaRPr lang="en-IN"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28.83 Crores </a:t>
                      </a:r>
                      <a:endParaRPr lang="en-IN"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27090645"/>
                  </a:ext>
                </a:extLst>
              </a:tr>
            </a:tbl>
          </a:graphicData>
        </a:graphic>
      </p:graphicFrame>
      <p:graphicFrame>
        <p:nvGraphicFramePr>
          <p:cNvPr id="6" name="Table 5">
            <a:extLst>
              <a:ext uri="{FF2B5EF4-FFF2-40B4-BE49-F238E27FC236}">
                <a16:creationId xmlns:a16="http://schemas.microsoft.com/office/drawing/2014/main" id="{E6C69DD0-6572-9BA1-7772-D365E31EE4A0}"/>
              </a:ext>
            </a:extLst>
          </p:cNvPr>
          <p:cNvGraphicFramePr>
            <a:graphicFrameLocks noGrp="1"/>
          </p:cNvGraphicFramePr>
          <p:nvPr>
            <p:extLst>
              <p:ext uri="{D42A27DB-BD31-4B8C-83A1-F6EECF244321}">
                <p14:modId xmlns:p14="http://schemas.microsoft.com/office/powerpoint/2010/main" val="2741990903"/>
              </p:ext>
            </p:extLst>
          </p:nvPr>
        </p:nvGraphicFramePr>
        <p:xfrm>
          <a:off x="3352800" y="2743200"/>
          <a:ext cx="6324600" cy="1524000"/>
        </p:xfrm>
        <a:graphic>
          <a:graphicData uri="http://schemas.openxmlformats.org/drawingml/2006/table">
            <a:tbl>
              <a:tblPr firstRow="1" firstCol="1" bandRow="1">
                <a:tableStyleId>{5940675A-B579-460E-94D1-54222C63F5DA}</a:tableStyleId>
              </a:tblPr>
              <a:tblGrid>
                <a:gridCol w="1913873">
                  <a:extLst>
                    <a:ext uri="{9D8B030D-6E8A-4147-A177-3AD203B41FA5}">
                      <a16:colId xmlns:a16="http://schemas.microsoft.com/office/drawing/2014/main" val="203078908"/>
                    </a:ext>
                  </a:extLst>
                </a:gridCol>
                <a:gridCol w="981727">
                  <a:extLst>
                    <a:ext uri="{9D8B030D-6E8A-4147-A177-3AD203B41FA5}">
                      <a16:colId xmlns:a16="http://schemas.microsoft.com/office/drawing/2014/main" val="1116117824"/>
                    </a:ext>
                  </a:extLst>
                </a:gridCol>
                <a:gridCol w="2027889">
                  <a:extLst>
                    <a:ext uri="{9D8B030D-6E8A-4147-A177-3AD203B41FA5}">
                      <a16:colId xmlns:a16="http://schemas.microsoft.com/office/drawing/2014/main" val="3033685077"/>
                    </a:ext>
                  </a:extLst>
                </a:gridCol>
                <a:gridCol w="1401111">
                  <a:extLst>
                    <a:ext uri="{9D8B030D-6E8A-4147-A177-3AD203B41FA5}">
                      <a16:colId xmlns:a16="http://schemas.microsoft.com/office/drawing/2014/main" val="3810521293"/>
                    </a:ext>
                  </a:extLst>
                </a:gridCol>
              </a:tblGrid>
              <a:tr h="64919">
                <a:tc rowSpan="2">
                  <a:txBody>
                    <a:bodyPr/>
                    <a:lstStyle/>
                    <a:p>
                      <a:pPr algn="l">
                        <a:lnSpc>
                          <a:spcPct val="100000"/>
                        </a:lnSpc>
                        <a:spcAft>
                          <a:spcPts val="0"/>
                        </a:spcAft>
                      </a:pPr>
                      <a:r>
                        <a:rPr lang="en-US" sz="1000" b="1" dirty="0">
                          <a:effectLst/>
                          <a:latin typeface="Times New Roman" panose="02020603050405020304" pitchFamily="18" charset="0"/>
                          <a:cs typeface="Times New Roman" panose="02020603050405020304" pitchFamily="18" charset="0"/>
                        </a:rPr>
                        <a:t>Particulars</a:t>
                      </a:r>
                      <a:endParaRPr lang="en-IN"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99" marR="52599" marT="0" marB="0"/>
                </a:tc>
                <a:tc gridSpan="3">
                  <a:txBody>
                    <a:bodyPr/>
                    <a:lstStyle/>
                    <a:p>
                      <a:pPr algn="l">
                        <a:lnSpc>
                          <a:spcPct val="100000"/>
                        </a:lnSpc>
                        <a:spcAft>
                          <a:spcPts val="0"/>
                        </a:spcAft>
                      </a:pPr>
                      <a:r>
                        <a:rPr lang="en-US" sz="1000" b="1" dirty="0">
                          <a:effectLst/>
                          <a:latin typeface="Times New Roman" panose="02020603050405020304" pitchFamily="18" charset="0"/>
                          <a:cs typeface="Times New Roman" panose="02020603050405020304" pitchFamily="18" charset="0"/>
                        </a:rPr>
                        <a:t>Description</a:t>
                      </a:r>
                      <a:endParaRPr lang="en-IN"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99" marR="52599" marT="0" marB="0"/>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4043146824"/>
                  </a:ext>
                </a:extLst>
              </a:tr>
              <a:tr h="64919">
                <a:tc vMerge="1">
                  <a:txBody>
                    <a:bodyPr/>
                    <a:lstStyle/>
                    <a:p>
                      <a:endParaRPr lang="en-IN"/>
                    </a:p>
                  </a:txBody>
                  <a:tcPr/>
                </a:tc>
                <a:tc>
                  <a:txBody>
                    <a:bodyPr/>
                    <a:lstStyle/>
                    <a:p>
                      <a:pPr algn="l">
                        <a:lnSpc>
                          <a:spcPct val="100000"/>
                        </a:lnSpc>
                        <a:spcAft>
                          <a:spcPts val="0"/>
                        </a:spcAft>
                      </a:pPr>
                      <a:r>
                        <a:rPr lang="en-US" sz="1000" b="1" dirty="0">
                          <a:effectLst/>
                          <a:latin typeface="Times New Roman" panose="02020603050405020304" pitchFamily="18" charset="0"/>
                          <a:cs typeface="Times New Roman" panose="02020603050405020304" pitchFamily="18" charset="0"/>
                        </a:rPr>
                        <a:t>Existing</a:t>
                      </a:r>
                      <a:endParaRPr lang="en-IN"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99" marR="52599" marT="0" marB="0"/>
                </a:tc>
                <a:tc>
                  <a:txBody>
                    <a:bodyPr/>
                    <a:lstStyle/>
                    <a:p>
                      <a:pPr algn="l">
                        <a:lnSpc>
                          <a:spcPct val="100000"/>
                        </a:lnSpc>
                        <a:spcAft>
                          <a:spcPts val="0"/>
                        </a:spcAft>
                      </a:pPr>
                      <a:r>
                        <a:rPr lang="en-US" sz="1000" b="1" dirty="0">
                          <a:effectLst/>
                          <a:latin typeface="Times New Roman" panose="02020603050405020304" pitchFamily="18" charset="0"/>
                          <a:cs typeface="Times New Roman" panose="02020603050405020304" pitchFamily="18" charset="0"/>
                        </a:rPr>
                        <a:t>Proposed</a:t>
                      </a:r>
                      <a:endParaRPr lang="en-IN"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99" marR="52599" marT="0" marB="0"/>
                </a:tc>
                <a:tc>
                  <a:txBody>
                    <a:bodyPr/>
                    <a:lstStyle/>
                    <a:p>
                      <a:pPr algn="l">
                        <a:lnSpc>
                          <a:spcPct val="100000"/>
                        </a:lnSpc>
                        <a:spcAft>
                          <a:spcPts val="0"/>
                        </a:spcAft>
                      </a:pPr>
                      <a:r>
                        <a:rPr lang="en-US" sz="1000" b="1" dirty="0">
                          <a:effectLst/>
                          <a:latin typeface="Times New Roman" panose="02020603050405020304" pitchFamily="18" charset="0"/>
                          <a:cs typeface="Times New Roman" panose="02020603050405020304" pitchFamily="18" charset="0"/>
                        </a:rPr>
                        <a:t>Total</a:t>
                      </a:r>
                      <a:endParaRPr lang="en-IN"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99" marR="52599" marT="0" marB="0"/>
                </a:tc>
                <a:extLst>
                  <a:ext uri="{0D108BD9-81ED-4DB2-BD59-A6C34878D82A}">
                    <a16:rowId xmlns:a16="http://schemas.microsoft.com/office/drawing/2014/main" val="2872477444"/>
                  </a:ext>
                </a:extLst>
              </a:tr>
              <a:tr h="64919">
                <a:tc>
                  <a:txBody>
                    <a:bodyPr/>
                    <a:lstStyle/>
                    <a:p>
                      <a:pPr algn="l">
                        <a:lnSpc>
                          <a:spcPct val="100000"/>
                        </a:lnSpc>
                        <a:spcAft>
                          <a:spcPts val="0"/>
                        </a:spcAft>
                      </a:pPr>
                      <a:r>
                        <a:rPr lang="en-US" sz="1000">
                          <a:effectLst/>
                          <a:latin typeface="Times New Roman" panose="02020603050405020304" pitchFamily="18" charset="0"/>
                          <a:cs typeface="Times New Roman" panose="02020603050405020304" pitchFamily="18" charset="0"/>
                        </a:rPr>
                        <a:t>M.S. Ingots</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99" marR="52599" marT="0" marB="0" anchor="b"/>
                </a:tc>
                <a:tc>
                  <a:txBody>
                    <a:bodyPr/>
                    <a:lstStyle/>
                    <a:p>
                      <a:pPr algn="l">
                        <a:lnSpc>
                          <a:spcPct val="100000"/>
                        </a:lnSpc>
                        <a:spcAft>
                          <a:spcPts val="0"/>
                        </a:spcAft>
                      </a:pPr>
                      <a:r>
                        <a:rPr lang="en-US" sz="1000" dirty="0">
                          <a:effectLst/>
                          <a:latin typeface="Times New Roman" panose="02020603050405020304" pitchFamily="18" charset="0"/>
                          <a:cs typeface="Times New Roman" panose="02020603050405020304" pitchFamily="18" charset="0"/>
                        </a:rPr>
                        <a:t>28,800</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99" marR="52599" marT="0" marB="0" anchor="b"/>
                </a:tc>
                <a:tc>
                  <a:txBody>
                    <a:bodyPr/>
                    <a:lstStyle/>
                    <a:p>
                      <a:pPr algn="l">
                        <a:lnSpc>
                          <a:spcPct val="100000"/>
                        </a:lnSpc>
                        <a:spcAft>
                          <a:spcPts val="0"/>
                        </a:spcAft>
                      </a:pPr>
                      <a:r>
                        <a:rPr lang="en-US" sz="1000">
                          <a:effectLst/>
                          <a:latin typeface="Times New Roman" panose="02020603050405020304" pitchFamily="18" charset="0"/>
                          <a:cs typeface="Times New Roman" panose="02020603050405020304" pitchFamily="18" charset="0"/>
                        </a:rPr>
                        <a:t>31,200</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99" marR="52599" marT="0" marB="0" anchor="b"/>
                </a:tc>
                <a:tc>
                  <a:txBody>
                    <a:bodyPr/>
                    <a:lstStyle/>
                    <a:p>
                      <a:pPr algn="l">
                        <a:lnSpc>
                          <a:spcPct val="100000"/>
                        </a:lnSpc>
                        <a:spcAft>
                          <a:spcPts val="0"/>
                        </a:spcAft>
                      </a:pPr>
                      <a:r>
                        <a:rPr lang="en-US" sz="1000">
                          <a:effectLst/>
                          <a:latin typeface="Times New Roman" panose="02020603050405020304" pitchFamily="18" charset="0"/>
                          <a:cs typeface="Times New Roman" panose="02020603050405020304" pitchFamily="18" charset="0"/>
                        </a:rPr>
                        <a:t>60,000</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99" marR="52599" marT="0" marB="0" anchor="b"/>
                </a:tc>
                <a:extLst>
                  <a:ext uri="{0D108BD9-81ED-4DB2-BD59-A6C34878D82A}">
                    <a16:rowId xmlns:a16="http://schemas.microsoft.com/office/drawing/2014/main" val="474926023"/>
                  </a:ext>
                </a:extLst>
              </a:tr>
              <a:tr h="324593">
                <a:tc>
                  <a:txBody>
                    <a:bodyPr/>
                    <a:lstStyle/>
                    <a:p>
                      <a:pPr algn="l">
                        <a:lnSpc>
                          <a:spcPct val="100000"/>
                        </a:lnSpc>
                        <a:spcAft>
                          <a:spcPts val="0"/>
                        </a:spcAft>
                      </a:pPr>
                      <a:r>
                        <a:rPr lang="en-US" sz="1000">
                          <a:effectLst/>
                          <a:latin typeface="Times New Roman" panose="02020603050405020304" pitchFamily="18" charset="0"/>
                          <a:cs typeface="Times New Roman" panose="02020603050405020304" pitchFamily="18" charset="0"/>
                        </a:rPr>
                        <a:t>Induction Furnace</a:t>
                      </a:r>
                      <a:endParaRPr lang="en-IN" sz="1000">
                        <a:effectLst/>
                        <a:latin typeface="Times New Roman" panose="02020603050405020304" pitchFamily="18" charset="0"/>
                        <a:cs typeface="Times New Roman" panose="02020603050405020304" pitchFamily="18" charset="0"/>
                      </a:endParaRPr>
                    </a:p>
                    <a:p>
                      <a:pPr algn="l">
                        <a:lnSpc>
                          <a:spcPct val="100000"/>
                        </a:lnSpc>
                        <a:spcAft>
                          <a:spcPts val="0"/>
                        </a:spcAft>
                      </a:pPr>
                      <a:r>
                        <a:rPr lang="en-US" sz="1000">
                          <a:effectLst/>
                          <a:latin typeface="Times New Roman" panose="02020603050405020304" pitchFamily="18" charset="0"/>
                          <a:cs typeface="Times New Roman" panose="02020603050405020304" pitchFamily="18" charset="0"/>
                        </a:rPr>
                        <a:t>(Capacity and Numbers)</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99" marR="52599" marT="0" marB="0" anchor="b"/>
                </a:tc>
                <a:tc>
                  <a:txBody>
                    <a:bodyPr/>
                    <a:lstStyle/>
                    <a:p>
                      <a:pPr marR="48260" algn="l">
                        <a:lnSpc>
                          <a:spcPct val="100000"/>
                        </a:lnSpc>
                        <a:spcAft>
                          <a:spcPts val="0"/>
                        </a:spcAft>
                      </a:pPr>
                      <a:r>
                        <a:rPr lang="en-US" sz="1000">
                          <a:effectLst/>
                          <a:latin typeface="Times New Roman" panose="02020603050405020304" pitchFamily="18" charset="0"/>
                          <a:cs typeface="Times New Roman" panose="02020603050405020304" pitchFamily="18" charset="0"/>
                        </a:rPr>
                        <a:t>4 TPH x 1 </a:t>
                      </a:r>
                      <a:endParaRPr lang="en-IN" sz="1000">
                        <a:effectLst/>
                        <a:latin typeface="Times New Roman" panose="02020603050405020304" pitchFamily="18" charset="0"/>
                        <a:cs typeface="Times New Roman" panose="02020603050405020304" pitchFamily="18" charset="0"/>
                      </a:endParaRPr>
                    </a:p>
                    <a:p>
                      <a:pPr marR="48260" algn="l">
                        <a:lnSpc>
                          <a:spcPct val="100000"/>
                        </a:lnSpc>
                        <a:spcAft>
                          <a:spcPts val="0"/>
                        </a:spcAft>
                      </a:pPr>
                      <a:r>
                        <a:rPr lang="en-US" sz="1000">
                          <a:effectLst/>
                          <a:latin typeface="Times New Roman" panose="02020603050405020304" pitchFamily="18" charset="0"/>
                          <a:cs typeface="Times New Roman" panose="02020603050405020304" pitchFamily="18" charset="0"/>
                        </a:rPr>
                        <a:t>8 TPH x 1</a:t>
                      </a:r>
                      <a:endParaRPr lang="en-IN" sz="1000">
                        <a:effectLst/>
                        <a:latin typeface="Times New Roman" panose="02020603050405020304" pitchFamily="18" charset="0"/>
                        <a:cs typeface="Times New Roman" panose="02020603050405020304" pitchFamily="18" charset="0"/>
                      </a:endParaRPr>
                    </a:p>
                    <a:p>
                      <a:pPr algn="l">
                        <a:lnSpc>
                          <a:spcPct val="100000"/>
                        </a:lnSpc>
                        <a:spcAft>
                          <a:spcPts val="0"/>
                        </a:spcAft>
                      </a:pPr>
                      <a:r>
                        <a:rPr lang="en-US" sz="1000">
                          <a:effectLst/>
                          <a:latin typeface="Times New Roman" panose="02020603050405020304" pitchFamily="18" charset="0"/>
                          <a:cs typeface="Times New Roman" panose="02020603050405020304" pitchFamily="18" charset="0"/>
                        </a:rPr>
                        <a:t> </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99" marR="52599" marT="0" marB="0" anchor="b"/>
                </a:tc>
                <a:tc>
                  <a:txBody>
                    <a:bodyPr/>
                    <a:lstStyle/>
                    <a:p>
                      <a:pPr marR="48260" algn="l">
                        <a:lnSpc>
                          <a:spcPct val="100000"/>
                        </a:lnSpc>
                        <a:spcAft>
                          <a:spcPts val="0"/>
                        </a:spcAft>
                      </a:pPr>
                      <a:r>
                        <a:rPr lang="en-US" sz="1000" dirty="0">
                          <a:effectLst/>
                          <a:latin typeface="Times New Roman" panose="02020603050405020304" pitchFamily="18" charset="0"/>
                          <a:cs typeface="Times New Roman" panose="02020603050405020304" pitchFamily="18" charset="0"/>
                        </a:rPr>
                        <a:t>8 TPH x 1</a:t>
                      </a:r>
                      <a:endParaRPr lang="en-IN" sz="1000" dirty="0">
                        <a:effectLst/>
                        <a:latin typeface="Times New Roman" panose="02020603050405020304" pitchFamily="18" charset="0"/>
                        <a:cs typeface="Times New Roman" panose="02020603050405020304" pitchFamily="18" charset="0"/>
                      </a:endParaRPr>
                    </a:p>
                    <a:p>
                      <a:pPr marR="48260" algn="l">
                        <a:lnSpc>
                          <a:spcPct val="100000"/>
                        </a:lnSpc>
                        <a:spcAft>
                          <a:spcPts val="0"/>
                        </a:spcAft>
                      </a:pPr>
                      <a:r>
                        <a:rPr lang="en-US" sz="1000" dirty="0">
                          <a:effectLst/>
                          <a:latin typeface="Times New Roman" panose="02020603050405020304" pitchFamily="18" charset="0"/>
                          <a:cs typeface="Times New Roman" panose="02020603050405020304" pitchFamily="18" charset="0"/>
                        </a:rPr>
                        <a:t>12 TPH x 1</a:t>
                      </a:r>
                      <a:endParaRPr lang="en-IN" sz="1000" dirty="0">
                        <a:effectLst/>
                        <a:latin typeface="Times New Roman" panose="02020603050405020304" pitchFamily="18" charset="0"/>
                        <a:cs typeface="Times New Roman" panose="02020603050405020304" pitchFamily="18" charset="0"/>
                      </a:endParaRPr>
                    </a:p>
                    <a:p>
                      <a:pPr marR="48260" algn="l">
                        <a:lnSpc>
                          <a:spcPct val="100000"/>
                        </a:lnSpc>
                        <a:spcAft>
                          <a:spcPts val="0"/>
                        </a:spcAft>
                      </a:pPr>
                      <a:r>
                        <a:rPr lang="en-US" sz="1000" dirty="0">
                          <a:effectLst/>
                          <a:latin typeface="Times New Roman" panose="02020603050405020304" pitchFamily="18" charset="0"/>
                          <a:cs typeface="Times New Roman" panose="02020603050405020304" pitchFamily="18" charset="0"/>
                        </a:rPr>
                        <a:t>(Replace with existing 4 TPH)</a:t>
                      </a:r>
                      <a:endParaRPr lang="en-IN" sz="1000" dirty="0">
                        <a:effectLst/>
                        <a:latin typeface="Times New Roman" panose="02020603050405020304" pitchFamily="18" charset="0"/>
                        <a:cs typeface="Times New Roman" panose="02020603050405020304" pitchFamily="18" charset="0"/>
                      </a:endParaRPr>
                    </a:p>
                    <a:p>
                      <a:pPr algn="l">
                        <a:lnSpc>
                          <a:spcPct val="100000"/>
                        </a:lnSpc>
                        <a:spcAft>
                          <a:spcPts val="0"/>
                        </a:spcAft>
                      </a:pPr>
                      <a:r>
                        <a:rPr lang="en-US" sz="1000" dirty="0">
                          <a:effectLst/>
                          <a:latin typeface="Times New Roman" panose="02020603050405020304" pitchFamily="18" charset="0"/>
                          <a:cs typeface="Times New Roman" panose="02020603050405020304" pitchFamily="18" charset="0"/>
                        </a:rPr>
                        <a:t> </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99" marR="52599" marT="0" marB="0" anchor="b"/>
                </a:tc>
                <a:tc>
                  <a:txBody>
                    <a:bodyPr/>
                    <a:lstStyle/>
                    <a:p>
                      <a:pPr marR="48260" algn="l">
                        <a:lnSpc>
                          <a:spcPct val="100000"/>
                        </a:lnSpc>
                        <a:spcAft>
                          <a:spcPts val="0"/>
                        </a:spcAft>
                      </a:pPr>
                      <a:r>
                        <a:rPr lang="en-US" sz="1000" dirty="0">
                          <a:effectLst/>
                          <a:latin typeface="Times New Roman" panose="02020603050405020304" pitchFamily="18" charset="0"/>
                          <a:cs typeface="Times New Roman" panose="02020603050405020304" pitchFamily="18" charset="0"/>
                        </a:rPr>
                        <a:t>20 TPH</a:t>
                      </a:r>
                      <a:endParaRPr lang="en-IN" sz="1000" dirty="0">
                        <a:effectLst/>
                        <a:latin typeface="Times New Roman" panose="02020603050405020304" pitchFamily="18" charset="0"/>
                        <a:cs typeface="Times New Roman" panose="02020603050405020304" pitchFamily="18" charset="0"/>
                      </a:endParaRPr>
                    </a:p>
                    <a:p>
                      <a:pPr algn="l">
                        <a:lnSpc>
                          <a:spcPct val="100000"/>
                        </a:lnSpc>
                        <a:spcAft>
                          <a:spcPts val="0"/>
                        </a:spcAft>
                      </a:pPr>
                      <a:r>
                        <a:rPr lang="en-US" sz="1000" dirty="0">
                          <a:effectLst/>
                          <a:latin typeface="Times New Roman" panose="02020603050405020304" pitchFamily="18" charset="0"/>
                          <a:cs typeface="Times New Roman" panose="02020603050405020304" pitchFamily="18" charset="0"/>
                        </a:rPr>
                        <a:t> (8 TPH x 1 and 12 TPH x 1)</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99" marR="52599" marT="0" marB="0" anchor="b"/>
                </a:tc>
                <a:extLst>
                  <a:ext uri="{0D108BD9-81ED-4DB2-BD59-A6C34878D82A}">
                    <a16:rowId xmlns:a16="http://schemas.microsoft.com/office/drawing/2014/main" val="585440831"/>
                  </a:ext>
                </a:extLst>
              </a:tr>
              <a:tr h="64919">
                <a:tc>
                  <a:txBody>
                    <a:bodyPr/>
                    <a:lstStyle/>
                    <a:p>
                      <a:pPr algn="l">
                        <a:lnSpc>
                          <a:spcPct val="100000"/>
                        </a:lnSpc>
                        <a:spcAft>
                          <a:spcPts val="0"/>
                        </a:spcAft>
                      </a:pPr>
                      <a:r>
                        <a:rPr lang="en-US" sz="1000">
                          <a:effectLst/>
                          <a:latin typeface="Times New Roman" panose="02020603050405020304" pitchFamily="18" charset="0"/>
                          <a:cs typeface="Times New Roman" panose="02020603050405020304" pitchFamily="18" charset="0"/>
                        </a:rPr>
                        <a:t>MS TMT Bars/Angles/Channels</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99" marR="52599" marT="0" marB="0" anchor="b"/>
                </a:tc>
                <a:tc>
                  <a:txBody>
                    <a:bodyPr/>
                    <a:lstStyle/>
                    <a:p>
                      <a:pPr algn="l">
                        <a:lnSpc>
                          <a:spcPct val="100000"/>
                        </a:lnSpc>
                        <a:spcAft>
                          <a:spcPts val="0"/>
                        </a:spcAft>
                      </a:pPr>
                      <a:r>
                        <a:rPr lang="en-US" sz="1000">
                          <a:effectLst/>
                          <a:latin typeface="Times New Roman" panose="02020603050405020304" pitchFamily="18" charset="0"/>
                          <a:cs typeface="Times New Roman" panose="02020603050405020304" pitchFamily="18" charset="0"/>
                        </a:rPr>
                        <a:t>28,800</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99" marR="52599" marT="0" marB="0" anchor="b"/>
                </a:tc>
                <a:tc>
                  <a:txBody>
                    <a:bodyPr/>
                    <a:lstStyle/>
                    <a:p>
                      <a:pPr algn="l">
                        <a:lnSpc>
                          <a:spcPct val="100000"/>
                        </a:lnSpc>
                        <a:spcAft>
                          <a:spcPts val="0"/>
                        </a:spcAft>
                      </a:pPr>
                      <a:r>
                        <a:rPr lang="en-US" sz="1000">
                          <a:effectLst/>
                          <a:latin typeface="Times New Roman" panose="02020603050405020304" pitchFamily="18" charset="0"/>
                          <a:cs typeface="Times New Roman" panose="02020603050405020304" pitchFamily="18" charset="0"/>
                        </a:rPr>
                        <a:t>71,200</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99" marR="52599" marT="0" marB="0" anchor="b"/>
                </a:tc>
                <a:tc>
                  <a:txBody>
                    <a:bodyPr/>
                    <a:lstStyle/>
                    <a:p>
                      <a:pPr algn="l">
                        <a:lnSpc>
                          <a:spcPct val="100000"/>
                        </a:lnSpc>
                        <a:spcAft>
                          <a:spcPts val="0"/>
                        </a:spcAft>
                      </a:pPr>
                      <a:r>
                        <a:rPr lang="en-US" sz="1000" dirty="0">
                          <a:effectLst/>
                          <a:latin typeface="Times New Roman" panose="02020603050405020304" pitchFamily="18" charset="0"/>
                          <a:cs typeface="Times New Roman" panose="02020603050405020304" pitchFamily="18" charset="0"/>
                        </a:rPr>
                        <a:t>1,00,000</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99" marR="52599" marT="0" marB="0" anchor="b"/>
                </a:tc>
                <a:extLst>
                  <a:ext uri="{0D108BD9-81ED-4DB2-BD59-A6C34878D82A}">
                    <a16:rowId xmlns:a16="http://schemas.microsoft.com/office/drawing/2014/main" val="308796236"/>
                  </a:ext>
                </a:extLst>
              </a:tr>
              <a:tr h="194756">
                <a:tc>
                  <a:txBody>
                    <a:bodyPr/>
                    <a:lstStyle/>
                    <a:p>
                      <a:pPr marR="48260" algn="l">
                        <a:lnSpc>
                          <a:spcPct val="100000"/>
                        </a:lnSpc>
                        <a:spcAft>
                          <a:spcPts val="0"/>
                        </a:spcAft>
                      </a:pPr>
                      <a:r>
                        <a:rPr lang="en-US" sz="1000" dirty="0">
                          <a:effectLst/>
                          <a:latin typeface="Times New Roman" panose="02020603050405020304" pitchFamily="18" charset="0"/>
                          <a:cs typeface="Times New Roman" panose="02020603050405020304" pitchFamily="18" charset="0"/>
                        </a:rPr>
                        <a:t>Reheating Furnace </a:t>
                      </a:r>
                      <a:endParaRPr lang="en-IN" sz="1000" dirty="0">
                        <a:effectLst/>
                        <a:latin typeface="Times New Roman" panose="02020603050405020304" pitchFamily="18" charset="0"/>
                        <a:cs typeface="Times New Roman" panose="02020603050405020304" pitchFamily="18" charset="0"/>
                      </a:endParaRPr>
                    </a:p>
                    <a:p>
                      <a:pPr algn="l">
                        <a:lnSpc>
                          <a:spcPct val="100000"/>
                        </a:lnSpc>
                        <a:spcAft>
                          <a:spcPts val="0"/>
                        </a:spcAft>
                      </a:pPr>
                      <a:r>
                        <a:rPr lang="en-US" sz="1000" dirty="0">
                          <a:effectLst/>
                          <a:latin typeface="Times New Roman" panose="02020603050405020304" pitchFamily="18" charset="0"/>
                          <a:cs typeface="Times New Roman" panose="02020603050405020304" pitchFamily="18" charset="0"/>
                        </a:rPr>
                        <a:t>(Capacity and Numbers)</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99" marR="52599" marT="0" marB="0" anchor="b"/>
                </a:tc>
                <a:tc>
                  <a:txBody>
                    <a:bodyPr/>
                    <a:lstStyle/>
                    <a:p>
                      <a:pPr marR="48260" algn="l">
                        <a:lnSpc>
                          <a:spcPct val="100000"/>
                        </a:lnSpc>
                        <a:spcAft>
                          <a:spcPts val="0"/>
                        </a:spcAft>
                      </a:pPr>
                      <a:r>
                        <a:rPr lang="en-US" sz="1000">
                          <a:effectLst/>
                          <a:latin typeface="Times New Roman" panose="02020603050405020304" pitchFamily="18" charset="0"/>
                          <a:cs typeface="Times New Roman" panose="02020603050405020304" pitchFamily="18" charset="0"/>
                        </a:rPr>
                        <a:t>12 TPH x 1 </a:t>
                      </a:r>
                      <a:endParaRPr lang="en-IN" sz="1000">
                        <a:effectLst/>
                        <a:latin typeface="Times New Roman" panose="02020603050405020304" pitchFamily="18" charset="0"/>
                        <a:cs typeface="Times New Roman" panose="02020603050405020304" pitchFamily="18" charset="0"/>
                      </a:endParaRPr>
                    </a:p>
                    <a:p>
                      <a:pPr algn="l">
                        <a:lnSpc>
                          <a:spcPct val="100000"/>
                        </a:lnSpc>
                        <a:spcAft>
                          <a:spcPts val="0"/>
                        </a:spcAft>
                      </a:pPr>
                      <a:r>
                        <a:rPr lang="en-US" sz="1000">
                          <a:effectLst/>
                          <a:latin typeface="Times New Roman" panose="02020603050405020304" pitchFamily="18" charset="0"/>
                          <a:cs typeface="Times New Roman" panose="02020603050405020304" pitchFamily="18" charset="0"/>
                        </a:rPr>
                        <a:t> </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99" marR="52599" marT="0" marB="0" anchor="b"/>
                </a:tc>
                <a:tc>
                  <a:txBody>
                    <a:bodyPr/>
                    <a:lstStyle/>
                    <a:p>
                      <a:pPr algn="l">
                        <a:lnSpc>
                          <a:spcPct val="100000"/>
                        </a:lnSpc>
                        <a:spcAft>
                          <a:spcPts val="0"/>
                        </a:spcAft>
                      </a:pPr>
                      <a:r>
                        <a:rPr lang="en-US" sz="1000">
                          <a:effectLst/>
                          <a:latin typeface="Times New Roman" panose="02020603050405020304" pitchFamily="18" charset="0"/>
                          <a:cs typeface="Times New Roman" panose="02020603050405020304" pitchFamily="18" charset="0"/>
                        </a:rPr>
                        <a:t>Upgrade existing (12 TPH) Reheating furnace - 20 TPH </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99" marR="52599" marT="0" marB="0" anchor="b"/>
                </a:tc>
                <a:tc>
                  <a:txBody>
                    <a:bodyPr/>
                    <a:lstStyle/>
                    <a:p>
                      <a:pPr marR="48260" algn="l">
                        <a:lnSpc>
                          <a:spcPct val="100000"/>
                        </a:lnSpc>
                        <a:spcAft>
                          <a:spcPts val="0"/>
                        </a:spcAft>
                      </a:pPr>
                      <a:r>
                        <a:rPr lang="en-US" sz="1000" dirty="0">
                          <a:effectLst/>
                          <a:latin typeface="Times New Roman" panose="02020603050405020304" pitchFamily="18" charset="0"/>
                          <a:cs typeface="Times New Roman" panose="02020603050405020304" pitchFamily="18" charset="0"/>
                        </a:rPr>
                        <a:t>20 TPH x 1</a:t>
                      </a:r>
                      <a:endParaRPr lang="en-IN" sz="1000" dirty="0">
                        <a:effectLst/>
                        <a:latin typeface="Times New Roman" panose="02020603050405020304" pitchFamily="18" charset="0"/>
                        <a:cs typeface="Times New Roman" panose="02020603050405020304" pitchFamily="18" charset="0"/>
                      </a:endParaRPr>
                    </a:p>
                    <a:p>
                      <a:pPr algn="l">
                        <a:lnSpc>
                          <a:spcPct val="100000"/>
                        </a:lnSpc>
                        <a:spcAft>
                          <a:spcPts val="0"/>
                        </a:spcAft>
                      </a:pPr>
                      <a:r>
                        <a:rPr lang="en-US" sz="1000" dirty="0">
                          <a:effectLst/>
                          <a:latin typeface="Times New Roman" panose="02020603050405020304" pitchFamily="18" charset="0"/>
                          <a:cs typeface="Times New Roman" panose="02020603050405020304" pitchFamily="18" charset="0"/>
                        </a:rPr>
                        <a:t> </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99" marR="52599" marT="0" marB="0" anchor="b"/>
                </a:tc>
                <a:extLst>
                  <a:ext uri="{0D108BD9-81ED-4DB2-BD59-A6C34878D82A}">
                    <a16:rowId xmlns:a16="http://schemas.microsoft.com/office/drawing/2014/main" val="4054966593"/>
                  </a:ext>
                </a:extLst>
              </a:tr>
            </a:tbl>
          </a:graphicData>
        </a:graphic>
      </p:graphicFrame>
    </p:spTree>
    <p:extLst>
      <p:ext uri="{BB962C8B-B14F-4D97-AF65-F5344CB8AC3E}">
        <p14:creationId xmlns:p14="http://schemas.microsoft.com/office/powerpoint/2010/main" val="2249038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99300" y="6416675"/>
            <a:ext cx="2311400" cy="365125"/>
          </a:xfrm>
        </p:spPr>
        <p:txBody>
          <a:bodyPr/>
          <a:lstStyle/>
          <a:p>
            <a:pPr>
              <a:defRPr/>
            </a:pPr>
            <a:fld id="{E37F0A0A-F07F-49B8-B7E1-B2CDB105F3D9}" type="slidenum">
              <a:rPr lang="en-US" smtClean="0"/>
              <a:pPr>
                <a:defRPr/>
              </a:pPr>
              <a:t>12</a:t>
            </a:fld>
            <a:endParaRPr lang="en-US"/>
          </a:p>
        </p:txBody>
      </p:sp>
      <p:sp>
        <p:nvSpPr>
          <p:cNvPr id="7" name="Rectangle 6"/>
          <p:cNvSpPr/>
          <p:nvPr/>
        </p:nvSpPr>
        <p:spPr>
          <a:xfrm>
            <a:off x="425450" y="152420"/>
            <a:ext cx="9328150" cy="430887"/>
          </a:xfrm>
          <a:prstGeom prst="rect">
            <a:avLst/>
          </a:prstGeom>
        </p:spPr>
        <p:txBody>
          <a:bodyPr>
            <a:spAutoFit/>
          </a:bodyPr>
          <a:lstStyle/>
          <a:p>
            <a:pPr algn="ctr">
              <a:defRPr/>
            </a:pPr>
            <a:r>
              <a:rPr lang="en-US" sz="2200" b="1" dirty="0">
                <a:latin typeface="Times New Roman" pitchFamily="18" charset="0"/>
                <a:cs typeface="Times New Roman" pitchFamily="18" charset="0"/>
              </a:rPr>
              <a:t>POINT WISE COMPLIANCES OF TERM OF REFERENCES</a:t>
            </a:r>
            <a:endParaRPr lang="en-US" sz="2200" b="1" cap="all" dirty="0">
              <a:latin typeface="Times New Roman" pitchFamily="18" charset="0"/>
              <a:ea typeface="+mj-ea"/>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164862674"/>
              </p:ext>
            </p:extLst>
          </p:nvPr>
        </p:nvGraphicFramePr>
        <p:xfrm>
          <a:off x="152400" y="737569"/>
          <a:ext cx="9601201" cy="5623180"/>
        </p:xfrm>
        <a:graphic>
          <a:graphicData uri="http://schemas.openxmlformats.org/drawingml/2006/table">
            <a:tbl>
              <a:tblPr firstRow="1" bandRow="1">
                <a:tableStyleId>{5940675A-B579-460E-94D1-54222C63F5DA}</a:tableStyleId>
              </a:tblPr>
              <a:tblGrid>
                <a:gridCol w="696861">
                  <a:extLst>
                    <a:ext uri="{9D8B030D-6E8A-4147-A177-3AD203B41FA5}">
                      <a16:colId xmlns:a16="http://schemas.microsoft.com/office/drawing/2014/main" val="20000"/>
                    </a:ext>
                  </a:extLst>
                </a:gridCol>
                <a:gridCol w="2579740">
                  <a:extLst>
                    <a:ext uri="{9D8B030D-6E8A-4147-A177-3AD203B41FA5}">
                      <a16:colId xmlns:a16="http://schemas.microsoft.com/office/drawing/2014/main" val="20001"/>
                    </a:ext>
                  </a:extLst>
                </a:gridCol>
                <a:gridCol w="6324600">
                  <a:extLst>
                    <a:ext uri="{9D8B030D-6E8A-4147-A177-3AD203B41FA5}">
                      <a16:colId xmlns:a16="http://schemas.microsoft.com/office/drawing/2014/main" val="20002"/>
                    </a:ext>
                  </a:extLst>
                </a:gridCol>
              </a:tblGrid>
              <a:tr h="160011">
                <a:tc>
                  <a:txBody>
                    <a:bodyPr/>
                    <a:lstStyle/>
                    <a:p>
                      <a:r>
                        <a:rPr lang="en-US" sz="1200" b="1" dirty="0">
                          <a:latin typeface="Times New Roman" pitchFamily="18" charset="0"/>
                          <a:cs typeface="Times New Roman" pitchFamily="18" charset="0"/>
                        </a:rPr>
                        <a:t>TOR Point</a:t>
                      </a:r>
                    </a:p>
                  </a:txBody>
                  <a:tcPr>
                    <a:solidFill>
                      <a:schemeClr val="accent1">
                        <a:lumMod val="20000"/>
                        <a:lumOff val="80000"/>
                      </a:schemeClr>
                    </a:solidFill>
                  </a:tcPr>
                </a:tc>
                <a:tc>
                  <a:txBody>
                    <a:bodyPr/>
                    <a:lstStyle/>
                    <a:p>
                      <a:r>
                        <a:rPr lang="en-US" sz="1200" b="1" dirty="0">
                          <a:latin typeface="Times New Roman" pitchFamily="18" charset="0"/>
                          <a:cs typeface="Times New Roman" pitchFamily="18" charset="0"/>
                        </a:rPr>
                        <a:t>ToR Details</a:t>
                      </a:r>
                    </a:p>
                  </a:txBody>
                  <a:tcPr>
                    <a:solidFill>
                      <a:schemeClr val="accent1">
                        <a:lumMod val="20000"/>
                        <a:lumOff val="80000"/>
                      </a:schemeClr>
                    </a:solidFill>
                  </a:tcPr>
                </a:tc>
                <a:tc>
                  <a:txBody>
                    <a:bodyPr/>
                    <a:lstStyle/>
                    <a:p>
                      <a:r>
                        <a:rPr lang="en-US" sz="1200" b="1" dirty="0">
                          <a:latin typeface="Times New Roman" pitchFamily="18" charset="0"/>
                          <a:cs typeface="Times New Roman" pitchFamily="18" charset="0"/>
                        </a:rPr>
                        <a:t>Implementation/Plan </a:t>
                      </a:r>
                    </a:p>
                  </a:txBody>
                  <a:tcPr>
                    <a:solidFill>
                      <a:schemeClr val="accent1">
                        <a:lumMod val="20000"/>
                        <a:lumOff val="80000"/>
                      </a:schemeClr>
                    </a:solidFill>
                  </a:tcPr>
                </a:tc>
                <a:extLst>
                  <a:ext uri="{0D108BD9-81ED-4DB2-BD59-A6C34878D82A}">
                    <a16:rowId xmlns:a16="http://schemas.microsoft.com/office/drawing/2014/main" val="10000"/>
                  </a:ext>
                </a:extLst>
              </a:tr>
              <a:tr h="0">
                <a:tc>
                  <a:txBody>
                    <a:bodyPr/>
                    <a:lstStyle/>
                    <a:p>
                      <a:pPr marL="0" lvl="0" indent="0" algn="ctr">
                        <a:lnSpc>
                          <a:spcPct val="150000"/>
                        </a:lnSpc>
                        <a:spcAft>
                          <a:spcPts val="600"/>
                        </a:spcAft>
                        <a:buFont typeface="+mj-lt"/>
                        <a:buNone/>
                      </a:pPr>
                      <a:r>
                        <a:rPr lang="en-US" sz="1100" b="0" dirty="0">
                          <a:effectLst/>
                          <a:latin typeface="Times New Roman" panose="02020603050405020304" pitchFamily="18" charset="0"/>
                          <a:ea typeface="Times New Roman" panose="02020603050405020304" pitchFamily="18" charset="0"/>
                        </a:rPr>
                        <a:t>iv.</a:t>
                      </a:r>
                      <a:endParaRPr lang="en-IN" sz="12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600"/>
                        </a:spcAft>
                      </a:pPr>
                      <a:r>
                        <a:rPr lang="en-US" sz="1400" b="0" dirty="0">
                          <a:effectLst/>
                          <a:latin typeface="Times New Roman" panose="02020603050405020304" pitchFamily="18" charset="0"/>
                          <a:ea typeface="Times New Roman" panose="02020603050405020304" pitchFamily="18" charset="0"/>
                        </a:rPr>
                        <a:t>List of raw materials required and their source along with mode of transportation.</a:t>
                      </a:r>
                      <a:endParaRPr lang="en-IN" sz="14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600"/>
                        </a:spcAft>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778820">
                <a:tc>
                  <a:txBody>
                    <a:bodyPr/>
                    <a:lstStyle/>
                    <a:p>
                      <a:pPr marL="0" lvl="0" indent="0" algn="ctr">
                        <a:lnSpc>
                          <a:spcPct val="150000"/>
                        </a:lnSpc>
                        <a:spcAft>
                          <a:spcPts val="600"/>
                        </a:spcAft>
                        <a:buFont typeface="+mj-lt"/>
                        <a:buNone/>
                      </a:pPr>
                      <a:r>
                        <a:rPr lang="en-US" sz="1200" dirty="0">
                          <a:effectLst/>
                          <a:latin typeface="Times New Roman" panose="02020603050405020304" pitchFamily="18" charset="0"/>
                          <a:ea typeface="Times New Roman" panose="02020603050405020304" pitchFamily="18" charset="0"/>
                        </a:rPr>
                        <a:t>v.</a:t>
                      </a:r>
                      <a:endParaRPr lang="en-IN"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600"/>
                        </a:spcAft>
                      </a:pPr>
                      <a:r>
                        <a:rPr lang="en-US" sz="1400">
                          <a:effectLst/>
                          <a:latin typeface="Times New Roman" panose="02020603050405020304" pitchFamily="18" charset="0"/>
                          <a:ea typeface="Times New Roman" panose="02020603050405020304" pitchFamily="18" charset="0"/>
                        </a:rPr>
                        <a:t>Other chemicals and materials required with quantities and storage capacities.</a:t>
                      </a:r>
                      <a:endParaRPr lang="en-IN"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600"/>
                        </a:spcAft>
                      </a:pPr>
                      <a:r>
                        <a:rPr lang="en-US" sz="1400" dirty="0">
                          <a:effectLst/>
                          <a:latin typeface="Times New Roman" panose="02020603050405020304" pitchFamily="18" charset="0"/>
                          <a:ea typeface="Times New Roman" panose="02020603050405020304" pitchFamily="18" charset="0"/>
                        </a:rPr>
                        <a:t>No other chemicals and materials will be used. Hence, it is not applicable.</a:t>
                      </a:r>
                      <a:endParaRPr lang="en-IN"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45260137"/>
                  </a:ext>
                </a:extLst>
              </a:tr>
            </a:tbl>
          </a:graphicData>
        </a:graphic>
      </p:graphicFrame>
      <p:graphicFrame>
        <p:nvGraphicFramePr>
          <p:cNvPr id="4" name="Table 3">
            <a:extLst>
              <a:ext uri="{FF2B5EF4-FFF2-40B4-BE49-F238E27FC236}">
                <a16:creationId xmlns:a16="http://schemas.microsoft.com/office/drawing/2014/main" id="{1113C1AD-1BF8-1FB2-BD59-F5B4A94A96A6}"/>
              </a:ext>
            </a:extLst>
          </p:cNvPr>
          <p:cNvGraphicFramePr>
            <a:graphicFrameLocks noGrp="1"/>
          </p:cNvGraphicFramePr>
          <p:nvPr>
            <p:extLst>
              <p:ext uri="{D42A27DB-BD31-4B8C-83A1-F6EECF244321}">
                <p14:modId xmlns:p14="http://schemas.microsoft.com/office/powerpoint/2010/main" val="60820214"/>
              </p:ext>
            </p:extLst>
          </p:nvPr>
        </p:nvGraphicFramePr>
        <p:xfrm>
          <a:off x="3619499" y="1250347"/>
          <a:ext cx="5905501" cy="1645253"/>
        </p:xfrm>
        <a:graphic>
          <a:graphicData uri="http://schemas.openxmlformats.org/drawingml/2006/table">
            <a:tbl>
              <a:tblPr firstRow="1" firstCol="1" bandRow="1">
                <a:tableStyleId>{5940675A-B579-460E-94D1-54222C63F5DA}</a:tableStyleId>
              </a:tblPr>
              <a:tblGrid>
                <a:gridCol w="1238096">
                  <a:extLst>
                    <a:ext uri="{9D8B030D-6E8A-4147-A177-3AD203B41FA5}">
                      <a16:colId xmlns:a16="http://schemas.microsoft.com/office/drawing/2014/main" val="1854183071"/>
                    </a:ext>
                  </a:extLst>
                </a:gridCol>
                <a:gridCol w="1540636">
                  <a:extLst>
                    <a:ext uri="{9D8B030D-6E8A-4147-A177-3AD203B41FA5}">
                      <a16:colId xmlns:a16="http://schemas.microsoft.com/office/drawing/2014/main" val="2280501263"/>
                    </a:ext>
                  </a:extLst>
                </a:gridCol>
                <a:gridCol w="1109576">
                  <a:extLst>
                    <a:ext uri="{9D8B030D-6E8A-4147-A177-3AD203B41FA5}">
                      <a16:colId xmlns:a16="http://schemas.microsoft.com/office/drawing/2014/main" val="929697755"/>
                    </a:ext>
                  </a:extLst>
                </a:gridCol>
                <a:gridCol w="1013785">
                  <a:extLst>
                    <a:ext uri="{9D8B030D-6E8A-4147-A177-3AD203B41FA5}">
                      <a16:colId xmlns:a16="http://schemas.microsoft.com/office/drawing/2014/main" val="1245298786"/>
                    </a:ext>
                  </a:extLst>
                </a:gridCol>
                <a:gridCol w="1003408">
                  <a:extLst>
                    <a:ext uri="{9D8B030D-6E8A-4147-A177-3AD203B41FA5}">
                      <a16:colId xmlns:a16="http://schemas.microsoft.com/office/drawing/2014/main" val="1560463533"/>
                    </a:ext>
                  </a:extLst>
                </a:gridCol>
              </a:tblGrid>
              <a:tr h="113878">
                <a:tc rowSpan="2">
                  <a:txBody>
                    <a:bodyPr/>
                    <a:lstStyle/>
                    <a:p>
                      <a:pPr marL="0" indent="0" algn="ctr">
                        <a:lnSpc>
                          <a:spcPct val="115000"/>
                        </a:lnSpc>
                        <a:spcAft>
                          <a:spcPts val="1000"/>
                        </a:spcAft>
                      </a:pPr>
                      <a:r>
                        <a:rPr lang="en-US" sz="1000" b="1" dirty="0">
                          <a:effectLst/>
                          <a:latin typeface="Times New Roman" panose="02020603050405020304" pitchFamily="18" charset="0"/>
                          <a:cs typeface="Times New Roman" panose="02020603050405020304" pitchFamily="18" charset="0"/>
                        </a:rPr>
                        <a:t>Name of the Product</a:t>
                      </a:r>
                      <a:endParaRPr lang="en-IN"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8" marR="63448" marT="0" marB="0"/>
                </a:tc>
                <a:tc rowSpan="2">
                  <a:txBody>
                    <a:bodyPr/>
                    <a:lstStyle/>
                    <a:p>
                      <a:pPr marL="0" indent="0" algn="ctr">
                        <a:lnSpc>
                          <a:spcPct val="115000"/>
                        </a:lnSpc>
                        <a:spcAft>
                          <a:spcPts val="1000"/>
                        </a:spcAft>
                        <a:tabLst>
                          <a:tab pos="0" algn="l"/>
                        </a:tabLst>
                      </a:pPr>
                      <a:r>
                        <a:rPr lang="en-US" sz="1000" b="1" dirty="0">
                          <a:effectLst/>
                          <a:latin typeface="Times New Roman" panose="02020603050405020304" pitchFamily="18" charset="0"/>
                          <a:cs typeface="Times New Roman" panose="02020603050405020304" pitchFamily="18" charset="0"/>
                        </a:rPr>
                        <a:t>Raw materials</a:t>
                      </a:r>
                      <a:endParaRPr lang="en-IN"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8" marR="63448" marT="0" marB="0"/>
                </a:tc>
                <a:tc gridSpan="3">
                  <a:txBody>
                    <a:bodyPr/>
                    <a:lstStyle/>
                    <a:p>
                      <a:pPr marL="457200" algn="ctr">
                        <a:lnSpc>
                          <a:spcPct val="115000"/>
                        </a:lnSpc>
                        <a:spcAft>
                          <a:spcPts val="1000"/>
                        </a:spcAft>
                      </a:pPr>
                      <a:r>
                        <a:rPr lang="en-US" sz="1000" b="1" dirty="0">
                          <a:effectLst/>
                          <a:latin typeface="Times New Roman" panose="02020603050405020304" pitchFamily="18" charset="0"/>
                          <a:cs typeface="Times New Roman" panose="02020603050405020304" pitchFamily="18" charset="0"/>
                        </a:rPr>
                        <a:t>Quantity (MT/Annum)</a:t>
                      </a:r>
                      <a:endParaRPr lang="en-IN"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8" marR="63448" marT="0" marB="0"/>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153121664"/>
                  </a:ext>
                </a:extLst>
              </a:tr>
              <a:tr h="113878">
                <a:tc vMerge="1">
                  <a:txBody>
                    <a:bodyPr/>
                    <a:lstStyle/>
                    <a:p>
                      <a:endParaRPr lang="en-IN"/>
                    </a:p>
                  </a:txBody>
                  <a:tcPr/>
                </a:tc>
                <a:tc vMerge="1">
                  <a:txBody>
                    <a:bodyPr/>
                    <a:lstStyle/>
                    <a:p>
                      <a:endParaRPr lang="en-IN"/>
                    </a:p>
                  </a:txBody>
                  <a:tcPr/>
                </a:tc>
                <a:tc>
                  <a:txBody>
                    <a:bodyPr/>
                    <a:lstStyle/>
                    <a:p>
                      <a:pPr marL="0" indent="0" algn="ctr">
                        <a:lnSpc>
                          <a:spcPct val="115000"/>
                        </a:lnSpc>
                      </a:pPr>
                      <a:r>
                        <a:rPr lang="en-US" sz="1000" b="1" dirty="0">
                          <a:effectLst/>
                          <a:latin typeface="Times New Roman" panose="02020603050405020304" pitchFamily="18" charset="0"/>
                          <a:cs typeface="Times New Roman" panose="02020603050405020304" pitchFamily="18" charset="0"/>
                        </a:rPr>
                        <a:t>Existing</a:t>
                      </a:r>
                      <a:endParaRPr lang="en-IN"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8" marR="63448" marT="0" marB="0"/>
                </a:tc>
                <a:tc>
                  <a:txBody>
                    <a:bodyPr/>
                    <a:lstStyle/>
                    <a:p>
                      <a:pPr marL="0" indent="0" algn="ctr">
                        <a:lnSpc>
                          <a:spcPct val="115000"/>
                        </a:lnSpc>
                        <a:spcAft>
                          <a:spcPts val="1000"/>
                        </a:spcAft>
                      </a:pPr>
                      <a:r>
                        <a:rPr lang="en-US" sz="1000" b="1" dirty="0">
                          <a:effectLst/>
                          <a:latin typeface="Times New Roman" panose="02020603050405020304" pitchFamily="18" charset="0"/>
                          <a:cs typeface="Times New Roman" panose="02020603050405020304" pitchFamily="18" charset="0"/>
                        </a:rPr>
                        <a:t>Proposed</a:t>
                      </a:r>
                      <a:endParaRPr lang="en-IN"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8" marR="63448" marT="0" marB="0"/>
                </a:tc>
                <a:tc>
                  <a:txBody>
                    <a:bodyPr/>
                    <a:lstStyle/>
                    <a:p>
                      <a:pPr marL="0" indent="0" algn="ctr">
                        <a:lnSpc>
                          <a:spcPct val="115000"/>
                        </a:lnSpc>
                        <a:spcAft>
                          <a:spcPts val="1000"/>
                        </a:spcAft>
                      </a:pPr>
                      <a:r>
                        <a:rPr lang="en-US" sz="1000" b="1" dirty="0">
                          <a:effectLst/>
                          <a:latin typeface="Times New Roman" panose="02020603050405020304" pitchFamily="18" charset="0"/>
                          <a:cs typeface="Times New Roman" panose="02020603050405020304" pitchFamily="18" charset="0"/>
                        </a:rPr>
                        <a:t>Total</a:t>
                      </a:r>
                      <a:endParaRPr lang="en-IN"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8" marR="63448" marT="0" marB="0"/>
                </a:tc>
                <a:extLst>
                  <a:ext uri="{0D108BD9-81ED-4DB2-BD59-A6C34878D82A}">
                    <a16:rowId xmlns:a16="http://schemas.microsoft.com/office/drawing/2014/main" val="3752423069"/>
                  </a:ext>
                </a:extLst>
              </a:tr>
              <a:tr h="113878">
                <a:tc rowSpan="3">
                  <a:txBody>
                    <a:bodyPr/>
                    <a:lstStyle/>
                    <a:p>
                      <a:pPr marL="0" indent="0">
                        <a:lnSpc>
                          <a:spcPct val="115000"/>
                        </a:lnSpc>
                        <a:spcAft>
                          <a:spcPts val="1000"/>
                        </a:spcAft>
                      </a:pPr>
                      <a:r>
                        <a:rPr lang="en-US" sz="1000" dirty="0">
                          <a:effectLst/>
                          <a:latin typeface="Times New Roman" panose="02020603050405020304" pitchFamily="18" charset="0"/>
                          <a:cs typeface="Times New Roman" panose="02020603050405020304" pitchFamily="18" charset="0"/>
                        </a:rPr>
                        <a:t>MS Ingots</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8" marR="63448" marT="0" marB="0"/>
                </a:tc>
                <a:tc>
                  <a:txBody>
                    <a:bodyPr/>
                    <a:lstStyle/>
                    <a:p>
                      <a:pPr marL="0" indent="0">
                        <a:lnSpc>
                          <a:spcPct val="115000"/>
                        </a:lnSpc>
                      </a:pPr>
                      <a:r>
                        <a:rPr lang="en-US" sz="1000" dirty="0">
                          <a:effectLst/>
                          <a:latin typeface="Times New Roman" panose="02020603050405020304" pitchFamily="18" charset="0"/>
                          <a:cs typeface="Times New Roman" panose="02020603050405020304" pitchFamily="18" charset="0"/>
                        </a:rPr>
                        <a:t>Sponge Iron (78%)</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8" marR="63448" marT="0" marB="0"/>
                </a:tc>
                <a:tc>
                  <a:txBody>
                    <a:bodyPr/>
                    <a:lstStyle/>
                    <a:p>
                      <a:pPr marL="0" indent="0"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23,474.9</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8" marR="63448" marT="0" marB="0"/>
                </a:tc>
                <a:tc>
                  <a:txBody>
                    <a:bodyPr/>
                    <a:lstStyle/>
                    <a:p>
                      <a:pPr marL="0" indent="0"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25,431.12</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8" marR="63448" marT="0" marB="0"/>
                </a:tc>
                <a:tc>
                  <a:txBody>
                    <a:bodyPr/>
                    <a:lstStyle/>
                    <a:p>
                      <a:pPr marL="0" indent="0"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48,906.02</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8" marR="63448" marT="0" marB="0"/>
                </a:tc>
                <a:extLst>
                  <a:ext uri="{0D108BD9-81ED-4DB2-BD59-A6C34878D82A}">
                    <a16:rowId xmlns:a16="http://schemas.microsoft.com/office/drawing/2014/main" val="3978034751"/>
                  </a:ext>
                </a:extLst>
              </a:tr>
              <a:tr h="113878">
                <a:tc vMerge="1">
                  <a:txBody>
                    <a:bodyPr/>
                    <a:lstStyle/>
                    <a:p>
                      <a:endParaRPr lang="en-IN"/>
                    </a:p>
                  </a:txBody>
                  <a:tcPr/>
                </a:tc>
                <a:tc>
                  <a:txBody>
                    <a:bodyPr/>
                    <a:lstStyle/>
                    <a:p>
                      <a:pPr marL="0" indent="0">
                        <a:lnSpc>
                          <a:spcPct val="115000"/>
                        </a:lnSpc>
                      </a:pPr>
                      <a:r>
                        <a:rPr lang="en-US" sz="1000" dirty="0">
                          <a:effectLst/>
                          <a:latin typeface="Times New Roman" panose="02020603050405020304" pitchFamily="18" charset="0"/>
                          <a:cs typeface="Times New Roman" panose="02020603050405020304" pitchFamily="18" charset="0"/>
                        </a:rPr>
                        <a:t>Steel Scrap (20%)</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8" marR="63448" marT="0" marB="0"/>
                </a:tc>
                <a:tc>
                  <a:txBody>
                    <a:bodyPr/>
                    <a:lstStyle/>
                    <a:p>
                      <a:pPr marL="0" indent="0"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6,019.2</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8" marR="63448" marT="0" marB="0"/>
                </a:tc>
                <a:tc>
                  <a:txBody>
                    <a:bodyPr/>
                    <a:lstStyle/>
                    <a:p>
                      <a:pPr marL="0" indent="0"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6,520.8</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8" marR="63448" marT="0" marB="0"/>
                </a:tc>
                <a:tc>
                  <a:txBody>
                    <a:bodyPr/>
                    <a:lstStyle/>
                    <a:p>
                      <a:pPr marL="0" indent="0"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12,540</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8" marR="63448" marT="0" marB="0"/>
                </a:tc>
                <a:extLst>
                  <a:ext uri="{0D108BD9-81ED-4DB2-BD59-A6C34878D82A}">
                    <a16:rowId xmlns:a16="http://schemas.microsoft.com/office/drawing/2014/main" val="1002829533"/>
                  </a:ext>
                </a:extLst>
              </a:tr>
              <a:tr h="237668">
                <a:tc vMerge="1">
                  <a:txBody>
                    <a:bodyPr/>
                    <a:lstStyle/>
                    <a:p>
                      <a:endParaRPr lang="en-IN"/>
                    </a:p>
                  </a:txBody>
                  <a:tcPr/>
                </a:tc>
                <a:tc>
                  <a:txBody>
                    <a:bodyPr/>
                    <a:lstStyle/>
                    <a:p>
                      <a:pPr marL="0" indent="0">
                        <a:lnSpc>
                          <a:spcPct val="115000"/>
                        </a:lnSpc>
                      </a:pPr>
                      <a:r>
                        <a:rPr lang="en-US" sz="1000" dirty="0">
                          <a:effectLst/>
                          <a:latin typeface="Times New Roman" panose="02020603050405020304" pitchFamily="18" charset="0"/>
                          <a:cs typeface="Times New Roman" panose="02020603050405020304" pitchFamily="18" charset="0"/>
                        </a:rPr>
                        <a:t>Pig Iron + Ferro Alloy (2%)</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8" marR="63448" marT="0" marB="0"/>
                </a:tc>
                <a:tc>
                  <a:txBody>
                    <a:bodyPr/>
                    <a:lstStyle/>
                    <a:p>
                      <a:pPr marL="0" indent="0"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601.9</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8" marR="63448" marT="0" marB="0"/>
                </a:tc>
                <a:tc>
                  <a:txBody>
                    <a:bodyPr/>
                    <a:lstStyle/>
                    <a:p>
                      <a:pPr marL="0" indent="0"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652.08</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8" marR="63448" marT="0" marB="0"/>
                </a:tc>
                <a:tc>
                  <a:txBody>
                    <a:bodyPr/>
                    <a:lstStyle/>
                    <a:p>
                      <a:pPr marL="0" indent="0"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1253.98</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8" marR="63448" marT="0" marB="0"/>
                </a:tc>
                <a:extLst>
                  <a:ext uri="{0D108BD9-81ED-4DB2-BD59-A6C34878D82A}">
                    <a16:rowId xmlns:a16="http://schemas.microsoft.com/office/drawing/2014/main" val="4238664077"/>
                  </a:ext>
                </a:extLst>
              </a:tr>
              <a:tr h="113878">
                <a:tc gridSpan="2">
                  <a:txBody>
                    <a:bodyPr/>
                    <a:lstStyle/>
                    <a:p>
                      <a:pPr marL="0" indent="0">
                        <a:lnSpc>
                          <a:spcPct val="115000"/>
                        </a:lnSpc>
                      </a:pPr>
                      <a:r>
                        <a:rPr lang="en-US" sz="1000" dirty="0">
                          <a:effectLst/>
                          <a:latin typeface="Times New Roman" panose="02020603050405020304" pitchFamily="18" charset="0"/>
                          <a:cs typeface="Times New Roman" panose="02020603050405020304" pitchFamily="18" charset="0"/>
                        </a:rPr>
                        <a:t>Total</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8" marR="63448" marT="0" marB="0"/>
                </a:tc>
                <a:tc hMerge="1">
                  <a:txBody>
                    <a:bodyPr/>
                    <a:lstStyle/>
                    <a:p>
                      <a:endParaRPr lang="en-IN"/>
                    </a:p>
                  </a:txBody>
                  <a:tcPr/>
                </a:tc>
                <a:tc>
                  <a:txBody>
                    <a:bodyPr/>
                    <a:lstStyle/>
                    <a:p>
                      <a:pPr marL="0" indent="0"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30,096</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8" marR="63448" marT="0" marB="0" anchor="b"/>
                </a:tc>
                <a:tc>
                  <a:txBody>
                    <a:bodyPr/>
                    <a:lstStyle/>
                    <a:p>
                      <a:pPr marL="0" indent="0"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32,604</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8" marR="63448" marT="0" marB="0" anchor="b"/>
                </a:tc>
                <a:tc>
                  <a:txBody>
                    <a:bodyPr/>
                    <a:lstStyle/>
                    <a:p>
                      <a:pPr marL="0" indent="0"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62,700</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8" marR="63448" marT="0" marB="0" anchor="b"/>
                </a:tc>
                <a:extLst>
                  <a:ext uri="{0D108BD9-81ED-4DB2-BD59-A6C34878D82A}">
                    <a16:rowId xmlns:a16="http://schemas.microsoft.com/office/drawing/2014/main" val="1053397157"/>
                  </a:ext>
                </a:extLst>
              </a:tr>
              <a:tr h="113878">
                <a:tc rowSpan="2">
                  <a:txBody>
                    <a:bodyPr/>
                    <a:lstStyle/>
                    <a:p>
                      <a:pPr marL="0" indent="0">
                        <a:lnSpc>
                          <a:spcPct val="115000"/>
                        </a:lnSpc>
                        <a:spcAft>
                          <a:spcPts val="1000"/>
                        </a:spcAft>
                      </a:pPr>
                      <a:r>
                        <a:rPr lang="en-US" sz="1000" dirty="0">
                          <a:effectLst/>
                          <a:latin typeface="Times New Roman" panose="02020603050405020304" pitchFamily="18" charset="0"/>
                          <a:cs typeface="Times New Roman" panose="02020603050405020304" pitchFamily="18" charset="0"/>
                        </a:rPr>
                        <a:t>MS TMT Bar/Angle/channels</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8" marR="63448" marT="0" marB="0"/>
                </a:tc>
                <a:tc>
                  <a:txBody>
                    <a:bodyPr/>
                    <a:lstStyle/>
                    <a:p>
                      <a:pPr marL="0" indent="0" algn="l">
                        <a:lnSpc>
                          <a:spcPct val="115000"/>
                        </a:lnSpc>
                        <a:spcAft>
                          <a:spcPts val="1000"/>
                        </a:spcAft>
                      </a:pPr>
                      <a:r>
                        <a:rPr lang="en-US" sz="1000" dirty="0">
                          <a:effectLst/>
                          <a:latin typeface="Times New Roman" panose="02020603050405020304" pitchFamily="18" charset="0"/>
                          <a:cs typeface="Times New Roman" panose="02020603050405020304" pitchFamily="18" charset="0"/>
                        </a:rPr>
                        <a:t>M.S Ingots</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8" marR="63448" marT="0" marB="0"/>
                </a:tc>
                <a:tc>
                  <a:txBody>
                    <a:bodyPr/>
                    <a:lstStyle/>
                    <a:p>
                      <a:pPr marL="0" indent="0"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29,664</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8" marR="63448" marT="0" marB="0" anchor="b"/>
                </a:tc>
                <a:tc>
                  <a:txBody>
                    <a:bodyPr/>
                    <a:lstStyle/>
                    <a:p>
                      <a:pPr marL="0" indent="0"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73,336</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8" marR="63448" marT="0" marB="0" anchor="b"/>
                </a:tc>
                <a:tc>
                  <a:txBody>
                    <a:bodyPr/>
                    <a:lstStyle/>
                    <a:p>
                      <a:pPr marL="0" indent="0"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1,03,000</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8" marR="63448" marT="0" marB="0" anchor="b"/>
                </a:tc>
                <a:extLst>
                  <a:ext uri="{0D108BD9-81ED-4DB2-BD59-A6C34878D82A}">
                    <a16:rowId xmlns:a16="http://schemas.microsoft.com/office/drawing/2014/main" val="1430642309"/>
                  </a:ext>
                </a:extLst>
              </a:tr>
              <a:tr h="327371">
                <a:tc vMerge="1">
                  <a:txBody>
                    <a:bodyPr/>
                    <a:lstStyle/>
                    <a:p>
                      <a:endParaRPr lang="en-IN"/>
                    </a:p>
                  </a:txBody>
                  <a:tcPr/>
                </a:tc>
                <a:tc>
                  <a:txBody>
                    <a:bodyPr/>
                    <a:lstStyle/>
                    <a:p>
                      <a:pPr marL="0" indent="0">
                        <a:lnSpc>
                          <a:spcPct val="115000"/>
                        </a:lnSpc>
                        <a:spcAft>
                          <a:spcPts val="1000"/>
                        </a:spcAft>
                      </a:pPr>
                      <a:r>
                        <a:rPr lang="en-US" sz="1000" dirty="0">
                          <a:effectLst/>
                          <a:latin typeface="Times New Roman" panose="02020603050405020304" pitchFamily="18" charset="0"/>
                          <a:cs typeface="Times New Roman" panose="02020603050405020304" pitchFamily="18" charset="0"/>
                        </a:rPr>
                        <a:t>Coal for Reheating Furnace</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8" marR="63448" marT="0" marB="0"/>
                </a:tc>
                <a:tc>
                  <a:txBody>
                    <a:bodyPr/>
                    <a:lstStyle/>
                    <a:p>
                      <a:pPr marL="0" indent="0"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9.300 </a:t>
                      </a:r>
                      <a:endParaRPr lang="en-IN" sz="1000" dirty="0">
                        <a:effectLst/>
                        <a:latin typeface="Times New Roman" panose="02020603050405020304" pitchFamily="18" charset="0"/>
                        <a:cs typeface="Times New Roman" panose="02020603050405020304" pitchFamily="18" charset="0"/>
                      </a:endParaRPr>
                    </a:p>
                  </a:txBody>
                  <a:tcPr marL="63448" marR="63448" marT="0" marB="0"/>
                </a:tc>
                <a:tc>
                  <a:txBody>
                    <a:bodyPr/>
                    <a:lstStyle/>
                    <a:p>
                      <a:pPr marL="0" indent="0"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18,600  </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8" marR="63448" marT="0" marB="0"/>
                </a:tc>
                <a:tc>
                  <a:txBody>
                    <a:bodyPr/>
                    <a:lstStyle/>
                    <a:p>
                      <a:pPr marL="0" indent="0"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27,900</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8" marR="63448" marT="0" marB="0"/>
                </a:tc>
                <a:extLst>
                  <a:ext uri="{0D108BD9-81ED-4DB2-BD59-A6C34878D82A}">
                    <a16:rowId xmlns:a16="http://schemas.microsoft.com/office/drawing/2014/main" val="2770593477"/>
                  </a:ext>
                </a:extLst>
              </a:tr>
            </a:tbl>
          </a:graphicData>
        </a:graphic>
      </p:graphicFrame>
      <p:graphicFrame>
        <p:nvGraphicFramePr>
          <p:cNvPr id="5" name="Table 4">
            <a:extLst>
              <a:ext uri="{FF2B5EF4-FFF2-40B4-BE49-F238E27FC236}">
                <a16:creationId xmlns:a16="http://schemas.microsoft.com/office/drawing/2014/main" id="{3437C577-500F-AB70-32B0-A118C0E99212}"/>
              </a:ext>
            </a:extLst>
          </p:cNvPr>
          <p:cNvGraphicFramePr>
            <a:graphicFrameLocks noGrp="1"/>
          </p:cNvGraphicFramePr>
          <p:nvPr>
            <p:extLst>
              <p:ext uri="{D42A27DB-BD31-4B8C-83A1-F6EECF244321}">
                <p14:modId xmlns:p14="http://schemas.microsoft.com/office/powerpoint/2010/main" val="4183749542"/>
              </p:ext>
            </p:extLst>
          </p:nvPr>
        </p:nvGraphicFramePr>
        <p:xfrm>
          <a:off x="3505199" y="2974975"/>
          <a:ext cx="6043799" cy="2438400"/>
        </p:xfrm>
        <a:graphic>
          <a:graphicData uri="http://schemas.openxmlformats.org/drawingml/2006/table">
            <a:tbl>
              <a:tblPr firstRow="1" firstCol="1" bandRow="1">
                <a:tableStyleId>{5940675A-B579-460E-94D1-54222C63F5DA}</a:tableStyleId>
              </a:tblPr>
              <a:tblGrid>
                <a:gridCol w="938615">
                  <a:extLst>
                    <a:ext uri="{9D8B030D-6E8A-4147-A177-3AD203B41FA5}">
                      <a16:colId xmlns:a16="http://schemas.microsoft.com/office/drawing/2014/main" val="1183561351"/>
                    </a:ext>
                  </a:extLst>
                </a:gridCol>
                <a:gridCol w="400855">
                  <a:extLst>
                    <a:ext uri="{9D8B030D-6E8A-4147-A177-3AD203B41FA5}">
                      <a16:colId xmlns:a16="http://schemas.microsoft.com/office/drawing/2014/main" val="1824588307"/>
                    </a:ext>
                  </a:extLst>
                </a:gridCol>
                <a:gridCol w="605757">
                  <a:extLst>
                    <a:ext uri="{9D8B030D-6E8A-4147-A177-3AD203B41FA5}">
                      <a16:colId xmlns:a16="http://schemas.microsoft.com/office/drawing/2014/main" val="858724784"/>
                    </a:ext>
                  </a:extLst>
                </a:gridCol>
                <a:gridCol w="847494">
                  <a:extLst>
                    <a:ext uri="{9D8B030D-6E8A-4147-A177-3AD203B41FA5}">
                      <a16:colId xmlns:a16="http://schemas.microsoft.com/office/drawing/2014/main" val="3046854322"/>
                    </a:ext>
                  </a:extLst>
                </a:gridCol>
                <a:gridCol w="663529">
                  <a:extLst>
                    <a:ext uri="{9D8B030D-6E8A-4147-A177-3AD203B41FA5}">
                      <a16:colId xmlns:a16="http://schemas.microsoft.com/office/drawing/2014/main" val="997197537"/>
                    </a:ext>
                  </a:extLst>
                </a:gridCol>
                <a:gridCol w="829222">
                  <a:extLst>
                    <a:ext uri="{9D8B030D-6E8A-4147-A177-3AD203B41FA5}">
                      <a16:colId xmlns:a16="http://schemas.microsoft.com/office/drawing/2014/main" val="1969350796"/>
                    </a:ext>
                  </a:extLst>
                </a:gridCol>
                <a:gridCol w="855384">
                  <a:extLst>
                    <a:ext uri="{9D8B030D-6E8A-4147-A177-3AD203B41FA5}">
                      <a16:colId xmlns:a16="http://schemas.microsoft.com/office/drawing/2014/main" val="1305877640"/>
                    </a:ext>
                  </a:extLst>
                </a:gridCol>
                <a:gridCol w="902943">
                  <a:extLst>
                    <a:ext uri="{9D8B030D-6E8A-4147-A177-3AD203B41FA5}">
                      <a16:colId xmlns:a16="http://schemas.microsoft.com/office/drawing/2014/main" val="1964465450"/>
                    </a:ext>
                  </a:extLst>
                </a:gridCol>
              </a:tblGrid>
              <a:tr h="0">
                <a:tc rowSpan="2">
                  <a:txBody>
                    <a:bodyPr/>
                    <a:lstStyle/>
                    <a:p>
                      <a:pPr marL="0" indent="0">
                        <a:lnSpc>
                          <a:spcPct val="100000"/>
                        </a:lnSpc>
                        <a:spcAft>
                          <a:spcPts val="1000"/>
                        </a:spcAft>
                      </a:pPr>
                      <a:r>
                        <a:rPr lang="en-US" sz="1000" b="1" dirty="0">
                          <a:effectLst/>
                          <a:latin typeface="Times New Roman" panose="02020603050405020304" pitchFamily="18" charset="0"/>
                          <a:cs typeface="Times New Roman" panose="02020603050405020304" pitchFamily="18" charset="0"/>
                        </a:rPr>
                        <a:t>Raw Material</a:t>
                      </a:r>
                      <a:endParaRPr lang="en-IN"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146" marR="12146" marT="0" marB="0"/>
                </a:tc>
                <a:tc gridSpan="3">
                  <a:txBody>
                    <a:bodyPr/>
                    <a:lstStyle/>
                    <a:p>
                      <a:pPr marL="0" indent="0" algn="ctr">
                        <a:lnSpc>
                          <a:spcPct val="100000"/>
                        </a:lnSpc>
                      </a:pPr>
                      <a:r>
                        <a:rPr lang="en-US" sz="1000" b="1" dirty="0">
                          <a:effectLst/>
                          <a:latin typeface="Times New Roman" panose="02020603050405020304" pitchFamily="18" charset="0"/>
                          <a:cs typeface="Times New Roman" panose="02020603050405020304" pitchFamily="18" charset="0"/>
                        </a:rPr>
                        <a:t>Max. Storage Capacity in MT/month</a:t>
                      </a:r>
                      <a:endParaRPr lang="en-IN"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146" marR="12146" marT="0" marB="0"/>
                </a:tc>
                <a:tc hMerge="1">
                  <a:txBody>
                    <a:bodyPr/>
                    <a:lstStyle/>
                    <a:p>
                      <a:endParaRPr lang="en-IN"/>
                    </a:p>
                  </a:txBody>
                  <a:tcPr/>
                </a:tc>
                <a:tc hMerge="1">
                  <a:txBody>
                    <a:bodyPr/>
                    <a:lstStyle/>
                    <a:p>
                      <a:endParaRPr lang="en-IN"/>
                    </a:p>
                  </a:txBody>
                  <a:tcPr/>
                </a:tc>
                <a:tc rowSpan="2">
                  <a:txBody>
                    <a:bodyPr/>
                    <a:lstStyle/>
                    <a:p>
                      <a:pPr marL="0" indent="0">
                        <a:lnSpc>
                          <a:spcPct val="100000"/>
                        </a:lnSpc>
                        <a:spcAft>
                          <a:spcPts val="1000"/>
                        </a:spcAft>
                      </a:pPr>
                      <a:r>
                        <a:rPr lang="en-US" sz="1000" b="1" dirty="0">
                          <a:effectLst/>
                          <a:latin typeface="Times New Roman" panose="02020603050405020304" pitchFamily="18" charset="0"/>
                          <a:cs typeface="Times New Roman" panose="02020603050405020304" pitchFamily="18" charset="0"/>
                        </a:rPr>
                        <a:t>Physical State</a:t>
                      </a:r>
                      <a:endParaRPr lang="en-IN"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146" marR="12146" marT="0" marB="0"/>
                </a:tc>
                <a:tc rowSpan="2">
                  <a:txBody>
                    <a:bodyPr/>
                    <a:lstStyle/>
                    <a:p>
                      <a:pPr marL="0" indent="0">
                        <a:lnSpc>
                          <a:spcPct val="100000"/>
                        </a:lnSpc>
                        <a:spcAft>
                          <a:spcPts val="1000"/>
                        </a:spcAft>
                      </a:pPr>
                      <a:r>
                        <a:rPr lang="en-US" sz="1000" b="1" dirty="0">
                          <a:effectLst/>
                          <a:latin typeface="Times New Roman" panose="02020603050405020304" pitchFamily="18" charset="0"/>
                          <a:cs typeface="Times New Roman" panose="02020603050405020304" pitchFamily="18" charset="0"/>
                        </a:rPr>
                        <a:t>Mode of Transport</a:t>
                      </a:r>
                      <a:endParaRPr lang="en-IN"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146" marR="12146" marT="0" marB="0"/>
                </a:tc>
                <a:tc rowSpan="2">
                  <a:txBody>
                    <a:bodyPr/>
                    <a:lstStyle/>
                    <a:p>
                      <a:pPr marL="0" indent="0">
                        <a:lnSpc>
                          <a:spcPct val="100000"/>
                        </a:lnSpc>
                        <a:spcAft>
                          <a:spcPts val="1000"/>
                        </a:spcAft>
                      </a:pPr>
                      <a:r>
                        <a:rPr lang="en-US" sz="1000" b="1" dirty="0">
                          <a:effectLst/>
                          <a:latin typeface="Times New Roman" panose="02020603050405020304" pitchFamily="18" charset="0"/>
                          <a:cs typeface="Times New Roman" panose="02020603050405020304" pitchFamily="18" charset="0"/>
                        </a:rPr>
                        <a:t>Storage </a:t>
                      </a:r>
                      <a:endParaRPr lang="en-IN"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146" marR="12146" marT="0" marB="0"/>
                </a:tc>
                <a:tc rowSpan="2">
                  <a:txBody>
                    <a:bodyPr/>
                    <a:lstStyle/>
                    <a:p>
                      <a:pPr marL="0" indent="0">
                        <a:lnSpc>
                          <a:spcPct val="100000"/>
                        </a:lnSpc>
                        <a:spcAft>
                          <a:spcPts val="1000"/>
                        </a:spcAft>
                      </a:pPr>
                      <a:r>
                        <a:rPr lang="en-US" sz="1000" b="1" dirty="0">
                          <a:effectLst/>
                          <a:latin typeface="Times New Roman" panose="02020603050405020304" pitchFamily="18" charset="0"/>
                          <a:cs typeface="Times New Roman" panose="02020603050405020304" pitchFamily="18" charset="0"/>
                        </a:rPr>
                        <a:t>Type of Linkage </a:t>
                      </a:r>
                      <a:endParaRPr lang="en-IN"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146" marR="12146" marT="0" marB="0"/>
                </a:tc>
                <a:extLst>
                  <a:ext uri="{0D108BD9-81ED-4DB2-BD59-A6C34878D82A}">
                    <a16:rowId xmlns:a16="http://schemas.microsoft.com/office/drawing/2014/main" val="2769633747"/>
                  </a:ext>
                </a:extLst>
              </a:tr>
              <a:tr h="0">
                <a:tc vMerge="1">
                  <a:txBody>
                    <a:bodyPr/>
                    <a:lstStyle/>
                    <a:p>
                      <a:endParaRPr lang="en-IN"/>
                    </a:p>
                  </a:txBody>
                  <a:tcPr/>
                </a:tc>
                <a:tc>
                  <a:txBody>
                    <a:bodyPr/>
                    <a:lstStyle/>
                    <a:p>
                      <a:pPr marL="0" indent="0" algn="ctr">
                        <a:lnSpc>
                          <a:spcPct val="100000"/>
                        </a:lnSpc>
                      </a:pPr>
                      <a:r>
                        <a:rPr lang="en-US" sz="1000" b="1" dirty="0">
                          <a:effectLst/>
                          <a:latin typeface="Times New Roman" panose="02020603050405020304" pitchFamily="18" charset="0"/>
                          <a:cs typeface="Times New Roman" panose="02020603050405020304" pitchFamily="18" charset="0"/>
                        </a:rPr>
                        <a:t>Existing</a:t>
                      </a:r>
                      <a:endParaRPr lang="en-IN"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146" marR="12146" marT="0" marB="0"/>
                </a:tc>
                <a:tc>
                  <a:txBody>
                    <a:bodyPr/>
                    <a:lstStyle/>
                    <a:p>
                      <a:pPr marL="0" indent="0" algn="ctr">
                        <a:lnSpc>
                          <a:spcPct val="100000"/>
                        </a:lnSpc>
                      </a:pPr>
                      <a:r>
                        <a:rPr lang="en-US" sz="1000" b="1" dirty="0">
                          <a:effectLst/>
                          <a:latin typeface="Times New Roman" panose="02020603050405020304" pitchFamily="18" charset="0"/>
                          <a:cs typeface="Times New Roman" panose="02020603050405020304" pitchFamily="18" charset="0"/>
                        </a:rPr>
                        <a:t>Proposed</a:t>
                      </a:r>
                      <a:endParaRPr lang="en-IN"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146" marR="12146" marT="0" marB="0"/>
                </a:tc>
                <a:tc>
                  <a:txBody>
                    <a:bodyPr/>
                    <a:lstStyle/>
                    <a:p>
                      <a:pPr marL="0" indent="0" algn="ctr">
                        <a:lnSpc>
                          <a:spcPct val="100000"/>
                        </a:lnSpc>
                      </a:pPr>
                      <a:r>
                        <a:rPr lang="en-US" sz="1000" b="1" dirty="0">
                          <a:effectLst/>
                          <a:latin typeface="Times New Roman" panose="02020603050405020304" pitchFamily="18" charset="0"/>
                          <a:cs typeface="Times New Roman" panose="02020603050405020304" pitchFamily="18" charset="0"/>
                        </a:rPr>
                        <a:t>Total</a:t>
                      </a:r>
                      <a:endParaRPr lang="en-IN"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146" marR="12146" marT="0" marB="0"/>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1765355136"/>
                  </a:ext>
                </a:extLst>
              </a:tr>
              <a:tr h="0">
                <a:tc>
                  <a:txBody>
                    <a:bodyPr/>
                    <a:lstStyle/>
                    <a:p>
                      <a:pPr marL="0" indent="0">
                        <a:lnSpc>
                          <a:spcPct val="100000"/>
                        </a:lnSpc>
                        <a:spcAft>
                          <a:spcPts val="1000"/>
                        </a:spcAft>
                      </a:pPr>
                      <a:r>
                        <a:rPr lang="en-US" sz="1000" dirty="0">
                          <a:effectLst/>
                          <a:latin typeface="Times New Roman" panose="02020603050405020304" pitchFamily="18" charset="0"/>
                          <a:cs typeface="Times New Roman" panose="02020603050405020304" pitchFamily="18" charset="0"/>
                        </a:rPr>
                        <a:t>Sponge Iron </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146" marR="12146" marT="0" marB="0"/>
                </a:tc>
                <a:tc>
                  <a:txBody>
                    <a:bodyPr/>
                    <a:lstStyle/>
                    <a:p>
                      <a:pPr marL="0" indent="0" algn="ctr">
                        <a:lnSpc>
                          <a:spcPct val="100000"/>
                        </a:lnSpc>
                        <a:spcAft>
                          <a:spcPts val="1000"/>
                        </a:spcAft>
                      </a:pPr>
                      <a:r>
                        <a:rPr lang="en-US" sz="1000" dirty="0">
                          <a:effectLst/>
                          <a:latin typeface="Times New Roman" panose="02020603050405020304" pitchFamily="18" charset="0"/>
                          <a:cs typeface="Times New Roman" panose="02020603050405020304" pitchFamily="18" charset="0"/>
                        </a:rPr>
                        <a:t>1950</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146" marR="12146" marT="0" marB="0"/>
                </a:tc>
                <a:tc>
                  <a:txBody>
                    <a:bodyPr/>
                    <a:lstStyle/>
                    <a:p>
                      <a:pPr algn="ctr"/>
                      <a:r>
                        <a:rPr lang="en-US" sz="1000" dirty="0">
                          <a:effectLst/>
                          <a:latin typeface="Times New Roman" panose="02020603050405020304" pitchFamily="18" charset="0"/>
                          <a:cs typeface="Times New Roman" panose="02020603050405020304" pitchFamily="18" charset="0"/>
                        </a:rPr>
                        <a:t>2125</a:t>
                      </a:r>
                      <a:endParaRPr lang="en-IN" dirty="0"/>
                    </a:p>
                  </a:txBody>
                  <a:tcPr marL="12146" marR="12146" marT="0" marB="0"/>
                </a:tc>
                <a:tc>
                  <a:txBody>
                    <a:bodyPr/>
                    <a:lstStyle/>
                    <a:p>
                      <a:pPr algn="ctr"/>
                      <a:r>
                        <a:rPr lang="en-US" sz="1000">
                          <a:effectLst/>
                          <a:latin typeface="Times New Roman" panose="02020603050405020304" pitchFamily="18" charset="0"/>
                          <a:cs typeface="Times New Roman" panose="02020603050405020304" pitchFamily="18" charset="0"/>
                        </a:rPr>
                        <a:t>4075</a:t>
                      </a:r>
                      <a:endParaRPr lang="en-IN"/>
                    </a:p>
                  </a:txBody>
                  <a:tcPr marL="12146" marR="12146" marT="0" marB="0"/>
                </a:tc>
                <a:tc>
                  <a:txBody>
                    <a:bodyPr/>
                    <a:lstStyle/>
                    <a:p>
                      <a:pPr marL="0" indent="0" algn="ctr">
                        <a:lnSpc>
                          <a:spcPct val="100000"/>
                        </a:lnSpc>
                        <a:spcAft>
                          <a:spcPts val="1000"/>
                        </a:spcAft>
                      </a:pPr>
                      <a:r>
                        <a:rPr lang="en-US" sz="1000" dirty="0">
                          <a:effectLst/>
                          <a:latin typeface="Times New Roman" panose="02020603050405020304" pitchFamily="18" charset="0"/>
                          <a:cs typeface="Times New Roman" panose="02020603050405020304" pitchFamily="18" charset="0"/>
                        </a:rPr>
                        <a:t>Solid</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146" marR="12146" marT="0" marB="0"/>
                </a:tc>
                <a:tc>
                  <a:txBody>
                    <a:bodyPr/>
                    <a:lstStyle/>
                    <a:p>
                      <a:pPr marL="0" indent="0" algn="ctr">
                        <a:lnSpc>
                          <a:spcPct val="100000"/>
                        </a:lnSpc>
                        <a:spcAft>
                          <a:spcPts val="1000"/>
                        </a:spcAft>
                      </a:pPr>
                      <a:r>
                        <a:rPr lang="en-US" sz="1000" dirty="0">
                          <a:effectLst/>
                          <a:latin typeface="Times New Roman" panose="02020603050405020304" pitchFamily="18" charset="0"/>
                          <a:cs typeface="Times New Roman" panose="02020603050405020304" pitchFamily="18" charset="0"/>
                        </a:rPr>
                        <a:t>Road</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146" marR="12146" marT="0" marB="0"/>
                </a:tc>
                <a:tc>
                  <a:txBody>
                    <a:bodyPr/>
                    <a:lstStyle/>
                    <a:p>
                      <a:pPr marL="0" indent="0" algn="ctr">
                        <a:lnSpc>
                          <a:spcPct val="100000"/>
                        </a:lnSpc>
                        <a:spcAft>
                          <a:spcPts val="1000"/>
                        </a:spcAft>
                      </a:pPr>
                      <a:r>
                        <a:rPr lang="en-US" sz="1000" dirty="0">
                          <a:effectLst/>
                          <a:latin typeface="Times New Roman" panose="02020603050405020304" pitchFamily="18" charset="0"/>
                          <a:cs typeface="Times New Roman" panose="02020603050405020304" pitchFamily="18" charset="0"/>
                        </a:rPr>
                        <a:t>Designated scrap yard</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146" marR="12146" marT="0" marB="0"/>
                </a:tc>
                <a:tc>
                  <a:txBody>
                    <a:bodyPr/>
                    <a:lstStyle/>
                    <a:p>
                      <a:pPr marL="0" indent="0" algn="ctr">
                        <a:lnSpc>
                          <a:spcPct val="100000"/>
                        </a:lnSpc>
                        <a:spcAft>
                          <a:spcPts val="1000"/>
                        </a:spcAft>
                      </a:pPr>
                      <a:r>
                        <a:rPr lang="en-US" sz="1000" dirty="0">
                          <a:effectLst/>
                          <a:latin typeface="Times New Roman" panose="02020603050405020304" pitchFamily="18" charset="0"/>
                          <a:cs typeface="Times New Roman" panose="02020603050405020304" pitchFamily="18" charset="0"/>
                        </a:rPr>
                        <a:t>Local market </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146" marR="12146" marT="0" marB="0"/>
                </a:tc>
                <a:extLst>
                  <a:ext uri="{0D108BD9-81ED-4DB2-BD59-A6C34878D82A}">
                    <a16:rowId xmlns:a16="http://schemas.microsoft.com/office/drawing/2014/main" val="3869556318"/>
                  </a:ext>
                </a:extLst>
              </a:tr>
              <a:tr h="0">
                <a:tc>
                  <a:txBody>
                    <a:bodyPr/>
                    <a:lstStyle/>
                    <a:p>
                      <a:pPr marL="0" indent="0">
                        <a:lnSpc>
                          <a:spcPct val="100000"/>
                        </a:lnSpc>
                        <a:spcAft>
                          <a:spcPts val="1000"/>
                        </a:spcAft>
                      </a:pPr>
                      <a:r>
                        <a:rPr lang="en-US" sz="1000" dirty="0">
                          <a:effectLst/>
                          <a:latin typeface="Times New Roman" panose="02020603050405020304" pitchFamily="18" charset="0"/>
                          <a:cs typeface="Times New Roman" panose="02020603050405020304" pitchFamily="18" charset="0"/>
                        </a:rPr>
                        <a:t>Steel Scrap </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146" marR="12146" marT="0" marB="0"/>
                </a:tc>
                <a:tc>
                  <a:txBody>
                    <a:bodyPr/>
                    <a:lstStyle/>
                    <a:p>
                      <a:pPr marL="0" indent="0" algn="ctr">
                        <a:lnSpc>
                          <a:spcPct val="100000"/>
                        </a:lnSpc>
                        <a:spcAft>
                          <a:spcPts val="1000"/>
                        </a:spcAft>
                      </a:pPr>
                      <a:r>
                        <a:rPr lang="en-US" sz="1000" dirty="0">
                          <a:effectLst/>
                          <a:latin typeface="Times New Roman" panose="02020603050405020304" pitchFamily="18" charset="0"/>
                          <a:cs typeface="Times New Roman" panose="02020603050405020304" pitchFamily="18" charset="0"/>
                        </a:rPr>
                        <a:t>500</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146" marR="12146" marT="0" marB="0"/>
                </a:tc>
                <a:tc>
                  <a:txBody>
                    <a:bodyPr/>
                    <a:lstStyle/>
                    <a:p>
                      <a:pPr algn="ctr"/>
                      <a:r>
                        <a:rPr lang="en-US" sz="1000">
                          <a:effectLst/>
                          <a:latin typeface="Times New Roman" panose="02020603050405020304" pitchFamily="18" charset="0"/>
                          <a:cs typeface="Times New Roman" panose="02020603050405020304" pitchFamily="18" charset="0"/>
                        </a:rPr>
                        <a:t>550</a:t>
                      </a:r>
                      <a:endParaRPr lang="en-IN"/>
                    </a:p>
                  </a:txBody>
                  <a:tcPr marL="12146" marR="12146" marT="0" marB="0"/>
                </a:tc>
                <a:tc>
                  <a:txBody>
                    <a:bodyPr/>
                    <a:lstStyle/>
                    <a:p>
                      <a:pPr algn="ctr"/>
                      <a:r>
                        <a:rPr lang="en-US" sz="1000" dirty="0">
                          <a:effectLst/>
                          <a:latin typeface="Times New Roman" panose="02020603050405020304" pitchFamily="18" charset="0"/>
                          <a:cs typeface="Times New Roman" panose="02020603050405020304" pitchFamily="18" charset="0"/>
                        </a:rPr>
                        <a:t>1050</a:t>
                      </a:r>
                      <a:endParaRPr lang="en-IN" dirty="0"/>
                    </a:p>
                  </a:txBody>
                  <a:tcPr marL="12146" marR="12146" marT="0" marB="0"/>
                </a:tc>
                <a:tc>
                  <a:txBody>
                    <a:bodyPr/>
                    <a:lstStyle/>
                    <a:p>
                      <a:pPr marL="0" indent="0" algn="ctr">
                        <a:lnSpc>
                          <a:spcPct val="100000"/>
                        </a:lnSpc>
                        <a:spcAft>
                          <a:spcPts val="1000"/>
                        </a:spcAft>
                      </a:pPr>
                      <a:r>
                        <a:rPr lang="en-US" sz="1000" dirty="0">
                          <a:effectLst/>
                          <a:latin typeface="Times New Roman" panose="02020603050405020304" pitchFamily="18" charset="0"/>
                          <a:cs typeface="Times New Roman" panose="02020603050405020304" pitchFamily="18" charset="0"/>
                        </a:rPr>
                        <a:t>Solid</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146" marR="12146" marT="0" marB="0"/>
                </a:tc>
                <a:tc>
                  <a:txBody>
                    <a:bodyPr/>
                    <a:lstStyle/>
                    <a:p>
                      <a:pPr marL="0" indent="0" algn="ctr">
                        <a:lnSpc>
                          <a:spcPct val="100000"/>
                        </a:lnSpc>
                        <a:spcAft>
                          <a:spcPts val="1000"/>
                        </a:spcAft>
                      </a:pPr>
                      <a:r>
                        <a:rPr lang="en-US" sz="1000" dirty="0">
                          <a:effectLst/>
                          <a:latin typeface="Times New Roman" panose="02020603050405020304" pitchFamily="18" charset="0"/>
                          <a:cs typeface="Times New Roman" panose="02020603050405020304" pitchFamily="18" charset="0"/>
                        </a:rPr>
                        <a:t>Road</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146" marR="12146" marT="0" marB="0"/>
                </a:tc>
                <a:tc>
                  <a:txBody>
                    <a:bodyPr/>
                    <a:lstStyle/>
                    <a:p>
                      <a:pPr marL="0" indent="0" algn="ctr">
                        <a:lnSpc>
                          <a:spcPct val="100000"/>
                        </a:lnSpc>
                        <a:spcAft>
                          <a:spcPts val="1000"/>
                        </a:spcAft>
                      </a:pPr>
                      <a:r>
                        <a:rPr lang="en-US" sz="1000" dirty="0">
                          <a:effectLst/>
                          <a:latin typeface="Times New Roman" panose="02020603050405020304" pitchFamily="18" charset="0"/>
                          <a:cs typeface="Times New Roman" panose="02020603050405020304" pitchFamily="18" charset="0"/>
                        </a:rPr>
                        <a:t>Designated scrap yard</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146" marR="12146" marT="0" marB="0"/>
                </a:tc>
                <a:tc>
                  <a:txBody>
                    <a:bodyPr/>
                    <a:lstStyle/>
                    <a:p>
                      <a:pPr marL="0" indent="0" algn="ctr">
                        <a:lnSpc>
                          <a:spcPct val="100000"/>
                        </a:lnSpc>
                        <a:spcAft>
                          <a:spcPts val="1000"/>
                        </a:spcAft>
                      </a:pPr>
                      <a:r>
                        <a:rPr lang="en-US" sz="1000" dirty="0">
                          <a:effectLst/>
                          <a:latin typeface="Times New Roman" panose="02020603050405020304" pitchFamily="18" charset="0"/>
                          <a:cs typeface="Times New Roman" panose="02020603050405020304" pitchFamily="18" charset="0"/>
                        </a:rPr>
                        <a:t>Local market </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146" marR="12146" marT="0" marB="0"/>
                </a:tc>
                <a:extLst>
                  <a:ext uri="{0D108BD9-81ED-4DB2-BD59-A6C34878D82A}">
                    <a16:rowId xmlns:a16="http://schemas.microsoft.com/office/drawing/2014/main" val="2221268297"/>
                  </a:ext>
                </a:extLst>
              </a:tr>
              <a:tr h="0">
                <a:tc>
                  <a:txBody>
                    <a:bodyPr/>
                    <a:lstStyle/>
                    <a:p>
                      <a:pPr marL="0" indent="0">
                        <a:lnSpc>
                          <a:spcPct val="100000"/>
                        </a:lnSpc>
                        <a:spcAft>
                          <a:spcPts val="1000"/>
                        </a:spcAft>
                      </a:pPr>
                      <a:r>
                        <a:rPr lang="en-US" sz="1000" dirty="0">
                          <a:effectLst/>
                          <a:latin typeface="Times New Roman" panose="02020603050405020304" pitchFamily="18" charset="0"/>
                          <a:cs typeface="Times New Roman" panose="02020603050405020304" pitchFamily="18" charset="0"/>
                        </a:rPr>
                        <a:t>Pig Iron + Ferro Alloy</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146" marR="12146" marT="0" marB="0"/>
                </a:tc>
                <a:tc>
                  <a:txBody>
                    <a:bodyPr/>
                    <a:lstStyle/>
                    <a:p>
                      <a:pPr marL="0" indent="0" algn="ctr">
                        <a:lnSpc>
                          <a:spcPct val="100000"/>
                        </a:lnSpc>
                        <a:spcAft>
                          <a:spcPts val="1000"/>
                        </a:spcAft>
                      </a:pPr>
                      <a:r>
                        <a:rPr lang="en-US" sz="1000" dirty="0">
                          <a:effectLst/>
                          <a:latin typeface="Times New Roman" panose="02020603050405020304" pitchFamily="18" charset="0"/>
                          <a:cs typeface="Times New Roman" panose="02020603050405020304" pitchFamily="18" charset="0"/>
                        </a:rPr>
                        <a:t>50</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146" marR="12146" marT="0" marB="0"/>
                </a:tc>
                <a:tc>
                  <a:txBody>
                    <a:bodyPr/>
                    <a:lstStyle/>
                    <a:p>
                      <a:pPr algn="ctr"/>
                      <a:r>
                        <a:rPr lang="en-US" sz="1000">
                          <a:effectLst/>
                          <a:latin typeface="Times New Roman" panose="02020603050405020304" pitchFamily="18" charset="0"/>
                          <a:cs typeface="Times New Roman" panose="02020603050405020304" pitchFamily="18" charset="0"/>
                        </a:rPr>
                        <a:t>50</a:t>
                      </a:r>
                      <a:endParaRPr lang="en-IN"/>
                    </a:p>
                  </a:txBody>
                  <a:tcPr marL="12146" marR="12146" marT="0" marB="0"/>
                </a:tc>
                <a:tc>
                  <a:txBody>
                    <a:bodyPr/>
                    <a:lstStyle/>
                    <a:p>
                      <a:pPr algn="ctr"/>
                      <a:r>
                        <a:rPr lang="en-US" sz="1000" dirty="0">
                          <a:effectLst/>
                          <a:latin typeface="Times New Roman" panose="02020603050405020304" pitchFamily="18" charset="0"/>
                          <a:cs typeface="Times New Roman" panose="02020603050405020304" pitchFamily="18" charset="0"/>
                        </a:rPr>
                        <a:t>100</a:t>
                      </a:r>
                      <a:endParaRPr lang="en-IN" dirty="0"/>
                    </a:p>
                  </a:txBody>
                  <a:tcPr marL="12146" marR="12146" marT="0" marB="0"/>
                </a:tc>
                <a:tc>
                  <a:txBody>
                    <a:bodyPr/>
                    <a:lstStyle/>
                    <a:p>
                      <a:pPr marL="0" indent="0" algn="ctr">
                        <a:lnSpc>
                          <a:spcPct val="100000"/>
                        </a:lnSpc>
                        <a:spcAft>
                          <a:spcPts val="1000"/>
                        </a:spcAft>
                      </a:pPr>
                      <a:r>
                        <a:rPr lang="en-US" sz="1000" dirty="0">
                          <a:effectLst/>
                          <a:latin typeface="Times New Roman" panose="02020603050405020304" pitchFamily="18" charset="0"/>
                          <a:cs typeface="Times New Roman" panose="02020603050405020304" pitchFamily="18" charset="0"/>
                        </a:rPr>
                        <a:t>Solid</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146" marR="12146" marT="0" marB="0"/>
                </a:tc>
                <a:tc>
                  <a:txBody>
                    <a:bodyPr/>
                    <a:lstStyle/>
                    <a:p>
                      <a:pPr marL="0" indent="0" algn="ctr">
                        <a:lnSpc>
                          <a:spcPct val="100000"/>
                        </a:lnSpc>
                        <a:spcAft>
                          <a:spcPts val="1000"/>
                        </a:spcAft>
                      </a:pPr>
                      <a:r>
                        <a:rPr lang="en-US" sz="1000" dirty="0">
                          <a:effectLst/>
                          <a:latin typeface="Times New Roman" panose="02020603050405020304" pitchFamily="18" charset="0"/>
                          <a:cs typeface="Times New Roman" panose="02020603050405020304" pitchFamily="18" charset="0"/>
                        </a:rPr>
                        <a:t>Road</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146" marR="12146" marT="0" marB="0"/>
                </a:tc>
                <a:tc>
                  <a:txBody>
                    <a:bodyPr/>
                    <a:lstStyle/>
                    <a:p>
                      <a:pPr marL="0" indent="0" algn="ctr">
                        <a:lnSpc>
                          <a:spcPct val="100000"/>
                        </a:lnSpc>
                        <a:spcAft>
                          <a:spcPts val="1000"/>
                        </a:spcAft>
                      </a:pPr>
                      <a:r>
                        <a:rPr lang="en-US" sz="1000" dirty="0">
                          <a:effectLst/>
                          <a:latin typeface="Times New Roman" panose="02020603050405020304" pitchFamily="18" charset="0"/>
                          <a:cs typeface="Times New Roman" panose="02020603050405020304" pitchFamily="18" charset="0"/>
                        </a:rPr>
                        <a:t>Designated scrap yard</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146" marR="12146" marT="0" marB="0"/>
                </a:tc>
                <a:tc>
                  <a:txBody>
                    <a:bodyPr/>
                    <a:lstStyle/>
                    <a:p>
                      <a:pPr marL="0" indent="0" algn="ctr">
                        <a:lnSpc>
                          <a:spcPct val="100000"/>
                        </a:lnSpc>
                        <a:spcAft>
                          <a:spcPts val="1000"/>
                        </a:spcAft>
                      </a:pPr>
                      <a:r>
                        <a:rPr lang="en-US" sz="1000" dirty="0">
                          <a:effectLst/>
                          <a:latin typeface="Times New Roman" panose="02020603050405020304" pitchFamily="18" charset="0"/>
                          <a:cs typeface="Times New Roman" panose="02020603050405020304" pitchFamily="18" charset="0"/>
                        </a:rPr>
                        <a:t>Local market </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146" marR="12146" marT="0" marB="0"/>
                </a:tc>
                <a:extLst>
                  <a:ext uri="{0D108BD9-81ED-4DB2-BD59-A6C34878D82A}">
                    <a16:rowId xmlns:a16="http://schemas.microsoft.com/office/drawing/2014/main" val="1926532809"/>
                  </a:ext>
                </a:extLst>
              </a:tr>
              <a:tr h="0">
                <a:tc>
                  <a:txBody>
                    <a:bodyPr/>
                    <a:lstStyle/>
                    <a:p>
                      <a:pPr marL="0" indent="0">
                        <a:lnSpc>
                          <a:spcPct val="100000"/>
                        </a:lnSpc>
                        <a:spcAft>
                          <a:spcPts val="1000"/>
                        </a:spcAft>
                      </a:pPr>
                      <a:r>
                        <a:rPr lang="en-US" sz="1000" dirty="0">
                          <a:effectLst/>
                          <a:latin typeface="Times New Roman" panose="02020603050405020304" pitchFamily="18" charset="0"/>
                          <a:cs typeface="Times New Roman" panose="02020603050405020304" pitchFamily="18" charset="0"/>
                        </a:rPr>
                        <a:t>MS Ingots/Billets</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146" marR="12146" marT="0" marB="0"/>
                </a:tc>
                <a:tc>
                  <a:txBody>
                    <a:bodyPr/>
                    <a:lstStyle/>
                    <a:p>
                      <a:pPr marL="0" indent="0" algn="ctr">
                        <a:lnSpc>
                          <a:spcPct val="100000"/>
                        </a:lnSpc>
                        <a:spcAft>
                          <a:spcPts val="1000"/>
                        </a:spcAft>
                      </a:pPr>
                      <a:r>
                        <a:rPr lang="en-US" sz="1000" dirty="0">
                          <a:effectLst/>
                          <a:latin typeface="Times New Roman" panose="02020603050405020304" pitchFamily="18" charset="0"/>
                          <a:cs typeface="Times New Roman" panose="02020603050405020304" pitchFamily="18" charset="0"/>
                        </a:rPr>
                        <a:t>2475</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146" marR="12146" marT="0" marB="0"/>
                </a:tc>
                <a:tc>
                  <a:txBody>
                    <a:bodyPr/>
                    <a:lstStyle/>
                    <a:p>
                      <a:pPr algn="ctr"/>
                      <a:r>
                        <a:rPr lang="en-US" sz="1000">
                          <a:effectLst/>
                          <a:latin typeface="Times New Roman" panose="02020603050405020304" pitchFamily="18" charset="0"/>
                          <a:cs typeface="Times New Roman" panose="02020603050405020304" pitchFamily="18" charset="0"/>
                        </a:rPr>
                        <a:t>6100</a:t>
                      </a:r>
                      <a:endParaRPr lang="en-IN"/>
                    </a:p>
                  </a:txBody>
                  <a:tcPr marL="12146" marR="12146" marT="0" marB="0"/>
                </a:tc>
                <a:tc>
                  <a:txBody>
                    <a:bodyPr/>
                    <a:lstStyle/>
                    <a:p>
                      <a:pPr algn="ctr"/>
                      <a:r>
                        <a:rPr lang="en-US" sz="1000" dirty="0">
                          <a:effectLst/>
                          <a:latin typeface="Times New Roman" panose="02020603050405020304" pitchFamily="18" charset="0"/>
                          <a:cs typeface="Times New Roman" panose="02020603050405020304" pitchFamily="18" charset="0"/>
                        </a:rPr>
                        <a:t>8575</a:t>
                      </a:r>
                      <a:endParaRPr lang="en-IN" dirty="0"/>
                    </a:p>
                  </a:txBody>
                  <a:tcPr marL="12146" marR="12146" marT="0" marB="0"/>
                </a:tc>
                <a:tc>
                  <a:txBody>
                    <a:bodyPr/>
                    <a:lstStyle/>
                    <a:p>
                      <a:pPr marL="0" indent="0" algn="ctr">
                        <a:lnSpc>
                          <a:spcPct val="100000"/>
                        </a:lnSpc>
                        <a:spcAft>
                          <a:spcPts val="1000"/>
                        </a:spcAft>
                      </a:pPr>
                      <a:r>
                        <a:rPr lang="en-US" sz="1000" dirty="0">
                          <a:effectLst/>
                          <a:latin typeface="Times New Roman" panose="02020603050405020304" pitchFamily="18" charset="0"/>
                          <a:cs typeface="Times New Roman" panose="02020603050405020304" pitchFamily="18" charset="0"/>
                        </a:rPr>
                        <a:t>Solid</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146" marR="12146" marT="0" marB="0"/>
                </a:tc>
                <a:tc>
                  <a:txBody>
                    <a:bodyPr/>
                    <a:lstStyle/>
                    <a:p>
                      <a:pPr marL="0" indent="0" algn="ctr">
                        <a:lnSpc>
                          <a:spcPct val="100000"/>
                        </a:lnSpc>
                        <a:spcAft>
                          <a:spcPts val="1000"/>
                        </a:spcAft>
                      </a:pPr>
                      <a:r>
                        <a:rPr lang="en-US" sz="1000" dirty="0">
                          <a:effectLst/>
                          <a:latin typeface="Times New Roman" panose="02020603050405020304" pitchFamily="18" charset="0"/>
                          <a:cs typeface="Times New Roman" panose="02020603050405020304" pitchFamily="18" charset="0"/>
                        </a:rPr>
                        <a:t>Road</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146" marR="12146" marT="0" marB="0"/>
                </a:tc>
                <a:tc>
                  <a:txBody>
                    <a:bodyPr/>
                    <a:lstStyle/>
                    <a:p>
                      <a:pPr marL="0" indent="0" algn="ctr">
                        <a:lnSpc>
                          <a:spcPct val="100000"/>
                        </a:lnSpc>
                        <a:spcAft>
                          <a:spcPts val="1000"/>
                        </a:spcAft>
                      </a:pPr>
                      <a:r>
                        <a:rPr lang="en-US" sz="1000" dirty="0">
                          <a:effectLst/>
                          <a:latin typeface="Times New Roman" panose="02020603050405020304" pitchFamily="18" charset="0"/>
                          <a:cs typeface="Times New Roman" panose="02020603050405020304" pitchFamily="18" charset="0"/>
                        </a:rPr>
                        <a:t>Designated Finished yard under shed</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146" marR="12146" marT="0" marB="0"/>
                </a:tc>
                <a:tc>
                  <a:txBody>
                    <a:bodyPr/>
                    <a:lstStyle/>
                    <a:p>
                      <a:pPr marL="0" indent="0" algn="ctr">
                        <a:lnSpc>
                          <a:spcPct val="100000"/>
                        </a:lnSpc>
                        <a:spcAft>
                          <a:spcPts val="1000"/>
                        </a:spcAft>
                      </a:pPr>
                      <a:r>
                        <a:rPr lang="en-US" sz="1000" dirty="0">
                          <a:effectLst/>
                          <a:latin typeface="Times New Roman" panose="02020603050405020304" pitchFamily="18" charset="0"/>
                          <a:cs typeface="Times New Roman" panose="02020603050405020304" pitchFamily="18" charset="0"/>
                        </a:rPr>
                        <a:t>Inhouse production and local market</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146" marR="12146" marT="0" marB="0"/>
                </a:tc>
                <a:extLst>
                  <a:ext uri="{0D108BD9-81ED-4DB2-BD59-A6C34878D82A}">
                    <a16:rowId xmlns:a16="http://schemas.microsoft.com/office/drawing/2014/main" val="2718519528"/>
                  </a:ext>
                </a:extLst>
              </a:tr>
              <a:tr h="0">
                <a:tc>
                  <a:txBody>
                    <a:bodyPr/>
                    <a:lstStyle/>
                    <a:p>
                      <a:pPr marL="0" indent="0">
                        <a:lnSpc>
                          <a:spcPct val="100000"/>
                        </a:lnSpc>
                        <a:spcAft>
                          <a:spcPts val="1000"/>
                        </a:spcAft>
                      </a:pPr>
                      <a:r>
                        <a:rPr lang="en-US" sz="1000" dirty="0">
                          <a:effectLst/>
                          <a:latin typeface="Times New Roman" panose="02020603050405020304" pitchFamily="18" charset="0"/>
                          <a:cs typeface="Times New Roman" panose="02020603050405020304" pitchFamily="18" charset="0"/>
                        </a:rPr>
                        <a:t>Coal for Reheating Furnace</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146" marR="12146" marT="0" marB="0"/>
                </a:tc>
                <a:tc>
                  <a:txBody>
                    <a:bodyPr/>
                    <a:lstStyle/>
                    <a:p>
                      <a:pPr marL="0" indent="0" algn="ctr">
                        <a:lnSpc>
                          <a:spcPct val="100000"/>
                        </a:lnSpc>
                        <a:spcAft>
                          <a:spcPts val="1000"/>
                        </a:spcAft>
                      </a:pPr>
                      <a:r>
                        <a:rPr lang="en-US" sz="1000" dirty="0">
                          <a:effectLst/>
                          <a:latin typeface="Times New Roman" panose="02020603050405020304" pitchFamily="18" charset="0"/>
                          <a:cs typeface="Times New Roman" panose="02020603050405020304" pitchFamily="18" charset="0"/>
                        </a:rPr>
                        <a:t>750</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146" marR="12146" marT="0" marB="0"/>
                </a:tc>
                <a:tc>
                  <a:txBody>
                    <a:bodyPr/>
                    <a:lstStyle/>
                    <a:p>
                      <a:pPr algn="ctr"/>
                      <a:r>
                        <a:rPr lang="en-US" sz="1000" dirty="0">
                          <a:effectLst/>
                          <a:latin typeface="Times New Roman" panose="02020603050405020304" pitchFamily="18" charset="0"/>
                          <a:cs typeface="Times New Roman" panose="02020603050405020304" pitchFamily="18" charset="0"/>
                        </a:rPr>
                        <a:t>1500</a:t>
                      </a:r>
                      <a:endParaRPr lang="en-IN" dirty="0"/>
                    </a:p>
                  </a:txBody>
                  <a:tcPr marL="12146" marR="12146" marT="0" marB="0"/>
                </a:tc>
                <a:tc>
                  <a:txBody>
                    <a:bodyPr/>
                    <a:lstStyle/>
                    <a:p>
                      <a:pPr algn="ctr"/>
                      <a:r>
                        <a:rPr lang="en-US" sz="1000" dirty="0">
                          <a:effectLst/>
                          <a:latin typeface="Times New Roman" panose="02020603050405020304" pitchFamily="18" charset="0"/>
                          <a:cs typeface="Times New Roman" panose="02020603050405020304" pitchFamily="18" charset="0"/>
                        </a:rPr>
                        <a:t>2250</a:t>
                      </a:r>
                      <a:endParaRPr lang="en-IN" dirty="0"/>
                    </a:p>
                  </a:txBody>
                  <a:tcPr marL="12146" marR="12146" marT="0" marB="0"/>
                </a:tc>
                <a:tc>
                  <a:txBody>
                    <a:bodyPr/>
                    <a:lstStyle/>
                    <a:p>
                      <a:pPr marL="0" indent="0" algn="ctr">
                        <a:lnSpc>
                          <a:spcPct val="100000"/>
                        </a:lnSpc>
                        <a:spcAft>
                          <a:spcPts val="1000"/>
                        </a:spcAft>
                      </a:pPr>
                      <a:r>
                        <a:rPr lang="en-US" sz="1000" dirty="0">
                          <a:effectLst/>
                          <a:latin typeface="Times New Roman" panose="02020603050405020304" pitchFamily="18" charset="0"/>
                          <a:cs typeface="Times New Roman" panose="02020603050405020304" pitchFamily="18" charset="0"/>
                        </a:rPr>
                        <a:t>Solid</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146" marR="12146" marT="0" marB="0"/>
                </a:tc>
                <a:tc>
                  <a:txBody>
                    <a:bodyPr/>
                    <a:lstStyle/>
                    <a:p>
                      <a:pPr marL="0" indent="0" algn="ctr">
                        <a:lnSpc>
                          <a:spcPct val="100000"/>
                        </a:lnSpc>
                        <a:spcAft>
                          <a:spcPts val="1000"/>
                        </a:spcAft>
                      </a:pPr>
                      <a:r>
                        <a:rPr lang="en-US" sz="1000" dirty="0">
                          <a:effectLst/>
                          <a:latin typeface="Times New Roman" panose="02020603050405020304" pitchFamily="18" charset="0"/>
                          <a:cs typeface="Times New Roman" panose="02020603050405020304" pitchFamily="18" charset="0"/>
                        </a:rPr>
                        <a:t>Road</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146" marR="12146" marT="0" marB="0"/>
                </a:tc>
                <a:tc>
                  <a:txBody>
                    <a:bodyPr/>
                    <a:lstStyle/>
                    <a:p>
                      <a:pPr marL="0" indent="0" algn="ctr">
                        <a:lnSpc>
                          <a:spcPct val="100000"/>
                        </a:lnSpc>
                        <a:spcAft>
                          <a:spcPts val="1000"/>
                        </a:spcAft>
                      </a:pPr>
                      <a:r>
                        <a:rPr lang="en-US" sz="1000" dirty="0">
                          <a:effectLst/>
                          <a:latin typeface="Times New Roman" panose="02020603050405020304" pitchFamily="18" charset="0"/>
                          <a:cs typeface="Times New Roman" panose="02020603050405020304" pitchFamily="18" charset="0"/>
                        </a:rPr>
                        <a:t>Designated coal storage yard</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146" marR="12146" marT="0" marB="0"/>
                </a:tc>
                <a:tc>
                  <a:txBody>
                    <a:bodyPr/>
                    <a:lstStyle/>
                    <a:p>
                      <a:pPr marL="0" indent="0" algn="ctr">
                        <a:lnSpc>
                          <a:spcPct val="100000"/>
                        </a:lnSpc>
                        <a:spcAft>
                          <a:spcPts val="1000"/>
                        </a:spcAft>
                      </a:pPr>
                      <a:r>
                        <a:rPr lang="en-US" sz="1000" dirty="0">
                          <a:effectLst/>
                          <a:latin typeface="Times New Roman" panose="02020603050405020304" pitchFamily="18" charset="0"/>
                          <a:cs typeface="Times New Roman" panose="02020603050405020304" pitchFamily="18" charset="0"/>
                        </a:rPr>
                        <a:t>Local market </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146" marR="12146" marT="0" marB="0"/>
                </a:tc>
                <a:extLst>
                  <a:ext uri="{0D108BD9-81ED-4DB2-BD59-A6C34878D82A}">
                    <a16:rowId xmlns:a16="http://schemas.microsoft.com/office/drawing/2014/main" val="2225801947"/>
                  </a:ext>
                </a:extLst>
              </a:tr>
            </a:tbl>
          </a:graphicData>
        </a:graphic>
      </p:graphicFrame>
    </p:spTree>
    <p:extLst>
      <p:ext uri="{BB962C8B-B14F-4D97-AF65-F5344CB8AC3E}">
        <p14:creationId xmlns:p14="http://schemas.microsoft.com/office/powerpoint/2010/main" val="1393072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99300" y="6416675"/>
            <a:ext cx="2311400" cy="365125"/>
          </a:xfrm>
        </p:spPr>
        <p:txBody>
          <a:bodyPr/>
          <a:lstStyle/>
          <a:p>
            <a:pPr>
              <a:defRPr/>
            </a:pPr>
            <a:fld id="{E37F0A0A-F07F-49B8-B7E1-B2CDB105F3D9}" type="slidenum">
              <a:rPr lang="en-US" smtClean="0"/>
              <a:pPr>
                <a:defRPr/>
              </a:pPr>
              <a:t>13</a:t>
            </a:fld>
            <a:endParaRPr lang="en-US"/>
          </a:p>
        </p:txBody>
      </p:sp>
      <p:sp>
        <p:nvSpPr>
          <p:cNvPr id="7" name="Rectangle 6"/>
          <p:cNvSpPr/>
          <p:nvPr/>
        </p:nvSpPr>
        <p:spPr>
          <a:xfrm>
            <a:off x="425450" y="152420"/>
            <a:ext cx="9328150" cy="430887"/>
          </a:xfrm>
          <a:prstGeom prst="rect">
            <a:avLst/>
          </a:prstGeom>
        </p:spPr>
        <p:txBody>
          <a:bodyPr>
            <a:spAutoFit/>
          </a:bodyPr>
          <a:lstStyle/>
          <a:p>
            <a:pPr algn="ctr">
              <a:defRPr/>
            </a:pPr>
            <a:r>
              <a:rPr lang="en-US" sz="2200" b="1" dirty="0">
                <a:latin typeface="Times New Roman" pitchFamily="18" charset="0"/>
                <a:cs typeface="Times New Roman" pitchFamily="18" charset="0"/>
              </a:rPr>
              <a:t>POINT WISE COMPLIANCES OF TERM OF REFERENCES</a:t>
            </a:r>
            <a:endParaRPr lang="en-US" sz="2200" b="1" cap="all" dirty="0">
              <a:latin typeface="Times New Roman" pitchFamily="18" charset="0"/>
              <a:ea typeface="+mj-ea"/>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915981843"/>
              </p:ext>
            </p:extLst>
          </p:nvPr>
        </p:nvGraphicFramePr>
        <p:xfrm>
          <a:off x="152400" y="533400"/>
          <a:ext cx="9601201" cy="6154547"/>
        </p:xfrm>
        <a:graphic>
          <a:graphicData uri="http://schemas.openxmlformats.org/drawingml/2006/table">
            <a:tbl>
              <a:tblPr firstRow="1" bandRow="1">
                <a:tableStyleId>{5940675A-B579-460E-94D1-54222C63F5DA}</a:tableStyleId>
              </a:tblPr>
              <a:tblGrid>
                <a:gridCol w="696861">
                  <a:extLst>
                    <a:ext uri="{9D8B030D-6E8A-4147-A177-3AD203B41FA5}">
                      <a16:colId xmlns:a16="http://schemas.microsoft.com/office/drawing/2014/main" val="20000"/>
                    </a:ext>
                  </a:extLst>
                </a:gridCol>
                <a:gridCol w="2579740">
                  <a:extLst>
                    <a:ext uri="{9D8B030D-6E8A-4147-A177-3AD203B41FA5}">
                      <a16:colId xmlns:a16="http://schemas.microsoft.com/office/drawing/2014/main" val="20001"/>
                    </a:ext>
                  </a:extLst>
                </a:gridCol>
                <a:gridCol w="6324600">
                  <a:extLst>
                    <a:ext uri="{9D8B030D-6E8A-4147-A177-3AD203B41FA5}">
                      <a16:colId xmlns:a16="http://schemas.microsoft.com/office/drawing/2014/main" val="20002"/>
                    </a:ext>
                  </a:extLst>
                </a:gridCol>
              </a:tblGrid>
              <a:tr h="160011">
                <a:tc>
                  <a:txBody>
                    <a:bodyPr/>
                    <a:lstStyle/>
                    <a:p>
                      <a:r>
                        <a:rPr lang="en-US" sz="1200" b="1" dirty="0">
                          <a:latin typeface="Times New Roman" pitchFamily="18" charset="0"/>
                          <a:cs typeface="Times New Roman" pitchFamily="18" charset="0"/>
                        </a:rPr>
                        <a:t>TOR Point</a:t>
                      </a:r>
                    </a:p>
                  </a:txBody>
                  <a:tcPr>
                    <a:solidFill>
                      <a:schemeClr val="accent1">
                        <a:lumMod val="20000"/>
                        <a:lumOff val="80000"/>
                      </a:schemeClr>
                    </a:solidFill>
                  </a:tcPr>
                </a:tc>
                <a:tc>
                  <a:txBody>
                    <a:bodyPr/>
                    <a:lstStyle/>
                    <a:p>
                      <a:r>
                        <a:rPr lang="en-US" sz="1200" b="1" dirty="0">
                          <a:latin typeface="Times New Roman" pitchFamily="18" charset="0"/>
                          <a:cs typeface="Times New Roman" pitchFamily="18" charset="0"/>
                        </a:rPr>
                        <a:t>ToR Details</a:t>
                      </a:r>
                    </a:p>
                  </a:txBody>
                  <a:tcPr>
                    <a:solidFill>
                      <a:schemeClr val="accent1">
                        <a:lumMod val="20000"/>
                        <a:lumOff val="80000"/>
                      </a:schemeClr>
                    </a:solidFill>
                  </a:tcPr>
                </a:tc>
                <a:tc>
                  <a:txBody>
                    <a:bodyPr/>
                    <a:lstStyle/>
                    <a:p>
                      <a:r>
                        <a:rPr lang="en-US" sz="1200" b="1" dirty="0">
                          <a:latin typeface="Times New Roman" pitchFamily="18" charset="0"/>
                          <a:cs typeface="Times New Roman" pitchFamily="18" charset="0"/>
                        </a:rPr>
                        <a:t>Implementation/Plan </a:t>
                      </a:r>
                    </a:p>
                  </a:txBody>
                  <a:tcPr>
                    <a:solidFill>
                      <a:schemeClr val="accent1">
                        <a:lumMod val="20000"/>
                        <a:lumOff val="80000"/>
                      </a:schemeClr>
                    </a:solidFill>
                  </a:tcPr>
                </a:tc>
                <a:extLst>
                  <a:ext uri="{0D108BD9-81ED-4DB2-BD59-A6C34878D82A}">
                    <a16:rowId xmlns:a16="http://schemas.microsoft.com/office/drawing/2014/main" val="10000"/>
                  </a:ext>
                </a:extLst>
              </a:tr>
              <a:tr h="0">
                <a:tc>
                  <a:txBody>
                    <a:bodyPr/>
                    <a:lstStyle/>
                    <a:p>
                      <a:pPr marL="0" lvl="0" indent="0" algn="ctr">
                        <a:lnSpc>
                          <a:spcPct val="150000"/>
                        </a:lnSpc>
                        <a:spcAft>
                          <a:spcPts val="600"/>
                        </a:spcAft>
                        <a:buFont typeface="+mj-lt"/>
                        <a:buNone/>
                      </a:pPr>
                      <a:r>
                        <a:rPr lang="en-US" sz="1200" b="0" dirty="0">
                          <a:effectLst/>
                          <a:latin typeface="Times New Roman" panose="02020603050405020304" pitchFamily="18" charset="0"/>
                          <a:ea typeface="Times New Roman" panose="02020603050405020304" pitchFamily="18" charset="0"/>
                        </a:rPr>
                        <a:t>vi. </a:t>
                      </a:r>
                      <a:endParaRPr lang="en-IN" sz="12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R="45720" algn="just">
                        <a:lnSpc>
                          <a:spcPct val="150000"/>
                        </a:lnSpc>
                        <a:spcAft>
                          <a:spcPts val="600"/>
                        </a:spcAft>
                      </a:pPr>
                      <a:r>
                        <a:rPr lang="en-US" sz="1200" dirty="0">
                          <a:effectLst/>
                          <a:latin typeface="Times New Roman" panose="02020603050405020304" pitchFamily="18" charset="0"/>
                          <a:ea typeface="Times New Roman" panose="02020603050405020304" pitchFamily="18" charset="0"/>
                        </a:rPr>
                        <a:t>Details of emission, effluents, hazardous waste generation and their management.</a:t>
                      </a:r>
                    </a:p>
                    <a:p>
                      <a:pPr marR="45720" algn="just">
                        <a:lnSpc>
                          <a:spcPct val="150000"/>
                        </a:lnSpc>
                        <a:spcAft>
                          <a:spcPts val="600"/>
                        </a:spcAft>
                      </a:pPr>
                      <a:endParaRPr lang="en-US" sz="1200" dirty="0">
                        <a:effectLst/>
                        <a:latin typeface="Times New Roman" panose="02020603050405020304" pitchFamily="18" charset="0"/>
                        <a:ea typeface="Times New Roman" panose="02020603050405020304" pitchFamily="18" charset="0"/>
                      </a:endParaRPr>
                    </a:p>
                    <a:p>
                      <a:pPr marR="45720" algn="just">
                        <a:lnSpc>
                          <a:spcPct val="150000"/>
                        </a:lnSpc>
                        <a:spcAft>
                          <a:spcPts val="600"/>
                        </a:spcAft>
                      </a:pPr>
                      <a:endParaRPr lang="en-US" sz="1200" dirty="0">
                        <a:effectLst/>
                        <a:latin typeface="Times New Roman" panose="02020603050405020304" pitchFamily="18" charset="0"/>
                        <a:ea typeface="Times New Roman" panose="02020603050405020304" pitchFamily="18" charset="0"/>
                      </a:endParaRPr>
                    </a:p>
                    <a:p>
                      <a:pPr marR="45720" algn="just">
                        <a:lnSpc>
                          <a:spcPct val="150000"/>
                        </a:lnSpc>
                        <a:spcAft>
                          <a:spcPts val="600"/>
                        </a:spcAft>
                      </a:pPr>
                      <a:endParaRPr lang="en-US" sz="1200" dirty="0">
                        <a:effectLst/>
                        <a:latin typeface="Times New Roman" panose="02020603050405020304" pitchFamily="18" charset="0"/>
                        <a:ea typeface="Times New Roman" panose="02020603050405020304" pitchFamily="18" charset="0"/>
                      </a:endParaRPr>
                    </a:p>
                    <a:p>
                      <a:pPr marR="45720" algn="just">
                        <a:lnSpc>
                          <a:spcPct val="150000"/>
                        </a:lnSpc>
                        <a:spcAft>
                          <a:spcPts val="600"/>
                        </a:spcAft>
                      </a:pPr>
                      <a:endParaRPr lang="en-US" sz="1200" dirty="0">
                        <a:effectLst/>
                        <a:latin typeface="Times New Roman" panose="02020603050405020304" pitchFamily="18" charset="0"/>
                        <a:ea typeface="Times New Roman" panose="02020603050405020304" pitchFamily="18" charset="0"/>
                      </a:endParaRPr>
                    </a:p>
                    <a:p>
                      <a:pPr marR="45720" algn="just">
                        <a:lnSpc>
                          <a:spcPct val="150000"/>
                        </a:lnSpc>
                        <a:spcAft>
                          <a:spcPts val="600"/>
                        </a:spcAft>
                      </a:pPr>
                      <a:endParaRPr lang="en-US" sz="1200" dirty="0">
                        <a:effectLst/>
                        <a:latin typeface="Times New Roman" panose="02020603050405020304" pitchFamily="18" charset="0"/>
                        <a:ea typeface="Times New Roman" panose="02020603050405020304" pitchFamily="18" charset="0"/>
                      </a:endParaRPr>
                    </a:p>
                    <a:p>
                      <a:pPr marR="45720" algn="just">
                        <a:lnSpc>
                          <a:spcPct val="150000"/>
                        </a:lnSpc>
                        <a:spcAft>
                          <a:spcPts val="600"/>
                        </a:spcAft>
                      </a:pPr>
                      <a:endParaRPr lang="en-US" sz="1200" dirty="0">
                        <a:effectLst/>
                        <a:latin typeface="Times New Roman" panose="02020603050405020304" pitchFamily="18" charset="0"/>
                        <a:ea typeface="Times New Roman" panose="02020603050405020304" pitchFamily="18" charset="0"/>
                      </a:endParaRPr>
                    </a:p>
                    <a:p>
                      <a:pPr marR="45720" algn="just">
                        <a:lnSpc>
                          <a:spcPct val="150000"/>
                        </a:lnSpc>
                        <a:spcAft>
                          <a:spcPts val="600"/>
                        </a:spcAft>
                      </a:pPr>
                      <a:endParaRPr lang="en-US" sz="1200" dirty="0">
                        <a:effectLst/>
                        <a:latin typeface="Times New Roman" panose="02020603050405020304" pitchFamily="18" charset="0"/>
                        <a:ea typeface="Times New Roman" panose="02020603050405020304" pitchFamily="18" charset="0"/>
                      </a:endParaRPr>
                    </a:p>
                    <a:p>
                      <a:pPr marR="45720" algn="just">
                        <a:lnSpc>
                          <a:spcPct val="150000"/>
                        </a:lnSpc>
                        <a:spcAft>
                          <a:spcPts val="600"/>
                        </a:spcAft>
                      </a:pPr>
                      <a:endParaRPr lang="en-US" sz="1200" dirty="0">
                        <a:effectLst/>
                        <a:latin typeface="Times New Roman" panose="02020603050405020304" pitchFamily="18" charset="0"/>
                        <a:ea typeface="Times New Roman" panose="02020603050405020304" pitchFamily="18" charset="0"/>
                      </a:endParaRPr>
                    </a:p>
                    <a:p>
                      <a:pPr marR="45720" algn="just">
                        <a:lnSpc>
                          <a:spcPct val="150000"/>
                        </a:lnSpc>
                        <a:spcAft>
                          <a:spcPts val="600"/>
                        </a:spcAft>
                      </a:pPr>
                      <a:endParaRPr lang="en-US" sz="1200" dirty="0">
                        <a:effectLst/>
                        <a:latin typeface="Times New Roman" panose="02020603050405020304" pitchFamily="18" charset="0"/>
                        <a:ea typeface="Times New Roman" panose="02020603050405020304" pitchFamily="18" charset="0"/>
                      </a:endParaRPr>
                    </a:p>
                    <a:p>
                      <a:pPr marR="45720" algn="just">
                        <a:lnSpc>
                          <a:spcPct val="150000"/>
                        </a:lnSpc>
                        <a:spcAft>
                          <a:spcPts val="600"/>
                        </a:spcAft>
                      </a:pPr>
                      <a:endParaRPr lang="en-US" sz="1200" dirty="0">
                        <a:effectLst/>
                        <a:latin typeface="Times New Roman" panose="02020603050405020304" pitchFamily="18" charset="0"/>
                        <a:ea typeface="Times New Roman" panose="02020603050405020304" pitchFamily="18" charset="0"/>
                      </a:endParaRPr>
                    </a:p>
                    <a:p>
                      <a:pPr marR="45720" algn="just">
                        <a:lnSpc>
                          <a:spcPct val="150000"/>
                        </a:lnSpc>
                        <a:spcAft>
                          <a:spcPts val="600"/>
                        </a:spcAft>
                      </a:pPr>
                      <a:endParaRPr lang="en-US" sz="1200" dirty="0">
                        <a:effectLst/>
                        <a:latin typeface="Times New Roman" panose="02020603050405020304" pitchFamily="18" charset="0"/>
                        <a:ea typeface="Times New Roman" panose="02020603050405020304" pitchFamily="18" charset="0"/>
                      </a:endParaRPr>
                    </a:p>
                    <a:p>
                      <a:pPr marR="45720" algn="just">
                        <a:lnSpc>
                          <a:spcPct val="150000"/>
                        </a:lnSpc>
                        <a:spcAft>
                          <a:spcPts val="600"/>
                        </a:spcAft>
                      </a:pPr>
                      <a:endParaRPr lang="en-US" sz="1200" dirty="0">
                        <a:effectLst/>
                        <a:latin typeface="Times New Roman" panose="02020603050405020304" pitchFamily="18" charset="0"/>
                        <a:ea typeface="Times New Roman" panose="02020603050405020304" pitchFamily="18" charset="0"/>
                      </a:endParaRPr>
                    </a:p>
                    <a:p>
                      <a:pPr marR="45720" algn="just">
                        <a:lnSpc>
                          <a:spcPct val="150000"/>
                        </a:lnSpc>
                        <a:spcAft>
                          <a:spcPts val="600"/>
                        </a:spcAft>
                      </a:pPr>
                      <a:endParaRPr lang="en-US" sz="1200" dirty="0">
                        <a:effectLst/>
                        <a:latin typeface="Times New Roman" panose="02020603050405020304" pitchFamily="18" charset="0"/>
                        <a:ea typeface="Times New Roman" panose="02020603050405020304" pitchFamily="18" charset="0"/>
                      </a:endParaRPr>
                    </a:p>
                    <a:p>
                      <a:pPr marR="45720" algn="just">
                        <a:lnSpc>
                          <a:spcPct val="150000"/>
                        </a:lnSpc>
                        <a:spcAft>
                          <a:spcPts val="600"/>
                        </a:spcAft>
                      </a:pPr>
                      <a:endParaRPr lang="en-IN"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60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6" name="Table 5">
            <a:extLst>
              <a:ext uri="{FF2B5EF4-FFF2-40B4-BE49-F238E27FC236}">
                <a16:creationId xmlns:a16="http://schemas.microsoft.com/office/drawing/2014/main" id="{FD7E16D2-857A-4CB1-9204-4FC1FFDA6E76}"/>
              </a:ext>
            </a:extLst>
          </p:cNvPr>
          <p:cNvGraphicFramePr>
            <a:graphicFrameLocks noGrp="1"/>
          </p:cNvGraphicFramePr>
          <p:nvPr>
            <p:extLst>
              <p:ext uri="{D42A27DB-BD31-4B8C-83A1-F6EECF244321}">
                <p14:modId xmlns:p14="http://schemas.microsoft.com/office/powerpoint/2010/main" val="2485851176"/>
              </p:ext>
            </p:extLst>
          </p:nvPr>
        </p:nvGraphicFramePr>
        <p:xfrm>
          <a:off x="3505200" y="1066800"/>
          <a:ext cx="6172200" cy="5379720"/>
        </p:xfrm>
        <a:graphic>
          <a:graphicData uri="http://schemas.openxmlformats.org/drawingml/2006/table">
            <a:tbl>
              <a:tblPr firstRow="1" firstCol="1" bandRow="1">
                <a:tableStyleId>{5940675A-B579-460E-94D1-54222C63F5DA}</a:tableStyleId>
              </a:tblPr>
              <a:tblGrid>
                <a:gridCol w="685800">
                  <a:extLst>
                    <a:ext uri="{9D8B030D-6E8A-4147-A177-3AD203B41FA5}">
                      <a16:colId xmlns:a16="http://schemas.microsoft.com/office/drawing/2014/main" val="2387802683"/>
                    </a:ext>
                  </a:extLst>
                </a:gridCol>
                <a:gridCol w="5486400">
                  <a:extLst>
                    <a:ext uri="{9D8B030D-6E8A-4147-A177-3AD203B41FA5}">
                      <a16:colId xmlns:a16="http://schemas.microsoft.com/office/drawing/2014/main" val="485510051"/>
                    </a:ext>
                  </a:extLst>
                </a:gridCol>
              </a:tblGrid>
              <a:tr h="0">
                <a:tc>
                  <a:txBody>
                    <a:bodyPr/>
                    <a:lstStyle/>
                    <a:p>
                      <a:pPr algn="just">
                        <a:lnSpc>
                          <a:spcPct val="100000"/>
                        </a:lnSpc>
                        <a:spcAft>
                          <a:spcPts val="600"/>
                        </a:spcAft>
                      </a:pPr>
                      <a:r>
                        <a:rPr lang="en-US" sz="1000" dirty="0">
                          <a:effectLst/>
                          <a:latin typeface="Times New Roman" panose="02020603050405020304" pitchFamily="18" charset="0"/>
                          <a:cs typeface="Times New Roman" panose="02020603050405020304" pitchFamily="18" charset="0"/>
                        </a:rPr>
                        <a:t>Air Emissions</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87" marR="46987" marT="0" marB="0"/>
                </a:tc>
                <a:tc>
                  <a:txBody>
                    <a:bodyPr/>
                    <a:lstStyle/>
                    <a:p>
                      <a:pPr marL="0" marR="5715" lvl="0" indent="0" algn="just">
                        <a:lnSpc>
                          <a:spcPct val="100000"/>
                        </a:lnSpc>
                        <a:spcAft>
                          <a:spcPts val="1000"/>
                        </a:spcAft>
                        <a:buFont typeface="Symbol" panose="05050102010706020507" pitchFamily="18" charset="2"/>
                        <a:buNone/>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To minimize &amp; control the emission from induction furnace exhaust gases after suction hood will be passed through spark arrester along with bag house before its discharge to atmosphere through stack (30 m).  From Re-Heating Furnace, gases passed through multi cyclone and bag house before its discharge to atmosphere through stack (30 m). </a:t>
                      </a:r>
                      <a:r>
                        <a:rPr lang="en-US" sz="1000" dirty="0">
                          <a:effectLst/>
                          <a:latin typeface="Times New Roman" panose="02020603050405020304" pitchFamily="18" charset="0"/>
                          <a:ea typeface="Times New Roman" panose="02020603050405020304" pitchFamily="18" charset="0"/>
                        </a:rPr>
                        <a:t>DG sets is being fitted with adequate stack (10 m from ground level) to take care of particulate &amp; gaseous emission. Coal is being used as raw material for Re-Heating Furnace. However, emissions from Coal Pulverize will be connected to Bag Filter.</a:t>
                      </a:r>
                      <a:endParaRPr lang="en-IN"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40848160"/>
                  </a:ext>
                </a:extLst>
              </a:tr>
              <a:tr h="260000">
                <a:tc>
                  <a:txBody>
                    <a:bodyPr/>
                    <a:lstStyle/>
                    <a:p>
                      <a:pPr algn="just">
                        <a:lnSpc>
                          <a:spcPct val="100000"/>
                        </a:lnSpc>
                        <a:spcAft>
                          <a:spcPts val="600"/>
                        </a:spcAft>
                      </a:pPr>
                      <a:r>
                        <a:rPr lang="en-US" sz="1000" dirty="0">
                          <a:effectLst/>
                          <a:latin typeface="Times New Roman" panose="02020603050405020304" pitchFamily="18" charset="0"/>
                          <a:cs typeface="Times New Roman" panose="02020603050405020304" pitchFamily="18" charset="0"/>
                        </a:rPr>
                        <a:t>Effluents</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87" marR="46987" marT="0" marB="0"/>
                </a:tc>
                <a:tc>
                  <a:txBody>
                    <a:bodyPr/>
                    <a:lstStyle/>
                    <a:p>
                      <a:pPr marL="45720" marR="5715" algn="just">
                        <a:lnSpc>
                          <a:spcPct val="100000"/>
                        </a:lnSpc>
                        <a:spcAft>
                          <a:spcPts val="600"/>
                        </a:spcAft>
                      </a:pPr>
                      <a:r>
                        <a:rPr lang="en-US" sz="1000" dirty="0">
                          <a:effectLst/>
                          <a:latin typeface="Times New Roman" panose="02020603050405020304" pitchFamily="18" charset="0"/>
                          <a:ea typeface="Times New Roman" panose="02020603050405020304" pitchFamily="18" charset="0"/>
                        </a:rPr>
                        <a:t>Approximately 0.8 KLD Domestic wastewater is being generated from the existing unit, which is disposed off into septic tank followed by soak pit. After expansion to the tune of 4.8 KLD will be generated. Which will be treated into Automatic Control Airlift Crossflow MBR followed by </a:t>
                      </a:r>
                      <a:r>
                        <a:rPr lang="en-US" sz="1000" dirty="0" err="1">
                          <a:effectLst/>
                          <a:latin typeface="Times New Roman" panose="02020603050405020304" pitchFamily="18" charset="0"/>
                          <a:ea typeface="Times New Roman" panose="02020603050405020304" pitchFamily="18" charset="0"/>
                        </a:rPr>
                        <a:t>Ozonator</a:t>
                      </a:r>
                      <a:r>
                        <a:rPr lang="en-US" sz="1000" dirty="0">
                          <a:effectLst/>
                          <a:latin typeface="Times New Roman" panose="02020603050405020304" pitchFamily="18" charset="0"/>
                          <a:ea typeface="Times New Roman" panose="02020603050405020304" pitchFamily="18" charset="0"/>
                        </a:rPr>
                        <a:t> technology STP (6 KLD). Treated water from STP will be reused in greenbelt/plantation purposes. </a:t>
                      </a:r>
                      <a:endParaRPr lang="en-IN" sz="1000" dirty="0">
                        <a:effectLst/>
                        <a:latin typeface="Times New Roman" panose="02020603050405020304" pitchFamily="18" charset="0"/>
                        <a:ea typeface="Times New Roman" panose="02020603050405020304" pitchFamily="18" charset="0"/>
                      </a:endParaRPr>
                    </a:p>
                    <a:p>
                      <a:pPr marL="45720" marR="5715" algn="just">
                        <a:lnSpc>
                          <a:spcPct val="100000"/>
                        </a:lnSpc>
                        <a:spcAft>
                          <a:spcPts val="600"/>
                        </a:spcAft>
                      </a:pPr>
                      <a:r>
                        <a:rPr lang="en-US" sz="1000" b="1" dirty="0">
                          <a:effectLst/>
                          <a:latin typeface="Times New Roman" panose="02020603050405020304" pitchFamily="18" charset="0"/>
                          <a:ea typeface="Times New Roman" panose="02020603050405020304" pitchFamily="18" charset="0"/>
                        </a:rPr>
                        <a:t>Industrial Waste Water:</a:t>
                      </a:r>
                      <a:endParaRPr lang="en-IN" sz="1000" dirty="0">
                        <a:effectLst/>
                        <a:latin typeface="Times New Roman" panose="02020603050405020304" pitchFamily="18" charset="0"/>
                        <a:ea typeface="Times New Roman" panose="02020603050405020304" pitchFamily="18" charset="0"/>
                      </a:endParaRPr>
                    </a:p>
                    <a:p>
                      <a:pPr marL="45720" marR="5715" algn="just">
                        <a:lnSpc>
                          <a:spcPct val="100000"/>
                        </a:lnSpc>
                        <a:spcAft>
                          <a:spcPts val="600"/>
                        </a:spcAft>
                      </a:pPr>
                      <a:r>
                        <a:rPr lang="en-US" sz="1000" dirty="0">
                          <a:effectLst/>
                          <a:latin typeface="Times New Roman" panose="02020603050405020304" pitchFamily="18" charset="0"/>
                          <a:ea typeface="Times New Roman" panose="02020603050405020304" pitchFamily="18" charset="0"/>
                        </a:rPr>
                        <a:t>There will be no industrial effluent generation, as the water from the cooling operation is left in the water settling tank. After cooling, the water will be re-used for the processes. Hence, there will be no any discharge of wastewater outside the company premises; thus the unit will achieving ZLD.</a:t>
                      </a:r>
                      <a:endParaRPr lang="en-IN"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29697086"/>
                  </a:ext>
                </a:extLst>
              </a:tr>
              <a:tr h="993468">
                <a:tc>
                  <a:txBody>
                    <a:bodyPr/>
                    <a:lstStyle/>
                    <a:p>
                      <a:pPr algn="just">
                        <a:lnSpc>
                          <a:spcPct val="100000"/>
                        </a:lnSpc>
                        <a:spcAft>
                          <a:spcPts val="600"/>
                        </a:spcAft>
                      </a:pPr>
                      <a:r>
                        <a:rPr lang="en-US" sz="1100" dirty="0">
                          <a:effectLst/>
                          <a:latin typeface="Times New Roman" panose="02020603050405020304" pitchFamily="18" charset="0"/>
                          <a:cs typeface="Times New Roman" panose="02020603050405020304" pitchFamily="18" charset="0"/>
                        </a:rPr>
                        <a:t>Hazardous/Solid Waste Generation</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87" marR="46987" marT="0" marB="0"/>
                </a:tc>
                <a:tc>
                  <a:txBody>
                    <a:bodyPr/>
                    <a:lstStyle/>
                    <a:p>
                      <a:pPr marL="0" lvl="0" indent="0" algn="just">
                        <a:lnSpc>
                          <a:spcPct val="100000"/>
                        </a:lnSpc>
                        <a:spcAft>
                          <a:spcPts val="600"/>
                        </a:spcAft>
                        <a:buFont typeface="Wingdings" panose="05000000000000000000" pitchFamily="2" charset="2"/>
                        <a:buNone/>
                      </a:pPr>
                      <a:r>
                        <a:rPr lang="en-IN" sz="1100" b="1" dirty="0">
                          <a:effectLst/>
                          <a:latin typeface="Times New Roman" panose="02020603050405020304" pitchFamily="18" charset="0"/>
                          <a:ea typeface="Times New Roman" panose="02020603050405020304" pitchFamily="18" charset="0"/>
                          <a:cs typeface="Times New Roman" panose="02020603050405020304" pitchFamily="18" charset="0"/>
                        </a:rPr>
                        <a:t>Hazardous waste</a:t>
                      </a:r>
                    </a:p>
                    <a:p>
                      <a:pPr marL="0" lvl="0" indent="0" algn="just">
                        <a:lnSpc>
                          <a:spcPct val="100000"/>
                        </a:lnSpc>
                        <a:spcAft>
                          <a:spcPts val="600"/>
                        </a:spcAft>
                        <a:buFont typeface="Wingdings" panose="05000000000000000000" pitchFamily="2" charset="2"/>
                        <a:buNone/>
                      </a:pP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just">
                        <a:lnSpc>
                          <a:spcPct val="100000"/>
                        </a:lnSpc>
                        <a:spcAft>
                          <a:spcPts val="600"/>
                        </a:spcAft>
                        <a:buFont typeface="Wingdings" panose="05000000000000000000" pitchFamily="2" charset="2"/>
                        <a:buNone/>
                      </a:pP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just">
                        <a:lnSpc>
                          <a:spcPct val="100000"/>
                        </a:lnSpc>
                        <a:spcAft>
                          <a:spcPts val="600"/>
                        </a:spcAft>
                        <a:buFont typeface="Wingdings" panose="05000000000000000000" pitchFamily="2" charset="2"/>
                        <a:buNone/>
                      </a:pP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just">
                        <a:lnSpc>
                          <a:spcPct val="100000"/>
                        </a:lnSpc>
                        <a:spcAft>
                          <a:spcPts val="600"/>
                        </a:spcAft>
                        <a:buFont typeface="Wingdings" panose="05000000000000000000" pitchFamily="2" charset="2"/>
                        <a:buNone/>
                      </a:pP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just">
                        <a:lnSpc>
                          <a:spcPct val="100000"/>
                        </a:lnSpc>
                        <a:spcAft>
                          <a:spcPts val="600"/>
                        </a:spcAft>
                        <a:buFont typeface="Wingdings" panose="05000000000000000000" pitchFamily="2" charset="2"/>
                        <a:buNone/>
                      </a:pPr>
                      <a:r>
                        <a:rPr lang="en-IN" sz="1100" b="1" dirty="0">
                          <a:effectLst/>
                          <a:latin typeface="Times New Roman" panose="02020603050405020304" pitchFamily="18" charset="0"/>
                          <a:ea typeface="Times New Roman" panose="02020603050405020304" pitchFamily="18" charset="0"/>
                          <a:cs typeface="Times New Roman" panose="02020603050405020304" pitchFamily="18" charset="0"/>
                        </a:rPr>
                        <a:t>Solid waste</a:t>
                      </a:r>
                    </a:p>
                    <a:p>
                      <a:pPr marL="0" lvl="0" indent="0" algn="just">
                        <a:lnSpc>
                          <a:spcPct val="100000"/>
                        </a:lnSpc>
                        <a:spcAft>
                          <a:spcPts val="600"/>
                        </a:spcAft>
                        <a:buFont typeface="Wingdings" panose="05000000000000000000" pitchFamily="2" charset="2"/>
                        <a:buNone/>
                      </a:pPr>
                      <a:endParaRPr lang="en-IN"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just">
                        <a:lnSpc>
                          <a:spcPct val="100000"/>
                        </a:lnSpc>
                        <a:spcAft>
                          <a:spcPts val="600"/>
                        </a:spcAft>
                        <a:buFont typeface="Wingdings" panose="05000000000000000000" pitchFamily="2" charset="2"/>
                        <a:buNone/>
                      </a:pPr>
                      <a:endParaRPr lang="en-IN"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just">
                        <a:lnSpc>
                          <a:spcPct val="100000"/>
                        </a:lnSpc>
                        <a:spcAft>
                          <a:spcPts val="600"/>
                        </a:spcAft>
                        <a:buFont typeface="Wingdings" panose="05000000000000000000" pitchFamily="2" charset="2"/>
                        <a:buNone/>
                      </a:pPr>
                      <a:endParaRPr lang="en-IN"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just">
                        <a:lnSpc>
                          <a:spcPct val="100000"/>
                        </a:lnSpc>
                        <a:spcAft>
                          <a:spcPts val="600"/>
                        </a:spcAft>
                        <a:buFont typeface="Wingdings" panose="05000000000000000000" pitchFamily="2" charset="2"/>
                        <a:buNone/>
                      </a:pPr>
                      <a:endParaRPr lang="en-IN"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just">
                        <a:lnSpc>
                          <a:spcPct val="100000"/>
                        </a:lnSpc>
                        <a:spcAft>
                          <a:spcPts val="600"/>
                        </a:spcAft>
                        <a:buFont typeface="Wingdings" panose="05000000000000000000" pitchFamily="2" charset="2"/>
                        <a:buNone/>
                      </a:pPr>
                      <a:endParaRPr lang="en-IN"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just">
                        <a:lnSpc>
                          <a:spcPct val="100000"/>
                        </a:lnSpc>
                        <a:spcAft>
                          <a:spcPts val="600"/>
                        </a:spcAft>
                        <a:buFont typeface="Wingdings" panose="05000000000000000000" pitchFamily="2" charset="2"/>
                        <a:buNone/>
                      </a:pPr>
                      <a:endParaRPr lang="en-IN"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just">
                        <a:lnSpc>
                          <a:spcPct val="100000"/>
                        </a:lnSpc>
                        <a:spcAft>
                          <a:spcPts val="600"/>
                        </a:spcAft>
                        <a:buFont typeface="Wingdings" panose="05000000000000000000" pitchFamily="2" charset="2"/>
                        <a:buNone/>
                      </a:pP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87" marR="46987" marT="0" marB="0"/>
                </a:tc>
                <a:extLst>
                  <a:ext uri="{0D108BD9-81ED-4DB2-BD59-A6C34878D82A}">
                    <a16:rowId xmlns:a16="http://schemas.microsoft.com/office/drawing/2014/main" val="1821240771"/>
                  </a:ext>
                </a:extLst>
              </a:tr>
            </a:tbl>
          </a:graphicData>
        </a:graphic>
      </p:graphicFrame>
      <p:graphicFrame>
        <p:nvGraphicFramePr>
          <p:cNvPr id="4" name="Table 3">
            <a:extLst>
              <a:ext uri="{FF2B5EF4-FFF2-40B4-BE49-F238E27FC236}">
                <a16:creationId xmlns:a16="http://schemas.microsoft.com/office/drawing/2014/main" id="{F9D217A0-D1A9-D79A-A45B-64A6795BBC0F}"/>
              </a:ext>
            </a:extLst>
          </p:cNvPr>
          <p:cNvGraphicFramePr>
            <a:graphicFrameLocks noGrp="1"/>
          </p:cNvGraphicFramePr>
          <p:nvPr>
            <p:extLst>
              <p:ext uri="{D42A27DB-BD31-4B8C-83A1-F6EECF244321}">
                <p14:modId xmlns:p14="http://schemas.microsoft.com/office/powerpoint/2010/main" val="678452147"/>
              </p:ext>
            </p:extLst>
          </p:nvPr>
        </p:nvGraphicFramePr>
        <p:xfrm>
          <a:off x="4343400" y="3581400"/>
          <a:ext cx="5181600" cy="960120"/>
        </p:xfrm>
        <a:graphic>
          <a:graphicData uri="http://schemas.openxmlformats.org/drawingml/2006/table">
            <a:tbl>
              <a:tblPr firstRow="1" firstCol="1" bandRow="1">
                <a:tableStyleId>{5940675A-B579-460E-94D1-54222C63F5DA}</a:tableStyleId>
              </a:tblPr>
              <a:tblGrid>
                <a:gridCol w="1096108">
                  <a:extLst>
                    <a:ext uri="{9D8B030D-6E8A-4147-A177-3AD203B41FA5}">
                      <a16:colId xmlns:a16="http://schemas.microsoft.com/office/drawing/2014/main" val="1072094726"/>
                    </a:ext>
                  </a:extLst>
                </a:gridCol>
                <a:gridCol w="427892">
                  <a:extLst>
                    <a:ext uri="{9D8B030D-6E8A-4147-A177-3AD203B41FA5}">
                      <a16:colId xmlns:a16="http://schemas.microsoft.com/office/drawing/2014/main" val="1785873234"/>
                    </a:ext>
                  </a:extLst>
                </a:gridCol>
                <a:gridCol w="762000">
                  <a:extLst>
                    <a:ext uri="{9D8B030D-6E8A-4147-A177-3AD203B41FA5}">
                      <a16:colId xmlns:a16="http://schemas.microsoft.com/office/drawing/2014/main" val="1360530521"/>
                    </a:ext>
                  </a:extLst>
                </a:gridCol>
                <a:gridCol w="762000">
                  <a:extLst>
                    <a:ext uri="{9D8B030D-6E8A-4147-A177-3AD203B41FA5}">
                      <a16:colId xmlns:a16="http://schemas.microsoft.com/office/drawing/2014/main" val="363771194"/>
                    </a:ext>
                  </a:extLst>
                </a:gridCol>
                <a:gridCol w="838200">
                  <a:extLst>
                    <a:ext uri="{9D8B030D-6E8A-4147-A177-3AD203B41FA5}">
                      <a16:colId xmlns:a16="http://schemas.microsoft.com/office/drawing/2014/main" val="926389570"/>
                    </a:ext>
                  </a:extLst>
                </a:gridCol>
                <a:gridCol w="1295400">
                  <a:extLst>
                    <a:ext uri="{9D8B030D-6E8A-4147-A177-3AD203B41FA5}">
                      <a16:colId xmlns:a16="http://schemas.microsoft.com/office/drawing/2014/main" val="3930218711"/>
                    </a:ext>
                  </a:extLst>
                </a:gridCol>
              </a:tblGrid>
              <a:tr h="0">
                <a:tc rowSpan="2">
                  <a:txBody>
                    <a:bodyPr/>
                    <a:lstStyle/>
                    <a:p>
                      <a:pPr algn="just">
                        <a:lnSpc>
                          <a:spcPct val="100000"/>
                        </a:lnSpc>
                        <a:spcAft>
                          <a:spcPts val="0"/>
                        </a:spcAft>
                      </a:pPr>
                      <a:r>
                        <a:rPr lang="en-US" sz="900" b="1" dirty="0">
                          <a:effectLst/>
                          <a:latin typeface="Times New Roman" panose="02020603050405020304" pitchFamily="18" charset="0"/>
                          <a:cs typeface="Times New Roman" panose="02020603050405020304" pitchFamily="18" charset="0"/>
                        </a:rPr>
                        <a:t>Particulars</a:t>
                      </a:r>
                      <a:endParaRPr lang="en-IN"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ctr">
                        <a:lnSpc>
                          <a:spcPct val="100000"/>
                        </a:lnSpc>
                        <a:spcAft>
                          <a:spcPts val="0"/>
                        </a:spcAft>
                      </a:pPr>
                      <a:r>
                        <a:rPr lang="en-US" sz="900" b="1" dirty="0">
                          <a:effectLst/>
                          <a:latin typeface="Times New Roman" panose="02020603050405020304" pitchFamily="18" charset="0"/>
                          <a:cs typeface="Times New Roman" panose="02020603050405020304" pitchFamily="18" charset="0"/>
                        </a:rPr>
                        <a:t>Category</a:t>
                      </a:r>
                      <a:endParaRPr lang="en-IN"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3">
                  <a:txBody>
                    <a:bodyPr/>
                    <a:lstStyle/>
                    <a:p>
                      <a:pPr algn="ctr">
                        <a:lnSpc>
                          <a:spcPct val="100000"/>
                        </a:lnSpc>
                        <a:spcAft>
                          <a:spcPts val="0"/>
                        </a:spcAft>
                      </a:pPr>
                      <a:r>
                        <a:rPr lang="en-US" sz="900" b="1" dirty="0">
                          <a:effectLst/>
                          <a:latin typeface="Times New Roman" panose="02020603050405020304" pitchFamily="18" charset="0"/>
                          <a:cs typeface="Times New Roman" panose="02020603050405020304" pitchFamily="18" charset="0"/>
                        </a:rPr>
                        <a:t>Quantity</a:t>
                      </a:r>
                      <a:endParaRPr lang="en-IN"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IN"/>
                    </a:p>
                  </a:txBody>
                  <a:tcPr/>
                </a:tc>
                <a:tc hMerge="1">
                  <a:txBody>
                    <a:bodyPr/>
                    <a:lstStyle/>
                    <a:p>
                      <a:endParaRPr lang="en-IN"/>
                    </a:p>
                  </a:txBody>
                  <a:tcPr/>
                </a:tc>
                <a:tc rowSpan="2">
                  <a:txBody>
                    <a:bodyPr/>
                    <a:lstStyle/>
                    <a:p>
                      <a:pPr algn="ctr">
                        <a:lnSpc>
                          <a:spcPct val="100000"/>
                        </a:lnSpc>
                        <a:spcAft>
                          <a:spcPts val="0"/>
                        </a:spcAft>
                      </a:pPr>
                      <a:r>
                        <a:rPr lang="en-US" sz="900" b="1" dirty="0">
                          <a:effectLst/>
                          <a:latin typeface="Times New Roman" panose="02020603050405020304" pitchFamily="18" charset="0"/>
                          <a:cs typeface="Times New Roman" panose="02020603050405020304" pitchFamily="18" charset="0"/>
                        </a:rPr>
                        <a:t>Management</a:t>
                      </a:r>
                      <a:endParaRPr lang="en-IN"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04504898"/>
                  </a:ext>
                </a:extLst>
              </a:tr>
              <a:tr h="0">
                <a:tc vMerge="1">
                  <a:txBody>
                    <a:bodyPr/>
                    <a:lstStyle/>
                    <a:p>
                      <a:endParaRPr lang="en-IN"/>
                    </a:p>
                  </a:txBody>
                  <a:tcPr/>
                </a:tc>
                <a:tc vMerge="1">
                  <a:txBody>
                    <a:bodyPr/>
                    <a:lstStyle/>
                    <a:p>
                      <a:endParaRPr lang="en-IN"/>
                    </a:p>
                  </a:txBody>
                  <a:tcPr/>
                </a:tc>
                <a:tc>
                  <a:txBody>
                    <a:bodyPr/>
                    <a:lstStyle/>
                    <a:p>
                      <a:pPr algn="ctr">
                        <a:lnSpc>
                          <a:spcPct val="100000"/>
                        </a:lnSpc>
                        <a:spcAft>
                          <a:spcPts val="0"/>
                        </a:spcAft>
                      </a:pPr>
                      <a:r>
                        <a:rPr lang="en-US" sz="900" b="1">
                          <a:effectLst/>
                          <a:latin typeface="Times New Roman" panose="02020603050405020304" pitchFamily="18" charset="0"/>
                          <a:cs typeface="Times New Roman" panose="02020603050405020304" pitchFamily="18" charset="0"/>
                        </a:rPr>
                        <a:t>Existing</a:t>
                      </a:r>
                      <a:endParaRPr lang="en-IN"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900" b="1">
                          <a:effectLst/>
                          <a:latin typeface="Times New Roman" panose="02020603050405020304" pitchFamily="18" charset="0"/>
                          <a:cs typeface="Times New Roman" panose="02020603050405020304" pitchFamily="18" charset="0"/>
                        </a:rPr>
                        <a:t>Proposed</a:t>
                      </a:r>
                      <a:endParaRPr lang="en-IN"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900" b="1" dirty="0">
                          <a:effectLst/>
                          <a:latin typeface="Times New Roman" panose="02020603050405020304" pitchFamily="18" charset="0"/>
                          <a:cs typeface="Times New Roman" panose="02020603050405020304" pitchFamily="18" charset="0"/>
                        </a:rPr>
                        <a:t>Total</a:t>
                      </a:r>
                      <a:endParaRPr lang="en-IN"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IN"/>
                    </a:p>
                  </a:txBody>
                  <a:tcPr/>
                </a:tc>
                <a:extLst>
                  <a:ext uri="{0D108BD9-81ED-4DB2-BD59-A6C34878D82A}">
                    <a16:rowId xmlns:a16="http://schemas.microsoft.com/office/drawing/2014/main" val="3101930726"/>
                  </a:ext>
                </a:extLst>
              </a:tr>
              <a:tr h="0">
                <a:tc>
                  <a:txBody>
                    <a:bodyPr/>
                    <a:lstStyle/>
                    <a:p>
                      <a:pPr algn="just">
                        <a:lnSpc>
                          <a:spcPct val="100000"/>
                        </a:lnSpc>
                        <a:spcAft>
                          <a:spcPts val="0"/>
                        </a:spcAft>
                      </a:pPr>
                      <a:r>
                        <a:rPr lang="en-US" sz="900">
                          <a:effectLst/>
                          <a:latin typeface="Times New Roman" panose="02020603050405020304" pitchFamily="18" charset="0"/>
                          <a:cs typeface="Times New Roman" panose="02020603050405020304" pitchFamily="18" charset="0"/>
                        </a:rPr>
                        <a:t>Used/Spent oil</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900">
                          <a:effectLst/>
                          <a:latin typeface="Times New Roman" panose="02020603050405020304" pitchFamily="18" charset="0"/>
                          <a:cs typeface="Times New Roman" panose="02020603050405020304" pitchFamily="18" charset="0"/>
                        </a:rPr>
                        <a:t>5.1</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900" dirty="0">
                          <a:effectLst/>
                          <a:latin typeface="Times New Roman" panose="02020603050405020304" pitchFamily="18" charset="0"/>
                          <a:cs typeface="Times New Roman" panose="02020603050405020304" pitchFamily="18" charset="0"/>
                        </a:rPr>
                        <a:t>0.01 KL/year</a:t>
                      </a:r>
                      <a:endParaRPr lang="en-IN"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900">
                          <a:effectLst/>
                          <a:latin typeface="Times New Roman" panose="02020603050405020304" pitchFamily="18" charset="0"/>
                          <a:cs typeface="Times New Roman" panose="02020603050405020304" pitchFamily="18" charset="0"/>
                        </a:rPr>
                        <a:t>-</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900" dirty="0">
                          <a:effectLst/>
                          <a:latin typeface="Times New Roman" panose="02020603050405020304" pitchFamily="18" charset="0"/>
                          <a:cs typeface="Times New Roman" panose="02020603050405020304" pitchFamily="18" charset="0"/>
                        </a:rPr>
                        <a:t>0.01 KL/year</a:t>
                      </a:r>
                      <a:endParaRPr lang="en-IN"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900">
                          <a:effectLst/>
                          <a:latin typeface="Times New Roman" panose="02020603050405020304" pitchFamily="18" charset="0"/>
                          <a:cs typeface="Times New Roman" panose="02020603050405020304" pitchFamily="18" charset="0"/>
                        </a:rPr>
                        <a:t>Authorized Recyclers</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70463309"/>
                  </a:ext>
                </a:extLst>
              </a:tr>
              <a:tr h="0">
                <a:tc>
                  <a:txBody>
                    <a:bodyPr/>
                    <a:lstStyle/>
                    <a:p>
                      <a:pPr algn="just">
                        <a:lnSpc>
                          <a:spcPct val="100000"/>
                        </a:lnSpc>
                        <a:spcAft>
                          <a:spcPts val="0"/>
                        </a:spcAft>
                      </a:pPr>
                      <a:r>
                        <a:rPr lang="en-US" sz="900" dirty="0">
                          <a:effectLst/>
                          <a:latin typeface="Times New Roman" panose="02020603050405020304" pitchFamily="18" charset="0"/>
                          <a:cs typeface="Times New Roman" panose="02020603050405020304" pitchFamily="18" charset="0"/>
                        </a:rPr>
                        <a:t>Slag</a:t>
                      </a:r>
                      <a:endParaRPr lang="en-IN"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900">
                          <a:effectLst/>
                          <a:latin typeface="Times New Roman" panose="02020603050405020304" pitchFamily="18" charset="0"/>
                          <a:cs typeface="Times New Roman" panose="02020603050405020304" pitchFamily="18" charset="0"/>
                        </a:rPr>
                        <a:t>--</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900" dirty="0">
                          <a:effectLst/>
                          <a:latin typeface="Times New Roman" panose="02020603050405020304" pitchFamily="18" charset="0"/>
                          <a:cs typeface="Times New Roman" panose="02020603050405020304" pitchFamily="18" charset="0"/>
                        </a:rPr>
                        <a:t>6 TPD</a:t>
                      </a:r>
                      <a:endParaRPr lang="en-IN"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900">
                          <a:effectLst/>
                          <a:latin typeface="Times New Roman" panose="02020603050405020304" pitchFamily="18" charset="0"/>
                          <a:cs typeface="Times New Roman" panose="02020603050405020304" pitchFamily="18" charset="0"/>
                        </a:rPr>
                        <a:t>6 TPD</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900">
                          <a:effectLst/>
                          <a:latin typeface="Times New Roman" panose="02020603050405020304" pitchFamily="18" charset="0"/>
                          <a:cs typeface="Times New Roman" panose="02020603050405020304" pitchFamily="18" charset="0"/>
                        </a:rPr>
                        <a:t>12 TPD</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900">
                          <a:effectLst/>
                          <a:latin typeface="Times New Roman" panose="02020603050405020304" pitchFamily="18" charset="0"/>
                          <a:cs typeface="Times New Roman" panose="02020603050405020304" pitchFamily="18" charset="0"/>
                        </a:rPr>
                        <a:t>Used for road making</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769805"/>
                  </a:ext>
                </a:extLst>
              </a:tr>
              <a:tr h="0">
                <a:tc>
                  <a:txBody>
                    <a:bodyPr/>
                    <a:lstStyle/>
                    <a:p>
                      <a:pPr algn="just">
                        <a:lnSpc>
                          <a:spcPct val="100000"/>
                        </a:lnSpc>
                        <a:spcAft>
                          <a:spcPts val="0"/>
                        </a:spcAft>
                      </a:pPr>
                      <a:r>
                        <a:rPr lang="en-US" sz="900" kern="1200" dirty="0">
                          <a:effectLst/>
                          <a:latin typeface="Times New Roman" panose="02020603050405020304" pitchFamily="18" charset="0"/>
                          <a:cs typeface="Times New Roman" panose="02020603050405020304" pitchFamily="18" charset="0"/>
                        </a:rPr>
                        <a:t>Recycle water tank sludge</a:t>
                      </a:r>
                      <a:endParaRPr lang="en-IN"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900" kern="1200">
                          <a:effectLst/>
                          <a:latin typeface="Times New Roman" panose="02020603050405020304" pitchFamily="18" charset="0"/>
                          <a:cs typeface="Times New Roman" panose="02020603050405020304" pitchFamily="18" charset="0"/>
                        </a:rPr>
                        <a:t>--</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900" kern="1200">
                          <a:effectLst/>
                          <a:latin typeface="Times New Roman" panose="02020603050405020304" pitchFamily="18" charset="0"/>
                          <a:cs typeface="Times New Roman" panose="02020603050405020304" pitchFamily="18" charset="0"/>
                        </a:rPr>
                        <a:t>0.15 TPA</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900" kern="1200">
                          <a:effectLst/>
                          <a:latin typeface="Times New Roman" panose="02020603050405020304" pitchFamily="18" charset="0"/>
                          <a:cs typeface="Times New Roman" panose="02020603050405020304" pitchFamily="18" charset="0"/>
                        </a:rPr>
                        <a:t>0.35 TPA</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900" kern="1200">
                          <a:effectLst/>
                          <a:latin typeface="Times New Roman" panose="02020603050405020304" pitchFamily="18" charset="0"/>
                          <a:cs typeface="Times New Roman" panose="02020603050405020304" pitchFamily="18" charset="0"/>
                        </a:rPr>
                        <a:t>0.5 TPA</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900" kern="1200" dirty="0">
                          <a:effectLst/>
                          <a:latin typeface="Times New Roman" panose="02020603050405020304" pitchFamily="18" charset="0"/>
                          <a:cs typeface="Times New Roman" panose="02020603050405020304" pitchFamily="18" charset="0"/>
                        </a:rPr>
                        <a:t>Six monthly cleaning frequency and sold to cement unit</a:t>
                      </a:r>
                      <a:endParaRPr lang="en-IN"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92002348"/>
                  </a:ext>
                </a:extLst>
              </a:tr>
            </a:tbl>
          </a:graphicData>
        </a:graphic>
      </p:graphicFrame>
      <p:graphicFrame>
        <p:nvGraphicFramePr>
          <p:cNvPr id="5" name="Table 4">
            <a:extLst>
              <a:ext uri="{FF2B5EF4-FFF2-40B4-BE49-F238E27FC236}">
                <a16:creationId xmlns:a16="http://schemas.microsoft.com/office/drawing/2014/main" id="{E7C7FD89-689C-1792-3FED-A05B59E88226}"/>
              </a:ext>
            </a:extLst>
          </p:cNvPr>
          <p:cNvGraphicFramePr>
            <a:graphicFrameLocks noGrp="1"/>
          </p:cNvGraphicFramePr>
          <p:nvPr>
            <p:extLst>
              <p:ext uri="{D42A27DB-BD31-4B8C-83A1-F6EECF244321}">
                <p14:modId xmlns:p14="http://schemas.microsoft.com/office/powerpoint/2010/main" val="716160310"/>
              </p:ext>
            </p:extLst>
          </p:nvPr>
        </p:nvGraphicFramePr>
        <p:xfrm>
          <a:off x="4267199" y="4800600"/>
          <a:ext cx="5334001" cy="1645920"/>
        </p:xfrm>
        <a:graphic>
          <a:graphicData uri="http://schemas.openxmlformats.org/drawingml/2006/table">
            <a:tbl>
              <a:tblPr firstRow="1" firstCol="1" bandRow="1">
                <a:tableStyleId>{5940675A-B579-460E-94D1-54222C63F5DA}</a:tableStyleId>
              </a:tblPr>
              <a:tblGrid>
                <a:gridCol w="1196729">
                  <a:extLst>
                    <a:ext uri="{9D8B030D-6E8A-4147-A177-3AD203B41FA5}">
                      <a16:colId xmlns:a16="http://schemas.microsoft.com/office/drawing/2014/main" val="2692111241"/>
                    </a:ext>
                  </a:extLst>
                </a:gridCol>
                <a:gridCol w="752231">
                  <a:extLst>
                    <a:ext uri="{9D8B030D-6E8A-4147-A177-3AD203B41FA5}">
                      <a16:colId xmlns:a16="http://schemas.microsoft.com/office/drawing/2014/main" val="3008782097"/>
                    </a:ext>
                  </a:extLst>
                </a:gridCol>
                <a:gridCol w="683846">
                  <a:extLst>
                    <a:ext uri="{9D8B030D-6E8A-4147-A177-3AD203B41FA5}">
                      <a16:colId xmlns:a16="http://schemas.microsoft.com/office/drawing/2014/main" val="990975910"/>
                    </a:ext>
                  </a:extLst>
                </a:gridCol>
                <a:gridCol w="752231">
                  <a:extLst>
                    <a:ext uri="{9D8B030D-6E8A-4147-A177-3AD203B41FA5}">
                      <a16:colId xmlns:a16="http://schemas.microsoft.com/office/drawing/2014/main" val="3680300818"/>
                    </a:ext>
                  </a:extLst>
                </a:gridCol>
                <a:gridCol w="1948964">
                  <a:extLst>
                    <a:ext uri="{9D8B030D-6E8A-4147-A177-3AD203B41FA5}">
                      <a16:colId xmlns:a16="http://schemas.microsoft.com/office/drawing/2014/main" val="202274818"/>
                    </a:ext>
                  </a:extLst>
                </a:gridCol>
              </a:tblGrid>
              <a:tr h="0">
                <a:tc rowSpan="2">
                  <a:txBody>
                    <a:bodyPr/>
                    <a:lstStyle/>
                    <a:p>
                      <a:pPr marR="32385" algn="ctr">
                        <a:lnSpc>
                          <a:spcPct val="100000"/>
                        </a:lnSpc>
                        <a:spcAft>
                          <a:spcPts val="0"/>
                        </a:spcAft>
                      </a:pPr>
                      <a:r>
                        <a:rPr lang="en-US" sz="900" b="1" dirty="0">
                          <a:effectLst/>
                          <a:latin typeface="Times New Roman" panose="02020603050405020304" pitchFamily="18" charset="0"/>
                          <a:cs typeface="Times New Roman" panose="02020603050405020304" pitchFamily="18" charset="0"/>
                        </a:rPr>
                        <a:t>Particulars</a:t>
                      </a:r>
                      <a:endParaRPr lang="en-IN"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50" marR="44350" marT="0" marB="0"/>
                </a:tc>
                <a:tc gridSpan="3">
                  <a:txBody>
                    <a:bodyPr/>
                    <a:lstStyle/>
                    <a:p>
                      <a:pPr marR="32385" algn="ctr">
                        <a:lnSpc>
                          <a:spcPct val="100000"/>
                        </a:lnSpc>
                        <a:spcAft>
                          <a:spcPts val="0"/>
                        </a:spcAft>
                      </a:pPr>
                      <a:r>
                        <a:rPr lang="en-US" sz="900" b="1" dirty="0">
                          <a:effectLst/>
                          <a:latin typeface="Times New Roman" panose="02020603050405020304" pitchFamily="18" charset="0"/>
                          <a:cs typeface="Times New Roman" panose="02020603050405020304" pitchFamily="18" charset="0"/>
                        </a:rPr>
                        <a:t>Quantity</a:t>
                      </a:r>
                      <a:endParaRPr lang="en-IN"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50" marR="44350" marT="0" marB="0"/>
                </a:tc>
                <a:tc hMerge="1">
                  <a:txBody>
                    <a:bodyPr/>
                    <a:lstStyle/>
                    <a:p>
                      <a:endParaRPr lang="en-IN"/>
                    </a:p>
                  </a:txBody>
                  <a:tcPr/>
                </a:tc>
                <a:tc hMerge="1">
                  <a:txBody>
                    <a:bodyPr/>
                    <a:lstStyle/>
                    <a:p>
                      <a:endParaRPr lang="en-IN"/>
                    </a:p>
                  </a:txBody>
                  <a:tcPr/>
                </a:tc>
                <a:tc rowSpan="2">
                  <a:txBody>
                    <a:bodyPr/>
                    <a:lstStyle/>
                    <a:p>
                      <a:pPr marR="32385" algn="ctr">
                        <a:lnSpc>
                          <a:spcPct val="100000"/>
                        </a:lnSpc>
                        <a:spcAft>
                          <a:spcPts val="0"/>
                        </a:spcAft>
                      </a:pPr>
                      <a:r>
                        <a:rPr lang="en-US" sz="900" b="1">
                          <a:effectLst/>
                          <a:latin typeface="Times New Roman" panose="02020603050405020304" pitchFamily="18" charset="0"/>
                          <a:cs typeface="Times New Roman" panose="02020603050405020304" pitchFamily="18" charset="0"/>
                        </a:rPr>
                        <a:t>Mode of Disposal</a:t>
                      </a:r>
                      <a:endParaRPr lang="en-IN" sz="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50" marR="44350" marT="0" marB="0"/>
                </a:tc>
                <a:extLst>
                  <a:ext uri="{0D108BD9-81ED-4DB2-BD59-A6C34878D82A}">
                    <a16:rowId xmlns:a16="http://schemas.microsoft.com/office/drawing/2014/main" val="1460743494"/>
                  </a:ext>
                </a:extLst>
              </a:tr>
              <a:tr h="0">
                <a:tc vMerge="1">
                  <a:txBody>
                    <a:bodyPr/>
                    <a:lstStyle/>
                    <a:p>
                      <a:endParaRPr lang="en-IN"/>
                    </a:p>
                  </a:txBody>
                  <a:tcPr/>
                </a:tc>
                <a:tc>
                  <a:txBody>
                    <a:bodyPr/>
                    <a:lstStyle/>
                    <a:p>
                      <a:pPr marR="32385" algn="ctr">
                        <a:lnSpc>
                          <a:spcPct val="100000"/>
                        </a:lnSpc>
                        <a:spcAft>
                          <a:spcPts val="0"/>
                        </a:spcAft>
                      </a:pPr>
                      <a:r>
                        <a:rPr lang="en-US" sz="900" b="1" dirty="0">
                          <a:effectLst/>
                          <a:latin typeface="Times New Roman" panose="02020603050405020304" pitchFamily="18" charset="0"/>
                          <a:cs typeface="Times New Roman" panose="02020603050405020304" pitchFamily="18" charset="0"/>
                        </a:rPr>
                        <a:t>Existing</a:t>
                      </a:r>
                      <a:endParaRPr lang="en-IN"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50" marR="44350" marT="0" marB="0"/>
                </a:tc>
                <a:tc>
                  <a:txBody>
                    <a:bodyPr/>
                    <a:lstStyle/>
                    <a:p>
                      <a:pPr marR="32385" algn="ctr">
                        <a:lnSpc>
                          <a:spcPct val="100000"/>
                        </a:lnSpc>
                        <a:spcAft>
                          <a:spcPts val="0"/>
                        </a:spcAft>
                      </a:pPr>
                      <a:r>
                        <a:rPr lang="en-US" sz="900" b="1" dirty="0">
                          <a:effectLst/>
                          <a:latin typeface="Times New Roman" panose="02020603050405020304" pitchFamily="18" charset="0"/>
                          <a:cs typeface="Times New Roman" panose="02020603050405020304" pitchFamily="18" charset="0"/>
                        </a:rPr>
                        <a:t>Proposed</a:t>
                      </a:r>
                      <a:endParaRPr lang="en-IN"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50" marR="44350" marT="0" marB="0"/>
                </a:tc>
                <a:tc>
                  <a:txBody>
                    <a:bodyPr/>
                    <a:lstStyle/>
                    <a:p>
                      <a:pPr marR="32385" algn="ctr">
                        <a:lnSpc>
                          <a:spcPct val="100000"/>
                        </a:lnSpc>
                        <a:spcAft>
                          <a:spcPts val="0"/>
                        </a:spcAft>
                      </a:pPr>
                      <a:r>
                        <a:rPr lang="en-US" sz="900" b="1" dirty="0">
                          <a:effectLst/>
                          <a:latin typeface="Times New Roman" panose="02020603050405020304" pitchFamily="18" charset="0"/>
                          <a:cs typeface="Times New Roman" panose="02020603050405020304" pitchFamily="18" charset="0"/>
                        </a:rPr>
                        <a:t>Total</a:t>
                      </a:r>
                      <a:endParaRPr lang="en-IN"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50" marR="44350" marT="0" marB="0"/>
                </a:tc>
                <a:tc vMerge="1">
                  <a:txBody>
                    <a:bodyPr/>
                    <a:lstStyle/>
                    <a:p>
                      <a:endParaRPr lang="en-IN"/>
                    </a:p>
                  </a:txBody>
                  <a:tcPr/>
                </a:tc>
                <a:extLst>
                  <a:ext uri="{0D108BD9-81ED-4DB2-BD59-A6C34878D82A}">
                    <a16:rowId xmlns:a16="http://schemas.microsoft.com/office/drawing/2014/main" val="1390744154"/>
                  </a:ext>
                </a:extLst>
              </a:tr>
              <a:tr h="0">
                <a:tc>
                  <a:txBody>
                    <a:bodyPr/>
                    <a:lstStyle/>
                    <a:p>
                      <a:pPr marR="32385">
                        <a:lnSpc>
                          <a:spcPct val="100000"/>
                        </a:lnSpc>
                        <a:spcAft>
                          <a:spcPts val="0"/>
                        </a:spcAft>
                      </a:pPr>
                      <a:r>
                        <a:rPr lang="en-US" sz="900">
                          <a:effectLst/>
                          <a:latin typeface="Times New Roman" panose="02020603050405020304" pitchFamily="18" charset="0"/>
                          <a:cs typeface="Times New Roman" panose="02020603050405020304" pitchFamily="18" charset="0"/>
                        </a:rPr>
                        <a:t>Domestic solid waste</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50" marR="44350" marT="0" marB="0"/>
                </a:tc>
                <a:tc>
                  <a:txBody>
                    <a:bodyPr/>
                    <a:lstStyle/>
                    <a:p>
                      <a:pPr marR="32385" algn="ctr">
                        <a:lnSpc>
                          <a:spcPct val="100000"/>
                        </a:lnSpc>
                        <a:spcAft>
                          <a:spcPts val="0"/>
                        </a:spcAft>
                      </a:pPr>
                      <a:r>
                        <a:rPr lang="en-US" sz="900">
                          <a:effectLst/>
                          <a:latin typeface="Times New Roman" panose="02020603050405020304" pitchFamily="18" charset="0"/>
                          <a:cs typeface="Times New Roman" panose="02020603050405020304" pitchFamily="18" charset="0"/>
                        </a:rPr>
                        <a:t>15</a:t>
                      </a:r>
                      <a:endParaRPr lang="en-IN" sz="900">
                        <a:effectLst/>
                        <a:latin typeface="Times New Roman" panose="02020603050405020304" pitchFamily="18" charset="0"/>
                        <a:cs typeface="Times New Roman" panose="02020603050405020304" pitchFamily="18" charset="0"/>
                      </a:endParaRPr>
                    </a:p>
                    <a:p>
                      <a:pPr marR="32385" algn="ctr">
                        <a:lnSpc>
                          <a:spcPct val="100000"/>
                        </a:lnSpc>
                        <a:spcAft>
                          <a:spcPts val="0"/>
                        </a:spcAft>
                      </a:pPr>
                      <a:r>
                        <a:rPr lang="en-US" sz="900">
                          <a:effectLst/>
                          <a:latin typeface="Times New Roman" panose="02020603050405020304" pitchFamily="18" charset="0"/>
                          <a:cs typeface="Times New Roman" panose="02020603050405020304" pitchFamily="18" charset="0"/>
                        </a:rPr>
                        <a:t>Kg/day</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50" marR="44350" marT="0" marB="0"/>
                </a:tc>
                <a:tc>
                  <a:txBody>
                    <a:bodyPr/>
                    <a:lstStyle/>
                    <a:p>
                      <a:pPr marR="32385" algn="ctr">
                        <a:lnSpc>
                          <a:spcPct val="100000"/>
                        </a:lnSpc>
                        <a:spcAft>
                          <a:spcPts val="0"/>
                        </a:spcAft>
                      </a:pPr>
                      <a:r>
                        <a:rPr lang="en-US" sz="900">
                          <a:effectLst/>
                          <a:latin typeface="Times New Roman" panose="02020603050405020304" pitchFamily="18" charset="0"/>
                          <a:cs typeface="Times New Roman" panose="02020603050405020304" pitchFamily="18" charset="0"/>
                        </a:rPr>
                        <a:t>15</a:t>
                      </a:r>
                      <a:endParaRPr lang="en-IN" sz="900">
                        <a:effectLst/>
                        <a:latin typeface="Times New Roman" panose="02020603050405020304" pitchFamily="18" charset="0"/>
                        <a:cs typeface="Times New Roman" panose="02020603050405020304" pitchFamily="18" charset="0"/>
                      </a:endParaRPr>
                    </a:p>
                    <a:p>
                      <a:pPr marR="32385" algn="ctr">
                        <a:lnSpc>
                          <a:spcPct val="100000"/>
                        </a:lnSpc>
                        <a:spcAft>
                          <a:spcPts val="0"/>
                        </a:spcAft>
                      </a:pPr>
                      <a:r>
                        <a:rPr lang="en-US" sz="900">
                          <a:effectLst/>
                          <a:latin typeface="Times New Roman" panose="02020603050405020304" pitchFamily="18" charset="0"/>
                          <a:cs typeface="Times New Roman" panose="02020603050405020304" pitchFamily="18" charset="0"/>
                        </a:rPr>
                        <a:t>Kg/day</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50" marR="44350" marT="0" marB="0"/>
                </a:tc>
                <a:tc>
                  <a:txBody>
                    <a:bodyPr/>
                    <a:lstStyle/>
                    <a:p>
                      <a:pPr marR="32385" algn="ctr">
                        <a:lnSpc>
                          <a:spcPct val="100000"/>
                        </a:lnSpc>
                        <a:spcAft>
                          <a:spcPts val="0"/>
                        </a:spcAft>
                      </a:pPr>
                      <a:r>
                        <a:rPr lang="en-US" sz="900">
                          <a:effectLst/>
                          <a:latin typeface="Times New Roman" panose="02020603050405020304" pitchFamily="18" charset="0"/>
                          <a:cs typeface="Times New Roman" panose="02020603050405020304" pitchFamily="18" charset="0"/>
                        </a:rPr>
                        <a:t>30</a:t>
                      </a:r>
                      <a:endParaRPr lang="en-IN" sz="900">
                        <a:effectLst/>
                        <a:latin typeface="Times New Roman" panose="02020603050405020304" pitchFamily="18" charset="0"/>
                        <a:cs typeface="Times New Roman" panose="02020603050405020304" pitchFamily="18" charset="0"/>
                      </a:endParaRPr>
                    </a:p>
                    <a:p>
                      <a:pPr marR="32385" algn="ctr">
                        <a:lnSpc>
                          <a:spcPct val="100000"/>
                        </a:lnSpc>
                        <a:spcAft>
                          <a:spcPts val="0"/>
                        </a:spcAft>
                      </a:pPr>
                      <a:r>
                        <a:rPr lang="en-US" sz="900">
                          <a:effectLst/>
                          <a:latin typeface="Times New Roman" panose="02020603050405020304" pitchFamily="18" charset="0"/>
                          <a:cs typeface="Times New Roman" panose="02020603050405020304" pitchFamily="18" charset="0"/>
                        </a:rPr>
                        <a:t>Kg/day</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50" marR="44350" marT="0" marB="0"/>
                </a:tc>
                <a:tc>
                  <a:txBody>
                    <a:bodyPr/>
                    <a:lstStyle/>
                    <a:p>
                      <a:pPr marR="32385" algn="ctr">
                        <a:lnSpc>
                          <a:spcPct val="100000"/>
                        </a:lnSpc>
                        <a:spcAft>
                          <a:spcPts val="0"/>
                        </a:spcAft>
                      </a:pPr>
                      <a:r>
                        <a:rPr lang="en-US" sz="900">
                          <a:effectLst/>
                          <a:latin typeface="Times New Roman" panose="02020603050405020304" pitchFamily="18" charset="0"/>
                          <a:cs typeface="Times New Roman" panose="02020603050405020304" pitchFamily="18" charset="0"/>
                        </a:rPr>
                        <a:t>Will be handled by Municipal Corporation, Jaipur</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50" marR="44350" marT="0" marB="0"/>
                </a:tc>
                <a:extLst>
                  <a:ext uri="{0D108BD9-81ED-4DB2-BD59-A6C34878D82A}">
                    <a16:rowId xmlns:a16="http://schemas.microsoft.com/office/drawing/2014/main" val="2051747836"/>
                  </a:ext>
                </a:extLst>
              </a:tr>
              <a:tr h="0">
                <a:tc>
                  <a:txBody>
                    <a:bodyPr/>
                    <a:lstStyle/>
                    <a:p>
                      <a:pPr marR="32385">
                        <a:lnSpc>
                          <a:spcPct val="100000"/>
                        </a:lnSpc>
                        <a:spcAft>
                          <a:spcPts val="0"/>
                        </a:spcAft>
                      </a:pPr>
                      <a:r>
                        <a:rPr lang="en-US" sz="900">
                          <a:effectLst/>
                          <a:latin typeface="Times New Roman" panose="02020603050405020304" pitchFamily="18" charset="0"/>
                          <a:cs typeface="Times New Roman" panose="02020603050405020304" pitchFamily="18" charset="0"/>
                        </a:rPr>
                        <a:t>Fly ash</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50" marR="44350" marT="0" marB="0"/>
                </a:tc>
                <a:tc>
                  <a:txBody>
                    <a:bodyPr/>
                    <a:lstStyle/>
                    <a:p>
                      <a:pPr marR="32385" algn="ctr">
                        <a:lnSpc>
                          <a:spcPct val="100000"/>
                        </a:lnSpc>
                        <a:spcAft>
                          <a:spcPts val="0"/>
                        </a:spcAft>
                      </a:pPr>
                      <a:r>
                        <a:rPr lang="en-US" sz="900">
                          <a:effectLst/>
                          <a:latin typeface="Times New Roman" panose="02020603050405020304" pitchFamily="18" charset="0"/>
                          <a:cs typeface="Times New Roman" panose="02020603050405020304" pitchFamily="18" charset="0"/>
                        </a:rPr>
                        <a:t>11</a:t>
                      </a:r>
                      <a:endParaRPr lang="en-IN" sz="900">
                        <a:effectLst/>
                        <a:latin typeface="Times New Roman" panose="02020603050405020304" pitchFamily="18" charset="0"/>
                        <a:cs typeface="Times New Roman" panose="02020603050405020304" pitchFamily="18" charset="0"/>
                      </a:endParaRPr>
                    </a:p>
                    <a:p>
                      <a:pPr marR="32385" algn="ctr">
                        <a:lnSpc>
                          <a:spcPct val="100000"/>
                        </a:lnSpc>
                        <a:spcAft>
                          <a:spcPts val="0"/>
                        </a:spcAft>
                      </a:pPr>
                      <a:r>
                        <a:rPr lang="en-US" sz="900">
                          <a:effectLst/>
                          <a:latin typeface="Times New Roman" panose="02020603050405020304" pitchFamily="18" charset="0"/>
                          <a:cs typeface="Times New Roman" panose="02020603050405020304" pitchFamily="18" charset="0"/>
                        </a:rPr>
                        <a:t>kg/day</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50" marR="44350" marT="0" marB="0"/>
                </a:tc>
                <a:tc>
                  <a:txBody>
                    <a:bodyPr/>
                    <a:lstStyle/>
                    <a:p>
                      <a:pPr marR="32385" algn="ctr">
                        <a:lnSpc>
                          <a:spcPct val="100000"/>
                        </a:lnSpc>
                        <a:spcAft>
                          <a:spcPts val="0"/>
                        </a:spcAft>
                      </a:pPr>
                      <a:r>
                        <a:rPr lang="en-US" sz="900">
                          <a:effectLst/>
                          <a:latin typeface="Times New Roman" panose="02020603050405020304" pitchFamily="18" charset="0"/>
                          <a:cs typeface="Times New Roman" panose="02020603050405020304" pitchFamily="18" charset="0"/>
                        </a:rPr>
                        <a:t>28</a:t>
                      </a:r>
                      <a:endParaRPr lang="en-IN" sz="900">
                        <a:effectLst/>
                        <a:latin typeface="Times New Roman" panose="02020603050405020304" pitchFamily="18" charset="0"/>
                        <a:cs typeface="Times New Roman" panose="02020603050405020304" pitchFamily="18" charset="0"/>
                      </a:endParaRPr>
                    </a:p>
                    <a:p>
                      <a:pPr marR="32385" algn="ctr">
                        <a:lnSpc>
                          <a:spcPct val="100000"/>
                        </a:lnSpc>
                        <a:spcAft>
                          <a:spcPts val="0"/>
                        </a:spcAft>
                      </a:pPr>
                      <a:r>
                        <a:rPr lang="en-US" sz="900">
                          <a:effectLst/>
                          <a:latin typeface="Times New Roman" panose="02020603050405020304" pitchFamily="18" charset="0"/>
                          <a:cs typeface="Times New Roman" panose="02020603050405020304" pitchFamily="18" charset="0"/>
                        </a:rPr>
                        <a:t>kg/day</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50" marR="44350" marT="0" marB="0"/>
                </a:tc>
                <a:tc>
                  <a:txBody>
                    <a:bodyPr/>
                    <a:lstStyle/>
                    <a:p>
                      <a:pPr marR="32385" algn="ctr">
                        <a:lnSpc>
                          <a:spcPct val="100000"/>
                        </a:lnSpc>
                        <a:spcAft>
                          <a:spcPts val="0"/>
                        </a:spcAft>
                      </a:pPr>
                      <a:r>
                        <a:rPr lang="en-US" sz="900">
                          <a:effectLst/>
                          <a:latin typeface="Times New Roman" panose="02020603050405020304" pitchFamily="18" charset="0"/>
                          <a:cs typeface="Times New Roman" panose="02020603050405020304" pitchFamily="18" charset="0"/>
                        </a:rPr>
                        <a:t>39</a:t>
                      </a:r>
                      <a:endParaRPr lang="en-IN" sz="900">
                        <a:effectLst/>
                        <a:latin typeface="Times New Roman" panose="02020603050405020304" pitchFamily="18" charset="0"/>
                        <a:cs typeface="Times New Roman" panose="02020603050405020304" pitchFamily="18" charset="0"/>
                      </a:endParaRPr>
                    </a:p>
                    <a:p>
                      <a:pPr marR="32385" algn="ctr">
                        <a:lnSpc>
                          <a:spcPct val="100000"/>
                        </a:lnSpc>
                        <a:spcAft>
                          <a:spcPts val="0"/>
                        </a:spcAft>
                      </a:pPr>
                      <a:r>
                        <a:rPr lang="en-US" sz="900">
                          <a:effectLst/>
                          <a:latin typeface="Times New Roman" panose="02020603050405020304" pitchFamily="18" charset="0"/>
                          <a:cs typeface="Times New Roman" panose="02020603050405020304" pitchFamily="18" charset="0"/>
                        </a:rPr>
                        <a:t>kg/day</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50" marR="44350" marT="0" marB="0"/>
                </a:tc>
                <a:tc>
                  <a:txBody>
                    <a:bodyPr/>
                    <a:lstStyle/>
                    <a:p>
                      <a:pPr marR="32385" algn="ctr">
                        <a:lnSpc>
                          <a:spcPct val="100000"/>
                        </a:lnSpc>
                        <a:spcAft>
                          <a:spcPts val="0"/>
                        </a:spcAft>
                      </a:pPr>
                      <a:r>
                        <a:rPr lang="en-US" sz="900">
                          <a:effectLst/>
                          <a:latin typeface="Times New Roman" panose="02020603050405020304" pitchFamily="18" charset="0"/>
                          <a:cs typeface="Times New Roman" panose="02020603050405020304" pitchFamily="18" charset="0"/>
                        </a:rPr>
                        <a:t>Sent to brick manufacturing unis</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50" marR="44350" marT="0" marB="0"/>
                </a:tc>
                <a:extLst>
                  <a:ext uri="{0D108BD9-81ED-4DB2-BD59-A6C34878D82A}">
                    <a16:rowId xmlns:a16="http://schemas.microsoft.com/office/drawing/2014/main" val="1048856810"/>
                  </a:ext>
                </a:extLst>
              </a:tr>
              <a:tr h="0">
                <a:tc>
                  <a:txBody>
                    <a:bodyPr/>
                    <a:lstStyle/>
                    <a:p>
                      <a:pPr marR="32385" algn="just">
                        <a:lnSpc>
                          <a:spcPct val="100000"/>
                        </a:lnSpc>
                        <a:spcAft>
                          <a:spcPts val="0"/>
                        </a:spcAft>
                      </a:pPr>
                      <a:r>
                        <a:rPr lang="en-US" sz="900">
                          <a:effectLst/>
                          <a:latin typeface="Times New Roman" panose="02020603050405020304" pitchFamily="18" charset="0"/>
                          <a:cs typeface="Times New Roman" panose="02020603050405020304" pitchFamily="18" charset="0"/>
                        </a:rPr>
                        <a:t>Mill scale/iron dust from Reheating furnace </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50" marR="44350" marT="0" marB="0"/>
                </a:tc>
                <a:tc>
                  <a:txBody>
                    <a:bodyPr/>
                    <a:lstStyle/>
                    <a:p>
                      <a:pPr marR="32385" algn="ctr">
                        <a:lnSpc>
                          <a:spcPct val="100000"/>
                        </a:lnSpc>
                        <a:spcAft>
                          <a:spcPts val="0"/>
                        </a:spcAft>
                      </a:pPr>
                      <a:r>
                        <a:rPr lang="en-US" sz="900">
                          <a:effectLst/>
                          <a:latin typeface="Times New Roman" panose="02020603050405020304" pitchFamily="18" charset="0"/>
                          <a:cs typeface="Times New Roman" panose="02020603050405020304" pitchFamily="18" charset="0"/>
                        </a:rPr>
                        <a:t>2 T/day</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50" marR="44350" marT="0" marB="0"/>
                </a:tc>
                <a:tc>
                  <a:txBody>
                    <a:bodyPr/>
                    <a:lstStyle/>
                    <a:p>
                      <a:pPr marR="32385" algn="ctr">
                        <a:lnSpc>
                          <a:spcPct val="100000"/>
                        </a:lnSpc>
                        <a:spcAft>
                          <a:spcPts val="0"/>
                        </a:spcAft>
                      </a:pPr>
                      <a:r>
                        <a:rPr lang="en-US" sz="900">
                          <a:effectLst/>
                          <a:latin typeface="Times New Roman" panose="02020603050405020304" pitchFamily="18" charset="0"/>
                          <a:cs typeface="Times New Roman" panose="02020603050405020304" pitchFamily="18" charset="0"/>
                        </a:rPr>
                        <a:t>4.6 T/day</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50" marR="44350" marT="0" marB="0"/>
                </a:tc>
                <a:tc>
                  <a:txBody>
                    <a:bodyPr/>
                    <a:lstStyle/>
                    <a:p>
                      <a:pPr marR="32385" algn="ctr">
                        <a:lnSpc>
                          <a:spcPct val="100000"/>
                        </a:lnSpc>
                        <a:spcAft>
                          <a:spcPts val="0"/>
                        </a:spcAft>
                      </a:pPr>
                      <a:r>
                        <a:rPr lang="en-US" sz="900">
                          <a:effectLst/>
                          <a:latin typeface="Times New Roman" panose="02020603050405020304" pitchFamily="18" charset="0"/>
                          <a:cs typeface="Times New Roman" panose="02020603050405020304" pitchFamily="18" charset="0"/>
                        </a:rPr>
                        <a:t>6.6 T/day</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50" marR="44350" marT="0" marB="0"/>
                </a:tc>
                <a:tc>
                  <a:txBody>
                    <a:bodyPr/>
                    <a:lstStyle/>
                    <a:p>
                      <a:pPr marR="32385" algn="ctr">
                        <a:lnSpc>
                          <a:spcPct val="100000"/>
                        </a:lnSpc>
                        <a:spcAft>
                          <a:spcPts val="0"/>
                        </a:spcAft>
                      </a:pPr>
                      <a:r>
                        <a:rPr lang="en-US" sz="900">
                          <a:effectLst/>
                          <a:latin typeface="Times New Roman" panose="02020603050405020304" pitchFamily="18" charset="0"/>
                          <a:cs typeface="Times New Roman" panose="02020603050405020304" pitchFamily="18" charset="0"/>
                        </a:rPr>
                        <a:t>It is primarily iron waste and having market value, which is being/will be sold to steel casting unit.</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50" marR="44350" marT="0" marB="0"/>
                </a:tc>
                <a:extLst>
                  <a:ext uri="{0D108BD9-81ED-4DB2-BD59-A6C34878D82A}">
                    <a16:rowId xmlns:a16="http://schemas.microsoft.com/office/drawing/2014/main" val="4099717828"/>
                  </a:ext>
                </a:extLst>
              </a:tr>
              <a:tr h="0">
                <a:tc>
                  <a:txBody>
                    <a:bodyPr/>
                    <a:lstStyle/>
                    <a:p>
                      <a:pPr marR="32385" algn="just">
                        <a:lnSpc>
                          <a:spcPct val="100000"/>
                        </a:lnSpc>
                        <a:spcAft>
                          <a:spcPts val="0"/>
                        </a:spcAft>
                      </a:pPr>
                      <a:r>
                        <a:rPr lang="en-US" sz="900" dirty="0">
                          <a:effectLst/>
                          <a:latin typeface="Times New Roman" panose="02020603050405020304" pitchFamily="18" charset="0"/>
                          <a:cs typeface="Times New Roman" panose="02020603050405020304" pitchFamily="18" charset="0"/>
                        </a:rPr>
                        <a:t>Scaling from Induction furnace</a:t>
                      </a:r>
                      <a:endParaRPr lang="en-IN"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50" marR="44350" marT="0" marB="0"/>
                </a:tc>
                <a:tc>
                  <a:txBody>
                    <a:bodyPr/>
                    <a:lstStyle/>
                    <a:p>
                      <a:pPr marR="32385" algn="ctr">
                        <a:lnSpc>
                          <a:spcPct val="100000"/>
                        </a:lnSpc>
                        <a:spcAft>
                          <a:spcPts val="0"/>
                        </a:spcAft>
                      </a:pPr>
                      <a:r>
                        <a:rPr lang="en-US" sz="900">
                          <a:effectLst/>
                          <a:latin typeface="Times New Roman" panose="02020603050405020304" pitchFamily="18" charset="0"/>
                          <a:cs typeface="Times New Roman" panose="02020603050405020304" pitchFamily="18" charset="0"/>
                        </a:rPr>
                        <a:t>2 T/day</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50" marR="44350" marT="0" marB="0"/>
                </a:tc>
                <a:tc>
                  <a:txBody>
                    <a:bodyPr/>
                    <a:lstStyle/>
                    <a:p>
                      <a:pPr marR="32385" algn="ctr">
                        <a:lnSpc>
                          <a:spcPct val="100000"/>
                        </a:lnSpc>
                        <a:spcAft>
                          <a:spcPts val="0"/>
                        </a:spcAft>
                      </a:pPr>
                      <a:r>
                        <a:rPr lang="en-US" sz="900">
                          <a:effectLst/>
                          <a:latin typeface="Times New Roman" panose="02020603050405020304" pitchFamily="18" charset="0"/>
                          <a:cs typeface="Times New Roman" panose="02020603050405020304" pitchFamily="18" charset="0"/>
                        </a:rPr>
                        <a:t>2 T/day</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50" marR="44350" marT="0" marB="0"/>
                </a:tc>
                <a:tc>
                  <a:txBody>
                    <a:bodyPr/>
                    <a:lstStyle/>
                    <a:p>
                      <a:pPr marR="32385" algn="ctr">
                        <a:lnSpc>
                          <a:spcPct val="100000"/>
                        </a:lnSpc>
                        <a:spcAft>
                          <a:spcPts val="0"/>
                        </a:spcAft>
                      </a:pPr>
                      <a:r>
                        <a:rPr lang="en-US" sz="900">
                          <a:effectLst/>
                          <a:latin typeface="Times New Roman" panose="02020603050405020304" pitchFamily="18" charset="0"/>
                          <a:cs typeface="Times New Roman" panose="02020603050405020304" pitchFamily="18" charset="0"/>
                        </a:rPr>
                        <a:t>4 T/day</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50" marR="44350" marT="0" marB="0"/>
                </a:tc>
                <a:tc>
                  <a:txBody>
                    <a:bodyPr/>
                    <a:lstStyle/>
                    <a:p>
                      <a:pPr marR="32385" algn="ctr">
                        <a:lnSpc>
                          <a:spcPct val="100000"/>
                        </a:lnSpc>
                        <a:spcAft>
                          <a:spcPts val="0"/>
                        </a:spcAft>
                      </a:pPr>
                      <a:r>
                        <a:rPr lang="en-US" sz="900" dirty="0">
                          <a:effectLst/>
                          <a:latin typeface="Times New Roman" panose="02020603050405020304" pitchFamily="18" charset="0"/>
                          <a:cs typeface="Times New Roman" panose="02020603050405020304" pitchFamily="18" charset="0"/>
                        </a:rPr>
                        <a:t>It is primarily iron waste and having market value, which is being/will be sold to steel casting unit.</a:t>
                      </a:r>
                      <a:endParaRPr lang="en-IN"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350" marR="44350" marT="0" marB="0"/>
                </a:tc>
                <a:extLst>
                  <a:ext uri="{0D108BD9-81ED-4DB2-BD59-A6C34878D82A}">
                    <a16:rowId xmlns:a16="http://schemas.microsoft.com/office/drawing/2014/main" val="3616206673"/>
                  </a:ext>
                </a:extLst>
              </a:tr>
            </a:tbl>
          </a:graphicData>
        </a:graphic>
      </p:graphicFrame>
    </p:spTree>
    <p:extLst>
      <p:ext uri="{BB962C8B-B14F-4D97-AF65-F5344CB8AC3E}">
        <p14:creationId xmlns:p14="http://schemas.microsoft.com/office/powerpoint/2010/main" val="567119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99300" y="6416675"/>
            <a:ext cx="2311400" cy="365125"/>
          </a:xfrm>
        </p:spPr>
        <p:txBody>
          <a:bodyPr/>
          <a:lstStyle/>
          <a:p>
            <a:pPr>
              <a:defRPr/>
            </a:pPr>
            <a:fld id="{E37F0A0A-F07F-49B8-B7E1-B2CDB105F3D9}" type="slidenum">
              <a:rPr lang="en-US" smtClean="0"/>
              <a:pPr>
                <a:defRPr/>
              </a:pPr>
              <a:t>14</a:t>
            </a:fld>
            <a:endParaRPr lang="en-US"/>
          </a:p>
        </p:txBody>
      </p:sp>
      <p:sp>
        <p:nvSpPr>
          <p:cNvPr id="7" name="Rectangle 6"/>
          <p:cNvSpPr/>
          <p:nvPr/>
        </p:nvSpPr>
        <p:spPr>
          <a:xfrm>
            <a:off x="425450" y="152420"/>
            <a:ext cx="9328150" cy="430887"/>
          </a:xfrm>
          <a:prstGeom prst="rect">
            <a:avLst/>
          </a:prstGeom>
        </p:spPr>
        <p:txBody>
          <a:bodyPr>
            <a:spAutoFit/>
          </a:bodyPr>
          <a:lstStyle/>
          <a:p>
            <a:pPr algn="ctr">
              <a:defRPr/>
            </a:pPr>
            <a:r>
              <a:rPr lang="en-US" sz="2200" b="1" dirty="0">
                <a:latin typeface="Times New Roman" pitchFamily="18" charset="0"/>
                <a:cs typeface="Times New Roman" pitchFamily="18" charset="0"/>
              </a:rPr>
              <a:t>POINT WISE COMPLIANCES OF TERM OF REFERENCES</a:t>
            </a:r>
            <a:endParaRPr lang="en-US" sz="2200" b="1" cap="all" dirty="0">
              <a:latin typeface="Times New Roman" pitchFamily="18" charset="0"/>
              <a:ea typeface="+mj-ea"/>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94556496"/>
              </p:ext>
            </p:extLst>
          </p:nvPr>
        </p:nvGraphicFramePr>
        <p:xfrm>
          <a:off x="152400" y="609600"/>
          <a:ext cx="9601201" cy="5377307"/>
        </p:xfrm>
        <a:graphic>
          <a:graphicData uri="http://schemas.openxmlformats.org/drawingml/2006/table">
            <a:tbl>
              <a:tblPr firstRow="1" bandRow="1">
                <a:tableStyleId>{5940675A-B579-460E-94D1-54222C63F5DA}</a:tableStyleId>
              </a:tblPr>
              <a:tblGrid>
                <a:gridCol w="696861">
                  <a:extLst>
                    <a:ext uri="{9D8B030D-6E8A-4147-A177-3AD203B41FA5}">
                      <a16:colId xmlns:a16="http://schemas.microsoft.com/office/drawing/2014/main" val="20000"/>
                    </a:ext>
                  </a:extLst>
                </a:gridCol>
                <a:gridCol w="2579740">
                  <a:extLst>
                    <a:ext uri="{9D8B030D-6E8A-4147-A177-3AD203B41FA5}">
                      <a16:colId xmlns:a16="http://schemas.microsoft.com/office/drawing/2014/main" val="20001"/>
                    </a:ext>
                  </a:extLst>
                </a:gridCol>
                <a:gridCol w="6324600">
                  <a:extLst>
                    <a:ext uri="{9D8B030D-6E8A-4147-A177-3AD203B41FA5}">
                      <a16:colId xmlns:a16="http://schemas.microsoft.com/office/drawing/2014/main" val="20002"/>
                    </a:ext>
                  </a:extLst>
                </a:gridCol>
              </a:tblGrid>
              <a:tr h="160011">
                <a:tc>
                  <a:txBody>
                    <a:bodyPr/>
                    <a:lstStyle/>
                    <a:p>
                      <a:r>
                        <a:rPr lang="en-US" sz="1200" b="1" dirty="0">
                          <a:latin typeface="Times New Roman" pitchFamily="18" charset="0"/>
                          <a:cs typeface="Times New Roman" pitchFamily="18" charset="0"/>
                        </a:rPr>
                        <a:t>TOR Point</a:t>
                      </a:r>
                    </a:p>
                  </a:txBody>
                  <a:tcPr>
                    <a:solidFill>
                      <a:schemeClr val="accent1">
                        <a:lumMod val="20000"/>
                        <a:lumOff val="80000"/>
                      </a:schemeClr>
                    </a:solidFill>
                  </a:tcPr>
                </a:tc>
                <a:tc>
                  <a:txBody>
                    <a:bodyPr/>
                    <a:lstStyle/>
                    <a:p>
                      <a:r>
                        <a:rPr lang="en-US" sz="1200" b="1" dirty="0">
                          <a:latin typeface="Times New Roman" pitchFamily="18" charset="0"/>
                          <a:cs typeface="Times New Roman" pitchFamily="18" charset="0"/>
                        </a:rPr>
                        <a:t>ToR Details</a:t>
                      </a:r>
                    </a:p>
                  </a:txBody>
                  <a:tcPr>
                    <a:solidFill>
                      <a:schemeClr val="accent1">
                        <a:lumMod val="20000"/>
                        <a:lumOff val="80000"/>
                      </a:schemeClr>
                    </a:solidFill>
                  </a:tcPr>
                </a:tc>
                <a:tc>
                  <a:txBody>
                    <a:bodyPr/>
                    <a:lstStyle/>
                    <a:p>
                      <a:r>
                        <a:rPr lang="en-US" sz="1200" b="1" dirty="0">
                          <a:latin typeface="Times New Roman" pitchFamily="18" charset="0"/>
                          <a:cs typeface="Times New Roman" pitchFamily="18" charset="0"/>
                        </a:rPr>
                        <a:t>Implementation/Plan </a:t>
                      </a:r>
                    </a:p>
                  </a:txBody>
                  <a:tcPr>
                    <a:solidFill>
                      <a:schemeClr val="accent1">
                        <a:lumMod val="20000"/>
                        <a:lumOff val="80000"/>
                      </a:schemeClr>
                    </a:solidFill>
                  </a:tcPr>
                </a:tc>
                <a:extLst>
                  <a:ext uri="{0D108BD9-81ED-4DB2-BD59-A6C34878D82A}">
                    <a16:rowId xmlns:a16="http://schemas.microsoft.com/office/drawing/2014/main" val="10000"/>
                  </a:ext>
                </a:extLst>
              </a:tr>
              <a:tr h="778820">
                <a:tc>
                  <a:txBody>
                    <a:bodyPr/>
                    <a:lstStyle/>
                    <a:p>
                      <a:pPr marL="0" lvl="0" indent="0" algn="ctr">
                        <a:lnSpc>
                          <a:spcPct val="150000"/>
                        </a:lnSpc>
                        <a:spcAft>
                          <a:spcPts val="600"/>
                        </a:spcAft>
                        <a:buFont typeface="+mj-lt"/>
                        <a:buNone/>
                      </a:pPr>
                      <a:r>
                        <a:rPr lang="en-US" sz="1200" dirty="0">
                          <a:effectLst/>
                          <a:latin typeface="Times New Roman" panose="02020603050405020304" pitchFamily="18" charset="0"/>
                          <a:ea typeface="Times New Roman" panose="02020603050405020304" pitchFamily="18" charset="0"/>
                        </a:rPr>
                        <a:t>vii. </a:t>
                      </a:r>
                      <a:endParaRPr lang="en-IN"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600"/>
                        </a:spcAft>
                      </a:pPr>
                      <a:r>
                        <a:rPr lang="en-US" sz="1200" dirty="0">
                          <a:effectLst/>
                          <a:latin typeface="Times New Roman" panose="02020603050405020304" pitchFamily="18" charset="0"/>
                          <a:ea typeface="Times New Roman" panose="02020603050405020304" pitchFamily="18" charset="0"/>
                        </a:rPr>
                        <a:t>Requirement of water, power, with source of supply, status of approval, water balance diagram, man-power requirement (regular and contract).</a:t>
                      </a:r>
                    </a:p>
                    <a:p>
                      <a:pPr algn="just">
                        <a:lnSpc>
                          <a:spcPct val="150000"/>
                        </a:lnSpc>
                        <a:spcAft>
                          <a:spcPts val="600"/>
                        </a:spcAft>
                      </a:pPr>
                      <a:endParaRPr lang="en-US" sz="12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endParaRPr lang="en-US" sz="12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endParaRPr lang="en-US" sz="12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endParaRPr lang="en-US" sz="12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endParaRPr lang="en-US" sz="12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endParaRPr lang="en-US" sz="12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endParaRPr lang="en-US" sz="12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endParaRPr lang="en-US" sz="12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endParaRPr lang="en-US" sz="12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endParaRPr lang="en-US" sz="12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endParaRPr lang="en-IN"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IN" sz="1200" b="1" dirty="0">
                          <a:latin typeface="Times New Roman" panose="02020603050405020304" pitchFamily="18" charset="0"/>
                          <a:cs typeface="Times New Roman" panose="02020603050405020304" pitchFamily="18" charset="0"/>
                        </a:rPr>
                        <a:t>Water Demand:</a:t>
                      </a:r>
                    </a:p>
                    <a:p>
                      <a:endParaRPr lang="en-IN" sz="1200" b="1" dirty="0">
                        <a:latin typeface="Times New Roman" panose="02020603050405020304" pitchFamily="18" charset="0"/>
                        <a:cs typeface="Times New Roman" panose="02020603050405020304" pitchFamily="18" charset="0"/>
                      </a:endParaRPr>
                    </a:p>
                    <a:p>
                      <a:endParaRPr lang="en-IN" sz="1200" b="1" dirty="0">
                        <a:latin typeface="Times New Roman" panose="02020603050405020304" pitchFamily="18" charset="0"/>
                        <a:cs typeface="Times New Roman" panose="02020603050405020304" pitchFamily="18" charset="0"/>
                      </a:endParaRPr>
                    </a:p>
                    <a:p>
                      <a:endParaRPr lang="en-IN" sz="1200" b="1" dirty="0">
                        <a:latin typeface="Times New Roman" panose="02020603050405020304" pitchFamily="18" charset="0"/>
                        <a:cs typeface="Times New Roman" panose="02020603050405020304" pitchFamily="18" charset="0"/>
                      </a:endParaRPr>
                    </a:p>
                    <a:p>
                      <a:endParaRPr lang="en-IN" sz="1200" b="1" dirty="0">
                        <a:latin typeface="Times New Roman" panose="02020603050405020304" pitchFamily="18" charset="0"/>
                        <a:cs typeface="Times New Roman" panose="02020603050405020304" pitchFamily="18" charset="0"/>
                      </a:endParaRPr>
                    </a:p>
                    <a:p>
                      <a:endParaRPr lang="en-IN" sz="1200" b="1" dirty="0">
                        <a:latin typeface="Times New Roman" panose="02020603050405020304" pitchFamily="18" charset="0"/>
                        <a:cs typeface="Times New Roman" panose="02020603050405020304" pitchFamily="18" charset="0"/>
                      </a:endParaRPr>
                    </a:p>
                    <a:p>
                      <a:endParaRPr lang="en-IN" sz="1200" b="1" dirty="0">
                        <a:latin typeface="Times New Roman" panose="02020603050405020304" pitchFamily="18" charset="0"/>
                        <a:cs typeface="Times New Roman" panose="02020603050405020304" pitchFamily="18" charset="0"/>
                      </a:endParaRPr>
                    </a:p>
                    <a:p>
                      <a:endParaRPr lang="en-IN" sz="1200" b="1" dirty="0">
                        <a:latin typeface="Times New Roman" panose="02020603050405020304" pitchFamily="18" charset="0"/>
                        <a:cs typeface="Times New Roman" panose="02020603050405020304" pitchFamily="18" charset="0"/>
                      </a:endParaRPr>
                    </a:p>
                    <a:p>
                      <a:endParaRPr lang="en-IN" sz="1200" b="1" dirty="0">
                        <a:latin typeface="Times New Roman" panose="02020603050405020304" pitchFamily="18" charset="0"/>
                        <a:cs typeface="Times New Roman" panose="02020603050405020304" pitchFamily="18" charset="0"/>
                      </a:endParaRPr>
                    </a:p>
                    <a:p>
                      <a:endParaRPr lang="en-IN" sz="1200" b="1" dirty="0">
                        <a:latin typeface="Times New Roman" panose="02020603050405020304" pitchFamily="18" charset="0"/>
                        <a:cs typeface="Times New Roman" panose="02020603050405020304" pitchFamily="18" charset="0"/>
                      </a:endParaRPr>
                    </a:p>
                    <a:p>
                      <a:endParaRPr lang="en-IN" sz="1200" b="1" dirty="0">
                        <a:latin typeface="Times New Roman" panose="02020603050405020304" pitchFamily="18" charset="0"/>
                        <a:cs typeface="Times New Roman" panose="02020603050405020304" pitchFamily="18" charset="0"/>
                      </a:endParaRPr>
                    </a:p>
                    <a:p>
                      <a:endParaRPr lang="en-IN" sz="1200" b="1" dirty="0">
                        <a:latin typeface="Times New Roman" panose="02020603050405020304" pitchFamily="18" charset="0"/>
                        <a:cs typeface="Times New Roman" panose="02020603050405020304" pitchFamily="18" charset="0"/>
                      </a:endParaRPr>
                    </a:p>
                    <a:p>
                      <a:endParaRPr lang="en-IN" sz="1200" b="1" dirty="0">
                        <a:latin typeface="Times New Roman" panose="02020603050405020304" pitchFamily="18" charset="0"/>
                        <a:cs typeface="Times New Roman" panose="02020603050405020304" pitchFamily="18" charset="0"/>
                      </a:endParaRPr>
                    </a:p>
                    <a:p>
                      <a:endParaRPr lang="en-IN" sz="1200" b="1" dirty="0">
                        <a:latin typeface="Times New Roman" panose="02020603050405020304" pitchFamily="18" charset="0"/>
                        <a:cs typeface="Times New Roman" panose="02020603050405020304" pitchFamily="18" charset="0"/>
                      </a:endParaRPr>
                    </a:p>
                    <a:p>
                      <a:endParaRPr lang="en-IN" sz="1200" b="1" dirty="0">
                        <a:latin typeface="Times New Roman" panose="02020603050405020304" pitchFamily="18" charset="0"/>
                        <a:cs typeface="Times New Roman" panose="02020603050405020304" pitchFamily="18" charset="0"/>
                      </a:endParaRPr>
                    </a:p>
                    <a:p>
                      <a:endParaRPr lang="en-IN" sz="1200" b="1" dirty="0">
                        <a:latin typeface="Times New Roman" panose="02020603050405020304" pitchFamily="18" charset="0"/>
                        <a:cs typeface="Times New Roman" panose="02020603050405020304" pitchFamily="18" charset="0"/>
                      </a:endParaRPr>
                    </a:p>
                    <a:p>
                      <a:endParaRPr lang="en-IN" sz="1200" b="1" dirty="0">
                        <a:latin typeface="Times New Roman" panose="02020603050405020304" pitchFamily="18" charset="0"/>
                        <a:cs typeface="Times New Roman" panose="02020603050405020304" pitchFamily="18" charset="0"/>
                      </a:endParaRPr>
                    </a:p>
                    <a:p>
                      <a:endParaRPr lang="en-IN" sz="1200" b="1" dirty="0">
                        <a:latin typeface="Times New Roman" panose="02020603050405020304" pitchFamily="18" charset="0"/>
                        <a:cs typeface="Times New Roman" panose="02020603050405020304" pitchFamily="18" charset="0"/>
                      </a:endParaRPr>
                    </a:p>
                    <a:p>
                      <a:r>
                        <a:rPr lang="en-IN" sz="1200" b="1" dirty="0">
                          <a:latin typeface="Times New Roman" panose="02020603050405020304" pitchFamily="18" charset="0"/>
                          <a:cs typeface="Times New Roman" panose="02020603050405020304" pitchFamily="18" charset="0"/>
                        </a:rPr>
                        <a:t>Manpower:</a:t>
                      </a:r>
                    </a:p>
                    <a:p>
                      <a:endParaRPr lang="en-IN" sz="1200" b="1" dirty="0">
                        <a:latin typeface="Times New Roman" panose="02020603050405020304" pitchFamily="18" charset="0"/>
                        <a:cs typeface="Times New Roman" panose="02020603050405020304" pitchFamily="18" charset="0"/>
                      </a:endParaRPr>
                    </a:p>
                    <a:p>
                      <a:endParaRPr lang="en-IN" sz="1200" b="1" dirty="0">
                        <a:latin typeface="Times New Roman" panose="02020603050405020304" pitchFamily="18" charset="0"/>
                        <a:cs typeface="Times New Roman" panose="02020603050405020304" pitchFamily="18" charset="0"/>
                      </a:endParaRPr>
                    </a:p>
                    <a:p>
                      <a:endParaRPr lang="en-IN" sz="1200" b="1" dirty="0">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45260137"/>
                  </a:ext>
                </a:extLst>
              </a:tr>
            </a:tbl>
          </a:graphicData>
        </a:graphic>
      </p:graphicFrame>
      <p:graphicFrame>
        <p:nvGraphicFramePr>
          <p:cNvPr id="4" name="Table 3">
            <a:extLst>
              <a:ext uri="{FF2B5EF4-FFF2-40B4-BE49-F238E27FC236}">
                <a16:creationId xmlns:a16="http://schemas.microsoft.com/office/drawing/2014/main" id="{43788A10-BA61-794F-F456-4600D82BE7FA}"/>
              </a:ext>
            </a:extLst>
          </p:cNvPr>
          <p:cNvGraphicFramePr>
            <a:graphicFrameLocks noGrp="1"/>
          </p:cNvGraphicFramePr>
          <p:nvPr>
            <p:extLst>
              <p:ext uri="{D42A27DB-BD31-4B8C-83A1-F6EECF244321}">
                <p14:modId xmlns:p14="http://schemas.microsoft.com/office/powerpoint/2010/main" val="1859113113"/>
              </p:ext>
            </p:extLst>
          </p:nvPr>
        </p:nvGraphicFramePr>
        <p:xfrm>
          <a:off x="3581400" y="1371600"/>
          <a:ext cx="5977890" cy="1617345"/>
        </p:xfrm>
        <a:graphic>
          <a:graphicData uri="http://schemas.openxmlformats.org/drawingml/2006/table">
            <a:tbl>
              <a:tblPr>
                <a:tableStyleId>{5940675A-B579-460E-94D1-54222C63F5DA}</a:tableStyleId>
              </a:tblPr>
              <a:tblGrid>
                <a:gridCol w="601854">
                  <a:extLst>
                    <a:ext uri="{9D8B030D-6E8A-4147-A177-3AD203B41FA5}">
                      <a16:colId xmlns:a16="http://schemas.microsoft.com/office/drawing/2014/main" val="3617017308"/>
                    </a:ext>
                  </a:extLst>
                </a:gridCol>
                <a:gridCol w="2082896">
                  <a:extLst>
                    <a:ext uri="{9D8B030D-6E8A-4147-A177-3AD203B41FA5}">
                      <a16:colId xmlns:a16="http://schemas.microsoft.com/office/drawing/2014/main" val="2761768985"/>
                    </a:ext>
                  </a:extLst>
                </a:gridCol>
                <a:gridCol w="1338020">
                  <a:extLst>
                    <a:ext uri="{9D8B030D-6E8A-4147-A177-3AD203B41FA5}">
                      <a16:colId xmlns:a16="http://schemas.microsoft.com/office/drawing/2014/main" val="1421591847"/>
                    </a:ext>
                  </a:extLst>
                </a:gridCol>
                <a:gridCol w="1955120">
                  <a:extLst>
                    <a:ext uri="{9D8B030D-6E8A-4147-A177-3AD203B41FA5}">
                      <a16:colId xmlns:a16="http://schemas.microsoft.com/office/drawing/2014/main" val="3886045179"/>
                    </a:ext>
                  </a:extLst>
                </a:gridCol>
              </a:tblGrid>
              <a:tr h="76437">
                <a:tc>
                  <a:txBody>
                    <a:bodyPr/>
                    <a:lstStyle/>
                    <a:p>
                      <a:pPr algn="just">
                        <a:lnSpc>
                          <a:spcPct val="100000"/>
                        </a:lnSpc>
                        <a:spcAft>
                          <a:spcPts val="600"/>
                        </a:spcAft>
                      </a:pPr>
                      <a:r>
                        <a:rPr lang="en-US" sz="1100" b="1" dirty="0">
                          <a:effectLst/>
                          <a:latin typeface="Times New Roman" panose="02020603050405020304" pitchFamily="18" charset="0"/>
                          <a:cs typeface="Times New Roman" panose="02020603050405020304" pitchFamily="18" charset="0"/>
                        </a:rPr>
                        <a:t>S. No.</a:t>
                      </a:r>
                      <a:endParaRPr lang="en-IN"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just">
                        <a:lnSpc>
                          <a:spcPct val="100000"/>
                        </a:lnSpc>
                        <a:spcAft>
                          <a:spcPts val="600"/>
                        </a:spcAft>
                      </a:pPr>
                      <a:r>
                        <a:rPr lang="en-US" sz="1100" b="1" dirty="0">
                          <a:effectLst/>
                          <a:latin typeface="Times New Roman" panose="02020603050405020304" pitchFamily="18" charset="0"/>
                          <a:cs typeface="Times New Roman" panose="02020603050405020304" pitchFamily="18" charset="0"/>
                        </a:rPr>
                        <a:t>Particulars</a:t>
                      </a:r>
                      <a:endParaRPr lang="en-IN"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just">
                        <a:lnSpc>
                          <a:spcPct val="100000"/>
                        </a:lnSpc>
                        <a:spcAft>
                          <a:spcPts val="600"/>
                        </a:spcAft>
                      </a:pPr>
                      <a:r>
                        <a:rPr lang="en-US" sz="1100" b="1" dirty="0">
                          <a:effectLst/>
                          <a:latin typeface="Times New Roman" panose="02020603050405020304" pitchFamily="18" charset="0"/>
                          <a:cs typeface="Times New Roman" panose="02020603050405020304" pitchFamily="18" charset="0"/>
                        </a:rPr>
                        <a:t>Existing </a:t>
                      </a:r>
                      <a:endParaRPr lang="en-IN" sz="1100" b="1" dirty="0">
                        <a:effectLst/>
                        <a:latin typeface="Times New Roman" panose="02020603050405020304" pitchFamily="18" charset="0"/>
                        <a:cs typeface="Times New Roman" panose="02020603050405020304" pitchFamily="18" charset="0"/>
                      </a:endParaRPr>
                    </a:p>
                    <a:p>
                      <a:pPr algn="just">
                        <a:lnSpc>
                          <a:spcPct val="100000"/>
                        </a:lnSpc>
                        <a:spcAft>
                          <a:spcPts val="600"/>
                        </a:spcAft>
                      </a:pPr>
                      <a:r>
                        <a:rPr lang="en-US" sz="1100" b="1" dirty="0">
                          <a:effectLst/>
                          <a:latin typeface="Times New Roman" panose="02020603050405020304" pitchFamily="18" charset="0"/>
                          <a:cs typeface="Times New Roman" panose="02020603050405020304" pitchFamily="18" charset="0"/>
                        </a:rPr>
                        <a:t>(In KLD)</a:t>
                      </a:r>
                      <a:endParaRPr lang="en-IN"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just">
                        <a:lnSpc>
                          <a:spcPct val="100000"/>
                        </a:lnSpc>
                        <a:spcAft>
                          <a:spcPts val="600"/>
                        </a:spcAft>
                      </a:pPr>
                      <a:r>
                        <a:rPr lang="en-US" sz="1100" b="1" dirty="0">
                          <a:effectLst/>
                          <a:latin typeface="Times New Roman" panose="02020603050405020304" pitchFamily="18" charset="0"/>
                          <a:cs typeface="Times New Roman" panose="02020603050405020304" pitchFamily="18" charset="0"/>
                        </a:rPr>
                        <a:t>Total after expansion </a:t>
                      </a:r>
                      <a:endParaRPr lang="en-IN" sz="1100" b="1" dirty="0">
                        <a:effectLst/>
                        <a:latin typeface="Times New Roman" panose="02020603050405020304" pitchFamily="18" charset="0"/>
                        <a:cs typeface="Times New Roman" panose="02020603050405020304" pitchFamily="18" charset="0"/>
                      </a:endParaRPr>
                    </a:p>
                    <a:p>
                      <a:pPr algn="just">
                        <a:lnSpc>
                          <a:spcPct val="100000"/>
                        </a:lnSpc>
                        <a:spcAft>
                          <a:spcPts val="600"/>
                        </a:spcAft>
                      </a:pPr>
                      <a:r>
                        <a:rPr lang="en-US" sz="1100" b="1" dirty="0">
                          <a:effectLst/>
                          <a:latin typeface="Times New Roman" panose="02020603050405020304" pitchFamily="18" charset="0"/>
                          <a:cs typeface="Times New Roman" panose="02020603050405020304" pitchFamily="18" charset="0"/>
                        </a:rPr>
                        <a:t>(In KLD)</a:t>
                      </a:r>
                      <a:endParaRPr lang="en-IN"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extLst>
                  <a:ext uri="{0D108BD9-81ED-4DB2-BD59-A6C34878D82A}">
                    <a16:rowId xmlns:a16="http://schemas.microsoft.com/office/drawing/2014/main" val="3385816705"/>
                  </a:ext>
                </a:extLst>
              </a:tr>
              <a:tr h="0">
                <a:tc>
                  <a:txBody>
                    <a:bodyPr/>
                    <a:lstStyle/>
                    <a:p>
                      <a:pPr algn="just">
                        <a:lnSpc>
                          <a:spcPct val="100000"/>
                        </a:lnSpc>
                        <a:spcAft>
                          <a:spcPts val="600"/>
                        </a:spcAft>
                      </a:pPr>
                      <a:r>
                        <a:rPr lang="en-US" sz="1100">
                          <a:effectLst/>
                          <a:latin typeface="Times New Roman" panose="02020603050405020304" pitchFamily="18" charset="0"/>
                          <a:cs typeface="Times New Roman" panose="02020603050405020304" pitchFamily="18" charset="0"/>
                        </a:rPr>
                        <a:t>1.</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just">
                        <a:lnSpc>
                          <a:spcPct val="100000"/>
                        </a:lnSpc>
                        <a:spcAft>
                          <a:spcPts val="600"/>
                        </a:spcAft>
                      </a:pPr>
                      <a:r>
                        <a:rPr lang="en-US" sz="1100">
                          <a:effectLst/>
                          <a:latin typeface="Times New Roman" panose="02020603050405020304" pitchFamily="18" charset="0"/>
                          <a:cs typeface="Times New Roman" panose="02020603050405020304" pitchFamily="18" charset="0"/>
                        </a:rPr>
                        <a:t>Domestic purposes</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just">
                        <a:lnSpc>
                          <a:spcPct val="100000"/>
                        </a:lnSpc>
                        <a:spcAft>
                          <a:spcPts val="600"/>
                        </a:spcAft>
                      </a:pPr>
                      <a:r>
                        <a:rPr lang="en-US" sz="1100">
                          <a:effectLst/>
                          <a:latin typeface="Times New Roman" panose="02020603050405020304" pitchFamily="18" charset="0"/>
                          <a:cs typeface="Times New Roman" panose="02020603050405020304" pitchFamily="18" charset="0"/>
                        </a:rPr>
                        <a:t>1.0</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just">
                        <a:lnSpc>
                          <a:spcPct val="100000"/>
                        </a:lnSpc>
                        <a:spcAft>
                          <a:spcPts val="600"/>
                        </a:spcAft>
                      </a:pPr>
                      <a:r>
                        <a:rPr lang="en-US" sz="1100">
                          <a:effectLst/>
                          <a:latin typeface="Times New Roman" panose="02020603050405020304" pitchFamily="18" charset="0"/>
                          <a:cs typeface="Times New Roman" panose="02020603050405020304" pitchFamily="18" charset="0"/>
                        </a:rPr>
                        <a:t>8.0</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extLst>
                  <a:ext uri="{0D108BD9-81ED-4DB2-BD59-A6C34878D82A}">
                    <a16:rowId xmlns:a16="http://schemas.microsoft.com/office/drawing/2014/main" val="514230561"/>
                  </a:ext>
                </a:extLst>
              </a:tr>
              <a:tr h="121277">
                <a:tc>
                  <a:txBody>
                    <a:bodyPr/>
                    <a:lstStyle/>
                    <a:p>
                      <a:pPr algn="just">
                        <a:lnSpc>
                          <a:spcPct val="100000"/>
                        </a:lnSpc>
                        <a:spcAft>
                          <a:spcPts val="600"/>
                        </a:spcAft>
                      </a:pPr>
                      <a:r>
                        <a:rPr lang="en-US" sz="1100">
                          <a:effectLst/>
                          <a:latin typeface="Times New Roman" panose="02020603050405020304" pitchFamily="18" charset="0"/>
                          <a:cs typeface="Times New Roman" panose="02020603050405020304" pitchFamily="18" charset="0"/>
                        </a:rPr>
                        <a:t>2.</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just">
                        <a:lnSpc>
                          <a:spcPct val="100000"/>
                        </a:lnSpc>
                        <a:spcAft>
                          <a:spcPts val="600"/>
                        </a:spcAft>
                      </a:pPr>
                      <a:r>
                        <a:rPr lang="en-US" sz="1100">
                          <a:effectLst/>
                          <a:latin typeface="Times New Roman" panose="02020603050405020304" pitchFamily="18" charset="0"/>
                          <a:cs typeface="Times New Roman" panose="02020603050405020304" pitchFamily="18" charset="0"/>
                        </a:rPr>
                        <a:t>Industrial Process </a:t>
                      </a:r>
                      <a:endParaRPr lang="en-IN" sz="1100">
                        <a:effectLst/>
                        <a:latin typeface="Times New Roman" panose="02020603050405020304" pitchFamily="18" charset="0"/>
                        <a:cs typeface="Times New Roman" panose="02020603050405020304" pitchFamily="18" charset="0"/>
                      </a:endParaRPr>
                    </a:p>
                    <a:p>
                      <a:pPr marL="342900" lvl="0" indent="-342900" algn="just">
                        <a:lnSpc>
                          <a:spcPct val="100000"/>
                        </a:lnSpc>
                        <a:spcAft>
                          <a:spcPts val="600"/>
                        </a:spcAft>
                        <a:buFont typeface="+mj-lt"/>
                        <a:buAutoNum type="alphaUcPeriod"/>
                        <a:tabLst>
                          <a:tab pos="457200" algn="l"/>
                        </a:tabLst>
                      </a:pPr>
                      <a:r>
                        <a:rPr lang="en-US" sz="1100">
                          <a:effectLst/>
                          <a:latin typeface="Times New Roman" panose="02020603050405020304" pitchFamily="18" charset="0"/>
                          <a:cs typeface="Times New Roman" panose="02020603050405020304" pitchFamily="18" charset="0"/>
                        </a:rPr>
                        <a:t>Cooling Operation</a:t>
                      </a:r>
                      <a:endParaRPr lang="en-IN" sz="1100">
                        <a:effectLst/>
                        <a:latin typeface="Times New Roman" panose="02020603050405020304" pitchFamily="18" charset="0"/>
                        <a:cs typeface="Times New Roman" panose="02020603050405020304" pitchFamily="18" charset="0"/>
                      </a:endParaRPr>
                    </a:p>
                    <a:p>
                      <a:pPr marL="342900" lvl="0" indent="-342900" algn="just">
                        <a:lnSpc>
                          <a:spcPct val="100000"/>
                        </a:lnSpc>
                        <a:spcAft>
                          <a:spcPts val="600"/>
                        </a:spcAft>
                        <a:buFont typeface="+mj-lt"/>
                        <a:buAutoNum type="alphaUcPeriod"/>
                        <a:tabLst>
                          <a:tab pos="457200" algn="l"/>
                        </a:tabLst>
                      </a:pPr>
                      <a:r>
                        <a:rPr lang="en-US" sz="1100">
                          <a:effectLst/>
                          <a:latin typeface="Times New Roman" panose="02020603050405020304" pitchFamily="18" charset="0"/>
                          <a:cs typeface="Times New Roman" panose="02020603050405020304" pitchFamily="18" charset="0"/>
                        </a:rPr>
                        <a:t>Sprinkling &amp; spraying </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just">
                        <a:lnSpc>
                          <a:spcPct val="100000"/>
                        </a:lnSpc>
                        <a:spcAft>
                          <a:spcPts val="600"/>
                        </a:spcAft>
                      </a:pPr>
                      <a:r>
                        <a:rPr lang="en-US" sz="1100">
                          <a:effectLst/>
                          <a:latin typeface="Times New Roman" panose="02020603050405020304" pitchFamily="18" charset="0"/>
                          <a:cs typeface="Times New Roman" panose="02020603050405020304" pitchFamily="18" charset="0"/>
                        </a:rPr>
                        <a:t>4.5</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just">
                        <a:lnSpc>
                          <a:spcPct val="100000"/>
                        </a:lnSpc>
                        <a:spcAft>
                          <a:spcPts val="600"/>
                        </a:spcAft>
                      </a:pPr>
                      <a:r>
                        <a:rPr lang="en-US" sz="1100">
                          <a:effectLst/>
                          <a:latin typeface="Times New Roman" panose="02020603050405020304" pitchFamily="18" charset="0"/>
                          <a:cs typeface="Times New Roman" panose="02020603050405020304" pitchFamily="18" charset="0"/>
                        </a:rPr>
                        <a:t>22.0</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extLst>
                  <a:ext uri="{0D108BD9-81ED-4DB2-BD59-A6C34878D82A}">
                    <a16:rowId xmlns:a16="http://schemas.microsoft.com/office/drawing/2014/main" val="653762807"/>
                  </a:ext>
                </a:extLst>
              </a:tr>
              <a:tr h="0">
                <a:tc gridSpan="2">
                  <a:txBody>
                    <a:bodyPr/>
                    <a:lstStyle/>
                    <a:p>
                      <a:pPr algn="just">
                        <a:lnSpc>
                          <a:spcPct val="100000"/>
                        </a:lnSpc>
                        <a:spcAft>
                          <a:spcPts val="600"/>
                        </a:spcAft>
                      </a:pPr>
                      <a:r>
                        <a:rPr lang="en-US" sz="1100" b="1" i="1" dirty="0">
                          <a:effectLst/>
                          <a:latin typeface="Times New Roman" panose="02020603050405020304" pitchFamily="18" charset="0"/>
                          <a:cs typeface="Times New Roman" panose="02020603050405020304" pitchFamily="18" charset="0"/>
                        </a:rPr>
                        <a:t>Total Fresh water demand</a:t>
                      </a:r>
                      <a:endParaRPr lang="en-IN" sz="11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hMerge="1">
                  <a:txBody>
                    <a:bodyPr/>
                    <a:lstStyle/>
                    <a:p>
                      <a:endParaRPr lang="en-IN"/>
                    </a:p>
                  </a:txBody>
                  <a:tcPr/>
                </a:tc>
                <a:tc>
                  <a:txBody>
                    <a:bodyPr/>
                    <a:lstStyle/>
                    <a:p>
                      <a:pPr algn="just">
                        <a:lnSpc>
                          <a:spcPct val="100000"/>
                        </a:lnSpc>
                        <a:spcAft>
                          <a:spcPts val="600"/>
                        </a:spcAft>
                      </a:pPr>
                      <a:r>
                        <a:rPr lang="en-US" sz="1100" b="1" i="1" dirty="0">
                          <a:effectLst/>
                          <a:latin typeface="Times New Roman" panose="02020603050405020304" pitchFamily="18" charset="0"/>
                          <a:cs typeface="Times New Roman" panose="02020603050405020304" pitchFamily="18" charset="0"/>
                        </a:rPr>
                        <a:t>5.5</a:t>
                      </a:r>
                      <a:endParaRPr lang="en-IN" sz="11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algn="just">
                        <a:lnSpc>
                          <a:spcPct val="100000"/>
                        </a:lnSpc>
                        <a:spcAft>
                          <a:spcPts val="600"/>
                        </a:spcAft>
                      </a:pPr>
                      <a:r>
                        <a:rPr lang="en-US" sz="1100" b="1" i="1" dirty="0">
                          <a:effectLst/>
                          <a:latin typeface="Times New Roman" panose="02020603050405020304" pitchFamily="18" charset="0"/>
                          <a:cs typeface="Times New Roman" panose="02020603050405020304" pitchFamily="18" charset="0"/>
                        </a:rPr>
                        <a:t>30</a:t>
                      </a:r>
                      <a:endParaRPr lang="en-IN" sz="11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extLst>
                  <a:ext uri="{0D108BD9-81ED-4DB2-BD59-A6C34878D82A}">
                    <a16:rowId xmlns:a16="http://schemas.microsoft.com/office/drawing/2014/main" val="2763558469"/>
                  </a:ext>
                </a:extLst>
              </a:tr>
              <a:tr h="76437">
                <a:tc gridSpan="4">
                  <a:txBody>
                    <a:bodyPr/>
                    <a:lstStyle/>
                    <a:p>
                      <a:pPr algn="just">
                        <a:lnSpc>
                          <a:spcPct val="100000"/>
                        </a:lnSpc>
                        <a:spcAft>
                          <a:spcPts val="600"/>
                        </a:spcAft>
                      </a:pPr>
                      <a:r>
                        <a:rPr lang="en-US" sz="1100" b="1" i="1" dirty="0">
                          <a:effectLst/>
                          <a:latin typeface="Times New Roman" panose="02020603050405020304" pitchFamily="18" charset="0"/>
                          <a:cs typeface="Times New Roman" panose="02020603050405020304" pitchFamily="18" charset="0"/>
                        </a:rPr>
                        <a:t>Source: Ground water supply Borewell – 1 no.</a:t>
                      </a:r>
                      <a:endParaRPr lang="en-IN" sz="1100" b="1" i="1" dirty="0">
                        <a:effectLst/>
                        <a:latin typeface="Times New Roman" panose="02020603050405020304" pitchFamily="18" charset="0"/>
                        <a:cs typeface="Times New Roman" panose="02020603050405020304" pitchFamily="18" charset="0"/>
                      </a:endParaRPr>
                    </a:p>
                  </a:txBody>
                  <a:tcPr marL="68580" marR="68580" marT="9525" marB="0"/>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233017772"/>
                  </a:ext>
                </a:extLst>
              </a:tr>
            </a:tbl>
          </a:graphicData>
        </a:graphic>
      </p:graphicFrame>
      <p:sp>
        <p:nvSpPr>
          <p:cNvPr id="9" name="TextBox 8">
            <a:extLst>
              <a:ext uri="{FF2B5EF4-FFF2-40B4-BE49-F238E27FC236}">
                <a16:creationId xmlns:a16="http://schemas.microsoft.com/office/drawing/2014/main" id="{71F332E2-5564-F92A-5108-735B0DD58755}"/>
              </a:ext>
            </a:extLst>
          </p:cNvPr>
          <p:cNvSpPr txBox="1"/>
          <p:nvPr/>
        </p:nvSpPr>
        <p:spPr>
          <a:xfrm>
            <a:off x="3429000" y="3015238"/>
            <a:ext cx="4953000" cy="336118"/>
          </a:xfrm>
          <a:prstGeom prst="rect">
            <a:avLst/>
          </a:prstGeom>
          <a:noFill/>
        </p:spPr>
        <p:txBody>
          <a:bodyPr wrap="square">
            <a:spAutoFit/>
          </a:bodyPr>
          <a:lstStyle/>
          <a:p>
            <a:pPr algn="just">
              <a:lnSpc>
                <a:spcPct val="150000"/>
              </a:lnSpc>
              <a:spcAft>
                <a:spcPts val="600"/>
              </a:spcAft>
            </a:pPr>
            <a:r>
              <a:rPr lang="en-US" sz="1200" b="1" dirty="0">
                <a:effectLst/>
                <a:latin typeface="Times New Roman" panose="02020603050405020304" pitchFamily="18" charset="0"/>
                <a:ea typeface="Times New Roman" panose="02020603050405020304" pitchFamily="18" charset="0"/>
              </a:rPr>
              <a:t>Power Demand:</a:t>
            </a:r>
            <a:endParaRPr lang="en-IN" sz="1200" dirty="0">
              <a:effectLst/>
              <a:latin typeface="Times New Roman" panose="02020603050405020304" pitchFamily="18" charset="0"/>
              <a:ea typeface="Times New Roman" panose="02020603050405020304" pitchFamily="18" charset="0"/>
            </a:endParaRPr>
          </a:p>
        </p:txBody>
      </p:sp>
      <p:graphicFrame>
        <p:nvGraphicFramePr>
          <p:cNvPr id="10" name="Table 9">
            <a:extLst>
              <a:ext uri="{FF2B5EF4-FFF2-40B4-BE49-F238E27FC236}">
                <a16:creationId xmlns:a16="http://schemas.microsoft.com/office/drawing/2014/main" id="{E6AF248A-7184-7F39-70F2-0E1577318D9A}"/>
              </a:ext>
            </a:extLst>
          </p:cNvPr>
          <p:cNvGraphicFramePr>
            <a:graphicFrameLocks noGrp="1"/>
          </p:cNvGraphicFramePr>
          <p:nvPr>
            <p:extLst>
              <p:ext uri="{D42A27DB-BD31-4B8C-83A1-F6EECF244321}">
                <p14:modId xmlns:p14="http://schemas.microsoft.com/office/powerpoint/2010/main" val="1164269461"/>
              </p:ext>
            </p:extLst>
          </p:nvPr>
        </p:nvGraphicFramePr>
        <p:xfrm>
          <a:off x="3600450" y="3351356"/>
          <a:ext cx="5958839" cy="900178"/>
        </p:xfrm>
        <a:graphic>
          <a:graphicData uri="http://schemas.openxmlformats.org/drawingml/2006/table">
            <a:tbl>
              <a:tblPr firstRow="1" firstCol="1" bandRow="1">
                <a:tableStyleId>{5940675A-B579-460E-94D1-54222C63F5DA}</a:tableStyleId>
              </a:tblPr>
              <a:tblGrid>
                <a:gridCol w="548338">
                  <a:extLst>
                    <a:ext uri="{9D8B030D-6E8A-4147-A177-3AD203B41FA5}">
                      <a16:colId xmlns:a16="http://schemas.microsoft.com/office/drawing/2014/main" val="81949497"/>
                    </a:ext>
                  </a:extLst>
                </a:gridCol>
                <a:gridCol w="1292541">
                  <a:extLst>
                    <a:ext uri="{9D8B030D-6E8A-4147-A177-3AD203B41FA5}">
                      <a16:colId xmlns:a16="http://schemas.microsoft.com/office/drawing/2014/main" val="3915664117"/>
                    </a:ext>
                  </a:extLst>
                </a:gridCol>
                <a:gridCol w="737388">
                  <a:extLst>
                    <a:ext uri="{9D8B030D-6E8A-4147-A177-3AD203B41FA5}">
                      <a16:colId xmlns:a16="http://schemas.microsoft.com/office/drawing/2014/main" val="523035158"/>
                    </a:ext>
                  </a:extLst>
                </a:gridCol>
                <a:gridCol w="766600">
                  <a:extLst>
                    <a:ext uri="{9D8B030D-6E8A-4147-A177-3AD203B41FA5}">
                      <a16:colId xmlns:a16="http://schemas.microsoft.com/office/drawing/2014/main" val="1472092987"/>
                    </a:ext>
                  </a:extLst>
                </a:gridCol>
                <a:gridCol w="766600">
                  <a:extLst>
                    <a:ext uri="{9D8B030D-6E8A-4147-A177-3AD203B41FA5}">
                      <a16:colId xmlns:a16="http://schemas.microsoft.com/office/drawing/2014/main" val="465045027"/>
                    </a:ext>
                  </a:extLst>
                </a:gridCol>
                <a:gridCol w="923686">
                  <a:extLst>
                    <a:ext uri="{9D8B030D-6E8A-4147-A177-3AD203B41FA5}">
                      <a16:colId xmlns:a16="http://schemas.microsoft.com/office/drawing/2014/main" val="2490600488"/>
                    </a:ext>
                  </a:extLst>
                </a:gridCol>
                <a:gridCol w="923686">
                  <a:extLst>
                    <a:ext uri="{9D8B030D-6E8A-4147-A177-3AD203B41FA5}">
                      <a16:colId xmlns:a16="http://schemas.microsoft.com/office/drawing/2014/main" val="3334071218"/>
                    </a:ext>
                  </a:extLst>
                </a:gridCol>
              </a:tblGrid>
              <a:tr h="0">
                <a:tc>
                  <a:txBody>
                    <a:bodyPr/>
                    <a:lstStyle/>
                    <a:p>
                      <a:pPr marL="0" marR="29845" indent="0"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S. No.</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3" marR="42003" marT="0" marB="0"/>
                </a:tc>
                <a:tc>
                  <a:txBody>
                    <a:bodyPr/>
                    <a:lstStyle/>
                    <a:p>
                      <a:pPr marL="0" marR="6350" indent="0">
                        <a:lnSpc>
                          <a:spcPct val="115000"/>
                        </a:lnSpc>
                        <a:spcAft>
                          <a:spcPts val="1000"/>
                        </a:spcAft>
                      </a:pPr>
                      <a:r>
                        <a:rPr lang="en-US" sz="1000" dirty="0">
                          <a:effectLst/>
                          <a:latin typeface="Times New Roman" panose="02020603050405020304" pitchFamily="18" charset="0"/>
                          <a:cs typeface="Times New Roman" panose="02020603050405020304" pitchFamily="18" charset="0"/>
                        </a:rPr>
                        <a:t>Particulars</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3" marR="42003" marT="0" marB="0"/>
                </a:tc>
                <a:tc>
                  <a:txBody>
                    <a:bodyPr/>
                    <a:lstStyle/>
                    <a:p>
                      <a:pPr marL="0" marR="10160" indent="0"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Unit</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3" marR="42003" marT="0" marB="0"/>
                </a:tc>
                <a:tc>
                  <a:txBody>
                    <a:bodyPr/>
                    <a:lstStyle/>
                    <a:p>
                      <a:pPr marL="0" marR="30480" indent="0"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Existing</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3" marR="42003" marT="0" marB="0"/>
                </a:tc>
                <a:tc>
                  <a:txBody>
                    <a:bodyPr/>
                    <a:lstStyle/>
                    <a:p>
                      <a:pPr marL="0" marR="30480" indent="0"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Proposed</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3" marR="42003" marT="0" marB="0"/>
                </a:tc>
                <a:tc>
                  <a:txBody>
                    <a:bodyPr/>
                    <a:lstStyle/>
                    <a:p>
                      <a:pPr marL="0" marR="30480" indent="0"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Total</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3" marR="42003" marT="0" marB="0"/>
                </a:tc>
                <a:tc>
                  <a:txBody>
                    <a:bodyPr/>
                    <a:lstStyle/>
                    <a:p>
                      <a:pPr marL="0" marR="30480" indent="0"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Source</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3" marR="42003" marT="0" marB="0"/>
                </a:tc>
                <a:extLst>
                  <a:ext uri="{0D108BD9-81ED-4DB2-BD59-A6C34878D82A}">
                    <a16:rowId xmlns:a16="http://schemas.microsoft.com/office/drawing/2014/main" val="2753136179"/>
                  </a:ext>
                </a:extLst>
              </a:tr>
              <a:tr h="0">
                <a:tc rowSpan="3">
                  <a:txBody>
                    <a:bodyPr/>
                    <a:lstStyle/>
                    <a:p>
                      <a:pPr marL="0" marR="29845" indent="0"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1</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3" marR="42003" marT="0" marB="0"/>
                </a:tc>
                <a:tc>
                  <a:txBody>
                    <a:bodyPr/>
                    <a:lstStyle/>
                    <a:p>
                      <a:pPr marL="0" marR="6350" indent="0">
                        <a:lnSpc>
                          <a:spcPct val="115000"/>
                        </a:lnSpc>
                        <a:spcAft>
                          <a:spcPts val="1000"/>
                        </a:spcAft>
                      </a:pPr>
                      <a:r>
                        <a:rPr lang="en-US" sz="1000" dirty="0">
                          <a:effectLst/>
                          <a:latin typeface="Times New Roman" panose="02020603050405020304" pitchFamily="18" charset="0"/>
                          <a:cs typeface="Times New Roman" panose="02020603050405020304" pitchFamily="18" charset="0"/>
                        </a:rPr>
                        <a:t>Power</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3" marR="42003" marT="0" marB="0"/>
                </a:tc>
                <a:tc>
                  <a:txBody>
                    <a:bodyPr/>
                    <a:lstStyle/>
                    <a:p>
                      <a:pPr marL="0" marR="10160" indent="0"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kVA</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3" marR="42003" marT="0" marB="0"/>
                </a:tc>
                <a:tc>
                  <a:txBody>
                    <a:bodyPr/>
                    <a:lstStyle/>
                    <a:p>
                      <a:pPr marR="30480" algn="ctr">
                        <a:lnSpc>
                          <a:spcPct val="150000"/>
                        </a:lnSpc>
                        <a:spcAft>
                          <a:spcPts val="600"/>
                        </a:spcAft>
                      </a:pPr>
                      <a:r>
                        <a:rPr lang="en-US" sz="1000" dirty="0">
                          <a:effectLst/>
                          <a:latin typeface="Times New Roman" panose="02020603050405020304" pitchFamily="18" charset="0"/>
                          <a:cs typeface="Times New Roman" panose="02020603050405020304" pitchFamily="18" charset="0"/>
                        </a:rPr>
                        <a:t>5990</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3" marR="42003" marT="0" marB="0"/>
                </a:tc>
                <a:tc>
                  <a:txBody>
                    <a:bodyPr/>
                    <a:lstStyle/>
                    <a:p>
                      <a:pPr marL="0" marR="30480" indent="0"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4000 </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3" marR="42003" marT="0" marB="0"/>
                </a:tc>
                <a:tc>
                  <a:txBody>
                    <a:bodyPr/>
                    <a:lstStyle/>
                    <a:p>
                      <a:pPr marL="0" marR="30480" indent="0"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9,900</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3" marR="42003" marT="0" marB="0"/>
                </a:tc>
                <a:tc>
                  <a:txBody>
                    <a:bodyPr/>
                    <a:lstStyle/>
                    <a:p>
                      <a:pPr marL="0" marR="30480" indent="0"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JVVNL</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3" marR="42003" marT="0" marB="0"/>
                </a:tc>
                <a:extLst>
                  <a:ext uri="{0D108BD9-81ED-4DB2-BD59-A6C34878D82A}">
                    <a16:rowId xmlns:a16="http://schemas.microsoft.com/office/drawing/2014/main" val="3703537401"/>
                  </a:ext>
                </a:extLst>
              </a:tr>
              <a:tr h="26171">
                <a:tc vMerge="1">
                  <a:txBody>
                    <a:bodyPr/>
                    <a:lstStyle/>
                    <a:p>
                      <a:endParaRPr lang="en-IN"/>
                    </a:p>
                  </a:txBody>
                  <a:tcPr/>
                </a:tc>
                <a:tc>
                  <a:txBody>
                    <a:bodyPr/>
                    <a:lstStyle/>
                    <a:p>
                      <a:pPr marL="0" marR="6350" indent="0">
                        <a:lnSpc>
                          <a:spcPct val="115000"/>
                        </a:lnSpc>
                        <a:spcAft>
                          <a:spcPts val="1000"/>
                        </a:spcAft>
                      </a:pPr>
                      <a:r>
                        <a:rPr lang="en-US" sz="1000" dirty="0">
                          <a:effectLst/>
                          <a:latin typeface="Times New Roman" panose="02020603050405020304" pitchFamily="18" charset="0"/>
                          <a:cs typeface="Times New Roman" panose="02020603050405020304" pitchFamily="18" charset="0"/>
                        </a:rPr>
                        <a:t>Power backup – DG set</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3" marR="42003" marT="0" marB="0"/>
                </a:tc>
                <a:tc>
                  <a:txBody>
                    <a:bodyPr/>
                    <a:lstStyle/>
                    <a:p>
                      <a:pPr marL="0" marR="10160" indent="0"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kVA</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3" marR="42003" marT="0" marB="0"/>
                </a:tc>
                <a:tc>
                  <a:txBody>
                    <a:bodyPr/>
                    <a:lstStyle/>
                    <a:p>
                      <a:pPr marR="30480" algn="ctr">
                        <a:lnSpc>
                          <a:spcPct val="150000"/>
                        </a:lnSpc>
                        <a:spcAft>
                          <a:spcPts val="600"/>
                        </a:spcAft>
                      </a:pPr>
                      <a:r>
                        <a:rPr lang="en-US" sz="1000">
                          <a:effectLst/>
                          <a:latin typeface="Times New Roman" panose="02020603050405020304" pitchFamily="18" charset="0"/>
                          <a:cs typeface="Times New Roman" panose="02020603050405020304" pitchFamily="18" charset="0"/>
                        </a:rPr>
                        <a:t>380</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3" marR="42003" marT="0" marB="0"/>
                </a:tc>
                <a:tc>
                  <a:txBody>
                    <a:bodyPr/>
                    <a:lstStyle/>
                    <a:p>
                      <a:pPr marL="457200" marR="30480" algn="ctr">
                        <a:lnSpc>
                          <a:spcPct val="115000"/>
                        </a:lnSpc>
                        <a:spcAft>
                          <a:spcPts val="1000"/>
                        </a:spcAft>
                      </a:pPr>
                      <a:r>
                        <a:rPr lang="en-US" sz="1000">
                          <a:effectLst/>
                          <a:latin typeface="Times New Roman" panose="02020603050405020304" pitchFamily="18" charset="0"/>
                          <a:cs typeface="Times New Roman" panose="02020603050405020304" pitchFamily="18" charset="0"/>
                        </a:rPr>
                        <a:t>-</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3" marR="42003" marT="0" marB="0"/>
                </a:tc>
                <a:tc>
                  <a:txBody>
                    <a:bodyPr/>
                    <a:lstStyle/>
                    <a:p>
                      <a:pPr marL="457200" marR="30480" algn="ctr">
                        <a:lnSpc>
                          <a:spcPct val="115000"/>
                        </a:lnSpc>
                        <a:spcAft>
                          <a:spcPts val="1000"/>
                        </a:spcAft>
                      </a:pPr>
                      <a:r>
                        <a:rPr lang="en-US" sz="1000">
                          <a:effectLst/>
                          <a:latin typeface="Times New Roman" panose="02020603050405020304" pitchFamily="18" charset="0"/>
                          <a:cs typeface="Times New Roman" panose="02020603050405020304" pitchFamily="18" charset="0"/>
                        </a:rPr>
                        <a:t>-</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3" marR="42003" marT="0" marB="0"/>
                </a:tc>
                <a:tc>
                  <a:txBody>
                    <a:bodyPr/>
                    <a:lstStyle/>
                    <a:p>
                      <a:pPr marL="0" marR="30480" indent="0" algn="ctr">
                        <a:lnSpc>
                          <a:spcPct val="115000"/>
                        </a:lnSpc>
                        <a:spcAft>
                          <a:spcPts val="1000"/>
                        </a:spcAft>
                      </a:pPr>
                      <a:r>
                        <a:rPr lang="en-US" sz="1000" dirty="0">
                          <a:effectLst/>
                          <a:latin typeface="Times New Roman" panose="02020603050405020304" pitchFamily="18" charset="0"/>
                          <a:cs typeface="Times New Roman" panose="02020603050405020304" pitchFamily="18" charset="0"/>
                        </a:rPr>
                        <a:t>local vendors</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3" marR="42003" marT="0" marB="0"/>
                </a:tc>
                <a:extLst>
                  <a:ext uri="{0D108BD9-81ED-4DB2-BD59-A6C34878D82A}">
                    <a16:rowId xmlns:a16="http://schemas.microsoft.com/office/drawing/2014/main" val="873139517"/>
                  </a:ext>
                </a:extLst>
              </a:tr>
              <a:tr h="0">
                <a:tc vMerge="1">
                  <a:txBody>
                    <a:bodyPr/>
                    <a:lstStyle/>
                    <a:p>
                      <a:endParaRPr lang="en-IN"/>
                    </a:p>
                  </a:txBody>
                  <a:tcPr/>
                </a:tc>
                <a:tc>
                  <a:txBody>
                    <a:bodyPr/>
                    <a:lstStyle/>
                    <a:p>
                      <a:pPr algn="just">
                        <a:lnSpc>
                          <a:spcPct val="150000"/>
                        </a:lnSpc>
                        <a:spcAft>
                          <a:spcPts val="600"/>
                        </a:spcAft>
                      </a:pPr>
                      <a:r>
                        <a:rPr lang="en-US" sz="1000">
                          <a:effectLst/>
                          <a:latin typeface="Times New Roman" panose="02020603050405020304" pitchFamily="18" charset="0"/>
                          <a:cs typeface="Times New Roman" panose="02020603050405020304" pitchFamily="18" charset="0"/>
                        </a:rPr>
                        <a:t>Status of Approval</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3" marR="42003" marT="0" marB="0"/>
                </a:tc>
                <a:tc gridSpan="5">
                  <a:txBody>
                    <a:bodyPr/>
                    <a:lstStyle/>
                    <a:p>
                      <a:pPr marL="0" marR="30480" indent="0" algn="just">
                        <a:lnSpc>
                          <a:spcPct val="115000"/>
                        </a:lnSpc>
                        <a:spcAft>
                          <a:spcPts val="1000"/>
                        </a:spcAft>
                      </a:pPr>
                      <a:r>
                        <a:rPr lang="en-US" sz="1000" dirty="0">
                          <a:effectLst/>
                          <a:latin typeface="Times New Roman" panose="02020603050405020304" pitchFamily="18" charset="0"/>
                          <a:cs typeface="Times New Roman" panose="02020603050405020304" pitchFamily="18" charset="0"/>
                        </a:rPr>
                        <a:t>Copy of electricity bill from JVVNL </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03" marR="42003"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166771199"/>
                  </a:ext>
                </a:extLst>
              </a:tr>
            </a:tbl>
          </a:graphicData>
        </a:graphic>
      </p:graphicFrame>
      <p:graphicFrame>
        <p:nvGraphicFramePr>
          <p:cNvPr id="11" name="Table 10">
            <a:extLst>
              <a:ext uri="{FF2B5EF4-FFF2-40B4-BE49-F238E27FC236}">
                <a16:creationId xmlns:a16="http://schemas.microsoft.com/office/drawing/2014/main" id="{2CB2422B-DA9D-9E53-683A-F65EADD997D7}"/>
              </a:ext>
            </a:extLst>
          </p:cNvPr>
          <p:cNvGraphicFramePr>
            <a:graphicFrameLocks noGrp="1"/>
          </p:cNvGraphicFramePr>
          <p:nvPr>
            <p:extLst>
              <p:ext uri="{D42A27DB-BD31-4B8C-83A1-F6EECF244321}">
                <p14:modId xmlns:p14="http://schemas.microsoft.com/office/powerpoint/2010/main" val="1315946991"/>
              </p:ext>
            </p:extLst>
          </p:nvPr>
        </p:nvGraphicFramePr>
        <p:xfrm>
          <a:off x="3590925" y="4613945"/>
          <a:ext cx="6103620" cy="1234760"/>
        </p:xfrm>
        <a:graphic>
          <a:graphicData uri="http://schemas.openxmlformats.org/drawingml/2006/table">
            <a:tbl>
              <a:tblPr firstRow="1" firstCol="1" bandRow="1">
                <a:tableStyleId>{5940675A-B579-460E-94D1-54222C63F5DA}</a:tableStyleId>
              </a:tblPr>
              <a:tblGrid>
                <a:gridCol w="859665">
                  <a:extLst>
                    <a:ext uri="{9D8B030D-6E8A-4147-A177-3AD203B41FA5}">
                      <a16:colId xmlns:a16="http://schemas.microsoft.com/office/drawing/2014/main" val="3313450267"/>
                    </a:ext>
                  </a:extLst>
                </a:gridCol>
                <a:gridCol w="2563585">
                  <a:extLst>
                    <a:ext uri="{9D8B030D-6E8A-4147-A177-3AD203B41FA5}">
                      <a16:colId xmlns:a16="http://schemas.microsoft.com/office/drawing/2014/main" val="1416992861"/>
                    </a:ext>
                  </a:extLst>
                </a:gridCol>
                <a:gridCol w="1325992">
                  <a:extLst>
                    <a:ext uri="{9D8B030D-6E8A-4147-A177-3AD203B41FA5}">
                      <a16:colId xmlns:a16="http://schemas.microsoft.com/office/drawing/2014/main" val="925101295"/>
                    </a:ext>
                  </a:extLst>
                </a:gridCol>
                <a:gridCol w="1354378">
                  <a:extLst>
                    <a:ext uri="{9D8B030D-6E8A-4147-A177-3AD203B41FA5}">
                      <a16:colId xmlns:a16="http://schemas.microsoft.com/office/drawing/2014/main" val="785148906"/>
                    </a:ext>
                  </a:extLst>
                </a:gridCol>
              </a:tblGrid>
              <a:tr h="192405">
                <a:tc>
                  <a:txBody>
                    <a:bodyPr/>
                    <a:lstStyle/>
                    <a:p>
                      <a:pPr marL="0" marR="34290" indent="0" algn="ctr">
                        <a:lnSpc>
                          <a:spcPct val="150000"/>
                        </a:lnSpc>
                        <a:spcAft>
                          <a:spcPts val="1000"/>
                        </a:spcAft>
                      </a:pPr>
                      <a:r>
                        <a:rPr lang="en-US" sz="1000" dirty="0">
                          <a:effectLst/>
                          <a:latin typeface="Times New Roman" panose="02020603050405020304" pitchFamily="18" charset="0"/>
                          <a:cs typeface="Times New Roman" panose="02020603050405020304" pitchFamily="18" charset="0"/>
                        </a:rPr>
                        <a:t>S. No.</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15875" indent="0">
                        <a:lnSpc>
                          <a:spcPct val="150000"/>
                        </a:lnSpc>
                        <a:spcAft>
                          <a:spcPts val="1000"/>
                        </a:spcAft>
                      </a:pPr>
                      <a:r>
                        <a:rPr lang="en-US" sz="1000" dirty="0">
                          <a:effectLst/>
                          <a:latin typeface="Times New Roman" panose="02020603050405020304" pitchFamily="18" charset="0"/>
                          <a:cs typeface="Times New Roman" panose="02020603050405020304" pitchFamily="18" charset="0"/>
                        </a:rPr>
                        <a:t>Particulars </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ctr">
                        <a:lnSpc>
                          <a:spcPct val="150000"/>
                        </a:lnSpc>
                        <a:spcAft>
                          <a:spcPts val="1000"/>
                        </a:spcAft>
                      </a:pPr>
                      <a:r>
                        <a:rPr lang="en-US" sz="1000">
                          <a:effectLst/>
                          <a:latin typeface="Times New Roman" panose="02020603050405020304" pitchFamily="18" charset="0"/>
                          <a:cs typeface="Times New Roman" panose="02020603050405020304" pitchFamily="18" charset="0"/>
                        </a:rPr>
                        <a:t>Existing</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ctr">
                        <a:lnSpc>
                          <a:spcPct val="150000"/>
                        </a:lnSpc>
                        <a:spcAft>
                          <a:spcPts val="1000"/>
                        </a:spcAft>
                      </a:pPr>
                      <a:r>
                        <a:rPr lang="en-US" sz="1000">
                          <a:effectLst/>
                          <a:latin typeface="Times New Roman" panose="02020603050405020304" pitchFamily="18" charset="0"/>
                          <a:cs typeface="Times New Roman" panose="02020603050405020304" pitchFamily="18" charset="0"/>
                        </a:rPr>
                        <a:t>Proposed</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34479339"/>
                  </a:ext>
                </a:extLst>
              </a:tr>
              <a:tr h="184785">
                <a:tc>
                  <a:txBody>
                    <a:bodyPr/>
                    <a:lstStyle/>
                    <a:p>
                      <a:pPr marL="0" marR="34290" indent="0" algn="ctr">
                        <a:lnSpc>
                          <a:spcPct val="150000"/>
                        </a:lnSpc>
                        <a:spcAft>
                          <a:spcPts val="1000"/>
                        </a:spcAft>
                      </a:pPr>
                      <a:r>
                        <a:rPr lang="en-US" sz="1000" dirty="0">
                          <a:effectLst/>
                          <a:latin typeface="Times New Roman" panose="02020603050405020304" pitchFamily="18" charset="0"/>
                          <a:cs typeface="Times New Roman" panose="02020603050405020304" pitchFamily="18" charset="0"/>
                        </a:rPr>
                        <a:t>1</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15875" indent="0">
                        <a:lnSpc>
                          <a:spcPct val="150000"/>
                        </a:lnSpc>
                        <a:spcAft>
                          <a:spcPts val="1000"/>
                        </a:spcAft>
                      </a:pPr>
                      <a:r>
                        <a:rPr lang="en-US" sz="1000" dirty="0">
                          <a:effectLst/>
                          <a:latin typeface="Times New Roman" panose="02020603050405020304" pitchFamily="18" charset="0"/>
                          <a:cs typeface="Times New Roman" panose="02020603050405020304" pitchFamily="18" charset="0"/>
                        </a:rPr>
                        <a:t>During Construction Phase </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ctr">
                        <a:lnSpc>
                          <a:spcPct val="150000"/>
                        </a:lnSpc>
                        <a:spcAft>
                          <a:spcPts val="1000"/>
                        </a:spcAft>
                      </a:pPr>
                      <a:r>
                        <a:rPr lang="en-US" sz="1000">
                          <a:effectLst/>
                          <a:latin typeface="Times New Roman" panose="02020603050405020304" pitchFamily="18" charset="0"/>
                          <a:cs typeface="Times New Roman" panose="02020603050405020304" pitchFamily="18" charset="0"/>
                        </a:rPr>
                        <a:t>NA</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ctr">
                        <a:lnSpc>
                          <a:spcPct val="150000"/>
                        </a:lnSpc>
                        <a:spcAft>
                          <a:spcPts val="1000"/>
                        </a:spcAft>
                      </a:pPr>
                      <a:r>
                        <a:rPr lang="en-US" sz="1000">
                          <a:effectLst/>
                          <a:latin typeface="Times New Roman" panose="02020603050405020304" pitchFamily="18" charset="0"/>
                          <a:cs typeface="Times New Roman" panose="02020603050405020304" pitchFamily="18" charset="0"/>
                        </a:rPr>
                        <a:t>50</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2875762"/>
                  </a:ext>
                </a:extLst>
              </a:tr>
              <a:tr h="192405">
                <a:tc>
                  <a:txBody>
                    <a:bodyPr/>
                    <a:lstStyle/>
                    <a:p>
                      <a:pPr marL="0" marR="34290" indent="0" algn="ctr">
                        <a:lnSpc>
                          <a:spcPct val="150000"/>
                        </a:lnSpc>
                        <a:spcAft>
                          <a:spcPts val="1000"/>
                        </a:spcAft>
                      </a:pPr>
                      <a:r>
                        <a:rPr lang="en-US" sz="1000" dirty="0">
                          <a:effectLst/>
                          <a:latin typeface="Times New Roman" panose="02020603050405020304" pitchFamily="18" charset="0"/>
                          <a:cs typeface="Times New Roman" panose="02020603050405020304" pitchFamily="18" charset="0"/>
                        </a:rPr>
                        <a:t>2</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15875" indent="0">
                        <a:lnSpc>
                          <a:spcPct val="150000"/>
                        </a:lnSpc>
                        <a:spcAft>
                          <a:spcPts val="1000"/>
                        </a:spcAft>
                      </a:pPr>
                      <a:r>
                        <a:rPr lang="en-US" sz="1000" dirty="0">
                          <a:effectLst/>
                          <a:latin typeface="Times New Roman" panose="02020603050405020304" pitchFamily="18" charset="0"/>
                          <a:cs typeface="Times New Roman" panose="02020603050405020304" pitchFamily="18" charset="0"/>
                        </a:rPr>
                        <a:t>During Operation Phase</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ctr">
                        <a:lnSpc>
                          <a:spcPct val="150000"/>
                        </a:lnSpc>
                        <a:spcAft>
                          <a:spcPts val="1000"/>
                        </a:spcAft>
                      </a:pPr>
                      <a:r>
                        <a:rPr lang="en-US" sz="1000">
                          <a:effectLst/>
                          <a:latin typeface="Times New Roman" panose="02020603050405020304" pitchFamily="18" charset="0"/>
                          <a:cs typeface="Times New Roman" panose="02020603050405020304" pitchFamily="18" charset="0"/>
                        </a:rPr>
                        <a:t>100</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ctr">
                        <a:lnSpc>
                          <a:spcPct val="150000"/>
                        </a:lnSpc>
                        <a:spcAft>
                          <a:spcPts val="1000"/>
                        </a:spcAft>
                      </a:pPr>
                      <a:r>
                        <a:rPr lang="en-US" sz="1000">
                          <a:effectLst/>
                          <a:latin typeface="Times New Roman" panose="02020603050405020304" pitchFamily="18" charset="0"/>
                          <a:cs typeface="Times New Roman" panose="02020603050405020304" pitchFamily="18" charset="0"/>
                        </a:rPr>
                        <a:t>100</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85964832"/>
                  </a:ext>
                </a:extLst>
              </a:tr>
              <a:tr h="184785">
                <a:tc gridSpan="2">
                  <a:txBody>
                    <a:bodyPr/>
                    <a:lstStyle/>
                    <a:p>
                      <a:pPr marL="457200" marR="15875" algn="ctr">
                        <a:lnSpc>
                          <a:spcPct val="150000"/>
                        </a:lnSpc>
                        <a:spcAft>
                          <a:spcPts val="1000"/>
                        </a:spcAft>
                      </a:pPr>
                      <a:r>
                        <a:rPr lang="en-US" sz="1000">
                          <a:effectLst/>
                          <a:latin typeface="Times New Roman" panose="02020603050405020304" pitchFamily="18" charset="0"/>
                          <a:cs typeface="Times New Roman" panose="02020603050405020304" pitchFamily="18" charset="0"/>
                        </a:rPr>
                        <a:t>Total</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IN"/>
                    </a:p>
                  </a:txBody>
                  <a:tcPr/>
                </a:tc>
                <a:tc>
                  <a:txBody>
                    <a:bodyPr/>
                    <a:lstStyle/>
                    <a:p>
                      <a:pPr marL="457200" algn="ctr">
                        <a:lnSpc>
                          <a:spcPct val="150000"/>
                        </a:lnSpc>
                        <a:spcAft>
                          <a:spcPts val="1000"/>
                        </a:spcAft>
                      </a:pPr>
                      <a:r>
                        <a:rPr lang="en-US" sz="1000">
                          <a:effectLst/>
                          <a:latin typeface="Times New Roman" panose="02020603050405020304" pitchFamily="18" charset="0"/>
                          <a:cs typeface="Times New Roman" panose="02020603050405020304" pitchFamily="18" charset="0"/>
                        </a:rPr>
                        <a:t>100</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ctr">
                        <a:lnSpc>
                          <a:spcPct val="150000"/>
                        </a:lnSpc>
                        <a:spcAft>
                          <a:spcPts val="1000"/>
                        </a:spcAft>
                      </a:pPr>
                      <a:r>
                        <a:rPr lang="en-US" sz="1000">
                          <a:effectLst/>
                          <a:latin typeface="Times New Roman" panose="02020603050405020304" pitchFamily="18" charset="0"/>
                          <a:cs typeface="Times New Roman" panose="02020603050405020304" pitchFamily="18" charset="0"/>
                        </a:rPr>
                        <a:t>150</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47922546"/>
                  </a:ext>
                </a:extLst>
              </a:tr>
              <a:tr h="184785">
                <a:tc gridSpan="4">
                  <a:txBody>
                    <a:bodyPr/>
                    <a:lstStyle/>
                    <a:p>
                      <a:pPr marL="457200" algn="just">
                        <a:lnSpc>
                          <a:spcPct val="150000"/>
                        </a:lnSpc>
                        <a:spcAft>
                          <a:spcPts val="1000"/>
                        </a:spcAft>
                      </a:pPr>
                      <a:r>
                        <a:rPr lang="en-US" sz="1000" dirty="0">
                          <a:effectLst/>
                          <a:latin typeface="Times New Roman" panose="02020603050405020304" pitchFamily="18" charset="0"/>
                          <a:cs typeface="Times New Roman" panose="02020603050405020304" pitchFamily="18" charset="0"/>
                        </a:rPr>
                        <a:t>The entire workforce is/will be local and none is/will be residing within the industry. All the manpower will be regular.</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051486954"/>
                  </a:ext>
                </a:extLst>
              </a:tr>
            </a:tbl>
          </a:graphicData>
        </a:graphic>
      </p:graphicFrame>
    </p:spTree>
    <p:extLst>
      <p:ext uri="{BB962C8B-B14F-4D97-AF65-F5344CB8AC3E}">
        <p14:creationId xmlns:p14="http://schemas.microsoft.com/office/powerpoint/2010/main" val="2119086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99300" y="6416675"/>
            <a:ext cx="2311400" cy="365125"/>
          </a:xfrm>
        </p:spPr>
        <p:txBody>
          <a:bodyPr/>
          <a:lstStyle/>
          <a:p>
            <a:pPr>
              <a:defRPr/>
            </a:pPr>
            <a:fld id="{E37F0A0A-F07F-49B8-B7E1-B2CDB105F3D9}" type="slidenum">
              <a:rPr lang="en-US" smtClean="0"/>
              <a:pPr>
                <a:defRPr/>
              </a:pPr>
              <a:t>15</a:t>
            </a:fld>
            <a:endParaRPr lang="en-US"/>
          </a:p>
        </p:txBody>
      </p:sp>
      <p:sp>
        <p:nvSpPr>
          <p:cNvPr id="7" name="Rectangle 6"/>
          <p:cNvSpPr/>
          <p:nvPr/>
        </p:nvSpPr>
        <p:spPr>
          <a:xfrm>
            <a:off x="425450" y="152420"/>
            <a:ext cx="9328150" cy="430887"/>
          </a:xfrm>
          <a:prstGeom prst="rect">
            <a:avLst/>
          </a:prstGeom>
        </p:spPr>
        <p:txBody>
          <a:bodyPr>
            <a:spAutoFit/>
          </a:bodyPr>
          <a:lstStyle/>
          <a:p>
            <a:pPr algn="ctr">
              <a:defRPr/>
            </a:pPr>
            <a:r>
              <a:rPr lang="en-US" sz="2200" b="1" dirty="0">
                <a:latin typeface="Times New Roman" pitchFamily="18" charset="0"/>
                <a:cs typeface="Times New Roman" pitchFamily="18" charset="0"/>
              </a:rPr>
              <a:t>POINT WISE COMPLIANCES OF TERM OF REFERENCES</a:t>
            </a:r>
            <a:endParaRPr lang="en-US" sz="2200" b="1" cap="all" dirty="0">
              <a:latin typeface="Times New Roman" pitchFamily="18" charset="0"/>
              <a:ea typeface="+mj-ea"/>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904637861"/>
              </p:ext>
            </p:extLst>
          </p:nvPr>
        </p:nvGraphicFramePr>
        <p:xfrm>
          <a:off x="152400" y="609602"/>
          <a:ext cx="9601201" cy="1643019"/>
        </p:xfrm>
        <a:graphic>
          <a:graphicData uri="http://schemas.openxmlformats.org/drawingml/2006/table">
            <a:tbl>
              <a:tblPr firstRow="1" bandRow="1">
                <a:tableStyleId>{5940675A-B579-460E-94D1-54222C63F5DA}</a:tableStyleId>
              </a:tblPr>
              <a:tblGrid>
                <a:gridCol w="696861">
                  <a:extLst>
                    <a:ext uri="{9D8B030D-6E8A-4147-A177-3AD203B41FA5}">
                      <a16:colId xmlns:a16="http://schemas.microsoft.com/office/drawing/2014/main" val="20000"/>
                    </a:ext>
                  </a:extLst>
                </a:gridCol>
                <a:gridCol w="2579740">
                  <a:extLst>
                    <a:ext uri="{9D8B030D-6E8A-4147-A177-3AD203B41FA5}">
                      <a16:colId xmlns:a16="http://schemas.microsoft.com/office/drawing/2014/main" val="20001"/>
                    </a:ext>
                  </a:extLst>
                </a:gridCol>
                <a:gridCol w="6324600">
                  <a:extLst>
                    <a:ext uri="{9D8B030D-6E8A-4147-A177-3AD203B41FA5}">
                      <a16:colId xmlns:a16="http://schemas.microsoft.com/office/drawing/2014/main" val="20002"/>
                    </a:ext>
                  </a:extLst>
                </a:gridCol>
              </a:tblGrid>
              <a:tr h="345241">
                <a:tc>
                  <a:txBody>
                    <a:bodyPr/>
                    <a:lstStyle/>
                    <a:p>
                      <a:r>
                        <a:rPr lang="en-US" sz="1150" b="1" dirty="0">
                          <a:latin typeface="Times New Roman" pitchFamily="18" charset="0"/>
                          <a:cs typeface="Times New Roman" pitchFamily="18" charset="0"/>
                        </a:rPr>
                        <a:t>TOR Point</a:t>
                      </a:r>
                    </a:p>
                  </a:txBody>
                  <a:tcPr>
                    <a:solidFill>
                      <a:schemeClr val="accent1">
                        <a:lumMod val="20000"/>
                        <a:lumOff val="80000"/>
                      </a:schemeClr>
                    </a:solidFill>
                  </a:tcPr>
                </a:tc>
                <a:tc>
                  <a:txBody>
                    <a:bodyPr/>
                    <a:lstStyle/>
                    <a:p>
                      <a:r>
                        <a:rPr lang="en-US" sz="1150" b="1" dirty="0">
                          <a:latin typeface="Times New Roman" pitchFamily="18" charset="0"/>
                          <a:cs typeface="Times New Roman" pitchFamily="18" charset="0"/>
                        </a:rPr>
                        <a:t>ToR Details</a:t>
                      </a:r>
                    </a:p>
                  </a:txBody>
                  <a:tcPr>
                    <a:solidFill>
                      <a:schemeClr val="accent1">
                        <a:lumMod val="20000"/>
                        <a:lumOff val="80000"/>
                      </a:schemeClr>
                    </a:solidFill>
                  </a:tcPr>
                </a:tc>
                <a:tc>
                  <a:txBody>
                    <a:bodyPr/>
                    <a:lstStyle/>
                    <a:p>
                      <a:r>
                        <a:rPr lang="en-US" sz="1150" b="1" dirty="0">
                          <a:latin typeface="Times New Roman" pitchFamily="18" charset="0"/>
                          <a:cs typeface="Times New Roman" pitchFamily="18" charset="0"/>
                        </a:rPr>
                        <a:t>Implementation/Plan </a:t>
                      </a:r>
                    </a:p>
                  </a:txBody>
                  <a:tcPr>
                    <a:solidFill>
                      <a:schemeClr val="accent1">
                        <a:lumMod val="20000"/>
                        <a:lumOff val="80000"/>
                      </a:schemeClr>
                    </a:solidFill>
                  </a:tcPr>
                </a:tc>
                <a:extLst>
                  <a:ext uri="{0D108BD9-81ED-4DB2-BD59-A6C34878D82A}">
                    <a16:rowId xmlns:a16="http://schemas.microsoft.com/office/drawing/2014/main" val="10000"/>
                  </a:ext>
                </a:extLst>
              </a:tr>
              <a:tr h="1201059">
                <a:tc>
                  <a:txBody>
                    <a:bodyPr/>
                    <a:lstStyle/>
                    <a:p>
                      <a:pPr marL="0" lvl="0" indent="0" algn="ctr">
                        <a:lnSpc>
                          <a:spcPct val="150000"/>
                        </a:lnSpc>
                        <a:spcAft>
                          <a:spcPts val="600"/>
                        </a:spcAft>
                        <a:buFont typeface="+mj-lt"/>
                        <a:buNone/>
                      </a:pPr>
                      <a:r>
                        <a:rPr lang="en-US" sz="1150" dirty="0">
                          <a:effectLst/>
                          <a:latin typeface="Times New Roman" panose="02020603050405020304" pitchFamily="18" charset="0"/>
                          <a:ea typeface="Times New Roman" panose="02020603050405020304" pitchFamily="18" charset="0"/>
                        </a:rPr>
                        <a:t>viii.</a:t>
                      </a:r>
                      <a:endParaRPr lang="en-IN" sz="115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600"/>
                        </a:spcAft>
                      </a:pPr>
                      <a:r>
                        <a:rPr lang="en-US" sz="1150" b="0" dirty="0">
                          <a:effectLst/>
                          <a:latin typeface="Times New Roman" panose="02020603050405020304" pitchFamily="18" charset="0"/>
                          <a:ea typeface="Times New Roman" panose="02020603050405020304" pitchFamily="18" charset="0"/>
                        </a:rPr>
                        <a:t>Process description along with major equipment and machineries, process flow sheet (</a:t>
                      </a:r>
                      <a:r>
                        <a:rPr lang="en-US" sz="1150" b="0" dirty="0" err="1">
                          <a:effectLst/>
                          <a:latin typeface="Times New Roman" panose="02020603050405020304" pitchFamily="18" charset="0"/>
                          <a:ea typeface="Times New Roman" panose="02020603050405020304" pitchFamily="18" charset="0"/>
                        </a:rPr>
                        <a:t>Quantative</a:t>
                      </a:r>
                      <a:r>
                        <a:rPr lang="en-US" sz="1150" b="0" dirty="0">
                          <a:effectLst/>
                          <a:latin typeface="Times New Roman" panose="02020603050405020304" pitchFamily="18" charset="0"/>
                          <a:ea typeface="Times New Roman" panose="02020603050405020304" pitchFamily="18" charset="0"/>
                        </a:rPr>
                        <a:t>) from raw material to products to be provided. </a:t>
                      </a:r>
                    </a:p>
                  </a:txBody>
                  <a:tcPr marL="68580" marR="68580" marT="0" marB="0"/>
                </a:tc>
                <a:tc>
                  <a:txBody>
                    <a:bodyPr/>
                    <a:lstStyle/>
                    <a:p>
                      <a:endParaRPr lang="en-IN" sz="1150" b="0" dirty="0">
                        <a:latin typeface="Times New Roman" panose="02020603050405020304" pitchFamily="18" charset="0"/>
                        <a:cs typeface="Times New Roman" panose="02020603050405020304" pitchFamily="18" charset="0"/>
                      </a:endParaRPr>
                    </a:p>
                    <a:p>
                      <a:endParaRPr lang="en-IN" sz="1150" b="0" dirty="0">
                        <a:latin typeface="Times New Roman" panose="02020603050405020304" pitchFamily="18" charset="0"/>
                        <a:cs typeface="Times New Roman" panose="02020603050405020304" pitchFamily="18" charset="0"/>
                      </a:endParaRPr>
                    </a:p>
                    <a:p>
                      <a:endParaRPr lang="en-IN" sz="1150" b="0" dirty="0">
                        <a:latin typeface="Times New Roman" panose="02020603050405020304" pitchFamily="18" charset="0"/>
                        <a:cs typeface="Times New Roman" panose="02020603050405020304" pitchFamily="18" charset="0"/>
                      </a:endParaRPr>
                    </a:p>
                    <a:p>
                      <a:r>
                        <a:rPr lang="en-IN" sz="1150" b="0" dirty="0">
                          <a:latin typeface="Times New Roman" panose="02020603050405020304" pitchFamily="18" charset="0"/>
                          <a:cs typeface="Times New Roman" panose="02020603050405020304" pitchFamily="18" charset="0"/>
                        </a:rPr>
                        <a:t>As under:-</a:t>
                      </a:r>
                    </a:p>
                    <a:p>
                      <a:endParaRPr lang="en-IN" sz="1150" b="0" dirty="0">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45260137"/>
                  </a:ext>
                </a:extLst>
              </a:tr>
            </a:tbl>
          </a:graphicData>
        </a:graphic>
      </p:graphicFrame>
      <p:grpSp>
        <p:nvGrpSpPr>
          <p:cNvPr id="8" name="Group 31">
            <a:extLst>
              <a:ext uri="{FF2B5EF4-FFF2-40B4-BE49-F238E27FC236}">
                <a16:creationId xmlns:a16="http://schemas.microsoft.com/office/drawing/2014/main" id="{583628B2-69CD-F6BE-E7C9-8D98EBBA83E8}"/>
              </a:ext>
            </a:extLst>
          </p:cNvPr>
          <p:cNvGrpSpPr>
            <a:grpSpLocks/>
          </p:cNvGrpSpPr>
          <p:nvPr/>
        </p:nvGrpSpPr>
        <p:grpSpPr bwMode="auto">
          <a:xfrm>
            <a:off x="1246741" y="2836862"/>
            <a:ext cx="6353176" cy="590550"/>
            <a:chOff x="1323" y="1635"/>
            <a:chExt cx="10006" cy="929"/>
          </a:xfrm>
        </p:grpSpPr>
        <p:sp>
          <p:nvSpPr>
            <p:cNvPr id="9" name="Rectangle 115">
              <a:extLst>
                <a:ext uri="{FF2B5EF4-FFF2-40B4-BE49-F238E27FC236}">
                  <a16:creationId xmlns:a16="http://schemas.microsoft.com/office/drawing/2014/main" id="{0919A691-7AFC-A406-3128-94CF6B93C114}"/>
                </a:ext>
              </a:extLst>
            </p:cNvPr>
            <p:cNvSpPr>
              <a:spLocks noChangeArrowheads="1"/>
            </p:cNvSpPr>
            <p:nvPr/>
          </p:nvSpPr>
          <p:spPr bwMode="auto">
            <a:xfrm>
              <a:off x="1323" y="1681"/>
              <a:ext cx="2065" cy="883"/>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Raw Material Scrap/Sponge Iron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109">
              <a:extLst>
                <a:ext uri="{FF2B5EF4-FFF2-40B4-BE49-F238E27FC236}">
                  <a16:creationId xmlns:a16="http://schemas.microsoft.com/office/drawing/2014/main" id="{FDA45FAB-3A35-0C07-BDC2-10ED943829C4}"/>
                </a:ext>
              </a:extLst>
            </p:cNvPr>
            <p:cNvSpPr>
              <a:spLocks noChangeArrowheads="1"/>
            </p:cNvSpPr>
            <p:nvPr/>
          </p:nvSpPr>
          <p:spPr bwMode="auto">
            <a:xfrm>
              <a:off x="3843" y="1663"/>
              <a:ext cx="2064" cy="883"/>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Unloading by Magnet Crane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14">
              <a:extLst>
                <a:ext uri="{FF2B5EF4-FFF2-40B4-BE49-F238E27FC236}">
                  <a16:creationId xmlns:a16="http://schemas.microsoft.com/office/drawing/2014/main" id="{58745C47-E911-84F6-0374-49C6598ED69D}"/>
                </a:ext>
              </a:extLst>
            </p:cNvPr>
            <p:cNvSpPr>
              <a:spLocks noChangeArrowheads="1"/>
            </p:cNvSpPr>
            <p:nvPr/>
          </p:nvSpPr>
          <p:spPr bwMode="auto">
            <a:xfrm>
              <a:off x="6454" y="1649"/>
              <a:ext cx="2065" cy="883"/>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Charging in Induction Furnace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13">
              <a:extLst>
                <a:ext uri="{FF2B5EF4-FFF2-40B4-BE49-F238E27FC236}">
                  <a16:creationId xmlns:a16="http://schemas.microsoft.com/office/drawing/2014/main" id="{615AD246-F476-22A6-C510-C4A3C0831F2F}"/>
                </a:ext>
              </a:extLst>
            </p:cNvPr>
            <p:cNvSpPr>
              <a:spLocks noChangeArrowheads="1"/>
            </p:cNvSpPr>
            <p:nvPr/>
          </p:nvSpPr>
          <p:spPr bwMode="auto">
            <a:xfrm>
              <a:off x="9265" y="1635"/>
              <a:ext cx="2064" cy="883"/>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Melting at 1600-1650</a:t>
              </a:r>
              <a:r>
                <a:rPr kumimoji="0" lang="en-US" altLang="en-US" sz="1000" b="0" i="0" u="none" strike="noStrike" cap="none" normalizeH="0" baseline="30000">
                  <a:ln>
                    <a:noFill/>
                  </a:ln>
                  <a:solidFill>
                    <a:schemeClr val="tx1"/>
                  </a:solidFill>
                  <a:effectLst/>
                  <a:latin typeface="Arial" panose="020B0604020202020204" pitchFamily="34" charset="0"/>
                  <a:ea typeface="Times New Roman" panose="02020603050405020304" pitchFamily="18" charset="0"/>
                </a:rPr>
                <a:t>o</a:t>
              </a: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C in Crucible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Straight Arrow Connector 108">
              <a:extLst>
                <a:ext uri="{FF2B5EF4-FFF2-40B4-BE49-F238E27FC236}">
                  <a16:creationId xmlns:a16="http://schemas.microsoft.com/office/drawing/2014/main" id="{D57358EF-1893-6BAB-E959-0AEDFA6F01CF}"/>
                </a:ext>
              </a:extLst>
            </p:cNvPr>
            <p:cNvSpPr>
              <a:spLocks noChangeShapeType="1"/>
            </p:cNvSpPr>
            <p:nvPr/>
          </p:nvSpPr>
          <p:spPr bwMode="auto">
            <a:xfrm>
              <a:off x="3388" y="2062"/>
              <a:ext cx="448" cy="0"/>
            </a:xfrm>
            <a:prstGeom prst="straightConnector1">
              <a:avLst/>
            </a:prstGeom>
            <a:noFill/>
            <a:ln w="12700">
              <a:solidFill>
                <a:srgbClr val="000000"/>
              </a:solidFill>
              <a:miter lim="800000"/>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 name="Straight Arrow Connector 107">
              <a:extLst>
                <a:ext uri="{FF2B5EF4-FFF2-40B4-BE49-F238E27FC236}">
                  <a16:creationId xmlns:a16="http://schemas.microsoft.com/office/drawing/2014/main" id="{A846990F-D620-7E89-84BB-0F6520B07704}"/>
                </a:ext>
              </a:extLst>
            </p:cNvPr>
            <p:cNvSpPr>
              <a:spLocks noChangeShapeType="1"/>
            </p:cNvSpPr>
            <p:nvPr/>
          </p:nvSpPr>
          <p:spPr bwMode="auto">
            <a:xfrm>
              <a:off x="5901" y="2062"/>
              <a:ext cx="557" cy="0"/>
            </a:xfrm>
            <a:prstGeom prst="straightConnector1">
              <a:avLst/>
            </a:prstGeom>
            <a:noFill/>
            <a:ln w="12700">
              <a:solidFill>
                <a:srgbClr val="000000"/>
              </a:solidFill>
              <a:miter lim="800000"/>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5" name="Straight Arrow Connector 70">
              <a:extLst>
                <a:ext uri="{FF2B5EF4-FFF2-40B4-BE49-F238E27FC236}">
                  <a16:creationId xmlns:a16="http://schemas.microsoft.com/office/drawing/2014/main" id="{E899DC8C-B4F3-1D89-050F-62D878AA5713}"/>
                </a:ext>
              </a:extLst>
            </p:cNvPr>
            <p:cNvSpPr>
              <a:spLocks noChangeShapeType="1"/>
            </p:cNvSpPr>
            <p:nvPr/>
          </p:nvSpPr>
          <p:spPr bwMode="auto">
            <a:xfrm>
              <a:off x="8522" y="2062"/>
              <a:ext cx="748" cy="0"/>
            </a:xfrm>
            <a:prstGeom prst="straightConnector1">
              <a:avLst/>
            </a:prstGeom>
            <a:noFill/>
            <a:ln w="12700">
              <a:solidFill>
                <a:srgbClr val="000000"/>
              </a:solidFill>
              <a:miter lim="800000"/>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grpSp>
      <p:grpSp>
        <p:nvGrpSpPr>
          <p:cNvPr id="16" name="Group 22">
            <a:extLst>
              <a:ext uri="{FF2B5EF4-FFF2-40B4-BE49-F238E27FC236}">
                <a16:creationId xmlns:a16="http://schemas.microsoft.com/office/drawing/2014/main" id="{CA4BC6F5-4086-563F-C877-75A83B922E2D}"/>
              </a:ext>
            </a:extLst>
          </p:cNvPr>
          <p:cNvGrpSpPr>
            <a:grpSpLocks/>
          </p:cNvGrpSpPr>
          <p:nvPr/>
        </p:nvGrpSpPr>
        <p:grpSpPr bwMode="auto">
          <a:xfrm>
            <a:off x="1303891" y="3395662"/>
            <a:ext cx="5805488" cy="1004888"/>
            <a:chOff x="1318" y="2546"/>
            <a:chExt cx="9142" cy="1582"/>
          </a:xfrm>
        </p:grpSpPr>
        <p:sp>
          <p:nvSpPr>
            <p:cNvPr id="17" name="Rectangle 119">
              <a:extLst>
                <a:ext uri="{FF2B5EF4-FFF2-40B4-BE49-F238E27FC236}">
                  <a16:creationId xmlns:a16="http://schemas.microsoft.com/office/drawing/2014/main" id="{7CEB010C-7E3A-66B8-D1C6-2043331E0230}"/>
                </a:ext>
              </a:extLst>
            </p:cNvPr>
            <p:cNvSpPr>
              <a:spLocks noChangeArrowheads="1"/>
            </p:cNvSpPr>
            <p:nvPr/>
          </p:nvSpPr>
          <p:spPr bwMode="auto">
            <a:xfrm>
              <a:off x="1318" y="3207"/>
              <a:ext cx="2064" cy="883"/>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Testing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6">
              <a:extLst>
                <a:ext uri="{FF2B5EF4-FFF2-40B4-BE49-F238E27FC236}">
                  <a16:creationId xmlns:a16="http://schemas.microsoft.com/office/drawing/2014/main" id="{4A5BFAFE-0DA7-FE8D-FB82-A7ACF31FF596}"/>
                </a:ext>
              </a:extLst>
            </p:cNvPr>
            <p:cNvSpPr>
              <a:spLocks noChangeArrowheads="1"/>
            </p:cNvSpPr>
            <p:nvPr/>
          </p:nvSpPr>
          <p:spPr bwMode="auto">
            <a:xfrm>
              <a:off x="3967" y="3245"/>
              <a:ext cx="2064" cy="883"/>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Addition of Micro Alloys Components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18">
              <a:extLst>
                <a:ext uri="{FF2B5EF4-FFF2-40B4-BE49-F238E27FC236}">
                  <a16:creationId xmlns:a16="http://schemas.microsoft.com/office/drawing/2014/main" id="{65D5A043-5765-6102-368E-E160686285FF}"/>
                </a:ext>
              </a:extLst>
            </p:cNvPr>
            <p:cNvSpPr>
              <a:spLocks noChangeArrowheads="1"/>
            </p:cNvSpPr>
            <p:nvPr/>
          </p:nvSpPr>
          <p:spPr bwMode="auto">
            <a:xfrm>
              <a:off x="6734" y="3151"/>
              <a:ext cx="2064" cy="883"/>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Final Testing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Straight Connector 117">
              <a:extLst>
                <a:ext uri="{FF2B5EF4-FFF2-40B4-BE49-F238E27FC236}">
                  <a16:creationId xmlns:a16="http://schemas.microsoft.com/office/drawing/2014/main" id="{DD866E74-7B01-8B0E-C934-FA5E604D5555}"/>
                </a:ext>
              </a:extLst>
            </p:cNvPr>
            <p:cNvSpPr>
              <a:spLocks noChangeShapeType="1"/>
            </p:cNvSpPr>
            <p:nvPr/>
          </p:nvSpPr>
          <p:spPr bwMode="auto">
            <a:xfrm flipH="1">
              <a:off x="2478" y="2886"/>
              <a:ext cx="7982"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1" name="Straight Arrow Connector 116">
              <a:extLst>
                <a:ext uri="{FF2B5EF4-FFF2-40B4-BE49-F238E27FC236}">
                  <a16:creationId xmlns:a16="http://schemas.microsoft.com/office/drawing/2014/main" id="{3CCF3E51-51F1-D9C8-BBCD-9B53CB2210DB}"/>
                </a:ext>
              </a:extLst>
            </p:cNvPr>
            <p:cNvSpPr>
              <a:spLocks noChangeShapeType="1"/>
            </p:cNvSpPr>
            <p:nvPr/>
          </p:nvSpPr>
          <p:spPr bwMode="auto">
            <a:xfrm>
              <a:off x="2478" y="2886"/>
              <a:ext cx="0" cy="326"/>
            </a:xfrm>
            <a:prstGeom prst="straightConnector1">
              <a:avLst/>
            </a:prstGeom>
            <a:noFill/>
            <a:ln w="12700">
              <a:solidFill>
                <a:srgbClr val="000000"/>
              </a:solidFill>
              <a:miter lim="800000"/>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2" name="Straight Arrow Connector 123">
              <a:extLst>
                <a:ext uri="{FF2B5EF4-FFF2-40B4-BE49-F238E27FC236}">
                  <a16:creationId xmlns:a16="http://schemas.microsoft.com/office/drawing/2014/main" id="{84D0B5C5-9C70-E957-C796-26C5BE72C866}"/>
                </a:ext>
              </a:extLst>
            </p:cNvPr>
            <p:cNvSpPr>
              <a:spLocks noChangeShapeType="1"/>
            </p:cNvSpPr>
            <p:nvPr/>
          </p:nvSpPr>
          <p:spPr bwMode="auto">
            <a:xfrm>
              <a:off x="3388" y="3726"/>
              <a:ext cx="584" cy="0"/>
            </a:xfrm>
            <a:prstGeom prst="straightConnector1">
              <a:avLst/>
            </a:prstGeom>
            <a:noFill/>
            <a:ln w="12700">
              <a:solidFill>
                <a:srgbClr val="000000"/>
              </a:solidFill>
              <a:miter lim="800000"/>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3" name="Straight Arrow Connector 122">
              <a:extLst>
                <a:ext uri="{FF2B5EF4-FFF2-40B4-BE49-F238E27FC236}">
                  <a16:creationId xmlns:a16="http://schemas.microsoft.com/office/drawing/2014/main" id="{A9D39D34-B5DC-1FB6-9279-976CB8629603}"/>
                </a:ext>
              </a:extLst>
            </p:cNvPr>
            <p:cNvSpPr>
              <a:spLocks noChangeShapeType="1"/>
            </p:cNvSpPr>
            <p:nvPr/>
          </p:nvSpPr>
          <p:spPr bwMode="auto">
            <a:xfrm>
              <a:off x="6036" y="3726"/>
              <a:ext cx="694" cy="0"/>
            </a:xfrm>
            <a:prstGeom prst="straightConnector1">
              <a:avLst/>
            </a:prstGeom>
            <a:noFill/>
            <a:ln w="12700">
              <a:solidFill>
                <a:srgbClr val="000000"/>
              </a:solidFill>
              <a:miter lim="800000"/>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4" name="AutoShape 23">
              <a:extLst>
                <a:ext uri="{FF2B5EF4-FFF2-40B4-BE49-F238E27FC236}">
                  <a16:creationId xmlns:a16="http://schemas.microsoft.com/office/drawing/2014/main" id="{D6B18051-2DBD-6D79-9E79-2A0287D5778F}"/>
                </a:ext>
              </a:extLst>
            </p:cNvPr>
            <p:cNvSpPr>
              <a:spLocks noChangeShapeType="1"/>
            </p:cNvSpPr>
            <p:nvPr/>
          </p:nvSpPr>
          <p:spPr bwMode="auto">
            <a:xfrm>
              <a:off x="10460" y="2546"/>
              <a:ext cx="0" cy="34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grpSp>
      <p:grpSp>
        <p:nvGrpSpPr>
          <p:cNvPr id="25" name="Group 16">
            <a:extLst>
              <a:ext uri="{FF2B5EF4-FFF2-40B4-BE49-F238E27FC236}">
                <a16:creationId xmlns:a16="http://schemas.microsoft.com/office/drawing/2014/main" id="{26409A77-C925-D691-7721-40D680748E43}"/>
              </a:ext>
            </a:extLst>
          </p:cNvPr>
          <p:cNvGrpSpPr>
            <a:grpSpLocks/>
          </p:cNvGrpSpPr>
          <p:nvPr/>
        </p:nvGrpSpPr>
        <p:grpSpPr bwMode="auto">
          <a:xfrm>
            <a:off x="1303891" y="4795837"/>
            <a:ext cx="4743451" cy="577850"/>
            <a:chOff x="1318" y="4751"/>
            <a:chExt cx="7471" cy="910"/>
          </a:xfrm>
        </p:grpSpPr>
        <p:sp>
          <p:nvSpPr>
            <p:cNvPr id="26" name="Rectangle 127">
              <a:extLst>
                <a:ext uri="{FF2B5EF4-FFF2-40B4-BE49-F238E27FC236}">
                  <a16:creationId xmlns:a16="http://schemas.microsoft.com/office/drawing/2014/main" id="{2764DEF8-32E9-55C5-4DB7-EEC8A344DB4D}"/>
                </a:ext>
              </a:extLst>
            </p:cNvPr>
            <p:cNvSpPr>
              <a:spLocks noChangeArrowheads="1"/>
            </p:cNvSpPr>
            <p:nvPr/>
          </p:nvSpPr>
          <p:spPr bwMode="auto">
            <a:xfrm>
              <a:off x="1318" y="4778"/>
              <a:ext cx="2064" cy="883"/>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Liquid Steel transfer to ladle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126">
              <a:extLst>
                <a:ext uri="{FF2B5EF4-FFF2-40B4-BE49-F238E27FC236}">
                  <a16:creationId xmlns:a16="http://schemas.microsoft.com/office/drawing/2014/main" id="{BDB68906-CFDB-E009-DB10-6E69AF1AA164}"/>
                </a:ext>
              </a:extLst>
            </p:cNvPr>
            <p:cNvSpPr>
              <a:spLocks noChangeArrowheads="1"/>
            </p:cNvSpPr>
            <p:nvPr/>
          </p:nvSpPr>
          <p:spPr bwMode="auto">
            <a:xfrm>
              <a:off x="3967" y="4777"/>
              <a:ext cx="2064" cy="883"/>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Purging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125">
              <a:extLst>
                <a:ext uri="{FF2B5EF4-FFF2-40B4-BE49-F238E27FC236}">
                  <a16:creationId xmlns:a16="http://schemas.microsoft.com/office/drawing/2014/main" id="{09EC8736-8882-F808-36D0-4DC59B9856DC}"/>
                </a:ext>
              </a:extLst>
            </p:cNvPr>
            <p:cNvSpPr>
              <a:spLocks noChangeArrowheads="1"/>
            </p:cNvSpPr>
            <p:nvPr/>
          </p:nvSpPr>
          <p:spPr bwMode="auto">
            <a:xfrm>
              <a:off x="6725" y="4751"/>
              <a:ext cx="2064" cy="883"/>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Casting into MS ingots/Billets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Straight Arrow Connector 131">
              <a:extLst>
                <a:ext uri="{FF2B5EF4-FFF2-40B4-BE49-F238E27FC236}">
                  <a16:creationId xmlns:a16="http://schemas.microsoft.com/office/drawing/2014/main" id="{85DF8910-07DD-5DAA-895D-ADF7E60F5DED}"/>
                </a:ext>
              </a:extLst>
            </p:cNvPr>
            <p:cNvSpPr>
              <a:spLocks noChangeShapeType="1"/>
            </p:cNvSpPr>
            <p:nvPr/>
          </p:nvSpPr>
          <p:spPr bwMode="auto">
            <a:xfrm>
              <a:off x="3388" y="5283"/>
              <a:ext cx="584" cy="0"/>
            </a:xfrm>
            <a:prstGeom prst="straightConnector1">
              <a:avLst/>
            </a:prstGeom>
            <a:noFill/>
            <a:ln w="12700">
              <a:solidFill>
                <a:srgbClr val="000000"/>
              </a:solidFill>
              <a:miter lim="800000"/>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0" name="Straight Arrow Connector 130">
              <a:extLst>
                <a:ext uri="{FF2B5EF4-FFF2-40B4-BE49-F238E27FC236}">
                  <a16:creationId xmlns:a16="http://schemas.microsoft.com/office/drawing/2014/main" id="{F91674F9-A754-88D1-3693-030359F5FD71}"/>
                </a:ext>
              </a:extLst>
            </p:cNvPr>
            <p:cNvSpPr>
              <a:spLocks noChangeShapeType="1"/>
            </p:cNvSpPr>
            <p:nvPr/>
          </p:nvSpPr>
          <p:spPr bwMode="auto">
            <a:xfrm flipV="1">
              <a:off x="6037" y="5174"/>
              <a:ext cx="693" cy="14"/>
            </a:xfrm>
            <a:prstGeom prst="straightConnector1">
              <a:avLst/>
            </a:prstGeom>
            <a:noFill/>
            <a:ln w="12700">
              <a:solidFill>
                <a:srgbClr val="000000"/>
              </a:solidFill>
              <a:miter lim="800000"/>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grpSp>
      <p:grpSp>
        <p:nvGrpSpPr>
          <p:cNvPr id="31" name="Group 11">
            <a:extLst>
              <a:ext uri="{FF2B5EF4-FFF2-40B4-BE49-F238E27FC236}">
                <a16:creationId xmlns:a16="http://schemas.microsoft.com/office/drawing/2014/main" id="{5062127D-1EDA-1939-CBD5-431CC6FADE04}"/>
              </a:ext>
            </a:extLst>
          </p:cNvPr>
          <p:cNvGrpSpPr>
            <a:grpSpLocks/>
          </p:cNvGrpSpPr>
          <p:nvPr/>
        </p:nvGrpSpPr>
        <p:grpSpPr bwMode="auto">
          <a:xfrm>
            <a:off x="2842179" y="5105400"/>
            <a:ext cx="3692525" cy="725487"/>
            <a:chOff x="3741" y="5174"/>
            <a:chExt cx="5815" cy="1142"/>
          </a:xfrm>
        </p:grpSpPr>
        <p:sp>
          <p:nvSpPr>
            <p:cNvPr id="32" name="Straight Connector 32">
              <a:extLst>
                <a:ext uri="{FF2B5EF4-FFF2-40B4-BE49-F238E27FC236}">
                  <a16:creationId xmlns:a16="http://schemas.microsoft.com/office/drawing/2014/main" id="{DAA27C63-E9A9-1A07-4ED2-522F55484649}"/>
                </a:ext>
              </a:extLst>
            </p:cNvPr>
            <p:cNvSpPr>
              <a:spLocks noChangeShapeType="1"/>
            </p:cNvSpPr>
            <p:nvPr/>
          </p:nvSpPr>
          <p:spPr bwMode="auto">
            <a:xfrm>
              <a:off x="8795" y="5174"/>
              <a:ext cx="760"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3" name="Straight Connector 33">
              <a:extLst>
                <a:ext uri="{FF2B5EF4-FFF2-40B4-BE49-F238E27FC236}">
                  <a16:creationId xmlns:a16="http://schemas.microsoft.com/office/drawing/2014/main" id="{0191E628-893D-4F71-0DC8-F25797CC4350}"/>
                </a:ext>
              </a:extLst>
            </p:cNvPr>
            <p:cNvSpPr>
              <a:spLocks noChangeShapeType="1"/>
            </p:cNvSpPr>
            <p:nvPr/>
          </p:nvSpPr>
          <p:spPr bwMode="auto">
            <a:xfrm flipH="1">
              <a:off x="9555" y="5187"/>
              <a:ext cx="1" cy="802"/>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4" name="Straight Connector 34">
              <a:extLst>
                <a:ext uri="{FF2B5EF4-FFF2-40B4-BE49-F238E27FC236}">
                  <a16:creationId xmlns:a16="http://schemas.microsoft.com/office/drawing/2014/main" id="{8058BC02-67C2-FC8D-A845-C918FFC77774}"/>
                </a:ext>
              </a:extLst>
            </p:cNvPr>
            <p:cNvSpPr>
              <a:spLocks noChangeShapeType="1"/>
            </p:cNvSpPr>
            <p:nvPr/>
          </p:nvSpPr>
          <p:spPr bwMode="auto">
            <a:xfrm flipH="1">
              <a:off x="3741" y="5990"/>
              <a:ext cx="5814"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5" name="Straight Arrow Connector 35">
              <a:extLst>
                <a:ext uri="{FF2B5EF4-FFF2-40B4-BE49-F238E27FC236}">
                  <a16:creationId xmlns:a16="http://schemas.microsoft.com/office/drawing/2014/main" id="{D830E267-352A-A4AD-8675-582CAF209ABE}"/>
                </a:ext>
              </a:extLst>
            </p:cNvPr>
            <p:cNvSpPr>
              <a:spLocks noChangeShapeType="1"/>
            </p:cNvSpPr>
            <p:nvPr/>
          </p:nvSpPr>
          <p:spPr bwMode="auto">
            <a:xfrm>
              <a:off x="3741" y="5990"/>
              <a:ext cx="0" cy="326"/>
            </a:xfrm>
            <a:prstGeom prst="straightConnector1">
              <a:avLst/>
            </a:prstGeom>
            <a:noFill/>
            <a:ln w="12700">
              <a:solidFill>
                <a:srgbClr val="000000"/>
              </a:solidFill>
              <a:miter lim="800000"/>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grpSp>
      <p:grpSp>
        <p:nvGrpSpPr>
          <p:cNvPr id="36" name="Group 7">
            <a:extLst>
              <a:ext uri="{FF2B5EF4-FFF2-40B4-BE49-F238E27FC236}">
                <a16:creationId xmlns:a16="http://schemas.microsoft.com/office/drawing/2014/main" id="{93D12DC3-EB3A-7C0F-16C7-4AE86940EAC2}"/>
              </a:ext>
            </a:extLst>
          </p:cNvPr>
          <p:cNvGrpSpPr>
            <a:grpSpLocks/>
          </p:cNvGrpSpPr>
          <p:nvPr/>
        </p:nvGrpSpPr>
        <p:grpSpPr bwMode="auto">
          <a:xfrm>
            <a:off x="2331004" y="5830887"/>
            <a:ext cx="3190875" cy="569913"/>
            <a:chOff x="2934" y="6317"/>
            <a:chExt cx="5025" cy="897"/>
          </a:xfrm>
        </p:grpSpPr>
        <p:sp>
          <p:nvSpPr>
            <p:cNvPr id="37" name="Rectangle 128">
              <a:extLst>
                <a:ext uri="{FF2B5EF4-FFF2-40B4-BE49-F238E27FC236}">
                  <a16:creationId xmlns:a16="http://schemas.microsoft.com/office/drawing/2014/main" id="{E134E069-C9E0-A2E6-F0A2-F1093371FE03}"/>
                </a:ext>
              </a:extLst>
            </p:cNvPr>
            <p:cNvSpPr>
              <a:spLocks noChangeArrowheads="1"/>
            </p:cNvSpPr>
            <p:nvPr/>
          </p:nvSpPr>
          <p:spPr bwMode="auto">
            <a:xfrm>
              <a:off x="2934" y="6317"/>
              <a:ext cx="2064" cy="883"/>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Direct Charging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129">
              <a:extLst>
                <a:ext uri="{FF2B5EF4-FFF2-40B4-BE49-F238E27FC236}">
                  <a16:creationId xmlns:a16="http://schemas.microsoft.com/office/drawing/2014/main" id="{A5079255-821A-FBFE-DB2E-849A8D8CD581}"/>
                </a:ext>
              </a:extLst>
            </p:cNvPr>
            <p:cNvSpPr>
              <a:spLocks noChangeArrowheads="1"/>
            </p:cNvSpPr>
            <p:nvPr/>
          </p:nvSpPr>
          <p:spPr bwMode="auto">
            <a:xfrm>
              <a:off x="5895" y="6331"/>
              <a:ext cx="2064" cy="883"/>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Dispatch to MS ingots/Billet Yard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Straight Arrow Connector 36">
              <a:extLst>
                <a:ext uri="{FF2B5EF4-FFF2-40B4-BE49-F238E27FC236}">
                  <a16:creationId xmlns:a16="http://schemas.microsoft.com/office/drawing/2014/main" id="{66428B55-D925-3AB8-FD16-659FED86B3A8}"/>
                </a:ext>
              </a:extLst>
            </p:cNvPr>
            <p:cNvSpPr>
              <a:spLocks noChangeShapeType="1"/>
            </p:cNvSpPr>
            <p:nvPr/>
          </p:nvSpPr>
          <p:spPr bwMode="auto">
            <a:xfrm>
              <a:off x="5004" y="6791"/>
              <a:ext cx="898" cy="0"/>
            </a:xfrm>
            <a:prstGeom prst="straightConnector1">
              <a:avLst/>
            </a:prstGeom>
            <a:noFill/>
            <a:ln w="12700">
              <a:solidFill>
                <a:srgbClr val="000000"/>
              </a:solidFill>
              <a:miter lim="800000"/>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grpSp>
      <p:grpSp>
        <p:nvGrpSpPr>
          <p:cNvPr id="40" name="Group 4">
            <a:extLst>
              <a:ext uri="{FF2B5EF4-FFF2-40B4-BE49-F238E27FC236}">
                <a16:creationId xmlns:a16="http://schemas.microsoft.com/office/drawing/2014/main" id="{24B693F0-02CF-68A7-F67F-33DAD00DA506}"/>
              </a:ext>
            </a:extLst>
          </p:cNvPr>
          <p:cNvGrpSpPr>
            <a:grpSpLocks/>
          </p:cNvGrpSpPr>
          <p:nvPr/>
        </p:nvGrpSpPr>
        <p:grpSpPr bwMode="auto">
          <a:xfrm>
            <a:off x="2119867" y="4043362"/>
            <a:ext cx="4400550" cy="566738"/>
            <a:chOff x="2627" y="3590"/>
            <a:chExt cx="6929" cy="893"/>
          </a:xfrm>
        </p:grpSpPr>
        <p:sp>
          <p:nvSpPr>
            <p:cNvPr id="41" name="Straight Connector 120">
              <a:extLst>
                <a:ext uri="{FF2B5EF4-FFF2-40B4-BE49-F238E27FC236}">
                  <a16:creationId xmlns:a16="http://schemas.microsoft.com/office/drawing/2014/main" id="{77D52421-F13E-1488-477F-D8E0A3EFD102}"/>
                </a:ext>
              </a:extLst>
            </p:cNvPr>
            <p:cNvSpPr>
              <a:spLocks noChangeShapeType="1"/>
            </p:cNvSpPr>
            <p:nvPr/>
          </p:nvSpPr>
          <p:spPr bwMode="auto">
            <a:xfrm>
              <a:off x="9556" y="3590"/>
              <a:ext cx="0" cy="842"/>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2" name="Straight Connector 27">
              <a:extLst>
                <a:ext uri="{FF2B5EF4-FFF2-40B4-BE49-F238E27FC236}">
                  <a16:creationId xmlns:a16="http://schemas.microsoft.com/office/drawing/2014/main" id="{82F628D2-1779-A3C9-0A7C-007FC2F3DF96}"/>
                </a:ext>
              </a:extLst>
            </p:cNvPr>
            <p:cNvSpPr>
              <a:spLocks noChangeShapeType="1"/>
            </p:cNvSpPr>
            <p:nvPr/>
          </p:nvSpPr>
          <p:spPr bwMode="auto">
            <a:xfrm flipH="1">
              <a:off x="2627" y="4483"/>
              <a:ext cx="6929"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grpSp>
      <p:grpSp>
        <p:nvGrpSpPr>
          <p:cNvPr id="43" name="Group 1">
            <a:extLst>
              <a:ext uri="{FF2B5EF4-FFF2-40B4-BE49-F238E27FC236}">
                <a16:creationId xmlns:a16="http://schemas.microsoft.com/office/drawing/2014/main" id="{E77F5756-B8E4-D1F5-4BD6-30DF3293F387}"/>
              </a:ext>
            </a:extLst>
          </p:cNvPr>
          <p:cNvGrpSpPr>
            <a:grpSpLocks/>
          </p:cNvGrpSpPr>
          <p:nvPr/>
        </p:nvGrpSpPr>
        <p:grpSpPr bwMode="auto">
          <a:xfrm>
            <a:off x="2135742" y="4043362"/>
            <a:ext cx="4400550" cy="739775"/>
            <a:chOff x="2627" y="3590"/>
            <a:chExt cx="6929" cy="1165"/>
          </a:xfrm>
        </p:grpSpPr>
        <p:sp>
          <p:nvSpPr>
            <p:cNvPr id="44" name="Straight Connector 121">
              <a:extLst>
                <a:ext uri="{FF2B5EF4-FFF2-40B4-BE49-F238E27FC236}">
                  <a16:creationId xmlns:a16="http://schemas.microsoft.com/office/drawing/2014/main" id="{8BBEA36A-BB20-B7B8-1464-D56FA513BA8F}"/>
                </a:ext>
              </a:extLst>
            </p:cNvPr>
            <p:cNvSpPr>
              <a:spLocks noChangeShapeType="1"/>
            </p:cNvSpPr>
            <p:nvPr/>
          </p:nvSpPr>
          <p:spPr bwMode="auto">
            <a:xfrm>
              <a:off x="8794" y="3590"/>
              <a:ext cx="762"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5" name="Straight Arrow Connector 124">
              <a:extLst>
                <a:ext uri="{FF2B5EF4-FFF2-40B4-BE49-F238E27FC236}">
                  <a16:creationId xmlns:a16="http://schemas.microsoft.com/office/drawing/2014/main" id="{5F8BBC23-28E4-6A39-1890-7034B3194ABE}"/>
                </a:ext>
              </a:extLst>
            </p:cNvPr>
            <p:cNvSpPr>
              <a:spLocks noChangeShapeType="1"/>
            </p:cNvSpPr>
            <p:nvPr/>
          </p:nvSpPr>
          <p:spPr bwMode="auto">
            <a:xfrm>
              <a:off x="2627" y="4483"/>
              <a:ext cx="0" cy="272"/>
            </a:xfrm>
            <a:prstGeom prst="straightConnector1">
              <a:avLst/>
            </a:prstGeom>
            <a:noFill/>
            <a:ln w="12700">
              <a:solidFill>
                <a:srgbClr val="000000"/>
              </a:solidFill>
              <a:miter lim="800000"/>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grpSp>
      <p:sp>
        <p:nvSpPr>
          <p:cNvPr id="46" name="Rectangle 39">
            <a:extLst>
              <a:ext uri="{FF2B5EF4-FFF2-40B4-BE49-F238E27FC236}">
                <a16:creationId xmlns:a16="http://schemas.microsoft.com/office/drawing/2014/main" id="{AD36789E-0C5F-D664-448E-A9DC10123B94}"/>
              </a:ext>
            </a:extLst>
          </p:cNvPr>
          <p:cNvSpPr>
            <a:spLocks noChangeArrowheads="1"/>
          </p:cNvSpPr>
          <p:nvPr/>
        </p:nvSpPr>
        <p:spPr bwMode="auto">
          <a:xfrm>
            <a:off x="1143000" y="2408237"/>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7" name="Rectangle 52">
            <a:extLst>
              <a:ext uri="{FF2B5EF4-FFF2-40B4-BE49-F238E27FC236}">
                <a16:creationId xmlns:a16="http://schemas.microsoft.com/office/drawing/2014/main" id="{0E940F83-0A1D-40B0-1E3B-C5268A5626CD}"/>
              </a:ext>
            </a:extLst>
          </p:cNvPr>
          <p:cNvSpPr>
            <a:spLocks noChangeArrowheads="1"/>
          </p:cNvSpPr>
          <p:nvPr/>
        </p:nvSpPr>
        <p:spPr bwMode="auto">
          <a:xfrm>
            <a:off x="6501367" y="5731492"/>
            <a:ext cx="24902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Prosess</a:t>
            </a:r>
            <a:r>
              <a:rPr kumimoji="0" lang="en-US" altLang="en-US" sz="12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Flow Chart (Melting Shop)</a:t>
            </a:r>
            <a:endPar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6305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582738" y="0"/>
            <a:ext cx="6807200" cy="461963"/>
          </a:xfrm>
          <a:prstGeom prst="rect">
            <a:avLst/>
          </a:prstGeom>
        </p:spPr>
        <p:txBody>
          <a:bodyPr>
            <a:spAutoFit/>
          </a:bodyPr>
          <a:lstStyle/>
          <a:p>
            <a:pPr algn="ctr" fontAlgn="auto">
              <a:spcBef>
                <a:spcPts val="0"/>
              </a:spcBef>
              <a:spcAft>
                <a:spcPts val="0"/>
              </a:spcAft>
              <a:defRPr/>
            </a:pPr>
            <a:r>
              <a:rPr lang="en-US" sz="2400" kern="0" dirty="0">
                <a:latin typeface="Garamond" pitchFamily="18" charset="0"/>
                <a:cs typeface="Times New Roman" pitchFamily="18" charset="0"/>
              </a:rPr>
              <a:t>MANUFACTURING PROCESS FLOW-CHART </a:t>
            </a:r>
          </a:p>
        </p:txBody>
      </p:sp>
      <p:sp>
        <p:nvSpPr>
          <p:cNvPr id="37" name="Slide Number Placeholder 36"/>
          <p:cNvSpPr>
            <a:spLocks noGrp="1"/>
          </p:cNvSpPr>
          <p:nvPr>
            <p:ph type="sldNum" sz="quarter" idx="12"/>
          </p:nvPr>
        </p:nvSpPr>
        <p:spPr/>
        <p:txBody>
          <a:bodyPr/>
          <a:lstStyle/>
          <a:p>
            <a:pPr>
              <a:defRPr/>
            </a:pPr>
            <a:fld id="{0A00E3BC-53D3-46C2-9690-9AD93A4E85B8}" type="slidenum">
              <a:rPr lang="en-US" altLang="en-US" smtClean="0"/>
              <a:pPr>
                <a:defRPr/>
              </a:pPr>
              <a:t>16</a:t>
            </a:fld>
            <a:endParaRPr lang="en-US" altLang="en-US"/>
          </a:p>
        </p:txBody>
      </p:sp>
      <p:sp>
        <p:nvSpPr>
          <p:cNvPr id="39" name="Rectangle 38">
            <a:extLst>
              <a:ext uri="{FF2B5EF4-FFF2-40B4-BE49-F238E27FC236}">
                <a16:creationId xmlns:a16="http://schemas.microsoft.com/office/drawing/2014/main" id="{1E681785-9B1A-44D2-B2D9-508E9235D13C}"/>
              </a:ext>
            </a:extLst>
          </p:cNvPr>
          <p:cNvSpPr/>
          <p:nvPr/>
        </p:nvSpPr>
        <p:spPr>
          <a:xfrm>
            <a:off x="0" y="530423"/>
            <a:ext cx="8991600" cy="307777"/>
          </a:xfrm>
          <a:prstGeom prst="rect">
            <a:avLst/>
          </a:prstGeom>
        </p:spPr>
        <p:txBody>
          <a:bodyPr wrap="square">
            <a:spAutoFit/>
          </a:bodyPr>
          <a:lstStyle/>
          <a:p>
            <a:r>
              <a:rPr lang="en-IN" sz="1400" b="1" u="sng" cap="small" dirty="0">
                <a:solidFill>
                  <a:schemeClr val="accent1">
                    <a:lumMod val="50000"/>
                  </a:schemeClr>
                </a:solidFill>
                <a:latin typeface="Times New Roman" pitchFamily="18" charset="0"/>
                <a:cs typeface="Times New Roman" pitchFamily="18" charset="0"/>
              </a:rPr>
              <a:t>TOR POINT-VIII Cont.... </a:t>
            </a:r>
          </a:p>
        </p:txBody>
      </p:sp>
      <p:sp>
        <p:nvSpPr>
          <p:cNvPr id="3" name="Rectangle 36">
            <a:extLst>
              <a:ext uri="{FF2B5EF4-FFF2-40B4-BE49-F238E27FC236}">
                <a16:creationId xmlns:a16="http://schemas.microsoft.com/office/drawing/2014/main" id="{25EC3A1C-28C4-803C-1D86-3C97E7B48DD5}"/>
              </a:ext>
            </a:extLst>
          </p:cNvPr>
          <p:cNvSpPr>
            <a:spLocks noChangeArrowheads="1"/>
          </p:cNvSpPr>
          <p:nvPr/>
        </p:nvSpPr>
        <p:spPr bwMode="auto">
          <a:xfrm>
            <a:off x="1947863" y="126365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pSp>
        <p:nvGrpSpPr>
          <p:cNvPr id="5" name="Group 130">
            <a:extLst>
              <a:ext uri="{FF2B5EF4-FFF2-40B4-BE49-F238E27FC236}">
                <a16:creationId xmlns:a16="http://schemas.microsoft.com/office/drawing/2014/main" id="{6A61B88F-9ED8-E0DC-0D83-47B3EEDC76AC}"/>
              </a:ext>
            </a:extLst>
          </p:cNvPr>
          <p:cNvGrpSpPr>
            <a:grpSpLocks/>
          </p:cNvGrpSpPr>
          <p:nvPr/>
        </p:nvGrpSpPr>
        <p:grpSpPr bwMode="auto">
          <a:xfrm>
            <a:off x="1582738" y="1828800"/>
            <a:ext cx="6581775" cy="4373563"/>
            <a:chOff x="516" y="1505"/>
            <a:chExt cx="10364" cy="6887"/>
          </a:xfrm>
        </p:grpSpPr>
        <p:sp>
          <p:nvSpPr>
            <p:cNvPr id="6" name="Rectangle 132">
              <a:extLst>
                <a:ext uri="{FF2B5EF4-FFF2-40B4-BE49-F238E27FC236}">
                  <a16:creationId xmlns:a16="http://schemas.microsoft.com/office/drawing/2014/main" id="{F42BD640-1145-B0A7-17A6-7A20625C6B76}"/>
                </a:ext>
              </a:extLst>
            </p:cNvPr>
            <p:cNvSpPr>
              <a:spLocks/>
            </p:cNvSpPr>
            <p:nvPr/>
          </p:nvSpPr>
          <p:spPr bwMode="auto">
            <a:xfrm>
              <a:off x="8816" y="1546"/>
              <a:ext cx="2064" cy="1005"/>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Reheating around 1200</a:t>
              </a:r>
              <a:r>
                <a:rPr kumimoji="0" lang="en-US" altLang="en-US" sz="1000" b="0" i="0" u="none" strike="noStrike" cap="none" normalizeH="0" baseline="30000">
                  <a:ln>
                    <a:noFill/>
                  </a:ln>
                  <a:solidFill>
                    <a:schemeClr val="tx1"/>
                  </a:solidFill>
                  <a:effectLst/>
                  <a:latin typeface="Arial" panose="020B0604020202020204" pitchFamily="34" charset="0"/>
                  <a:ea typeface="Times New Roman" panose="02020603050405020304" pitchFamily="18" charset="0"/>
                </a:rPr>
                <a:t>o</a:t>
              </a: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C in Pusher type furnace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148">
              <a:extLst>
                <a:ext uri="{FF2B5EF4-FFF2-40B4-BE49-F238E27FC236}">
                  <a16:creationId xmlns:a16="http://schemas.microsoft.com/office/drawing/2014/main" id="{C0EC89DB-FD21-C5B0-BE4C-15D55379C7BC}"/>
                </a:ext>
              </a:extLst>
            </p:cNvPr>
            <p:cNvSpPr>
              <a:spLocks/>
            </p:cNvSpPr>
            <p:nvPr/>
          </p:nvSpPr>
          <p:spPr bwMode="auto">
            <a:xfrm>
              <a:off x="7525" y="4647"/>
              <a:ext cx="3276" cy="883"/>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End cutting by Shearing Machine &amp; Cutting length as pre requirement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9" name="Group 129">
              <a:extLst>
                <a:ext uri="{FF2B5EF4-FFF2-40B4-BE49-F238E27FC236}">
                  <a16:creationId xmlns:a16="http://schemas.microsoft.com/office/drawing/2014/main" id="{2FB90FC0-F225-25AF-377A-D8E7E25C5ADB}"/>
                </a:ext>
              </a:extLst>
            </p:cNvPr>
            <p:cNvGrpSpPr>
              <a:grpSpLocks/>
            </p:cNvGrpSpPr>
            <p:nvPr/>
          </p:nvGrpSpPr>
          <p:grpSpPr bwMode="auto">
            <a:xfrm>
              <a:off x="516" y="1505"/>
              <a:ext cx="9808" cy="6887"/>
              <a:chOff x="1114" y="1505"/>
              <a:chExt cx="9808" cy="6887"/>
            </a:xfrm>
          </p:grpSpPr>
          <p:sp>
            <p:nvSpPr>
              <p:cNvPr id="10" name="Rectangle 140">
                <a:extLst>
                  <a:ext uri="{FF2B5EF4-FFF2-40B4-BE49-F238E27FC236}">
                    <a16:creationId xmlns:a16="http://schemas.microsoft.com/office/drawing/2014/main" id="{BBE5C2EA-DF2D-7EB5-7386-657A677C42B4}"/>
                  </a:ext>
                </a:extLst>
              </p:cNvPr>
              <p:cNvSpPr>
                <a:spLocks/>
              </p:cNvSpPr>
              <p:nvPr/>
            </p:nvSpPr>
            <p:spPr bwMode="auto">
              <a:xfrm>
                <a:off x="1467" y="1668"/>
                <a:ext cx="2065" cy="883"/>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Raw Material Billets/Ingots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34">
                <a:extLst>
                  <a:ext uri="{FF2B5EF4-FFF2-40B4-BE49-F238E27FC236}">
                    <a16:creationId xmlns:a16="http://schemas.microsoft.com/office/drawing/2014/main" id="{D2ABE2F7-3258-03CC-D168-70F17017D190}"/>
                  </a:ext>
                </a:extLst>
              </p:cNvPr>
              <p:cNvSpPr>
                <a:spLocks/>
              </p:cNvSpPr>
              <p:nvPr/>
            </p:nvSpPr>
            <p:spPr bwMode="auto">
              <a:xfrm>
                <a:off x="3980" y="1505"/>
                <a:ext cx="2064" cy="1032"/>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Unloading, Shifting and Inspection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33">
                <a:extLst>
                  <a:ext uri="{FF2B5EF4-FFF2-40B4-BE49-F238E27FC236}">
                    <a16:creationId xmlns:a16="http://schemas.microsoft.com/office/drawing/2014/main" id="{36363203-5929-D0F7-CE9A-6C1CFB43F235}"/>
                  </a:ext>
                </a:extLst>
              </p:cNvPr>
              <p:cNvSpPr>
                <a:spLocks/>
              </p:cNvSpPr>
              <p:nvPr/>
            </p:nvSpPr>
            <p:spPr bwMode="auto">
              <a:xfrm>
                <a:off x="6602" y="1505"/>
                <a:ext cx="2064" cy="1018"/>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Cutting and Charging in Re-Heating Furnace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44">
                <a:extLst>
                  <a:ext uri="{FF2B5EF4-FFF2-40B4-BE49-F238E27FC236}">
                    <a16:creationId xmlns:a16="http://schemas.microsoft.com/office/drawing/2014/main" id="{963560B6-EDA3-0A9F-1854-17B7FAA18AF3}"/>
                  </a:ext>
                </a:extLst>
              </p:cNvPr>
              <p:cNvSpPr>
                <a:spLocks/>
              </p:cNvSpPr>
              <p:nvPr/>
            </p:nvSpPr>
            <p:spPr bwMode="auto">
              <a:xfrm>
                <a:off x="1462" y="3194"/>
                <a:ext cx="2064" cy="883"/>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Discharge from furnace by ejector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8">
                <a:extLst>
                  <a:ext uri="{FF2B5EF4-FFF2-40B4-BE49-F238E27FC236}">
                    <a16:creationId xmlns:a16="http://schemas.microsoft.com/office/drawing/2014/main" id="{F81C653B-6B92-6E72-1E59-DF22B95B40C6}"/>
                  </a:ext>
                </a:extLst>
              </p:cNvPr>
              <p:cNvSpPr>
                <a:spLocks/>
              </p:cNvSpPr>
              <p:nvPr/>
            </p:nvSpPr>
            <p:spPr bwMode="auto">
              <a:xfrm>
                <a:off x="4111" y="3232"/>
                <a:ext cx="2064" cy="883"/>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Addition of Micro Alloys Components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41">
                <a:extLst>
                  <a:ext uri="{FF2B5EF4-FFF2-40B4-BE49-F238E27FC236}">
                    <a16:creationId xmlns:a16="http://schemas.microsoft.com/office/drawing/2014/main" id="{C420915D-A541-92E1-2B1E-0449AA89A900}"/>
                  </a:ext>
                </a:extLst>
              </p:cNvPr>
              <p:cNvSpPr>
                <a:spLocks/>
              </p:cNvSpPr>
              <p:nvPr/>
            </p:nvSpPr>
            <p:spPr bwMode="auto">
              <a:xfrm>
                <a:off x="6874" y="3022"/>
                <a:ext cx="4048" cy="992"/>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Rolling in six stand cross country type 325 mm mill for Angle, Shape and Sections and Dimensional Inspection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50">
                <a:extLst>
                  <a:ext uri="{FF2B5EF4-FFF2-40B4-BE49-F238E27FC236}">
                    <a16:creationId xmlns:a16="http://schemas.microsoft.com/office/drawing/2014/main" id="{DE31A0E3-AE3A-729D-A499-559885DB0432}"/>
                  </a:ext>
                </a:extLst>
              </p:cNvPr>
              <p:cNvSpPr>
                <a:spLocks/>
              </p:cNvSpPr>
              <p:nvPr/>
            </p:nvSpPr>
            <p:spPr bwMode="auto">
              <a:xfrm>
                <a:off x="1114" y="4769"/>
                <a:ext cx="2417" cy="1182"/>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Manual Shifting on cooling bed and cooling to below 100</a:t>
                </a:r>
                <a:r>
                  <a:rPr kumimoji="0" lang="en-US" altLang="en-US" sz="1000" b="0" i="0" u="none" strike="noStrike" cap="none" normalizeH="0" baseline="30000">
                    <a:ln>
                      <a:noFill/>
                    </a:ln>
                    <a:solidFill>
                      <a:schemeClr val="tx1"/>
                    </a:solidFill>
                    <a:effectLst/>
                    <a:latin typeface="Arial" panose="020B0604020202020204" pitchFamily="34" charset="0"/>
                    <a:ea typeface="Times New Roman" panose="02020603050405020304" pitchFamily="18" charset="0"/>
                  </a:rPr>
                  <a:t>0</a:t>
                </a: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49">
                <a:extLst>
                  <a:ext uri="{FF2B5EF4-FFF2-40B4-BE49-F238E27FC236}">
                    <a16:creationId xmlns:a16="http://schemas.microsoft.com/office/drawing/2014/main" id="{9A0BBE98-05A5-E497-82BF-6D7CFBB613FA}"/>
                  </a:ext>
                </a:extLst>
              </p:cNvPr>
              <p:cNvSpPr>
                <a:spLocks/>
              </p:cNvSpPr>
              <p:nvPr/>
            </p:nvSpPr>
            <p:spPr bwMode="auto">
              <a:xfrm>
                <a:off x="4116" y="4765"/>
                <a:ext cx="3436" cy="869"/>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Stacking manually on cooling side and stacking for cooling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52">
                <a:extLst>
                  <a:ext uri="{FF2B5EF4-FFF2-40B4-BE49-F238E27FC236}">
                    <a16:creationId xmlns:a16="http://schemas.microsoft.com/office/drawing/2014/main" id="{8A2DC660-B93D-A866-7CEF-C41FB2A272B6}"/>
                  </a:ext>
                </a:extLst>
              </p:cNvPr>
              <p:cNvSpPr>
                <a:spLocks/>
              </p:cNvSpPr>
              <p:nvPr/>
            </p:nvSpPr>
            <p:spPr bwMode="auto">
              <a:xfrm>
                <a:off x="1861" y="6302"/>
                <a:ext cx="3286" cy="883"/>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Manually Shifting on straitening Machine for Straitening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54">
                <a:extLst>
                  <a:ext uri="{FF2B5EF4-FFF2-40B4-BE49-F238E27FC236}">
                    <a16:creationId xmlns:a16="http://schemas.microsoft.com/office/drawing/2014/main" id="{4B37EF9C-AEFF-BF48-F5AF-2754D6C10966}"/>
                  </a:ext>
                </a:extLst>
              </p:cNvPr>
              <p:cNvSpPr>
                <a:spLocks/>
              </p:cNvSpPr>
              <p:nvPr/>
            </p:nvSpPr>
            <p:spPr bwMode="auto">
              <a:xfrm>
                <a:off x="6039" y="6318"/>
                <a:ext cx="2064" cy="883"/>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Testing and Inspection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Straight Arrow Connector 139">
                <a:extLst>
                  <a:ext uri="{FF2B5EF4-FFF2-40B4-BE49-F238E27FC236}">
                    <a16:creationId xmlns:a16="http://schemas.microsoft.com/office/drawing/2014/main" id="{65240825-43CA-1F15-34A1-9BA40CAA9FFE}"/>
                  </a:ext>
                </a:extLst>
              </p:cNvPr>
              <p:cNvSpPr>
                <a:spLocks/>
              </p:cNvSpPr>
              <p:nvPr/>
            </p:nvSpPr>
            <p:spPr bwMode="auto">
              <a:xfrm>
                <a:off x="3532" y="2049"/>
                <a:ext cx="448" cy="0"/>
              </a:xfrm>
              <a:prstGeom prst="straightConnector1">
                <a:avLst/>
              </a:prstGeom>
              <a:noFill/>
              <a:ln w="12700">
                <a:solidFill>
                  <a:srgbClr val="000000"/>
                </a:solidFill>
                <a:miter lim="800000"/>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3" name="Straight Arrow Connector 138">
                <a:extLst>
                  <a:ext uri="{FF2B5EF4-FFF2-40B4-BE49-F238E27FC236}">
                    <a16:creationId xmlns:a16="http://schemas.microsoft.com/office/drawing/2014/main" id="{A2A0E427-5C61-57AC-D30B-7F0C8457DF74}"/>
                  </a:ext>
                </a:extLst>
              </p:cNvPr>
              <p:cNvSpPr>
                <a:spLocks/>
              </p:cNvSpPr>
              <p:nvPr/>
            </p:nvSpPr>
            <p:spPr bwMode="auto">
              <a:xfrm>
                <a:off x="6045" y="2049"/>
                <a:ext cx="557" cy="0"/>
              </a:xfrm>
              <a:prstGeom prst="straightConnector1">
                <a:avLst/>
              </a:prstGeom>
              <a:noFill/>
              <a:ln w="12700">
                <a:solidFill>
                  <a:srgbClr val="000000"/>
                </a:solidFill>
                <a:miter lim="800000"/>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4" name="Straight Arrow Connector 137">
                <a:extLst>
                  <a:ext uri="{FF2B5EF4-FFF2-40B4-BE49-F238E27FC236}">
                    <a16:creationId xmlns:a16="http://schemas.microsoft.com/office/drawing/2014/main" id="{9F839027-DB23-B64B-88D5-C7783FE55C8B}"/>
                  </a:ext>
                </a:extLst>
              </p:cNvPr>
              <p:cNvSpPr>
                <a:spLocks/>
              </p:cNvSpPr>
              <p:nvPr/>
            </p:nvSpPr>
            <p:spPr bwMode="auto">
              <a:xfrm>
                <a:off x="8666" y="2049"/>
                <a:ext cx="748" cy="0"/>
              </a:xfrm>
              <a:prstGeom prst="straightConnector1">
                <a:avLst/>
              </a:prstGeom>
              <a:noFill/>
              <a:ln w="12700">
                <a:solidFill>
                  <a:srgbClr val="000000"/>
                </a:solidFill>
                <a:miter lim="800000"/>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5" name="Straight Connector 135">
                <a:extLst>
                  <a:ext uri="{FF2B5EF4-FFF2-40B4-BE49-F238E27FC236}">
                    <a16:creationId xmlns:a16="http://schemas.microsoft.com/office/drawing/2014/main" id="{E34EBA43-AF75-F056-CB73-A4908C350683}"/>
                  </a:ext>
                </a:extLst>
              </p:cNvPr>
              <p:cNvSpPr>
                <a:spLocks noChangeShapeType="1"/>
              </p:cNvSpPr>
              <p:nvPr/>
            </p:nvSpPr>
            <p:spPr bwMode="auto">
              <a:xfrm>
                <a:off x="10922" y="2510"/>
                <a:ext cx="0" cy="363"/>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6" name="Straight Connector 143">
                <a:extLst>
                  <a:ext uri="{FF2B5EF4-FFF2-40B4-BE49-F238E27FC236}">
                    <a16:creationId xmlns:a16="http://schemas.microsoft.com/office/drawing/2014/main" id="{39763059-F1BF-AFED-E6A6-8D241EDABE77}"/>
                  </a:ext>
                </a:extLst>
              </p:cNvPr>
              <p:cNvSpPr>
                <a:spLocks noChangeShapeType="1"/>
              </p:cNvSpPr>
              <p:nvPr/>
            </p:nvSpPr>
            <p:spPr bwMode="auto">
              <a:xfrm flipH="1">
                <a:off x="2622" y="2873"/>
                <a:ext cx="8300"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7" name="Straight Arrow Connector 142">
                <a:extLst>
                  <a:ext uri="{FF2B5EF4-FFF2-40B4-BE49-F238E27FC236}">
                    <a16:creationId xmlns:a16="http://schemas.microsoft.com/office/drawing/2014/main" id="{DDB7EB8A-04FC-1936-2A2D-AEBB87818446}"/>
                  </a:ext>
                </a:extLst>
              </p:cNvPr>
              <p:cNvSpPr>
                <a:spLocks/>
              </p:cNvSpPr>
              <p:nvPr/>
            </p:nvSpPr>
            <p:spPr bwMode="auto">
              <a:xfrm>
                <a:off x="2622" y="2873"/>
                <a:ext cx="0" cy="326"/>
              </a:xfrm>
              <a:prstGeom prst="straightConnector1">
                <a:avLst/>
              </a:prstGeom>
              <a:noFill/>
              <a:ln w="12700">
                <a:solidFill>
                  <a:srgbClr val="000000"/>
                </a:solidFill>
                <a:miter lim="800000"/>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9" name="Straight Arrow Connector 146">
                <a:extLst>
                  <a:ext uri="{FF2B5EF4-FFF2-40B4-BE49-F238E27FC236}">
                    <a16:creationId xmlns:a16="http://schemas.microsoft.com/office/drawing/2014/main" id="{BCBFC525-CE01-960F-857B-087D77C5A8A7}"/>
                  </a:ext>
                </a:extLst>
              </p:cNvPr>
              <p:cNvSpPr>
                <a:spLocks/>
              </p:cNvSpPr>
              <p:nvPr/>
            </p:nvSpPr>
            <p:spPr bwMode="auto">
              <a:xfrm>
                <a:off x="3532" y="3713"/>
                <a:ext cx="584" cy="0"/>
              </a:xfrm>
              <a:prstGeom prst="straightConnector1">
                <a:avLst/>
              </a:prstGeom>
              <a:noFill/>
              <a:ln w="12700">
                <a:solidFill>
                  <a:srgbClr val="000000"/>
                </a:solidFill>
                <a:miter lim="800000"/>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0" name="Straight Arrow Connector 145">
                <a:extLst>
                  <a:ext uri="{FF2B5EF4-FFF2-40B4-BE49-F238E27FC236}">
                    <a16:creationId xmlns:a16="http://schemas.microsoft.com/office/drawing/2014/main" id="{FA4D6479-9776-2025-967B-B9DE9B0D069C}"/>
                  </a:ext>
                </a:extLst>
              </p:cNvPr>
              <p:cNvSpPr>
                <a:spLocks/>
              </p:cNvSpPr>
              <p:nvPr/>
            </p:nvSpPr>
            <p:spPr bwMode="auto">
              <a:xfrm>
                <a:off x="6180" y="3713"/>
                <a:ext cx="694" cy="0"/>
              </a:xfrm>
              <a:prstGeom prst="straightConnector1">
                <a:avLst/>
              </a:prstGeom>
              <a:noFill/>
              <a:ln w="12700">
                <a:solidFill>
                  <a:srgbClr val="000000"/>
                </a:solidFill>
                <a:miter lim="800000"/>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1" name="Straight Connector 147">
                <a:extLst>
                  <a:ext uri="{FF2B5EF4-FFF2-40B4-BE49-F238E27FC236}">
                    <a16:creationId xmlns:a16="http://schemas.microsoft.com/office/drawing/2014/main" id="{6E1E5B4D-37F8-11DA-7CA2-4020BB514756}"/>
                  </a:ext>
                </a:extLst>
              </p:cNvPr>
              <p:cNvSpPr>
                <a:spLocks noChangeShapeType="1"/>
              </p:cNvSpPr>
              <p:nvPr/>
            </p:nvSpPr>
            <p:spPr bwMode="auto">
              <a:xfrm flipH="1">
                <a:off x="9699" y="4065"/>
                <a:ext cx="1" cy="38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2" name="Straight Connector 27">
                <a:extLst>
                  <a:ext uri="{FF2B5EF4-FFF2-40B4-BE49-F238E27FC236}">
                    <a16:creationId xmlns:a16="http://schemas.microsoft.com/office/drawing/2014/main" id="{0F3B8ADF-F621-C602-8F66-5272EE308716}"/>
                  </a:ext>
                </a:extLst>
              </p:cNvPr>
              <p:cNvSpPr>
                <a:spLocks noChangeShapeType="1"/>
              </p:cNvSpPr>
              <p:nvPr/>
            </p:nvSpPr>
            <p:spPr bwMode="auto">
              <a:xfrm flipH="1">
                <a:off x="2771" y="4470"/>
                <a:ext cx="6929"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4" name="Straight Arrow Connector 151">
                <a:extLst>
                  <a:ext uri="{FF2B5EF4-FFF2-40B4-BE49-F238E27FC236}">
                    <a16:creationId xmlns:a16="http://schemas.microsoft.com/office/drawing/2014/main" id="{BC70BDA1-FE90-00F9-2B0C-17665024A2F8}"/>
                  </a:ext>
                </a:extLst>
              </p:cNvPr>
              <p:cNvSpPr>
                <a:spLocks/>
              </p:cNvSpPr>
              <p:nvPr/>
            </p:nvSpPr>
            <p:spPr bwMode="auto">
              <a:xfrm>
                <a:off x="2771" y="4470"/>
                <a:ext cx="0" cy="272"/>
              </a:xfrm>
              <a:prstGeom prst="straightConnector1">
                <a:avLst/>
              </a:prstGeom>
              <a:noFill/>
              <a:ln w="12700">
                <a:solidFill>
                  <a:srgbClr val="000000"/>
                </a:solidFill>
                <a:miter lim="800000"/>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5" name="Straight Arrow Connector 155">
                <a:extLst>
                  <a:ext uri="{FF2B5EF4-FFF2-40B4-BE49-F238E27FC236}">
                    <a16:creationId xmlns:a16="http://schemas.microsoft.com/office/drawing/2014/main" id="{2240DF5D-3F52-2FCA-95EE-F27A72487CD5}"/>
                  </a:ext>
                </a:extLst>
              </p:cNvPr>
              <p:cNvSpPr>
                <a:spLocks/>
              </p:cNvSpPr>
              <p:nvPr/>
            </p:nvSpPr>
            <p:spPr bwMode="auto">
              <a:xfrm>
                <a:off x="3532" y="5270"/>
                <a:ext cx="584" cy="0"/>
              </a:xfrm>
              <a:prstGeom prst="straightConnector1">
                <a:avLst/>
              </a:prstGeom>
              <a:noFill/>
              <a:ln w="12700">
                <a:solidFill>
                  <a:srgbClr val="000000"/>
                </a:solidFill>
                <a:miter lim="800000"/>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7" name="Straight Connector 33">
                <a:extLst>
                  <a:ext uri="{FF2B5EF4-FFF2-40B4-BE49-F238E27FC236}">
                    <a16:creationId xmlns:a16="http://schemas.microsoft.com/office/drawing/2014/main" id="{47CE1150-3744-656B-3428-7CFD3CAB6736}"/>
                  </a:ext>
                </a:extLst>
              </p:cNvPr>
              <p:cNvSpPr>
                <a:spLocks noChangeShapeType="1"/>
              </p:cNvSpPr>
              <p:nvPr/>
            </p:nvSpPr>
            <p:spPr bwMode="auto">
              <a:xfrm flipH="1">
                <a:off x="9699" y="5555"/>
                <a:ext cx="0" cy="421"/>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9" name="Straight Connector 34">
                <a:extLst>
                  <a:ext uri="{FF2B5EF4-FFF2-40B4-BE49-F238E27FC236}">
                    <a16:creationId xmlns:a16="http://schemas.microsoft.com/office/drawing/2014/main" id="{9DED6370-7089-7D29-DDE7-DE9DAEA01A73}"/>
                  </a:ext>
                </a:extLst>
              </p:cNvPr>
              <p:cNvSpPr>
                <a:spLocks noChangeShapeType="1"/>
              </p:cNvSpPr>
              <p:nvPr/>
            </p:nvSpPr>
            <p:spPr bwMode="auto">
              <a:xfrm flipH="1">
                <a:off x="3885" y="5977"/>
                <a:ext cx="5814"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5" name="Straight Arrow Connector 35">
                <a:extLst>
                  <a:ext uri="{FF2B5EF4-FFF2-40B4-BE49-F238E27FC236}">
                    <a16:creationId xmlns:a16="http://schemas.microsoft.com/office/drawing/2014/main" id="{53C8E446-3145-F8DE-6B1F-5796E5D23523}"/>
                  </a:ext>
                </a:extLst>
              </p:cNvPr>
              <p:cNvSpPr>
                <a:spLocks/>
              </p:cNvSpPr>
              <p:nvPr/>
            </p:nvSpPr>
            <p:spPr bwMode="auto">
              <a:xfrm>
                <a:off x="3885" y="5977"/>
                <a:ext cx="0" cy="326"/>
              </a:xfrm>
              <a:prstGeom prst="straightConnector1">
                <a:avLst/>
              </a:prstGeom>
              <a:noFill/>
              <a:ln w="12700">
                <a:solidFill>
                  <a:srgbClr val="000000"/>
                </a:solidFill>
                <a:miter lim="800000"/>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7" name="Straight Arrow Connector 36">
                <a:extLst>
                  <a:ext uri="{FF2B5EF4-FFF2-40B4-BE49-F238E27FC236}">
                    <a16:creationId xmlns:a16="http://schemas.microsoft.com/office/drawing/2014/main" id="{6E61CCAB-9A6F-7B6A-94B9-473A15D9734A}"/>
                  </a:ext>
                </a:extLst>
              </p:cNvPr>
              <p:cNvSpPr>
                <a:spLocks/>
              </p:cNvSpPr>
              <p:nvPr/>
            </p:nvSpPr>
            <p:spPr bwMode="auto">
              <a:xfrm>
                <a:off x="5148" y="6778"/>
                <a:ext cx="898" cy="0"/>
              </a:xfrm>
              <a:prstGeom prst="straightConnector1">
                <a:avLst/>
              </a:prstGeom>
              <a:noFill/>
              <a:ln w="12700">
                <a:solidFill>
                  <a:srgbClr val="000000"/>
                </a:solidFill>
                <a:miter lim="800000"/>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9" name="Rectangle 37">
                <a:extLst>
                  <a:ext uri="{FF2B5EF4-FFF2-40B4-BE49-F238E27FC236}">
                    <a16:creationId xmlns:a16="http://schemas.microsoft.com/office/drawing/2014/main" id="{657F04B7-C5F1-1776-AA00-E8718E7BE55C}"/>
                  </a:ext>
                </a:extLst>
              </p:cNvPr>
              <p:cNvSpPr>
                <a:spLocks/>
              </p:cNvSpPr>
              <p:nvPr/>
            </p:nvSpPr>
            <p:spPr bwMode="auto">
              <a:xfrm>
                <a:off x="6059" y="7890"/>
                <a:ext cx="2064" cy="502"/>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Dispatch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38">
                <a:extLst>
                  <a:ext uri="{FF2B5EF4-FFF2-40B4-BE49-F238E27FC236}">
                    <a16:creationId xmlns:a16="http://schemas.microsoft.com/office/drawing/2014/main" id="{4A3F8440-13B4-A027-55C1-89A3F4612315}"/>
                  </a:ext>
                </a:extLst>
              </p:cNvPr>
              <p:cNvSpPr>
                <a:spLocks/>
              </p:cNvSpPr>
              <p:nvPr/>
            </p:nvSpPr>
            <p:spPr bwMode="auto">
              <a:xfrm>
                <a:off x="8664" y="6315"/>
                <a:ext cx="2064" cy="883"/>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Bundling and Storage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Straight Arrow Connector 39">
                <a:extLst>
                  <a:ext uri="{FF2B5EF4-FFF2-40B4-BE49-F238E27FC236}">
                    <a16:creationId xmlns:a16="http://schemas.microsoft.com/office/drawing/2014/main" id="{B6DCA658-28D0-32D9-E9CD-0CE083F5E5B8}"/>
                  </a:ext>
                </a:extLst>
              </p:cNvPr>
              <p:cNvSpPr>
                <a:spLocks/>
              </p:cNvSpPr>
              <p:nvPr/>
            </p:nvSpPr>
            <p:spPr bwMode="auto">
              <a:xfrm>
                <a:off x="7023" y="7199"/>
                <a:ext cx="14" cy="693"/>
              </a:xfrm>
              <a:prstGeom prst="straightConnector1">
                <a:avLst/>
              </a:prstGeom>
              <a:noFill/>
              <a:ln w="12700">
                <a:solidFill>
                  <a:srgbClr val="000000"/>
                </a:solidFill>
                <a:miter lim="800000"/>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4" name="Straight Arrow Connector 40">
                <a:extLst>
                  <a:ext uri="{FF2B5EF4-FFF2-40B4-BE49-F238E27FC236}">
                    <a16:creationId xmlns:a16="http://schemas.microsoft.com/office/drawing/2014/main" id="{A8C08F4F-56AA-99E8-29AF-17744BF585E9}"/>
                  </a:ext>
                </a:extLst>
              </p:cNvPr>
              <p:cNvSpPr>
                <a:spLocks/>
              </p:cNvSpPr>
              <p:nvPr/>
            </p:nvSpPr>
            <p:spPr bwMode="auto">
              <a:xfrm>
                <a:off x="8123" y="6778"/>
                <a:ext cx="543" cy="0"/>
              </a:xfrm>
              <a:prstGeom prst="straightConnector1">
                <a:avLst/>
              </a:prstGeom>
              <a:noFill/>
              <a:ln w="12700">
                <a:solidFill>
                  <a:srgbClr val="000000"/>
                </a:solidFill>
                <a:miter lim="800000"/>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6" name="AutoShape 105">
                <a:extLst>
                  <a:ext uri="{FF2B5EF4-FFF2-40B4-BE49-F238E27FC236}">
                    <a16:creationId xmlns:a16="http://schemas.microsoft.com/office/drawing/2014/main" id="{808AFF7F-E8B4-7412-34FD-C73054BCD2B7}"/>
                  </a:ext>
                </a:extLst>
              </p:cNvPr>
              <p:cNvSpPr>
                <a:spLocks/>
              </p:cNvSpPr>
              <p:nvPr/>
            </p:nvSpPr>
            <p:spPr bwMode="auto">
              <a:xfrm>
                <a:off x="7552" y="5122"/>
                <a:ext cx="584" cy="0"/>
              </a:xfrm>
              <a:prstGeom prst="straightConnector1">
                <a:avLst/>
              </a:prstGeom>
              <a:noFill/>
              <a:ln w="12700">
                <a:solidFill>
                  <a:srgbClr val="000000"/>
                </a:solidFill>
                <a:miter lim="800000"/>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grpSp>
      </p:grpSp>
      <p:sp>
        <p:nvSpPr>
          <p:cNvPr id="68" name="Rectangle 51">
            <a:extLst>
              <a:ext uri="{FF2B5EF4-FFF2-40B4-BE49-F238E27FC236}">
                <a16:creationId xmlns:a16="http://schemas.microsoft.com/office/drawing/2014/main" id="{C642D52B-91B9-A5C9-02DD-E80F4F46AAE8}"/>
              </a:ext>
            </a:extLst>
          </p:cNvPr>
          <p:cNvSpPr>
            <a:spLocks noChangeArrowheads="1"/>
          </p:cNvSpPr>
          <p:nvPr/>
        </p:nvSpPr>
        <p:spPr bwMode="auto">
          <a:xfrm>
            <a:off x="624778" y="5760935"/>
            <a:ext cx="2635658"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Process Flow Chart (Structural Section )</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582738" y="0"/>
            <a:ext cx="6807200" cy="461963"/>
          </a:xfrm>
          <a:prstGeom prst="rect">
            <a:avLst/>
          </a:prstGeom>
        </p:spPr>
        <p:txBody>
          <a:bodyPr>
            <a:spAutoFit/>
          </a:bodyPr>
          <a:lstStyle/>
          <a:p>
            <a:pPr algn="ctr" fontAlgn="auto">
              <a:spcBef>
                <a:spcPts val="0"/>
              </a:spcBef>
              <a:spcAft>
                <a:spcPts val="0"/>
              </a:spcAft>
              <a:defRPr/>
            </a:pPr>
            <a:r>
              <a:rPr lang="en-US" sz="2400" kern="0" dirty="0">
                <a:latin typeface="Garamond" pitchFamily="18" charset="0"/>
                <a:cs typeface="Times New Roman" pitchFamily="18" charset="0"/>
              </a:rPr>
              <a:t>MANUFACTURING PROCESS FLOW-CHART </a:t>
            </a:r>
          </a:p>
        </p:txBody>
      </p:sp>
      <p:sp>
        <p:nvSpPr>
          <p:cNvPr id="37" name="Slide Number Placeholder 36"/>
          <p:cNvSpPr>
            <a:spLocks noGrp="1"/>
          </p:cNvSpPr>
          <p:nvPr>
            <p:ph type="sldNum" sz="quarter" idx="12"/>
          </p:nvPr>
        </p:nvSpPr>
        <p:spPr/>
        <p:txBody>
          <a:bodyPr/>
          <a:lstStyle/>
          <a:p>
            <a:pPr>
              <a:defRPr/>
            </a:pPr>
            <a:fld id="{0A00E3BC-53D3-46C2-9690-9AD93A4E85B8}" type="slidenum">
              <a:rPr lang="en-US" altLang="en-US" smtClean="0"/>
              <a:pPr>
                <a:defRPr/>
              </a:pPr>
              <a:t>17</a:t>
            </a:fld>
            <a:endParaRPr lang="en-US" altLang="en-US"/>
          </a:p>
        </p:txBody>
      </p:sp>
      <p:sp>
        <p:nvSpPr>
          <p:cNvPr id="39" name="Rectangle 38">
            <a:extLst>
              <a:ext uri="{FF2B5EF4-FFF2-40B4-BE49-F238E27FC236}">
                <a16:creationId xmlns:a16="http://schemas.microsoft.com/office/drawing/2014/main" id="{1E681785-9B1A-44D2-B2D9-508E9235D13C}"/>
              </a:ext>
            </a:extLst>
          </p:cNvPr>
          <p:cNvSpPr/>
          <p:nvPr/>
        </p:nvSpPr>
        <p:spPr>
          <a:xfrm>
            <a:off x="0" y="530423"/>
            <a:ext cx="8991600" cy="307777"/>
          </a:xfrm>
          <a:prstGeom prst="rect">
            <a:avLst/>
          </a:prstGeom>
        </p:spPr>
        <p:txBody>
          <a:bodyPr wrap="square">
            <a:spAutoFit/>
          </a:bodyPr>
          <a:lstStyle/>
          <a:p>
            <a:r>
              <a:rPr lang="en-IN" sz="1400" b="1" u="sng" cap="small" dirty="0">
                <a:solidFill>
                  <a:schemeClr val="accent1">
                    <a:lumMod val="50000"/>
                  </a:schemeClr>
                </a:solidFill>
                <a:latin typeface="Times New Roman" pitchFamily="18" charset="0"/>
                <a:cs typeface="Times New Roman" pitchFamily="18" charset="0"/>
              </a:rPr>
              <a:t>TOR POINT-VIII Cont.... </a:t>
            </a:r>
          </a:p>
        </p:txBody>
      </p:sp>
      <p:sp>
        <p:nvSpPr>
          <p:cNvPr id="3" name="Rectangle 36">
            <a:extLst>
              <a:ext uri="{FF2B5EF4-FFF2-40B4-BE49-F238E27FC236}">
                <a16:creationId xmlns:a16="http://schemas.microsoft.com/office/drawing/2014/main" id="{25EC3A1C-28C4-803C-1D86-3C97E7B48DD5}"/>
              </a:ext>
            </a:extLst>
          </p:cNvPr>
          <p:cNvSpPr>
            <a:spLocks noChangeArrowheads="1"/>
          </p:cNvSpPr>
          <p:nvPr/>
        </p:nvSpPr>
        <p:spPr bwMode="auto">
          <a:xfrm>
            <a:off x="1947863" y="126365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 name="Rectangle 35">
            <a:extLst>
              <a:ext uri="{FF2B5EF4-FFF2-40B4-BE49-F238E27FC236}">
                <a16:creationId xmlns:a16="http://schemas.microsoft.com/office/drawing/2014/main" id="{464412BD-2CDD-8580-44B3-1A0ACA02F7FD}"/>
              </a:ext>
            </a:extLst>
          </p:cNvPr>
          <p:cNvSpPr>
            <a:spLocks noChangeArrowheads="1"/>
          </p:cNvSpPr>
          <p:nvPr/>
        </p:nvSpPr>
        <p:spPr bwMode="auto">
          <a:xfrm>
            <a:off x="2373313" y="114300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pSp>
        <p:nvGrpSpPr>
          <p:cNvPr id="4" name="Group 131">
            <a:extLst>
              <a:ext uri="{FF2B5EF4-FFF2-40B4-BE49-F238E27FC236}">
                <a16:creationId xmlns:a16="http://schemas.microsoft.com/office/drawing/2014/main" id="{596EB2A8-206E-390E-227A-B858E6D733EF}"/>
              </a:ext>
            </a:extLst>
          </p:cNvPr>
          <p:cNvGrpSpPr>
            <a:grpSpLocks/>
          </p:cNvGrpSpPr>
          <p:nvPr/>
        </p:nvGrpSpPr>
        <p:grpSpPr bwMode="auto">
          <a:xfrm>
            <a:off x="1868488" y="1600200"/>
            <a:ext cx="6521450" cy="4278313"/>
            <a:chOff x="1113" y="7329"/>
            <a:chExt cx="10271" cy="6738"/>
          </a:xfrm>
        </p:grpSpPr>
        <p:sp>
          <p:nvSpPr>
            <p:cNvPr id="8" name="Rectangle 164">
              <a:extLst>
                <a:ext uri="{FF2B5EF4-FFF2-40B4-BE49-F238E27FC236}">
                  <a16:creationId xmlns:a16="http://schemas.microsoft.com/office/drawing/2014/main" id="{5F77CDE5-6E70-2CD7-FFA2-9BAC77D553DB}"/>
                </a:ext>
              </a:extLst>
            </p:cNvPr>
            <p:cNvSpPr>
              <a:spLocks/>
            </p:cNvSpPr>
            <p:nvPr/>
          </p:nvSpPr>
          <p:spPr bwMode="auto">
            <a:xfrm>
              <a:off x="1467" y="7463"/>
              <a:ext cx="2065" cy="883"/>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Raw Material Billets/Ingots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56">
              <a:extLst>
                <a:ext uri="{FF2B5EF4-FFF2-40B4-BE49-F238E27FC236}">
                  <a16:creationId xmlns:a16="http://schemas.microsoft.com/office/drawing/2014/main" id="{CC2F3DF2-6DFD-653E-B0C2-5512D7357CE3}"/>
                </a:ext>
              </a:extLst>
            </p:cNvPr>
            <p:cNvSpPr>
              <a:spLocks/>
            </p:cNvSpPr>
            <p:nvPr/>
          </p:nvSpPr>
          <p:spPr bwMode="auto">
            <a:xfrm>
              <a:off x="3980" y="7518"/>
              <a:ext cx="2064" cy="720"/>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Unloading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58">
              <a:extLst>
                <a:ext uri="{FF2B5EF4-FFF2-40B4-BE49-F238E27FC236}">
                  <a16:creationId xmlns:a16="http://schemas.microsoft.com/office/drawing/2014/main" id="{0CF66179-CF27-E6F3-4D41-99122D3B4F29}"/>
                </a:ext>
              </a:extLst>
            </p:cNvPr>
            <p:cNvSpPr>
              <a:spLocks/>
            </p:cNvSpPr>
            <p:nvPr/>
          </p:nvSpPr>
          <p:spPr bwMode="auto">
            <a:xfrm>
              <a:off x="6602" y="7452"/>
              <a:ext cx="2064" cy="923"/>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Cutting and Charging in Re-Heating Furnace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157">
              <a:extLst>
                <a:ext uri="{FF2B5EF4-FFF2-40B4-BE49-F238E27FC236}">
                  <a16:creationId xmlns:a16="http://schemas.microsoft.com/office/drawing/2014/main" id="{836D6E30-9A9D-F755-3F6D-B84856D132C2}"/>
                </a:ext>
              </a:extLst>
            </p:cNvPr>
            <p:cNvSpPr>
              <a:spLocks/>
            </p:cNvSpPr>
            <p:nvPr/>
          </p:nvSpPr>
          <p:spPr bwMode="auto">
            <a:xfrm>
              <a:off x="9392" y="7329"/>
              <a:ext cx="1992" cy="1005"/>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Reheating around 1200</a:t>
              </a:r>
              <a:r>
                <a:rPr kumimoji="0" lang="en-US" altLang="en-US" sz="1000" b="0" i="0" u="none" strike="noStrike" cap="none" normalizeH="0" baseline="30000">
                  <a:ln>
                    <a:noFill/>
                  </a:ln>
                  <a:solidFill>
                    <a:schemeClr val="tx1"/>
                  </a:solidFill>
                  <a:effectLst/>
                  <a:latin typeface="Arial" panose="020B0604020202020204" pitchFamily="34" charset="0"/>
                  <a:ea typeface="Times New Roman" panose="02020603050405020304" pitchFamily="18" charset="0"/>
                </a:rPr>
                <a:t>o</a:t>
              </a: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C in Pushertype furnace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167">
              <a:extLst>
                <a:ext uri="{FF2B5EF4-FFF2-40B4-BE49-F238E27FC236}">
                  <a16:creationId xmlns:a16="http://schemas.microsoft.com/office/drawing/2014/main" id="{5DBDCB83-BBC5-5276-30FC-C8414633A39D}"/>
                </a:ext>
              </a:extLst>
            </p:cNvPr>
            <p:cNvSpPr>
              <a:spLocks/>
            </p:cNvSpPr>
            <p:nvPr/>
          </p:nvSpPr>
          <p:spPr bwMode="auto">
            <a:xfrm>
              <a:off x="1462" y="8869"/>
              <a:ext cx="2064" cy="883"/>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Discharge from furnace by ejector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22">
              <a:extLst>
                <a:ext uri="{FF2B5EF4-FFF2-40B4-BE49-F238E27FC236}">
                  <a16:creationId xmlns:a16="http://schemas.microsoft.com/office/drawing/2014/main" id="{5C204394-3026-C522-47DC-DCD9CB36A173}"/>
                </a:ext>
              </a:extLst>
            </p:cNvPr>
            <p:cNvSpPr>
              <a:spLocks/>
            </p:cNvSpPr>
            <p:nvPr/>
          </p:nvSpPr>
          <p:spPr bwMode="auto">
            <a:xfrm>
              <a:off x="4111" y="8907"/>
              <a:ext cx="2064" cy="883"/>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Rolling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168">
              <a:extLst>
                <a:ext uri="{FF2B5EF4-FFF2-40B4-BE49-F238E27FC236}">
                  <a16:creationId xmlns:a16="http://schemas.microsoft.com/office/drawing/2014/main" id="{42662903-05E3-3A7B-8B9E-7ECF091E8850}"/>
                </a:ext>
              </a:extLst>
            </p:cNvPr>
            <p:cNvSpPr>
              <a:spLocks/>
            </p:cNvSpPr>
            <p:nvPr/>
          </p:nvSpPr>
          <p:spPr bwMode="auto">
            <a:xfrm>
              <a:off x="7456" y="9029"/>
              <a:ext cx="2581" cy="637"/>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Water Quenching in TMT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174">
              <a:extLst>
                <a:ext uri="{FF2B5EF4-FFF2-40B4-BE49-F238E27FC236}">
                  <a16:creationId xmlns:a16="http://schemas.microsoft.com/office/drawing/2014/main" id="{E1C98717-89AA-C06C-65E3-AE894F36A5D0}"/>
                </a:ext>
              </a:extLst>
            </p:cNvPr>
            <p:cNvSpPr>
              <a:spLocks/>
            </p:cNvSpPr>
            <p:nvPr/>
          </p:nvSpPr>
          <p:spPr bwMode="auto">
            <a:xfrm>
              <a:off x="1113" y="10430"/>
              <a:ext cx="2417" cy="604"/>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Cutting by Flying Shear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173">
              <a:extLst>
                <a:ext uri="{FF2B5EF4-FFF2-40B4-BE49-F238E27FC236}">
                  <a16:creationId xmlns:a16="http://schemas.microsoft.com/office/drawing/2014/main" id="{9785A60F-DE3C-4857-C777-D51C4717C78A}"/>
                </a:ext>
              </a:extLst>
            </p:cNvPr>
            <p:cNvSpPr>
              <a:spLocks/>
            </p:cNvSpPr>
            <p:nvPr/>
          </p:nvSpPr>
          <p:spPr bwMode="auto">
            <a:xfrm>
              <a:off x="4632" y="10444"/>
              <a:ext cx="2919" cy="869"/>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Shifting on cooling bed and cooling below 100</a:t>
              </a:r>
              <a:r>
                <a:rPr kumimoji="0" lang="en-US" altLang="en-US" sz="1000" b="0" i="0" u="none" strike="noStrike" cap="none" normalizeH="0" baseline="30000">
                  <a:ln>
                    <a:noFill/>
                  </a:ln>
                  <a:solidFill>
                    <a:schemeClr val="tx1"/>
                  </a:solidFill>
                  <a:effectLst/>
                  <a:latin typeface="Arial" panose="020B0604020202020204" pitchFamily="34" charset="0"/>
                  <a:ea typeface="Times New Roman" panose="02020603050405020304" pitchFamily="18" charset="0"/>
                </a:rPr>
                <a:t>0</a:t>
              </a: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c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172">
              <a:extLst>
                <a:ext uri="{FF2B5EF4-FFF2-40B4-BE49-F238E27FC236}">
                  <a16:creationId xmlns:a16="http://schemas.microsoft.com/office/drawing/2014/main" id="{C8D978CB-9621-EB3C-B728-F0155BB32784}"/>
                </a:ext>
              </a:extLst>
            </p:cNvPr>
            <p:cNvSpPr>
              <a:spLocks/>
            </p:cNvSpPr>
            <p:nvPr/>
          </p:nvSpPr>
          <p:spPr bwMode="auto">
            <a:xfrm>
              <a:off x="8273" y="10322"/>
              <a:ext cx="2839" cy="883"/>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Cutting Bars into fixed length by cold shear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176">
              <a:extLst>
                <a:ext uri="{FF2B5EF4-FFF2-40B4-BE49-F238E27FC236}">
                  <a16:creationId xmlns:a16="http://schemas.microsoft.com/office/drawing/2014/main" id="{82547E22-AD9B-BAF8-3EC5-E6E0E8CE4341}"/>
                </a:ext>
              </a:extLst>
            </p:cNvPr>
            <p:cNvSpPr>
              <a:spLocks/>
            </p:cNvSpPr>
            <p:nvPr/>
          </p:nvSpPr>
          <p:spPr bwMode="auto">
            <a:xfrm>
              <a:off x="2323" y="11977"/>
              <a:ext cx="2472" cy="883"/>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Shifting bars in yard </a:t>
              </a:r>
              <a:endParaRPr kumimoji="0" lang="en-US" altLang="en-US" sz="6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for Building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179">
              <a:extLst>
                <a:ext uri="{FF2B5EF4-FFF2-40B4-BE49-F238E27FC236}">
                  <a16:creationId xmlns:a16="http://schemas.microsoft.com/office/drawing/2014/main" id="{8AAD512F-0527-2B8E-2694-C4682769D37D}"/>
                </a:ext>
              </a:extLst>
            </p:cNvPr>
            <p:cNvSpPr>
              <a:spLocks/>
            </p:cNvSpPr>
            <p:nvPr/>
          </p:nvSpPr>
          <p:spPr bwMode="auto">
            <a:xfrm>
              <a:off x="6039" y="11993"/>
              <a:ext cx="2064" cy="883"/>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Testing and Inspection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Straight Arrow Connector 163">
              <a:extLst>
                <a:ext uri="{FF2B5EF4-FFF2-40B4-BE49-F238E27FC236}">
                  <a16:creationId xmlns:a16="http://schemas.microsoft.com/office/drawing/2014/main" id="{8C5672DA-A4FB-AD10-8A0F-EED5833647F1}"/>
                </a:ext>
              </a:extLst>
            </p:cNvPr>
            <p:cNvSpPr>
              <a:spLocks/>
            </p:cNvSpPr>
            <p:nvPr/>
          </p:nvSpPr>
          <p:spPr bwMode="auto">
            <a:xfrm>
              <a:off x="3532" y="7844"/>
              <a:ext cx="448" cy="0"/>
            </a:xfrm>
            <a:prstGeom prst="straightConnector1">
              <a:avLst/>
            </a:prstGeom>
            <a:noFill/>
            <a:ln w="12700">
              <a:solidFill>
                <a:srgbClr val="000000"/>
              </a:solidFill>
              <a:miter lim="800000"/>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8" name="Straight Arrow Connector 162">
              <a:extLst>
                <a:ext uri="{FF2B5EF4-FFF2-40B4-BE49-F238E27FC236}">
                  <a16:creationId xmlns:a16="http://schemas.microsoft.com/office/drawing/2014/main" id="{FC4373C7-2D4F-9AD2-9D58-8BAAA8F4474C}"/>
                </a:ext>
              </a:extLst>
            </p:cNvPr>
            <p:cNvSpPr>
              <a:spLocks/>
            </p:cNvSpPr>
            <p:nvPr/>
          </p:nvSpPr>
          <p:spPr bwMode="auto">
            <a:xfrm>
              <a:off x="6045" y="7844"/>
              <a:ext cx="557" cy="0"/>
            </a:xfrm>
            <a:prstGeom prst="straightConnector1">
              <a:avLst/>
            </a:prstGeom>
            <a:noFill/>
            <a:ln w="12700">
              <a:solidFill>
                <a:srgbClr val="000000"/>
              </a:solidFill>
              <a:miter lim="800000"/>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0" name="Straight Arrow Connector 161">
              <a:extLst>
                <a:ext uri="{FF2B5EF4-FFF2-40B4-BE49-F238E27FC236}">
                  <a16:creationId xmlns:a16="http://schemas.microsoft.com/office/drawing/2014/main" id="{B9E2D861-D4B4-A4D7-5915-939F553D99EF}"/>
                </a:ext>
              </a:extLst>
            </p:cNvPr>
            <p:cNvSpPr>
              <a:spLocks/>
            </p:cNvSpPr>
            <p:nvPr/>
          </p:nvSpPr>
          <p:spPr bwMode="auto">
            <a:xfrm>
              <a:off x="8666" y="7844"/>
              <a:ext cx="748" cy="0"/>
            </a:xfrm>
            <a:prstGeom prst="straightConnector1">
              <a:avLst/>
            </a:prstGeom>
            <a:noFill/>
            <a:ln w="12700">
              <a:solidFill>
                <a:srgbClr val="000000"/>
              </a:solidFill>
              <a:miter lim="800000"/>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1" name="Straight Connector 159">
              <a:extLst>
                <a:ext uri="{FF2B5EF4-FFF2-40B4-BE49-F238E27FC236}">
                  <a16:creationId xmlns:a16="http://schemas.microsoft.com/office/drawing/2014/main" id="{70B4ECF2-86F9-C9FE-8AAC-2AC3926D03F0}"/>
                </a:ext>
              </a:extLst>
            </p:cNvPr>
            <p:cNvSpPr>
              <a:spLocks noChangeShapeType="1"/>
            </p:cNvSpPr>
            <p:nvPr/>
          </p:nvSpPr>
          <p:spPr bwMode="auto">
            <a:xfrm>
              <a:off x="10564" y="8346"/>
              <a:ext cx="0" cy="202"/>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2" name="Straight Connector 166">
              <a:extLst>
                <a:ext uri="{FF2B5EF4-FFF2-40B4-BE49-F238E27FC236}">
                  <a16:creationId xmlns:a16="http://schemas.microsoft.com/office/drawing/2014/main" id="{B9DEF69C-CE90-1245-35AD-E28E69DF681A}"/>
                </a:ext>
              </a:extLst>
            </p:cNvPr>
            <p:cNvSpPr>
              <a:spLocks noChangeShapeType="1"/>
            </p:cNvSpPr>
            <p:nvPr/>
          </p:nvSpPr>
          <p:spPr bwMode="auto">
            <a:xfrm flipH="1">
              <a:off x="2622" y="8548"/>
              <a:ext cx="7942"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3" name="Straight Arrow Connector 165">
              <a:extLst>
                <a:ext uri="{FF2B5EF4-FFF2-40B4-BE49-F238E27FC236}">
                  <a16:creationId xmlns:a16="http://schemas.microsoft.com/office/drawing/2014/main" id="{90B2F5F3-0124-932E-D2BD-2A2D1F2887B6}"/>
                </a:ext>
              </a:extLst>
            </p:cNvPr>
            <p:cNvSpPr>
              <a:spLocks/>
            </p:cNvSpPr>
            <p:nvPr/>
          </p:nvSpPr>
          <p:spPr bwMode="auto">
            <a:xfrm>
              <a:off x="2622" y="8548"/>
              <a:ext cx="0" cy="326"/>
            </a:xfrm>
            <a:prstGeom prst="straightConnector1">
              <a:avLst/>
            </a:prstGeom>
            <a:noFill/>
            <a:ln w="12700">
              <a:solidFill>
                <a:srgbClr val="000000"/>
              </a:solidFill>
              <a:miter lim="800000"/>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4" name="Straight Arrow Connector 170">
              <a:extLst>
                <a:ext uri="{FF2B5EF4-FFF2-40B4-BE49-F238E27FC236}">
                  <a16:creationId xmlns:a16="http://schemas.microsoft.com/office/drawing/2014/main" id="{9C8D4438-CA8D-E9F0-434D-4370203D5C53}"/>
                </a:ext>
              </a:extLst>
            </p:cNvPr>
            <p:cNvSpPr>
              <a:spLocks/>
            </p:cNvSpPr>
            <p:nvPr/>
          </p:nvSpPr>
          <p:spPr bwMode="auto">
            <a:xfrm>
              <a:off x="3532" y="9388"/>
              <a:ext cx="584" cy="0"/>
            </a:xfrm>
            <a:prstGeom prst="straightConnector1">
              <a:avLst/>
            </a:prstGeom>
            <a:noFill/>
            <a:ln w="12700">
              <a:solidFill>
                <a:srgbClr val="000000"/>
              </a:solidFill>
              <a:miter lim="800000"/>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6" name="Straight Arrow Connector 169">
              <a:extLst>
                <a:ext uri="{FF2B5EF4-FFF2-40B4-BE49-F238E27FC236}">
                  <a16:creationId xmlns:a16="http://schemas.microsoft.com/office/drawing/2014/main" id="{5858976E-0C16-64E1-DC97-9906144EAE69}"/>
                </a:ext>
              </a:extLst>
            </p:cNvPr>
            <p:cNvSpPr>
              <a:spLocks/>
            </p:cNvSpPr>
            <p:nvPr/>
          </p:nvSpPr>
          <p:spPr bwMode="auto">
            <a:xfrm>
              <a:off x="6181" y="9388"/>
              <a:ext cx="1277" cy="0"/>
            </a:xfrm>
            <a:prstGeom prst="straightConnector1">
              <a:avLst/>
            </a:prstGeom>
            <a:noFill/>
            <a:ln w="12700">
              <a:solidFill>
                <a:srgbClr val="000000"/>
              </a:solidFill>
              <a:miter lim="800000"/>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8" name="Straight Connector 171">
              <a:extLst>
                <a:ext uri="{FF2B5EF4-FFF2-40B4-BE49-F238E27FC236}">
                  <a16:creationId xmlns:a16="http://schemas.microsoft.com/office/drawing/2014/main" id="{7188F9DB-73DA-0347-B33B-67A515BEC8B1}"/>
                </a:ext>
              </a:extLst>
            </p:cNvPr>
            <p:cNvSpPr>
              <a:spLocks noChangeShapeType="1"/>
            </p:cNvSpPr>
            <p:nvPr/>
          </p:nvSpPr>
          <p:spPr bwMode="auto">
            <a:xfrm flipH="1">
              <a:off x="9699" y="9666"/>
              <a:ext cx="0" cy="454"/>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0" name="Line 87">
              <a:extLst>
                <a:ext uri="{FF2B5EF4-FFF2-40B4-BE49-F238E27FC236}">
                  <a16:creationId xmlns:a16="http://schemas.microsoft.com/office/drawing/2014/main" id="{F1E99643-EF6A-0F91-6061-5B2F4934BA29}"/>
                </a:ext>
              </a:extLst>
            </p:cNvPr>
            <p:cNvSpPr>
              <a:spLocks noChangeShapeType="1"/>
            </p:cNvSpPr>
            <p:nvPr/>
          </p:nvSpPr>
          <p:spPr bwMode="auto">
            <a:xfrm flipH="1">
              <a:off x="2771" y="10145"/>
              <a:ext cx="6929"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2" name="Straight Arrow Connector 175">
              <a:extLst>
                <a:ext uri="{FF2B5EF4-FFF2-40B4-BE49-F238E27FC236}">
                  <a16:creationId xmlns:a16="http://schemas.microsoft.com/office/drawing/2014/main" id="{038879F4-4B2C-2109-D339-1FABF70391D8}"/>
                </a:ext>
              </a:extLst>
            </p:cNvPr>
            <p:cNvSpPr>
              <a:spLocks/>
            </p:cNvSpPr>
            <p:nvPr/>
          </p:nvSpPr>
          <p:spPr bwMode="auto">
            <a:xfrm>
              <a:off x="2771" y="10145"/>
              <a:ext cx="0" cy="272"/>
            </a:xfrm>
            <a:prstGeom prst="straightConnector1">
              <a:avLst/>
            </a:prstGeom>
            <a:noFill/>
            <a:ln w="12700">
              <a:solidFill>
                <a:srgbClr val="000000"/>
              </a:solidFill>
              <a:miter lim="800000"/>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5" name="Straight Arrow Connector 177">
              <a:extLst>
                <a:ext uri="{FF2B5EF4-FFF2-40B4-BE49-F238E27FC236}">
                  <a16:creationId xmlns:a16="http://schemas.microsoft.com/office/drawing/2014/main" id="{0907E52C-8C58-2BE1-5F23-3C792AB10348}"/>
                </a:ext>
              </a:extLst>
            </p:cNvPr>
            <p:cNvSpPr>
              <a:spLocks/>
            </p:cNvSpPr>
            <p:nvPr/>
          </p:nvSpPr>
          <p:spPr bwMode="auto">
            <a:xfrm>
              <a:off x="3532" y="10860"/>
              <a:ext cx="1100" cy="0"/>
            </a:xfrm>
            <a:prstGeom prst="straightConnector1">
              <a:avLst/>
            </a:prstGeom>
            <a:noFill/>
            <a:ln w="12700">
              <a:solidFill>
                <a:srgbClr val="000000"/>
              </a:solidFill>
              <a:miter lim="800000"/>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7" name="Straight Arrow Connector 178">
              <a:extLst>
                <a:ext uri="{FF2B5EF4-FFF2-40B4-BE49-F238E27FC236}">
                  <a16:creationId xmlns:a16="http://schemas.microsoft.com/office/drawing/2014/main" id="{0E608468-A436-7A5E-79EB-8D019BB8EE0D}"/>
                </a:ext>
              </a:extLst>
            </p:cNvPr>
            <p:cNvSpPr>
              <a:spLocks/>
            </p:cNvSpPr>
            <p:nvPr/>
          </p:nvSpPr>
          <p:spPr bwMode="auto">
            <a:xfrm flipV="1">
              <a:off x="7553" y="10823"/>
              <a:ext cx="692" cy="13"/>
            </a:xfrm>
            <a:prstGeom prst="straightConnector1">
              <a:avLst/>
            </a:prstGeom>
            <a:noFill/>
            <a:ln w="12700">
              <a:solidFill>
                <a:srgbClr val="000000"/>
              </a:solidFill>
              <a:miter lim="800000"/>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9" name="Line 82">
              <a:extLst>
                <a:ext uri="{FF2B5EF4-FFF2-40B4-BE49-F238E27FC236}">
                  <a16:creationId xmlns:a16="http://schemas.microsoft.com/office/drawing/2014/main" id="{EC4CC55F-CE4C-E415-8D64-24904B885C5C}"/>
                </a:ext>
              </a:extLst>
            </p:cNvPr>
            <p:cNvSpPr>
              <a:spLocks noChangeShapeType="1"/>
            </p:cNvSpPr>
            <p:nvPr/>
          </p:nvSpPr>
          <p:spPr bwMode="auto">
            <a:xfrm flipH="1">
              <a:off x="9699" y="11230"/>
              <a:ext cx="0" cy="421"/>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0" name="Line 79">
              <a:extLst>
                <a:ext uri="{FF2B5EF4-FFF2-40B4-BE49-F238E27FC236}">
                  <a16:creationId xmlns:a16="http://schemas.microsoft.com/office/drawing/2014/main" id="{F9431430-147E-5CAC-7FED-B32EBDD24D66}"/>
                </a:ext>
              </a:extLst>
            </p:cNvPr>
            <p:cNvSpPr>
              <a:spLocks noChangeShapeType="1"/>
            </p:cNvSpPr>
            <p:nvPr/>
          </p:nvSpPr>
          <p:spPr bwMode="auto">
            <a:xfrm flipH="1">
              <a:off x="3885" y="11652"/>
              <a:ext cx="5814"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1" name="AutoShape 80">
              <a:extLst>
                <a:ext uri="{FF2B5EF4-FFF2-40B4-BE49-F238E27FC236}">
                  <a16:creationId xmlns:a16="http://schemas.microsoft.com/office/drawing/2014/main" id="{4E32CF4A-7264-2E43-1090-8FAE8C251759}"/>
                </a:ext>
              </a:extLst>
            </p:cNvPr>
            <p:cNvSpPr>
              <a:spLocks/>
            </p:cNvSpPr>
            <p:nvPr/>
          </p:nvSpPr>
          <p:spPr bwMode="auto">
            <a:xfrm>
              <a:off x="3885" y="11652"/>
              <a:ext cx="0" cy="326"/>
            </a:xfrm>
            <a:prstGeom prst="straightConnector1">
              <a:avLst/>
            </a:prstGeom>
            <a:noFill/>
            <a:ln w="12700">
              <a:solidFill>
                <a:srgbClr val="000000"/>
              </a:solidFill>
              <a:miter lim="800000"/>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2" name="AutoShape 85">
              <a:extLst>
                <a:ext uri="{FF2B5EF4-FFF2-40B4-BE49-F238E27FC236}">
                  <a16:creationId xmlns:a16="http://schemas.microsoft.com/office/drawing/2014/main" id="{970BAFF0-9C42-D8E2-C487-24CBDE4B092F}"/>
                </a:ext>
              </a:extLst>
            </p:cNvPr>
            <p:cNvSpPr>
              <a:spLocks/>
            </p:cNvSpPr>
            <p:nvPr/>
          </p:nvSpPr>
          <p:spPr bwMode="auto">
            <a:xfrm>
              <a:off x="4794" y="12452"/>
              <a:ext cx="1251" cy="0"/>
            </a:xfrm>
            <a:prstGeom prst="straightConnector1">
              <a:avLst/>
            </a:prstGeom>
            <a:noFill/>
            <a:ln w="12700">
              <a:solidFill>
                <a:srgbClr val="000000"/>
              </a:solidFill>
              <a:miter lim="800000"/>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3" name="Rectangle 27">
              <a:extLst>
                <a:ext uri="{FF2B5EF4-FFF2-40B4-BE49-F238E27FC236}">
                  <a16:creationId xmlns:a16="http://schemas.microsoft.com/office/drawing/2014/main" id="{7FB244AE-AD04-B710-0EBD-6F348A79E6B0}"/>
                </a:ext>
              </a:extLst>
            </p:cNvPr>
            <p:cNvSpPr>
              <a:spLocks/>
            </p:cNvSpPr>
            <p:nvPr/>
          </p:nvSpPr>
          <p:spPr bwMode="auto">
            <a:xfrm>
              <a:off x="6059" y="13565"/>
              <a:ext cx="2064" cy="502"/>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Dispatch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Rectangle 28">
              <a:extLst>
                <a:ext uri="{FF2B5EF4-FFF2-40B4-BE49-F238E27FC236}">
                  <a16:creationId xmlns:a16="http://schemas.microsoft.com/office/drawing/2014/main" id="{675A9428-D43E-B28C-03D2-11F970F27141}"/>
                </a:ext>
              </a:extLst>
            </p:cNvPr>
            <p:cNvSpPr>
              <a:spLocks/>
            </p:cNvSpPr>
            <p:nvPr/>
          </p:nvSpPr>
          <p:spPr bwMode="auto">
            <a:xfrm>
              <a:off x="8664" y="11990"/>
              <a:ext cx="2064" cy="883"/>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Bundling and Storage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AutoShape 83">
              <a:extLst>
                <a:ext uri="{FF2B5EF4-FFF2-40B4-BE49-F238E27FC236}">
                  <a16:creationId xmlns:a16="http://schemas.microsoft.com/office/drawing/2014/main" id="{4F9828BA-5FA8-3812-D5A6-6B0FCE3E5CC9}"/>
                </a:ext>
              </a:extLst>
            </p:cNvPr>
            <p:cNvSpPr>
              <a:spLocks/>
            </p:cNvSpPr>
            <p:nvPr/>
          </p:nvSpPr>
          <p:spPr bwMode="auto">
            <a:xfrm>
              <a:off x="7023" y="12874"/>
              <a:ext cx="14" cy="693"/>
            </a:xfrm>
            <a:prstGeom prst="straightConnector1">
              <a:avLst/>
            </a:prstGeom>
            <a:noFill/>
            <a:ln w="12700">
              <a:solidFill>
                <a:srgbClr val="000000"/>
              </a:solidFill>
              <a:miter lim="800000"/>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6" name="AutoShape 84">
              <a:extLst>
                <a:ext uri="{FF2B5EF4-FFF2-40B4-BE49-F238E27FC236}">
                  <a16:creationId xmlns:a16="http://schemas.microsoft.com/office/drawing/2014/main" id="{C834E4CF-D7EC-3702-C72B-CD578F946648}"/>
                </a:ext>
              </a:extLst>
            </p:cNvPr>
            <p:cNvSpPr>
              <a:spLocks/>
            </p:cNvSpPr>
            <p:nvPr/>
          </p:nvSpPr>
          <p:spPr bwMode="auto">
            <a:xfrm>
              <a:off x="8123" y="12453"/>
              <a:ext cx="543" cy="0"/>
            </a:xfrm>
            <a:prstGeom prst="straightConnector1">
              <a:avLst/>
            </a:prstGeom>
            <a:noFill/>
            <a:ln w="12700">
              <a:solidFill>
                <a:srgbClr val="000000"/>
              </a:solidFill>
              <a:miter lim="800000"/>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grpSp>
      <p:sp>
        <p:nvSpPr>
          <p:cNvPr id="77" name="Rectangle 50">
            <a:extLst>
              <a:ext uri="{FF2B5EF4-FFF2-40B4-BE49-F238E27FC236}">
                <a16:creationId xmlns:a16="http://schemas.microsoft.com/office/drawing/2014/main" id="{565B6190-7399-EF63-6800-F8E8F316B9CD}"/>
              </a:ext>
            </a:extLst>
          </p:cNvPr>
          <p:cNvSpPr>
            <a:spLocks noChangeArrowheads="1"/>
          </p:cNvSpPr>
          <p:nvPr/>
        </p:nvSpPr>
        <p:spPr bwMode="auto">
          <a:xfrm>
            <a:off x="4019086" y="6192947"/>
            <a:ext cx="220374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kumimoji="0" lang="hi-IN" altLang="en-US" sz="12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rPr>
              <a:t>rosess Flow Chart (Bar Mill)</a:t>
            </a:r>
            <a:endParaRPr kumimoji="0" lang="en-US" altLang="en-US" sz="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36213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99300" y="6416675"/>
            <a:ext cx="2311400" cy="365125"/>
          </a:xfrm>
        </p:spPr>
        <p:txBody>
          <a:bodyPr/>
          <a:lstStyle/>
          <a:p>
            <a:pPr>
              <a:defRPr/>
            </a:pPr>
            <a:fld id="{E37F0A0A-F07F-49B8-B7E1-B2CDB105F3D9}" type="slidenum">
              <a:rPr lang="en-US" smtClean="0"/>
              <a:pPr>
                <a:defRPr/>
              </a:pPr>
              <a:t>18</a:t>
            </a:fld>
            <a:endParaRPr lang="en-US"/>
          </a:p>
        </p:txBody>
      </p:sp>
      <p:sp>
        <p:nvSpPr>
          <p:cNvPr id="7" name="Rectangle 6"/>
          <p:cNvSpPr/>
          <p:nvPr/>
        </p:nvSpPr>
        <p:spPr>
          <a:xfrm>
            <a:off x="425450" y="152420"/>
            <a:ext cx="9328150" cy="430887"/>
          </a:xfrm>
          <a:prstGeom prst="rect">
            <a:avLst/>
          </a:prstGeom>
        </p:spPr>
        <p:txBody>
          <a:bodyPr>
            <a:spAutoFit/>
          </a:bodyPr>
          <a:lstStyle/>
          <a:p>
            <a:pPr algn="ctr">
              <a:defRPr/>
            </a:pPr>
            <a:r>
              <a:rPr lang="en-US" sz="2200" b="1" dirty="0">
                <a:latin typeface="Times New Roman" pitchFamily="18" charset="0"/>
                <a:cs typeface="Times New Roman" pitchFamily="18" charset="0"/>
              </a:rPr>
              <a:t>POINT WISE COMPLIANCES OF TERM OF REFERENCES</a:t>
            </a:r>
            <a:endParaRPr lang="en-US" sz="2200" b="1" cap="all" dirty="0">
              <a:latin typeface="Times New Roman" pitchFamily="18" charset="0"/>
              <a:ea typeface="+mj-ea"/>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785706796"/>
              </p:ext>
            </p:extLst>
          </p:nvPr>
        </p:nvGraphicFramePr>
        <p:xfrm>
          <a:off x="152400" y="609600"/>
          <a:ext cx="9601201" cy="1562296"/>
        </p:xfrm>
        <a:graphic>
          <a:graphicData uri="http://schemas.openxmlformats.org/drawingml/2006/table">
            <a:tbl>
              <a:tblPr firstRow="1" bandRow="1">
                <a:tableStyleId>{5940675A-B579-460E-94D1-54222C63F5DA}</a:tableStyleId>
              </a:tblPr>
              <a:tblGrid>
                <a:gridCol w="696861">
                  <a:extLst>
                    <a:ext uri="{9D8B030D-6E8A-4147-A177-3AD203B41FA5}">
                      <a16:colId xmlns:a16="http://schemas.microsoft.com/office/drawing/2014/main" val="20000"/>
                    </a:ext>
                  </a:extLst>
                </a:gridCol>
                <a:gridCol w="2198739">
                  <a:extLst>
                    <a:ext uri="{9D8B030D-6E8A-4147-A177-3AD203B41FA5}">
                      <a16:colId xmlns:a16="http://schemas.microsoft.com/office/drawing/2014/main" val="20001"/>
                    </a:ext>
                  </a:extLst>
                </a:gridCol>
                <a:gridCol w="6705601">
                  <a:extLst>
                    <a:ext uri="{9D8B030D-6E8A-4147-A177-3AD203B41FA5}">
                      <a16:colId xmlns:a16="http://schemas.microsoft.com/office/drawing/2014/main" val="20002"/>
                    </a:ext>
                  </a:extLst>
                </a:gridCol>
              </a:tblGrid>
              <a:tr h="220784">
                <a:tc>
                  <a:txBody>
                    <a:bodyPr/>
                    <a:lstStyle/>
                    <a:p>
                      <a:r>
                        <a:rPr lang="en-US" sz="1300" b="1" dirty="0">
                          <a:latin typeface="Times New Roman" pitchFamily="18" charset="0"/>
                          <a:cs typeface="Times New Roman" pitchFamily="18" charset="0"/>
                        </a:rPr>
                        <a:t>TOR Point</a:t>
                      </a:r>
                    </a:p>
                  </a:txBody>
                  <a:tcPr>
                    <a:solidFill>
                      <a:schemeClr val="accent1">
                        <a:lumMod val="20000"/>
                        <a:lumOff val="80000"/>
                      </a:schemeClr>
                    </a:solidFill>
                  </a:tcPr>
                </a:tc>
                <a:tc>
                  <a:txBody>
                    <a:bodyPr/>
                    <a:lstStyle/>
                    <a:p>
                      <a:r>
                        <a:rPr lang="en-US" sz="1300" b="1" dirty="0">
                          <a:latin typeface="Times New Roman" pitchFamily="18" charset="0"/>
                          <a:cs typeface="Times New Roman" pitchFamily="18" charset="0"/>
                        </a:rPr>
                        <a:t>ToR Details</a:t>
                      </a:r>
                    </a:p>
                  </a:txBody>
                  <a:tcPr>
                    <a:solidFill>
                      <a:schemeClr val="accent1">
                        <a:lumMod val="20000"/>
                        <a:lumOff val="80000"/>
                      </a:schemeClr>
                    </a:solidFill>
                  </a:tcPr>
                </a:tc>
                <a:tc>
                  <a:txBody>
                    <a:bodyPr/>
                    <a:lstStyle/>
                    <a:p>
                      <a:r>
                        <a:rPr lang="en-US" sz="1300" b="1" dirty="0">
                          <a:latin typeface="Times New Roman" pitchFamily="18" charset="0"/>
                          <a:cs typeface="Times New Roman" pitchFamily="18" charset="0"/>
                        </a:rPr>
                        <a:t>Implementation/Plan </a:t>
                      </a:r>
                    </a:p>
                  </a:txBody>
                  <a:tcPr>
                    <a:solidFill>
                      <a:schemeClr val="accent1">
                        <a:lumMod val="20000"/>
                        <a:lumOff val="80000"/>
                      </a:schemeClr>
                    </a:solidFill>
                  </a:tcPr>
                </a:tc>
                <a:extLst>
                  <a:ext uri="{0D108BD9-81ED-4DB2-BD59-A6C34878D82A}">
                    <a16:rowId xmlns:a16="http://schemas.microsoft.com/office/drawing/2014/main" val="10000"/>
                  </a:ext>
                </a:extLst>
              </a:tr>
              <a:tr h="1074616">
                <a:tc>
                  <a:txBody>
                    <a:bodyPr/>
                    <a:lstStyle/>
                    <a:p>
                      <a:r>
                        <a:rPr lang="en-US" sz="1300" b="1" dirty="0">
                          <a:latin typeface="Times New Roman" pitchFamily="18" charset="0"/>
                          <a:cs typeface="Times New Roman" pitchFamily="18" charset="0"/>
                        </a:rPr>
                        <a:t>ix.</a:t>
                      </a:r>
                    </a:p>
                  </a:txBody>
                  <a:tcPr/>
                </a:tc>
                <a:tc>
                  <a:txBody>
                    <a:bodyPr/>
                    <a:lstStyle/>
                    <a:p>
                      <a:pPr marL="0" indent="0" algn="just">
                        <a:lnSpc>
                          <a:spcPct val="150000"/>
                        </a:lnSpc>
                        <a:spcAft>
                          <a:spcPts val="1000"/>
                        </a:spcAft>
                      </a:pP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Hazard identification and details of proposed safety systems.    </a:t>
                      </a:r>
                      <a:endParaRPr lang="en-IN"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IN" sz="1300" dirty="0">
                          <a:effectLst/>
                          <a:latin typeface="Times New Roman" panose="02020603050405020304" pitchFamily="18" charset="0"/>
                          <a:ea typeface="Times New Roman" panose="02020603050405020304" pitchFamily="18" charset="0"/>
                          <a:cs typeface="Times New Roman" panose="02020603050405020304" pitchFamily="18" charset="0"/>
                        </a:rPr>
                        <a:t>As under:-</a:t>
                      </a:r>
                    </a:p>
                  </a:txBody>
                  <a:tcPr marL="68580" marR="68580" marT="0" marB="0"/>
                </a:tc>
                <a:extLst>
                  <a:ext uri="{0D108BD9-81ED-4DB2-BD59-A6C34878D82A}">
                    <a16:rowId xmlns:a16="http://schemas.microsoft.com/office/drawing/2014/main" val="10001"/>
                  </a:ext>
                </a:extLst>
              </a:tr>
            </a:tbl>
          </a:graphicData>
        </a:graphic>
      </p:graphicFrame>
      <p:graphicFrame>
        <p:nvGraphicFramePr>
          <p:cNvPr id="4" name="Table 3">
            <a:extLst>
              <a:ext uri="{FF2B5EF4-FFF2-40B4-BE49-F238E27FC236}">
                <a16:creationId xmlns:a16="http://schemas.microsoft.com/office/drawing/2014/main" id="{4A4B574B-6528-8338-1D36-68A0E4C6035A}"/>
              </a:ext>
            </a:extLst>
          </p:cNvPr>
          <p:cNvGraphicFramePr>
            <a:graphicFrameLocks noGrp="1"/>
          </p:cNvGraphicFramePr>
          <p:nvPr>
            <p:extLst>
              <p:ext uri="{D42A27DB-BD31-4B8C-83A1-F6EECF244321}">
                <p14:modId xmlns:p14="http://schemas.microsoft.com/office/powerpoint/2010/main" val="1388937649"/>
              </p:ext>
            </p:extLst>
          </p:nvPr>
        </p:nvGraphicFramePr>
        <p:xfrm>
          <a:off x="304800" y="2458720"/>
          <a:ext cx="9328150" cy="3637280"/>
        </p:xfrm>
        <a:graphic>
          <a:graphicData uri="http://schemas.openxmlformats.org/drawingml/2006/table">
            <a:tbl>
              <a:tblPr firstRow="1" firstCol="1" bandRow="1">
                <a:tableStyleId>{5940675A-B579-460E-94D1-54222C63F5DA}</a:tableStyleId>
              </a:tblPr>
              <a:tblGrid>
                <a:gridCol w="2224405">
                  <a:extLst>
                    <a:ext uri="{9D8B030D-6E8A-4147-A177-3AD203B41FA5}">
                      <a16:colId xmlns:a16="http://schemas.microsoft.com/office/drawing/2014/main" val="20393764"/>
                    </a:ext>
                  </a:extLst>
                </a:gridCol>
                <a:gridCol w="3013710">
                  <a:extLst>
                    <a:ext uri="{9D8B030D-6E8A-4147-A177-3AD203B41FA5}">
                      <a16:colId xmlns:a16="http://schemas.microsoft.com/office/drawing/2014/main" val="319798753"/>
                    </a:ext>
                  </a:extLst>
                </a:gridCol>
                <a:gridCol w="4090035">
                  <a:extLst>
                    <a:ext uri="{9D8B030D-6E8A-4147-A177-3AD203B41FA5}">
                      <a16:colId xmlns:a16="http://schemas.microsoft.com/office/drawing/2014/main" val="67860868"/>
                    </a:ext>
                  </a:extLst>
                </a:gridCol>
              </a:tblGrid>
              <a:tr h="0">
                <a:tc>
                  <a:txBody>
                    <a:bodyPr/>
                    <a:lstStyle/>
                    <a:p>
                      <a:pPr algn="just">
                        <a:lnSpc>
                          <a:spcPct val="100000"/>
                        </a:lnSpc>
                        <a:spcAft>
                          <a:spcPts val="600"/>
                        </a:spcAft>
                      </a:pPr>
                      <a:r>
                        <a:rPr lang="en-US" sz="1200">
                          <a:effectLst/>
                          <a:latin typeface="Times New Roman" panose="02020603050405020304" pitchFamily="18" charset="0"/>
                          <a:cs typeface="Times New Roman" panose="02020603050405020304" pitchFamily="18" charset="0"/>
                        </a:rPr>
                        <a:t>Project Phase</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987" marR="21987" marT="0" marB="0"/>
                </a:tc>
                <a:tc>
                  <a:txBody>
                    <a:bodyPr/>
                    <a:lstStyle/>
                    <a:p>
                      <a:pPr algn="just">
                        <a:lnSpc>
                          <a:spcPct val="100000"/>
                        </a:lnSpc>
                        <a:spcAft>
                          <a:spcPts val="600"/>
                        </a:spcAft>
                      </a:pPr>
                      <a:r>
                        <a:rPr lang="en-US" sz="1200">
                          <a:effectLst/>
                          <a:latin typeface="Times New Roman" panose="02020603050405020304" pitchFamily="18" charset="0"/>
                          <a:cs typeface="Times New Roman" panose="02020603050405020304" pitchFamily="18" charset="0"/>
                        </a:rPr>
                        <a:t>Hazard Identified</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987" marR="21987" marT="0" marB="0"/>
                </a:tc>
                <a:tc>
                  <a:txBody>
                    <a:bodyPr/>
                    <a:lstStyle/>
                    <a:p>
                      <a:pPr algn="just">
                        <a:lnSpc>
                          <a:spcPct val="100000"/>
                        </a:lnSpc>
                        <a:spcAft>
                          <a:spcPts val="600"/>
                        </a:spcAft>
                      </a:pPr>
                      <a:r>
                        <a:rPr lang="en-US" sz="1200">
                          <a:effectLst/>
                          <a:latin typeface="Times New Roman" panose="02020603050405020304" pitchFamily="18" charset="0"/>
                          <a:cs typeface="Times New Roman" panose="02020603050405020304" pitchFamily="18" charset="0"/>
                        </a:rPr>
                        <a:t>Safety System/Measures</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987" marR="21987" marT="0" marB="0"/>
                </a:tc>
                <a:extLst>
                  <a:ext uri="{0D108BD9-81ED-4DB2-BD59-A6C34878D82A}">
                    <a16:rowId xmlns:a16="http://schemas.microsoft.com/office/drawing/2014/main" val="803292126"/>
                  </a:ext>
                </a:extLst>
              </a:tr>
              <a:tr h="1081370">
                <a:tc>
                  <a:txBody>
                    <a:bodyPr/>
                    <a:lstStyle/>
                    <a:p>
                      <a:pPr algn="just">
                        <a:lnSpc>
                          <a:spcPct val="100000"/>
                        </a:lnSpc>
                        <a:spcAft>
                          <a:spcPts val="600"/>
                        </a:spcAft>
                      </a:pPr>
                      <a:r>
                        <a:rPr lang="en-US" sz="1200" dirty="0">
                          <a:effectLst/>
                          <a:latin typeface="Times New Roman" panose="02020603050405020304" pitchFamily="18" charset="0"/>
                          <a:cs typeface="Times New Roman" panose="02020603050405020304" pitchFamily="18" charset="0"/>
                        </a:rPr>
                        <a:t>Existing and Proposed expansion phase</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987" marR="21987" marT="0" marB="0"/>
                </a:tc>
                <a:tc>
                  <a:txBody>
                    <a:bodyPr/>
                    <a:lstStyle/>
                    <a:p>
                      <a:pPr algn="just">
                        <a:lnSpc>
                          <a:spcPct val="100000"/>
                        </a:lnSpc>
                        <a:spcAft>
                          <a:spcPts val="600"/>
                        </a:spcAft>
                      </a:pPr>
                      <a:r>
                        <a:rPr lang="en-US" sz="1200" dirty="0">
                          <a:effectLst/>
                          <a:latin typeface="Times New Roman" panose="02020603050405020304" pitchFamily="18" charset="0"/>
                          <a:cs typeface="Times New Roman" panose="02020603050405020304" pitchFamily="18" charset="0"/>
                        </a:rPr>
                        <a:t>Material Hazards:</a:t>
                      </a:r>
                      <a:endParaRPr lang="en-IN" sz="1200" dirty="0">
                        <a:effectLst/>
                        <a:latin typeface="Times New Roman" panose="02020603050405020304" pitchFamily="18" charset="0"/>
                        <a:cs typeface="Times New Roman" panose="02020603050405020304" pitchFamily="18" charset="0"/>
                      </a:endParaRPr>
                    </a:p>
                    <a:p>
                      <a:pPr marL="342900" lvl="0" indent="-342900" algn="just">
                        <a:lnSpc>
                          <a:spcPct val="100000"/>
                        </a:lnSpc>
                        <a:buFont typeface="Wingdings" panose="05000000000000000000" pitchFamily="2" charset="2"/>
                        <a:buChar char=""/>
                      </a:pPr>
                      <a:r>
                        <a:rPr lang="en-US" sz="1200" dirty="0">
                          <a:effectLst/>
                          <a:latin typeface="Times New Roman" panose="02020603050405020304" pitchFamily="18" charset="0"/>
                          <a:cs typeface="Times New Roman" panose="02020603050405020304" pitchFamily="18" charset="0"/>
                        </a:rPr>
                        <a:t>High Speed Diesel (HSD)</a:t>
                      </a:r>
                      <a:endParaRPr lang="en-IN" sz="1200" dirty="0">
                        <a:effectLst/>
                        <a:latin typeface="Times New Roman" panose="02020603050405020304" pitchFamily="18" charset="0"/>
                        <a:cs typeface="Times New Roman" panose="02020603050405020304" pitchFamily="18" charset="0"/>
                      </a:endParaRPr>
                    </a:p>
                    <a:p>
                      <a:pPr marL="342900" lvl="0" indent="-342900" algn="just">
                        <a:lnSpc>
                          <a:spcPct val="100000"/>
                        </a:lnSpc>
                        <a:buFont typeface="Wingdings" panose="05000000000000000000" pitchFamily="2" charset="2"/>
                        <a:buChar char=""/>
                      </a:pPr>
                      <a:r>
                        <a:rPr lang="en-US" sz="1200" dirty="0">
                          <a:effectLst/>
                          <a:latin typeface="Times New Roman" panose="02020603050405020304" pitchFamily="18" charset="0"/>
                          <a:cs typeface="Times New Roman" panose="02020603050405020304" pitchFamily="18" charset="0"/>
                        </a:rPr>
                        <a:t>Risk associated with coal handling – dust explosion; </a:t>
                      </a:r>
                      <a:endParaRPr lang="en-IN" sz="1200" dirty="0">
                        <a:effectLst/>
                        <a:latin typeface="Times New Roman" panose="02020603050405020304" pitchFamily="18" charset="0"/>
                        <a:cs typeface="Times New Roman" panose="02020603050405020304" pitchFamily="18" charset="0"/>
                      </a:endParaRPr>
                    </a:p>
                    <a:p>
                      <a:pPr marL="342900" lvl="0" indent="-342900" algn="just">
                        <a:lnSpc>
                          <a:spcPct val="100000"/>
                        </a:lnSpc>
                        <a:buFont typeface="Wingdings" panose="05000000000000000000" pitchFamily="2" charset="2"/>
                        <a:buChar char=""/>
                      </a:pPr>
                      <a:r>
                        <a:rPr lang="en-US" sz="1200" dirty="0">
                          <a:effectLst/>
                          <a:latin typeface="Times New Roman" panose="02020603050405020304" pitchFamily="18" charset="0"/>
                          <a:cs typeface="Times New Roman" panose="02020603050405020304" pitchFamily="18" charset="0"/>
                        </a:rPr>
                        <a:t>Risk associated with Molten steel handling </a:t>
                      </a:r>
                      <a:endParaRPr lang="en-IN" sz="1200" dirty="0">
                        <a:effectLst/>
                        <a:latin typeface="Times New Roman" panose="02020603050405020304" pitchFamily="18" charset="0"/>
                        <a:cs typeface="Times New Roman" panose="02020603050405020304" pitchFamily="18" charset="0"/>
                      </a:endParaRPr>
                    </a:p>
                    <a:p>
                      <a:pPr marL="342900" lvl="0" indent="-342900" algn="just">
                        <a:lnSpc>
                          <a:spcPct val="100000"/>
                        </a:lnSpc>
                        <a:buFont typeface="Wingdings" panose="05000000000000000000" pitchFamily="2" charset="2"/>
                        <a:buChar char=""/>
                      </a:pPr>
                      <a:r>
                        <a:rPr lang="en-US" sz="1200" dirty="0">
                          <a:effectLst/>
                          <a:latin typeface="Times New Roman" panose="02020603050405020304" pitchFamily="18" charset="0"/>
                          <a:cs typeface="Times New Roman" panose="02020603050405020304" pitchFamily="18" charset="0"/>
                        </a:rPr>
                        <a:t>Coal storage in open yard; </a:t>
                      </a:r>
                      <a:endParaRPr lang="en-IN" sz="1200" dirty="0">
                        <a:effectLst/>
                        <a:latin typeface="Times New Roman" panose="02020603050405020304" pitchFamily="18" charset="0"/>
                        <a:cs typeface="Times New Roman" panose="02020603050405020304" pitchFamily="18" charset="0"/>
                      </a:endParaRPr>
                    </a:p>
                    <a:p>
                      <a:pPr marL="1143000" lvl="2" indent="-228600" algn="just">
                        <a:lnSpc>
                          <a:spcPct val="100000"/>
                        </a:lnSpc>
                        <a:buFont typeface="Wingdings" panose="05000000000000000000" pitchFamily="2" charset="2"/>
                        <a:buChar char=""/>
                      </a:pPr>
                      <a:r>
                        <a:rPr lang="en-US" sz="1200" dirty="0">
                          <a:effectLst/>
                          <a:latin typeface="Times New Roman" panose="02020603050405020304" pitchFamily="18" charset="0"/>
                          <a:cs typeface="Times New Roman" panose="02020603050405020304" pitchFamily="18" charset="0"/>
                        </a:rPr>
                        <a:t>Process Hazards: </a:t>
                      </a:r>
                      <a:endParaRPr lang="en-IN" sz="1200" dirty="0">
                        <a:effectLst/>
                        <a:latin typeface="Times New Roman" panose="02020603050405020304" pitchFamily="18" charset="0"/>
                        <a:cs typeface="Times New Roman" panose="02020603050405020304" pitchFamily="18" charset="0"/>
                      </a:endParaRPr>
                    </a:p>
                    <a:p>
                      <a:pPr marL="342900" lvl="0" indent="-342900" algn="just">
                        <a:lnSpc>
                          <a:spcPct val="100000"/>
                        </a:lnSpc>
                        <a:buFont typeface="Wingdings" panose="05000000000000000000" pitchFamily="2" charset="2"/>
                        <a:buChar char=""/>
                      </a:pPr>
                      <a:r>
                        <a:rPr lang="en-US" sz="1200" dirty="0">
                          <a:effectLst/>
                          <a:latin typeface="Times New Roman" panose="02020603050405020304" pitchFamily="18" charset="0"/>
                          <a:cs typeface="Times New Roman" panose="02020603050405020304" pitchFamily="18" charset="0"/>
                        </a:rPr>
                        <a:t>During handling of hazardous materials or processes resulting in Heat, fire, explosion, etc.</a:t>
                      </a:r>
                      <a:endParaRPr lang="en-IN" sz="1200" dirty="0">
                        <a:effectLst/>
                        <a:latin typeface="Times New Roman" panose="02020603050405020304" pitchFamily="18" charset="0"/>
                        <a:cs typeface="Times New Roman" panose="02020603050405020304" pitchFamily="18" charset="0"/>
                      </a:endParaRPr>
                    </a:p>
                    <a:p>
                      <a:pPr marL="457200" algn="just">
                        <a:lnSpc>
                          <a:spcPct val="100000"/>
                        </a:lnSpc>
                      </a:pPr>
                      <a:r>
                        <a:rPr lang="en-US" sz="1200" dirty="0">
                          <a:effectLst/>
                          <a:latin typeface="Times New Roman" panose="02020603050405020304" pitchFamily="18" charset="0"/>
                          <a:cs typeface="Times New Roman" panose="02020603050405020304" pitchFamily="18" charset="0"/>
                        </a:rPr>
                        <a:t>Electrical hazards:</a:t>
                      </a:r>
                      <a:endParaRPr lang="en-IN" sz="1200" dirty="0">
                        <a:effectLst/>
                        <a:latin typeface="Times New Roman" panose="02020603050405020304" pitchFamily="18" charset="0"/>
                        <a:cs typeface="Times New Roman" panose="02020603050405020304" pitchFamily="18" charset="0"/>
                      </a:endParaRPr>
                    </a:p>
                    <a:p>
                      <a:pPr marL="342900" lvl="0" indent="-342900" algn="just">
                        <a:lnSpc>
                          <a:spcPct val="100000"/>
                        </a:lnSpc>
                        <a:buFont typeface="Wingdings" panose="05000000000000000000" pitchFamily="2" charset="2"/>
                        <a:buChar char=""/>
                      </a:pPr>
                      <a:r>
                        <a:rPr lang="en-US" sz="1200" dirty="0">
                          <a:effectLst/>
                          <a:latin typeface="Times New Roman" panose="02020603050405020304" pitchFamily="18" charset="0"/>
                          <a:cs typeface="Times New Roman" panose="02020603050405020304" pitchFamily="18" charset="0"/>
                        </a:rPr>
                        <a:t>Electrocution, high voltage levels, short circuit, </a:t>
                      </a:r>
                      <a:r>
                        <a:rPr lang="en-US" sz="1200" dirty="0" err="1">
                          <a:effectLst/>
                          <a:latin typeface="Times New Roman" panose="02020603050405020304" pitchFamily="18" charset="0"/>
                          <a:cs typeface="Times New Roman" panose="02020603050405020304" pitchFamily="18" charset="0"/>
                        </a:rPr>
                        <a:t>etc</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987" marR="21987" marT="0" marB="0"/>
                </a:tc>
                <a:tc>
                  <a:txBody>
                    <a:bodyPr/>
                    <a:lstStyle/>
                    <a:p>
                      <a:pPr marL="1143000" lvl="2" indent="-228600" algn="just">
                        <a:lnSpc>
                          <a:spcPct val="100000"/>
                        </a:lnSpc>
                        <a:buFont typeface="Wingdings" panose="05000000000000000000" pitchFamily="2" charset="2"/>
                        <a:buChar char=""/>
                      </a:pPr>
                      <a:r>
                        <a:rPr lang="en-US" sz="1200" dirty="0">
                          <a:effectLst/>
                          <a:latin typeface="Times New Roman" panose="02020603050405020304" pitchFamily="18" charset="0"/>
                          <a:cs typeface="Times New Roman" panose="02020603050405020304" pitchFamily="18" charset="0"/>
                        </a:rPr>
                        <a:t>On-Site/Off- Site Emergency Plan.</a:t>
                      </a:r>
                      <a:endParaRPr lang="en-IN" sz="1200" dirty="0">
                        <a:effectLst/>
                        <a:latin typeface="Times New Roman" panose="02020603050405020304" pitchFamily="18" charset="0"/>
                        <a:cs typeface="Times New Roman" panose="02020603050405020304" pitchFamily="18" charset="0"/>
                      </a:endParaRPr>
                    </a:p>
                    <a:p>
                      <a:pPr marL="1143000" lvl="2" indent="-228600" algn="just">
                        <a:lnSpc>
                          <a:spcPct val="100000"/>
                        </a:lnSpc>
                        <a:buFont typeface="Wingdings" panose="05000000000000000000" pitchFamily="2" charset="2"/>
                        <a:buChar char=""/>
                      </a:pPr>
                      <a:r>
                        <a:rPr lang="en-US" sz="1200" dirty="0">
                          <a:effectLst/>
                          <a:latin typeface="Times New Roman" panose="02020603050405020304" pitchFamily="18" charset="0"/>
                          <a:cs typeface="Times New Roman" panose="02020603050405020304" pitchFamily="18" charset="0"/>
                        </a:rPr>
                        <a:t>Exposure Controls and Personal Protection; </a:t>
                      </a:r>
                      <a:endParaRPr lang="en-IN" sz="1200" dirty="0">
                        <a:effectLst/>
                        <a:latin typeface="Times New Roman" panose="02020603050405020304" pitchFamily="18" charset="0"/>
                        <a:cs typeface="Times New Roman" panose="02020603050405020304" pitchFamily="18" charset="0"/>
                      </a:endParaRPr>
                    </a:p>
                    <a:p>
                      <a:pPr marL="1143000" lvl="2" indent="-228600" algn="just">
                        <a:lnSpc>
                          <a:spcPct val="100000"/>
                        </a:lnSpc>
                        <a:buFont typeface="Wingdings" panose="05000000000000000000" pitchFamily="2" charset="2"/>
                        <a:buChar char=""/>
                      </a:pPr>
                      <a:r>
                        <a:rPr lang="en-US" sz="1200" dirty="0">
                          <a:effectLst/>
                          <a:latin typeface="Times New Roman" panose="02020603050405020304" pitchFamily="18" charset="0"/>
                          <a:cs typeface="Times New Roman" panose="02020603050405020304" pitchFamily="18" charset="0"/>
                        </a:rPr>
                        <a:t>Personnel Protective Equipment’s; </a:t>
                      </a:r>
                      <a:endParaRPr lang="en-IN" sz="1200" dirty="0">
                        <a:effectLst/>
                        <a:latin typeface="Times New Roman" panose="02020603050405020304" pitchFamily="18" charset="0"/>
                        <a:cs typeface="Times New Roman" panose="02020603050405020304" pitchFamily="18" charset="0"/>
                      </a:endParaRPr>
                    </a:p>
                    <a:p>
                      <a:pPr marL="1143000" lvl="2" indent="-228600" algn="just">
                        <a:lnSpc>
                          <a:spcPct val="100000"/>
                        </a:lnSpc>
                        <a:spcAft>
                          <a:spcPts val="1000"/>
                        </a:spcAft>
                        <a:buFont typeface="Wingdings" panose="05000000000000000000" pitchFamily="2" charset="2"/>
                        <a:buChar char=""/>
                      </a:pPr>
                      <a:r>
                        <a:rPr lang="en-US" sz="1200" dirty="0">
                          <a:effectLst/>
                          <a:latin typeface="Times New Roman" panose="02020603050405020304" pitchFamily="18" charset="0"/>
                          <a:cs typeface="Times New Roman" panose="02020603050405020304" pitchFamily="18" charset="0"/>
                        </a:rPr>
                        <a:t>Other Safety Measures:-</a:t>
                      </a:r>
                      <a:endParaRPr lang="en-IN" sz="1200" dirty="0">
                        <a:effectLst/>
                        <a:latin typeface="Times New Roman" panose="02020603050405020304" pitchFamily="18" charset="0"/>
                        <a:cs typeface="Times New Roman" panose="02020603050405020304" pitchFamily="18" charset="0"/>
                      </a:endParaRPr>
                    </a:p>
                    <a:p>
                      <a:pPr marL="228600" indent="-227965" algn="just">
                        <a:lnSpc>
                          <a:spcPct val="100000"/>
                        </a:lnSpc>
                        <a:spcAft>
                          <a:spcPts val="600"/>
                        </a:spcAft>
                      </a:pPr>
                      <a:r>
                        <a:rPr lang="en-US" sz="1200" dirty="0">
                          <a:effectLst/>
                          <a:latin typeface="Times New Roman" panose="02020603050405020304" pitchFamily="18" charset="0"/>
                          <a:cs typeface="Times New Roman" panose="02020603050405020304" pitchFamily="18" charset="0"/>
                          <a:sym typeface="Symbol" panose="05050102010706020507" pitchFamily="18" charset="2"/>
                        </a:rPr>
                        <a:t></a:t>
                      </a:r>
                      <a:r>
                        <a:rPr lang="en-US" sz="1200" dirty="0">
                          <a:effectLst/>
                          <a:latin typeface="Times New Roman" panose="02020603050405020304" pitchFamily="18" charset="0"/>
                          <a:cs typeface="Times New Roman" panose="02020603050405020304" pitchFamily="18" charset="0"/>
                        </a:rPr>
                        <a:t> Safety training to the workers is /will given.</a:t>
                      </a:r>
                      <a:endParaRPr lang="en-IN" sz="1200" dirty="0">
                        <a:effectLst/>
                        <a:latin typeface="Times New Roman" panose="02020603050405020304" pitchFamily="18" charset="0"/>
                        <a:cs typeface="Times New Roman" panose="02020603050405020304" pitchFamily="18" charset="0"/>
                      </a:endParaRPr>
                    </a:p>
                    <a:p>
                      <a:pPr marL="229235" indent="-228600" algn="just">
                        <a:lnSpc>
                          <a:spcPct val="100000"/>
                        </a:lnSpc>
                        <a:spcAft>
                          <a:spcPts val="600"/>
                        </a:spcAft>
                      </a:pPr>
                      <a:r>
                        <a:rPr lang="en-US" sz="1200"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sym typeface="Symbol" panose="05050102010706020507" pitchFamily="18" charset="2"/>
                        </a:rPr>
                        <a:t></a:t>
                      </a:r>
                      <a:r>
                        <a:rPr lang="en-US" sz="1200" dirty="0">
                          <a:effectLst/>
                          <a:latin typeface="Times New Roman" panose="02020603050405020304" pitchFamily="18" charset="0"/>
                          <a:cs typeface="Times New Roman" panose="02020603050405020304" pitchFamily="18" charset="0"/>
                        </a:rPr>
                        <a:t> PPE is/will provide to the workers. </a:t>
                      </a:r>
                      <a:endParaRPr lang="en-IN" sz="1200" dirty="0">
                        <a:effectLst/>
                        <a:latin typeface="Times New Roman" panose="02020603050405020304" pitchFamily="18" charset="0"/>
                        <a:cs typeface="Times New Roman" panose="02020603050405020304" pitchFamily="18" charset="0"/>
                      </a:endParaRPr>
                    </a:p>
                    <a:p>
                      <a:pPr marL="229235" indent="-228600" algn="just">
                        <a:lnSpc>
                          <a:spcPct val="100000"/>
                        </a:lnSpc>
                        <a:spcAft>
                          <a:spcPts val="600"/>
                        </a:spcAft>
                      </a:pPr>
                      <a:r>
                        <a:rPr lang="en-US" sz="1200" dirty="0">
                          <a:effectLst/>
                          <a:latin typeface="Times New Roman" panose="02020603050405020304" pitchFamily="18" charset="0"/>
                          <a:cs typeface="Times New Roman" panose="02020603050405020304" pitchFamily="18" charset="0"/>
                          <a:sym typeface="Symbol" panose="05050102010706020507" pitchFamily="18" charset="2"/>
                        </a:rPr>
                        <a:t></a:t>
                      </a:r>
                      <a:r>
                        <a:rPr lang="en-US" sz="1200" dirty="0">
                          <a:effectLst/>
                          <a:latin typeface="Times New Roman" panose="02020603050405020304" pitchFamily="18" charset="0"/>
                          <a:cs typeface="Times New Roman" panose="02020603050405020304" pitchFamily="18" charset="0"/>
                        </a:rPr>
                        <a:t> The maintenance and cleaning of APCD is /will carried out regularly. </a:t>
                      </a:r>
                      <a:endParaRPr lang="en-IN" sz="1200" dirty="0">
                        <a:effectLst/>
                        <a:latin typeface="Times New Roman" panose="02020603050405020304" pitchFamily="18" charset="0"/>
                        <a:cs typeface="Times New Roman" panose="02020603050405020304" pitchFamily="18" charset="0"/>
                      </a:endParaRPr>
                    </a:p>
                    <a:p>
                      <a:pPr marL="229235" indent="-228600" algn="just">
                        <a:lnSpc>
                          <a:spcPct val="100000"/>
                        </a:lnSpc>
                        <a:spcAft>
                          <a:spcPts val="600"/>
                        </a:spcAft>
                      </a:pPr>
                      <a:r>
                        <a:rPr lang="en-US" sz="1200" dirty="0">
                          <a:effectLst/>
                          <a:latin typeface="Times New Roman" panose="02020603050405020304" pitchFamily="18" charset="0"/>
                          <a:cs typeface="Times New Roman" panose="02020603050405020304" pitchFamily="18" charset="0"/>
                          <a:sym typeface="Symbol" panose="05050102010706020507" pitchFamily="18" charset="2"/>
                        </a:rPr>
                        <a:t></a:t>
                      </a:r>
                      <a:r>
                        <a:rPr lang="en-US" sz="1200" dirty="0">
                          <a:effectLst/>
                          <a:latin typeface="Times New Roman" panose="02020603050405020304" pitchFamily="18" charset="0"/>
                          <a:cs typeface="Times New Roman" panose="02020603050405020304" pitchFamily="18" charset="0"/>
                        </a:rPr>
                        <a:t> The dust removal efficiency of bag filters will check regularly.</a:t>
                      </a:r>
                      <a:endParaRPr lang="en-IN" sz="1200" dirty="0">
                        <a:effectLst/>
                        <a:latin typeface="Times New Roman" panose="02020603050405020304" pitchFamily="18" charset="0"/>
                        <a:cs typeface="Times New Roman" panose="02020603050405020304" pitchFamily="18" charset="0"/>
                      </a:endParaRPr>
                    </a:p>
                    <a:p>
                      <a:pPr marL="229235" indent="-228600" algn="just">
                        <a:lnSpc>
                          <a:spcPct val="100000"/>
                        </a:lnSpc>
                        <a:spcAft>
                          <a:spcPts val="600"/>
                        </a:spcAft>
                      </a:pPr>
                      <a:r>
                        <a:rPr lang="en-US" sz="1200"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sym typeface="Symbol" panose="05050102010706020507" pitchFamily="18" charset="2"/>
                        </a:rPr>
                        <a:t></a:t>
                      </a:r>
                      <a:r>
                        <a:rPr lang="en-US" sz="1200" dirty="0">
                          <a:effectLst/>
                          <a:latin typeface="Times New Roman" panose="02020603050405020304" pitchFamily="18" charset="0"/>
                          <a:cs typeface="Times New Roman" panose="02020603050405020304" pitchFamily="18" charset="0"/>
                        </a:rPr>
                        <a:t> Work place environment monitoring is carried out regularly and records are maintained. </a:t>
                      </a:r>
                      <a:endParaRPr lang="en-IN" sz="1200" dirty="0">
                        <a:effectLst/>
                        <a:latin typeface="Times New Roman" panose="02020603050405020304" pitchFamily="18" charset="0"/>
                        <a:cs typeface="Times New Roman" panose="02020603050405020304" pitchFamily="18" charset="0"/>
                      </a:endParaRPr>
                    </a:p>
                    <a:p>
                      <a:pPr marL="342900" lvl="0" indent="-342900" algn="just">
                        <a:lnSpc>
                          <a:spcPct val="100000"/>
                        </a:lnSpc>
                        <a:spcAft>
                          <a:spcPts val="1000"/>
                        </a:spcAft>
                        <a:buFont typeface="Symbol" panose="05050102010706020507" pitchFamily="18" charset="2"/>
                        <a:buChar char=""/>
                      </a:pPr>
                      <a:r>
                        <a:rPr lang="en-US" sz="1200" dirty="0">
                          <a:effectLst/>
                          <a:latin typeface="Times New Roman" panose="02020603050405020304" pitchFamily="18" charset="0"/>
                          <a:cs typeface="Times New Roman" panose="02020603050405020304" pitchFamily="18" charset="0"/>
                        </a:rPr>
                        <a:t>Good housekeeping is/will implement in the plant. </a:t>
                      </a:r>
                      <a:endParaRPr lang="en-IN" sz="1200" dirty="0">
                        <a:effectLst/>
                        <a:latin typeface="Times New Roman" panose="02020603050405020304" pitchFamily="18" charset="0"/>
                        <a:cs typeface="Times New Roman" panose="02020603050405020304" pitchFamily="18" charset="0"/>
                      </a:endParaRPr>
                    </a:p>
                    <a:p>
                      <a:pPr marL="229235" indent="-228600" algn="just">
                        <a:lnSpc>
                          <a:spcPct val="100000"/>
                        </a:lnSpc>
                        <a:spcAft>
                          <a:spcPts val="600"/>
                        </a:spcAft>
                      </a:pPr>
                      <a:r>
                        <a:rPr lang="en-US" sz="1200" dirty="0">
                          <a:effectLst/>
                          <a:latin typeface="Times New Roman" panose="02020603050405020304" pitchFamily="18" charset="0"/>
                          <a:cs typeface="Times New Roman" panose="02020603050405020304" pitchFamily="18" charset="0"/>
                          <a:sym typeface="Symbol" panose="05050102010706020507" pitchFamily="18" charset="2"/>
                        </a:rPr>
                        <a:t></a:t>
                      </a:r>
                      <a:r>
                        <a:rPr lang="en-US" sz="1200" dirty="0">
                          <a:effectLst/>
                          <a:latin typeface="Times New Roman" panose="02020603050405020304" pitchFamily="18" charset="0"/>
                          <a:cs typeface="Times New Roman" panose="02020603050405020304" pitchFamily="18" charset="0"/>
                        </a:rPr>
                        <a:t> First aid box is/will provided. </a:t>
                      </a:r>
                      <a:endParaRPr lang="en-IN" sz="1200" dirty="0">
                        <a:effectLst/>
                        <a:latin typeface="Times New Roman" panose="02020603050405020304" pitchFamily="18" charset="0"/>
                        <a:cs typeface="Times New Roman" panose="02020603050405020304" pitchFamily="18" charset="0"/>
                      </a:endParaRPr>
                    </a:p>
                    <a:p>
                      <a:pPr marL="229235" indent="-228600" algn="just">
                        <a:lnSpc>
                          <a:spcPct val="100000"/>
                        </a:lnSpc>
                        <a:spcAft>
                          <a:spcPts val="600"/>
                        </a:spcAft>
                      </a:pPr>
                      <a:r>
                        <a:rPr lang="en-US" sz="1200" dirty="0">
                          <a:effectLst/>
                          <a:latin typeface="Times New Roman" panose="02020603050405020304" pitchFamily="18" charset="0"/>
                          <a:cs typeface="Times New Roman" panose="02020603050405020304" pitchFamily="18" charset="0"/>
                          <a:sym typeface="Symbol" panose="05050102010706020507" pitchFamily="18" charset="2"/>
                        </a:rPr>
                        <a:t></a:t>
                      </a:r>
                      <a:r>
                        <a:rPr lang="en-US" sz="1200" dirty="0">
                          <a:effectLst/>
                          <a:latin typeface="Times New Roman" panose="02020603050405020304" pitchFamily="18" charset="0"/>
                          <a:cs typeface="Times New Roman" panose="02020603050405020304" pitchFamily="18" charset="0"/>
                        </a:rPr>
                        <a:t> The industry is/will providing adequate lighting facility inside the plant premises.</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987" marR="21987" marT="0" marB="0"/>
                </a:tc>
                <a:extLst>
                  <a:ext uri="{0D108BD9-81ED-4DB2-BD59-A6C34878D82A}">
                    <a16:rowId xmlns:a16="http://schemas.microsoft.com/office/drawing/2014/main" val="3748899622"/>
                  </a:ext>
                </a:extLst>
              </a:tr>
            </a:tbl>
          </a:graphicData>
        </a:graphic>
      </p:graphicFrame>
    </p:spTree>
    <p:extLst>
      <p:ext uri="{BB962C8B-B14F-4D97-AF65-F5344CB8AC3E}">
        <p14:creationId xmlns:p14="http://schemas.microsoft.com/office/powerpoint/2010/main" val="3353577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99300" y="6416675"/>
            <a:ext cx="2311400" cy="365125"/>
          </a:xfrm>
        </p:spPr>
        <p:txBody>
          <a:bodyPr/>
          <a:lstStyle/>
          <a:p>
            <a:pPr>
              <a:defRPr/>
            </a:pPr>
            <a:fld id="{E37F0A0A-F07F-49B8-B7E1-B2CDB105F3D9}" type="slidenum">
              <a:rPr lang="en-US" smtClean="0"/>
              <a:pPr>
                <a:defRPr/>
              </a:pPr>
              <a:t>19</a:t>
            </a:fld>
            <a:endParaRPr lang="en-US"/>
          </a:p>
        </p:txBody>
      </p:sp>
      <p:sp>
        <p:nvSpPr>
          <p:cNvPr id="7" name="Rectangle 6"/>
          <p:cNvSpPr/>
          <p:nvPr/>
        </p:nvSpPr>
        <p:spPr>
          <a:xfrm>
            <a:off x="501650" y="26313"/>
            <a:ext cx="9328150" cy="430887"/>
          </a:xfrm>
          <a:prstGeom prst="rect">
            <a:avLst/>
          </a:prstGeom>
        </p:spPr>
        <p:txBody>
          <a:bodyPr>
            <a:spAutoFit/>
          </a:bodyPr>
          <a:lstStyle/>
          <a:p>
            <a:pPr algn="ctr">
              <a:defRPr/>
            </a:pPr>
            <a:r>
              <a:rPr lang="en-US" sz="2200" b="1" dirty="0">
                <a:latin typeface="Times New Roman" pitchFamily="18" charset="0"/>
                <a:cs typeface="Times New Roman" pitchFamily="18" charset="0"/>
              </a:rPr>
              <a:t>POINT WISE COMPLIANCES OF TERM OF REFERENCES</a:t>
            </a:r>
            <a:endParaRPr lang="en-US" sz="2200" b="1" cap="all" dirty="0">
              <a:latin typeface="Times New Roman" pitchFamily="18" charset="0"/>
              <a:ea typeface="+mj-ea"/>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609559674"/>
              </p:ext>
            </p:extLst>
          </p:nvPr>
        </p:nvGraphicFramePr>
        <p:xfrm>
          <a:off x="152400" y="609600"/>
          <a:ext cx="9601201" cy="5945759"/>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gridCol w="5105401">
                  <a:extLst>
                    <a:ext uri="{9D8B030D-6E8A-4147-A177-3AD203B41FA5}">
                      <a16:colId xmlns:a16="http://schemas.microsoft.com/office/drawing/2014/main" val="20002"/>
                    </a:ext>
                  </a:extLst>
                </a:gridCol>
              </a:tblGrid>
              <a:tr h="457200">
                <a:tc>
                  <a:txBody>
                    <a:bodyPr/>
                    <a:lstStyle/>
                    <a:p>
                      <a:r>
                        <a:rPr lang="en-US" sz="1150" b="1" dirty="0">
                          <a:latin typeface="Times New Roman" pitchFamily="18" charset="0"/>
                          <a:cs typeface="Times New Roman" pitchFamily="18" charset="0"/>
                        </a:rPr>
                        <a:t>TOR Point</a:t>
                      </a:r>
                    </a:p>
                  </a:txBody>
                  <a:tcPr>
                    <a:solidFill>
                      <a:schemeClr val="accent1">
                        <a:lumMod val="20000"/>
                        <a:lumOff val="80000"/>
                      </a:schemeClr>
                    </a:solidFill>
                  </a:tcPr>
                </a:tc>
                <a:tc>
                  <a:txBody>
                    <a:bodyPr/>
                    <a:lstStyle/>
                    <a:p>
                      <a:r>
                        <a:rPr lang="en-US" sz="1150" b="1" dirty="0">
                          <a:latin typeface="Times New Roman" pitchFamily="18" charset="0"/>
                          <a:cs typeface="Times New Roman" pitchFamily="18" charset="0"/>
                        </a:rPr>
                        <a:t>ToR Details</a:t>
                      </a:r>
                    </a:p>
                  </a:txBody>
                  <a:tcPr>
                    <a:solidFill>
                      <a:schemeClr val="accent1">
                        <a:lumMod val="20000"/>
                        <a:lumOff val="80000"/>
                      </a:schemeClr>
                    </a:solidFill>
                  </a:tcPr>
                </a:tc>
                <a:tc>
                  <a:txBody>
                    <a:bodyPr/>
                    <a:lstStyle/>
                    <a:p>
                      <a:r>
                        <a:rPr lang="en-US" sz="1150" b="1" dirty="0">
                          <a:latin typeface="Times New Roman" pitchFamily="18" charset="0"/>
                          <a:cs typeface="Times New Roman" pitchFamily="18" charset="0"/>
                        </a:rPr>
                        <a:t>Implementation/Plan </a:t>
                      </a:r>
                    </a:p>
                  </a:txBody>
                  <a:tcPr>
                    <a:solidFill>
                      <a:schemeClr val="accent1">
                        <a:lumMod val="20000"/>
                        <a:lumOff val="80000"/>
                      </a:schemeClr>
                    </a:solidFill>
                  </a:tcPr>
                </a:tc>
                <a:extLst>
                  <a:ext uri="{0D108BD9-81ED-4DB2-BD59-A6C34878D82A}">
                    <a16:rowId xmlns:a16="http://schemas.microsoft.com/office/drawing/2014/main" val="10000"/>
                  </a:ext>
                </a:extLst>
              </a:tr>
              <a:tr h="0">
                <a:tc>
                  <a:txBody>
                    <a:bodyPr/>
                    <a:lstStyle/>
                    <a:p>
                      <a:r>
                        <a:rPr lang="en-US" sz="1150" b="1" dirty="0">
                          <a:latin typeface="Times New Roman" pitchFamily="18" charset="0"/>
                          <a:cs typeface="Times New Roman" pitchFamily="18" charset="0"/>
                        </a:rPr>
                        <a:t>x.</a:t>
                      </a:r>
                    </a:p>
                  </a:txBody>
                  <a:tcPr/>
                </a:tc>
                <a:tc>
                  <a:txBody>
                    <a:bodyPr/>
                    <a:lstStyle/>
                    <a:p>
                      <a:pPr marR="45720" algn="just">
                        <a:lnSpc>
                          <a:spcPct val="150000"/>
                        </a:lnSpc>
                        <a:spcAft>
                          <a:spcPts val="600"/>
                        </a:spcAft>
                      </a:pPr>
                      <a:r>
                        <a:rPr lang="en-US" sz="1150" dirty="0">
                          <a:effectLst/>
                          <a:latin typeface="Times New Roman" panose="02020603050405020304" pitchFamily="18" charset="0"/>
                          <a:ea typeface="Times New Roman" panose="02020603050405020304" pitchFamily="18" charset="0"/>
                        </a:rPr>
                        <a:t>Expansion/modernization proposals:</a:t>
                      </a:r>
                      <a:endParaRPr lang="en-IN" sz="115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45720" algn="just" defTabSz="914400" rtl="0" eaLnBrk="1" latinLnBrk="0" hangingPunct="1">
                        <a:lnSpc>
                          <a:spcPct val="150000"/>
                        </a:lnSpc>
                        <a:spcAft>
                          <a:spcPts val="600"/>
                        </a:spcAft>
                      </a:pPr>
                      <a:r>
                        <a:rPr lang="en-US" sz="1150" kern="1200" dirty="0">
                          <a:solidFill>
                            <a:schemeClr val="tx1"/>
                          </a:solidFill>
                          <a:effectLst/>
                          <a:latin typeface="Times New Roman" panose="02020603050405020304" pitchFamily="18" charset="0"/>
                          <a:ea typeface="+mn-ea"/>
                          <a:cs typeface="+mn-cs"/>
                        </a:rPr>
                        <a:t>This is an expansion of MS Ingots from 28,800 TPA to 60,000 TPA and MS TMT Bars/Angles/Channels from 28,800 TPA to 1,00,000 TPA. </a:t>
                      </a:r>
                      <a:endParaRPr lang="en-IN" sz="1150" kern="1200" dirty="0">
                        <a:solidFill>
                          <a:schemeClr val="tx1"/>
                        </a:solidFill>
                        <a:effectLst/>
                        <a:latin typeface="Times New Roman" panose="02020603050405020304" pitchFamily="18" charset="0"/>
                        <a:ea typeface="Times New Roman" panose="02020603050405020304" pitchFamily="18" charset="0"/>
                        <a:cs typeface="+mn-cs"/>
                      </a:endParaRPr>
                    </a:p>
                  </a:txBody>
                  <a:tcPr marL="68580" marR="68580" marT="0" marB="0"/>
                </a:tc>
                <a:extLst>
                  <a:ext uri="{0D108BD9-81ED-4DB2-BD59-A6C34878D82A}">
                    <a16:rowId xmlns:a16="http://schemas.microsoft.com/office/drawing/2014/main" val="10001"/>
                  </a:ext>
                </a:extLst>
              </a:tr>
              <a:tr h="415116">
                <a:tc>
                  <a:txBody>
                    <a:bodyPr/>
                    <a:lstStyle/>
                    <a:p>
                      <a:r>
                        <a:rPr lang="en-US" sz="1150" b="1" dirty="0">
                          <a:latin typeface="Times New Roman" pitchFamily="18" charset="0"/>
                          <a:cs typeface="Times New Roman" pitchFamily="18" charset="0"/>
                        </a:rPr>
                        <a:t>a.</a:t>
                      </a:r>
                    </a:p>
                  </a:txBody>
                  <a:tcPr/>
                </a:tc>
                <a:tc>
                  <a:txBody>
                    <a:bodyPr/>
                    <a:lstStyle/>
                    <a:p>
                      <a:pPr algn="just">
                        <a:lnSpc>
                          <a:spcPct val="150000"/>
                        </a:lnSpc>
                        <a:spcAft>
                          <a:spcPts val="600"/>
                        </a:spcAft>
                      </a:pPr>
                      <a:r>
                        <a:rPr lang="en-US" sz="1150">
                          <a:effectLst/>
                          <a:latin typeface="Times New Roman" panose="02020603050405020304" pitchFamily="18" charset="0"/>
                          <a:ea typeface="Times New Roman" panose="02020603050405020304" pitchFamily="18" charset="0"/>
                        </a:rPr>
                        <a:t>Copy of all the Environmental Clearance(s) including Amendments thereto obtained for the project from MoEF&amp;CC/SEIAA shall be attached as an Annexure. A certified copy of the latest Monitoring Report of the Regional Office of the Ministry of Environment, Forest and  Climate Change as per circular dated 30</a:t>
                      </a:r>
                      <a:r>
                        <a:rPr lang="en-US" sz="1150" baseline="30000">
                          <a:effectLst/>
                          <a:latin typeface="Times New Roman" panose="02020603050405020304" pitchFamily="18" charset="0"/>
                          <a:ea typeface="Times New Roman" panose="02020603050405020304" pitchFamily="18" charset="0"/>
                        </a:rPr>
                        <a:t>th</a:t>
                      </a:r>
                      <a:r>
                        <a:rPr lang="en-US" sz="1150">
                          <a:effectLst/>
                          <a:latin typeface="Times New Roman" panose="02020603050405020304" pitchFamily="18" charset="0"/>
                          <a:ea typeface="Times New Roman" panose="02020603050405020304" pitchFamily="18" charset="0"/>
                        </a:rPr>
                        <a:t>May, 2012 on the status of compliance of conditions stipulated in all the existing environmental clearances including Amendments shall be provided. In addition, status of compliance of Consent to Operate for the ongoing/existing operation of the project from SPCB/PCC shall be attached with the EIA-EMP report</a:t>
                      </a:r>
                      <a:endParaRPr lang="en-IN" sz="115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600"/>
                        </a:spcAft>
                      </a:pPr>
                      <a:r>
                        <a:rPr lang="en-US" sz="1100" b="1" dirty="0">
                          <a:effectLst/>
                          <a:latin typeface="Times New Roman" panose="02020603050405020304" pitchFamily="18" charset="0"/>
                          <a:ea typeface="Times New Roman" panose="02020603050405020304" pitchFamily="18" charset="0"/>
                        </a:rPr>
                        <a:t>Environmental Clearance:</a:t>
                      </a:r>
                      <a:r>
                        <a:rPr lang="en-US" sz="1100" dirty="0">
                          <a:effectLst/>
                          <a:latin typeface="Times New Roman" panose="02020603050405020304" pitchFamily="18" charset="0"/>
                          <a:ea typeface="Times New Roman" panose="02020603050405020304" pitchFamily="18" charset="0"/>
                        </a:rPr>
                        <a:t> Shri Prithvi Alloys Pvt. Ltd. is in operational since 2010. The production capacity of MS Ingots manufacturing in existing unit was less than 30,000 TPA. Therefore, no prior Environmental Clearance was required for existing unit. The existing project does not come under the purview of Environmental Clearance as existing project is for MS Ingots and Rolling mill. </a:t>
                      </a:r>
                      <a:endParaRPr lang="en-IN" sz="12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r>
                        <a:rPr lang="en-US" sz="1100" b="1" dirty="0">
                          <a:effectLst/>
                          <a:latin typeface="Times New Roman" panose="02020603050405020304" pitchFamily="18" charset="0"/>
                          <a:ea typeface="Times New Roman" panose="02020603050405020304" pitchFamily="18" charset="0"/>
                        </a:rPr>
                        <a:t>Status of compliance of Consent to Operate:</a:t>
                      </a:r>
                      <a:r>
                        <a:rPr lang="en-US" sz="1100" dirty="0">
                          <a:effectLst/>
                          <a:latin typeface="Times New Roman" panose="02020603050405020304" pitchFamily="18" charset="0"/>
                          <a:ea typeface="Times New Roman" panose="02020603050405020304" pitchFamily="18" charset="0"/>
                        </a:rPr>
                        <a:t> Compliance report of Consent to operate for existing unit</a:t>
                      </a:r>
                      <a:endParaRPr lang="en-IN"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3669076"/>
                  </a:ext>
                </a:extLst>
              </a:tr>
              <a:tr h="415116">
                <a:tc>
                  <a:txBody>
                    <a:bodyPr/>
                    <a:lstStyle/>
                    <a:p>
                      <a:r>
                        <a:rPr lang="en-US" sz="1150" b="1" dirty="0">
                          <a:latin typeface="Times New Roman" pitchFamily="18" charset="0"/>
                          <a:cs typeface="Times New Roman" pitchFamily="18" charset="0"/>
                        </a:rPr>
                        <a:t>b.</a:t>
                      </a:r>
                    </a:p>
                  </a:txBody>
                  <a:tcPr/>
                </a:tc>
                <a:tc>
                  <a:txBody>
                    <a:bodyPr/>
                    <a:lstStyle/>
                    <a:p>
                      <a:pPr marL="0" indent="0" algn="just">
                        <a:lnSpc>
                          <a:spcPct val="150000"/>
                        </a:lnSpc>
                        <a:spcAft>
                          <a:spcPts val="1000"/>
                        </a:spcAft>
                      </a:pPr>
                      <a:r>
                        <a:rPr lang="en-US" sz="1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case the existing project has not obtained environmental clearance, reasons for not taking EC under the provisions of the EIA Notification 1994 and/or EIA Notification 2006 shall be provided. Copies of Consent to Establish/No Objection Certificate and Consent to Operate (in case of units operating prior to EIA Notification 2006, CTE and CTO of FY 2005-2006) obtained from the SPCB shall be submitted.</a:t>
                      </a:r>
                      <a:endParaRPr lang="en-IN" sz="11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100" b="1" dirty="0">
                          <a:effectLst/>
                          <a:latin typeface="Times New Roman" panose="02020603050405020304" pitchFamily="18" charset="0"/>
                          <a:ea typeface="Times New Roman" panose="02020603050405020304" pitchFamily="18" charset="0"/>
                        </a:rPr>
                        <a:t>Environmental Clearance:</a:t>
                      </a:r>
                      <a:r>
                        <a:rPr lang="en-US" sz="1100" dirty="0">
                          <a:effectLst/>
                          <a:latin typeface="Times New Roman" panose="02020603050405020304" pitchFamily="18" charset="0"/>
                          <a:ea typeface="Times New Roman" panose="02020603050405020304" pitchFamily="18" charset="0"/>
                        </a:rPr>
                        <a:t> Shri Prithvi Alloys Pvt. Ltd. is in operational since 2010. The production capacity of MS Ingots manufacturing in existing unit was less than 30,000 TPA. Therefore, no prior Environmental Clearance was required for existing unit. The existing project does not come under the purview of Environmental Clearance as existing project is for MS Ingots and Rolling mill. </a:t>
                      </a:r>
                      <a:endParaRPr lang="en-IN" sz="12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r>
                        <a:rPr lang="en-US" sz="1100" b="1" dirty="0">
                          <a:effectLst/>
                          <a:latin typeface="Times New Roman" panose="02020603050405020304" pitchFamily="18" charset="0"/>
                          <a:ea typeface="Times New Roman" panose="02020603050405020304" pitchFamily="18" charset="0"/>
                        </a:rPr>
                        <a:t>Consent to Establish and Consent to Operate: - </a:t>
                      </a:r>
                      <a:r>
                        <a:rPr lang="en-US" sz="1100" dirty="0">
                          <a:effectLst/>
                          <a:latin typeface="Times New Roman" panose="02020603050405020304" pitchFamily="18" charset="0"/>
                          <a:ea typeface="Times New Roman" panose="02020603050405020304" pitchFamily="18" charset="0"/>
                        </a:rPr>
                        <a:t>The existing unit have Consent to establish and consent to operate under Air and water act. </a:t>
                      </a:r>
                      <a:endParaRPr lang="en-IN" sz="12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r>
                        <a:rPr lang="en-US" sz="1100" dirty="0">
                          <a:effectLst/>
                          <a:latin typeface="Times New Roman" panose="02020603050405020304" pitchFamily="18" charset="0"/>
                          <a:ea typeface="Times New Roman" panose="02020603050405020304" pitchFamily="18" charset="0"/>
                        </a:rPr>
                        <a:t>Compliance report of Consent to operate for existing unit</a:t>
                      </a:r>
                      <a:endParaRPr lang="en-IN"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05917736"/>
                  </a:ext>
                </a:extLst>
              </a:tr>
            </a:tbl>
          </a:graphicData>
        </a:graphic>
      </p:graphicFrame>
    </p:spTree>
    <p:extLst>
      <p:ext uri="{BB962C8B-B14F-4D97-AF65-F5344CB8AC3E}">
        <p14:creationId xmlns:p14="http://schemas.microsoft.com/office/powerpoint/2010/main" val="2201389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3429003" y="228600"/>
            <a:ext cx="2851150" cy="533400"/>
          </a:xfrm>
          <a:prstGeom prst="rect">
            <a:avLst/>
          </a:prstGeom>
        </p:spPr>
        <p:txBody>
          <a:bodyPr/>
          <a:lstStyle/>
          <a:p>
            <a:r>
              <a:rPr lang="en-US" sz="2400" b="1" dirty="0">
                <a:latin typeface="Times New Roman" pitchFamily="18" charset="0"/>
                <a:cs typeface="Times New Roman" pitchFamily="18" charset="0"/>
              </a:rPr>
              <a:t>INTRODUCTION</a:t>
            </a:r>
          </a:p>
        </p:txBody>
      </p:sp>
      <p:graphicFrame>
        <p:nvGraphicFramePr>
          <p:cNvPr id="5" name="Table 4"/>
          <p:cNvGraphicFramePr>
            <a:graphicFrameLocks noGrp="1"/>
          </p:cNvGraphicFramePr>
          <p:nvPr>
            <p:extLst>
              <p:ext uri="{D42A27DB-BD31-4B8C-83A1-F6EECF244321}">
                <p14:modId xmlns:p14="http://schemas.microsoft.com/office/powerpoint/2010/main" val="3494180974"/>
              </p:ext>
            </p:extLst>
          </p:nvPr>
        </p:nvGraphicFramePr>
        <p:xfrm>
          <a:off x="319086" y="1343660"/>
          <a:ext cx="9267828" cy="3914140"/>
        </p:xfrm>
        <a:graphic>
          <a:graphicData uri="http://schemas.openxmlformats.org/drawingml/2006/table">
            <a:tbl>
              <a:tblPr firstRow="1" bandRow="1">
                <a:tableStyleId>{5C22544A-7EE6-4342-B048-85BDC9FD1C3A}</a:tableStyleId>
              </a:tblPr>
              <a:tblGrid>
                <a:gridCol w="1576358">
                  <a:extLst>
                    <a:ext uri="{9D8B030D-6E8A-4147-A177-3AD203B41FA5}">
                      <a16:colId xmlns:a16="http://schemas.microsoft.com/office/drawing/2014/main" val="20000"/>
                    </a:ext>
                  </a:extLst>
                </a:gridCol>
                <a:gridCol w="7691470">
                  <a:extLst>
                    <a:ext uri="{9D8B030D-6E8A-4147-A177-3AD203B41FA5}">
                      <a16:colId xmlns:a16="http://schemas.microsoft.com/office/drawing/2014/main" val="20001"/>
                    </a:ext>
                  </a:extLst>
                </a:gridCol>
              </a:tblGrid>
              <a:tr h="148544">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800" dirty="0">
                          <a:solidFill>
                            <a:schemeClr val="tx1"/>
                          </a:solidFill>
                          <a:latin typeface="Times New Roman" pitchFamily="18" charset="0"/>
                          <a:cs typeface="Times New Roman" pitchFamily="18" charset="0"/>
                        </a:rPr>
                        <a:t>Project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1800" b="0" dirty="0">
                          <a:solidFill>
                            <a:schemeClr val="tx1"/>
                          </a:solidFill>
                          <a:latin typeface="Times New Roman" pitchFamily="18" charset="0"/>
                          <a:cs typeface="Times New Roman" pitchFamily="18" charset="0"/>
                        </a:rPr>
                        <a:t>Expansion of MS Ingots from 28,800 TPA to 60,000 TPA and MS TMT Bars/Angles/Channels from 28,800 TPA to 1,00,000 TPA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88250">
                <a:tc>
                  <a:txBody>
                    <a:bodyPr/>
                    <a:lstStyle/>
                    <a:p>
                      <a:pPr>
                        <a:lnSpc>
                          <a:spcPct val="150000"/>
                        </a:lnSpc>
                      </a:pPr>
                      <a:r>
                        <a:rPr lang="en-US" altLang="en-US" sz="1800" b="1" dirty="0">
                          <a:latin typeface="Times New Roman" pitchFamily="18" charset="0"/>
                          <a:cs typeface="Times New Roman" pitchFamily="18" charset="0"/>
                        </a:rPr>
                        <a:t>Promoter</a:t>
                      </a:r>
                      <a:endParaRPr lang="en-US" sz="1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1800" b="0" dirty="0">
                          <a:solidFill>
                            <a:schemeClr val="tx1"/>
                          </a:solidFill>
                          <a:latin typeface="Times New Roman" pitchFamily="18" charset="0"/>
                          <a:cs typeface="Times New Roman" pitchFamily="18" charset="0"/>
                        </a:rPr>
                        <a:t>Shri Prithvi Alloys Private Limited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47574">
                <a:tc>
                  <a:txBody>
                    <a:bodyPr/>
                    <a:lstStyle/>
                    <a:p>
                      <a:pPr>
                        <a:lnSpc>
                          <a:spcPct val="150000"/>
                        </a:lnSpc>
                      </a:pPr>
                      <a:r>
                        <a:rPr lang="en-US" sz="1800" b="1" dirty="0">
                          <a:latin typeface="Times New Roman" pitchFamily="18" charset="0"/>
                          <a:ea typeface="Times New Roman" pitchFamily="18" charset="0"/>
                          <a:cs typeface="Times New Roman" pitchFamily="18" charset="0"/>
                        </a:rPr>
                        <a:t>Location</a:t>
                      </a:r>
                      <a:endParaRPr lang="en-US" sz="1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1800" b="0" dirty="0">
                          <a:solidFill>
                            <a:schemeClr val="tx1"/>
                          </a:solidFill>
                          <a:latin typeface="Times New Roman" pitchFamily="18" charset="0"/>
                          <a:cs typeface="Times New Roman" pitchFamily="18" charset="0"/>
                        </a:rPr>
                        <a:t>Plot No.E-154 to E-156, E-157 , RIICO Industrial Area,  </a:t>
                      </a:r>
                      <a:r>
                        <a:rPr lang="en-US" sz="1800" b="0" dirty="0" err="1">
                          <a:solidFill>
                            <a:schemeClr val="tx1"/>
                          </a:solidFill>
                          <a:latin typeface="Times New Roman" pitchFamily="18" charset="0"/>
                          <a:cs typeface="Times New Roman" pitchFamily="18" charset="0"/>
                        </a:rPr>
                        <a:t>Bagru</a:t>
                      </a:r>
                      <a:r>
                        <a:rPr lang="en-US" sz="1800" b="0" dirty="0">
                          <a:solidFill>
                            <a:schemeClr val="tx1"/>
                          </a:solidFill>
                          <a:latin typeface="Times New Roman" pitchFamily="18" charset="0"/>
                          <a:cs typeface="Times New Roman" pitchFamily="18" charset="0"/>
                        </a:rPr>
                        <a:t> Extension Phase-II, Jaipur (Rajasthan)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72414">
                <a:tc>
                  <a:txBody>
                    <a:bodyPr/>
                    <a:lstStyle/>
                    <a:p>
                      <a:pPr marL="0" algn="l" defTabSz="914400" rtl="0" eaLnBrk="1" latinLnBrk="0" hangingPunct="1">
                        <a:lnSpc>
                          <a:spcPct val="150000"/>
                        </a:lnSpc>
                      </a:pPr>
                      <a:r>
                        <a:rPr lang="en-US" sz="1800" b="1" kern="1200" dirty="0">
                          <a:solidFill>
                            <a:schemeClr val="dk1"/>
                          </a:solidFill>
                          <a:latin typeface="Times New Roman" pitchFamily="18" charset="0"/>
                          <a:ea typeface="Times New Roman" pitchFamily="18" charset="0"/>
                          <a:cs typeface="Times New Roman" pitchFamily="18" charset="0"/>
                        </a:rPr>
                        <a:t>Terms of Reference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b="0" i="0" dirty="0">
                          <a:solidFill>
                            <a:schemeClr val="tx1"/>
                          </a:solidFill>
                          <a:latin typeface="Times New Roman" pitchFamily="18" charset="0"/>
                          <a:cs typeface="Times New Roman" pitchFamily="18" charset="0"/>
                        </a:rPr>
                        <a:t>Terms of Reference (</a:t>
                      </a:r>
                      <a:r>
                        <a:rPr lang="en-US" sz="1800" b="0" i="0" dirty="0" err="1">
                          <a:solidFill>
                            <a:schemeClr val="tx1"/>
                          </a:solidFill>
                          <a:latin typeface="Times New Roman" pitchFamily="18" charset="0"/>
                          <a:cs typeface="Times New Roman" pitchFamily="18" charset="0"/>
                        </a:rPr>
                        <a:t>ToR</a:t>
                      </a:r>
                      <a:r>
                        <a:rPr lang="en-US" sz="1800" b="0" i="0" dirty="0">
                          <a:solidFill>
                            <a:schemeClr val="tx1"/>
                          </a:solidFill>
                          <a:latin typeface="Times New Roman" pitchFamily="18" charset="0"/>
                          <a:cs typeface="Times New Roman" pitchFamily="18" charset="0"/>
                        </a:rPr>
                        <a:t>) was prescribed by SEIAA, Rajasthan vide letter No. F1(4)/SEIAA/SEAC-Raj./</a:t>
                      </a:r>
                      <a:r>
                        <a:rPr lang="en-US" sz="1800" b="0" i="0" dirty="0" err="1">
                          <a:solidFill>
                            <a:schemeClr val="tx1"/>
                          </a:solidFill>
                          <a:latin typeface="Times New Roman" pitchFamily="18" charset="0"/>
                          <a:cs typeface="Times New Roman" pitchFamily="18" charset="0"/>
                        </a:rPr>
                        <a:t>Sectt</a:t>
                      </a:r>
                      <a:r>
                        <a:rPr lang="en-US" sz="1800" b="0" i="0" dirty="0">
                          <a:solidFill>
                            <a:schemeClr val="tx1"/>
                          </a:solidFill>
                          <a:latin typeface="Times New Roman" pitchFamily="18" charset="0"/>
                          <a:cs typeface="Times New Roman" pitchFamily="18" charset="0"/>
                        </a:rPr>
                        <a:t>./Project/Cat.3(a)B2(19397)/2019-20 dated 09th July’2021.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54254">
                <a:tc>
                  <a:txBody>
                    <a:bodyPr/>
                    <a:lstStyle/>
                    <a:p>
                      <a:pPr>
                        <a:lnSpc>
                          <a:spcPct val="150000"/>
                        </a:lnSpc>
                      </a:pPr>
                      <a:r>
                        <a:rPr lang="en-US" altLang="en-US" sz="1800" b="1" dirty="0">
                          <a:latin typeface="Times New Roman" pitchFamily="18" charset="0"/>
                          <a:ea typeface="Times New Roman" pitchFamily="18" charset="0"/>
                          <a:cs typeface="Times New Roman" pitchFamily="18" charset="0"/>
                        </a:rPr>
                        <a:t>Study Period</a:t>
                      </a:r>
                      <a:endParaRPr lang="en-US" sz="1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pPr>
                      <a:r>
                        <a:rPr lang="en-US" altLang="en-US" sz="1800" b="0" dirty="0">
                          <a:solidFill>
                            <a:schemeClr val="tx1"/>
                          </a:solidFill>
                          <a:latin typeface="Times New Roman" pitchFamily="18" charset="0"/>
                          <a:ea typeface="Times New Roman" pitchFamily="18" charset="0"/>
                          <a:cs typeface="Times New Roman" pitchFamily="18" charset="0"/>
                        </a:rPr>
                        <a:t>March, April and May ‘2021</a:t>
                      </a:r>
                      <a:endParaRPr lang="en-US" sz="1800" kern="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12"/>
          </p:nvPr>
        </p:nvSpPr>
        <p:spPr/>
        <p:txBody>
          <a:bodyPr/>
          <a:lstStyle/>
          <a:p>
            <a:pPr>
              <a:defRPr/>
            </a:pPr>
            <a:fld id="{E37F0A0A-F07F-49B8-B7E1-B2CDB105F3D9}"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99300" y="6416675"/>
            <a:ext cx="2311400" cy="365125"/>
          </a:xfrm>
        </p:spPr>
        <p:txBody>
          <a:bodyPr/>
          <a:lstStyle/>
          <a:p>
            <a:pPr>
              <a:defRPr/>
            </a:pPr>
            <a:fld id="{E37F0A0A-F07F-49B8-B7E1-B2CDB105F3D9}" type="slidenum">
              <a:rPr lang="en-US" smtClean="0"/>
              <a:pPr>
                <a:defRPr/>
              </a:pPr>
              <a:t>20</a:t>
            </a:fld>
            <a:endParaRPr lang="en-US"/>
          </a:p>
        </p:txBody>
      </p:sp>
      <p:sp>
        <p:nvSpPr>
          <p:cNvPr id="7" name="Rectangle 6"/>
          <p:cNvSpPr/>
          <p:nvPr/>
        </p:nvSpPr>
        <p:spPr>
          <a:xfrm>
            <a:off x="501650" y="26313"/>
            <a:ext cx="9328150" cy="430887"/>
          </a:xfrm>
          <a:prstGeom prst="rect">
            <a:avLst/>
          </a:prstGeom>
        </p:spPr>
        <p:txBody>
          <a:bodyPr>
            <a:spAutoFit/>
          </a:bodyPr>
          <a:lstStyle/>
          <a:p>
            <a:pPr algn="ctr">
              <a:defRPr/>
            </a:pPr>
            <a:r>
              <a:rPr lang="en-US" sz="2200" b="1" dirty="0">
                <a:latin typeface="Times New Roman" pitchFamily="18" charset="0"/>
                <a:cs typeface="Times New Roman" pitchFamily="18" charset="0"/>
              </a:rPr>
              <a:t>POINT WISE COMPLIANCES OF TERM OF REFERENCES</a:t>
            </a:r>
            <a:endParaRPr lang="en-US" sz="2200" b="1" cap="all" dirty="0">
              <a:latin typeface="Times New Roman" pitchFamily="18" charset="0"/>
              <a:ea typeface="+mj-ea"/>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330860829"/>
              </p:ext>
            </p:extLst>
          </p:nvPr>
        </p:nvGraphicFramePr>
        <p:xfrm>
          <a:off x="152400" y="609600"/>
          <a:ext cx="9601201" cy="2458022"/>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gridCol w="4876801">
                  <a:extLst>
                    <a:ext uri="{9D8B030D-6E8A-4147-A177-3AD203B41FA5}">
                      <a16:colId xmlns:a16="http://schemas.microsoft.com/office/drawing/2014/main" val="20002"/>
                    </a:ext>
                  </a:extLst>
                </a:gridCol>
              </a:tblGrid>
              <a:tr h="457200">
                <a:tc>
                  <a:txBody>
                    <a:bodyPr/>
                    <a:lstStyle/>
                    <a:p>
                      <a:r>
                        <a:rPr lang="en-US" sz="1150" b="1" dirty="0">
                          <a:latin typeface="Times New Roman" pitchFamily="18" charset="0"/>
                          <a:cs typeface="Times New Roman" pitchFamily="18" charset="0"/>
                        </a:rPr>
                        <a:t>TOR Point</a:t>
                      </a:r>
                    </a:p>
                  </a:txBody>
                  <a:tcPr>
                    <a:solidFill>
                      <a:schemeClr val="accent1">
                        <a:lumMod val="20000"/>
                        <a:lumOff val="80000"/>
                      </a:schemeClr>
                    </a:solidFill>
                  </a:tcPr>
                </a:tc>
                <a:tc>
                  <a:txBody>
                    <a:bodyPr/>
                    <a:lstStyle/>
                    <a:p>
                      <a:r>
                        <a:rPr lang="en-US" sz="1150" b="1" dirty="0">
                          <a:latin typeface="Times New Roman" pitchFamily="18" charset="0"/>
                          <a:cs typeface="Times New Roman" pitchFamily="18" charset="0"/>
                        </a:rPr>
                        <a:t>ToR Details</a:t>
                      </a:r>
                    </a:p>
                  </a:txBody>
                  <a:tcPr>
                    <a:solidFill>
                      <a:schemeClr val="accent1">
                        <a:lumMod val="20000"/>
                        <a:lumOff val="80000"/>
                      </a:schemeClr>
                    </a:solidFill>
                  </a:tcPr>
                </a:tc>
                <a:tc>
                  <a:txBody>
                    <a:bodyPr/>
                    <a:lstStyle/>
                    <a:p>
                      <a:r>
                        <a:rPr lang="en-US" sz="1150" b="1" dirty="0">
                          <a:latin typeface="Times New Roman" pitchFamily="18" charset="0"/>
                          <a:cs typeface="Times New Roman" pitchFamily="18" charset="0"/>
                        </a:rPr>
                        <a:t>Implementation/Plan </a:t>
                      </a:r>
                    </a:p>
                  </a:txBody>
                  <a:tcPr>
                    <a:solidFill>
                      <a:schemeClr val="accent1">
                        <a:lumMod val="20000"/>
                        <a:lumOff val="80000"/>
                      </a:schemeClr>
                    </a:solidFill>
                  </a:tcPr>
                </a:tc>
                <a:extLst>
                  <a:ext uri="{0D108BD9-81ED-4DB2-BD59-A6C34878D82A}">
                    <a16:rowId xmlns:a16="http://schemas.microsoft.com/office/drawing/2014/main" val="10000"/>
                  </a:ext>
                </a:extLst>
              </a:tr>
              <a:tr h="0">
                <a:tc>
                  <a:txBody>
                    <a:bodyPr/>
                    <a:lstStyle/>
                    <a:p>
                      <a:pPr marL="0" lvl="0" indent="0" algn="ctr">
                        <a:lnSpc>
                          <a:spcPct val="150000"/>
                        </a:lnSpc>
                        <a:spcAft>
                          <a:spcPts val="600"/>
                        </a:spcAft>
                        <a:buFont typeface="+mj-lt"/>
                        <a:buNone/>
                      </a:pPr>
                      <a:r>
                        <a:rPr lang="en-US" sz="1100" b="1" dirty="0">
                          <a:effectLst/>
                          <a:latin typeface="Times New Roman" panose="02020603050405020304" pitchFamily="18" charset="0"/>
                          <a:ea typeface="Times New Roman" panose="02020603050405020304" pitchFamily="18" charset="0"/>
                        </a:rPr>
                        <a:t>4. </a:t>
                      </a:r>
                      <a:endParaRPr lang="en-IN"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indent="0" algn="just">
                        <a:lnSpc>
                          <a:spcPct val="150000"/>
                        </a:lnSpc>
                        <a:spcAft>
                          <a:spcPts val="100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Site Details</a:t>
                      </a: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100" dirty="0">
                          <a:effectLst/>
                          <a:latin typeface="Times New Roman" panose="02020603050405020304" pitchFamily="18" charset="0"/>
                          <a:ea typeface="Times New Roman" panose="02020603050405020304" pitchFamily="18" charset="0"/>
                        </a:rPr>
                        <a:t>As given below:-</a:t>
                      </a:r>
                      <a:endParaRPr lang="en-IN"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15116">
                <a:tc>
                  <a:txBody>
                    <a:bodyPr/>
                    <a:lstStyle/>
                    <a:p>
                      <a:pPr marL="0" lvl="0" indent="0" algn="ctr">
                        <a:lnSpc>
                          <a:spcPct val="150000"/>
                        </a:lnSpc>
                        <a:spcAft>
                          <a:spcPts val="600"/>
                        </a:spcAft>
                        <a:buFont typeface="+mj-lt"/>
                        <a:buNone/>
                      </a:pPr>
                      <a:r>
                        <a:rPr lang="en-US" sz="1100" dirty="0" err="1">
                          <a:effectLst/>
                          <a:latin typeface="Times New Roman" panose="02020603050405020304" pitchFamily="18" charset="0"/>
                          <a:ea typeface="Times New Roman" panose="02020603050405020304" pitchFamily="18" charset="0"/>
                        </a:rPr>
                        <a:t>i</a:t>
                      </a:r>
                      <a:r>
                        <a:rPr lang="en-US" sz="1100" dirty="0">
                          <a:effectLst/>
                          <a:latin typeface="Times New Roman" panose="02020603050405020304" pitchFamily="18" charset="0"/>
                          <a:ea typeface="Times New Roman" panose="02020603050405020304" pitchFamily="18" charset="0"/>
                        </a:rPr>
                        <a:t>. </a:t>
                      </a:r>
                      <a:endParaRPr lang="en-IN"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600"/>
                        </a:spcAft>
                      </a:pPr>
                      <a:r>
                        <a:rPr lang="en-US" sz="1100">
                          <a:effectLst/>
                          <a:latin typeface="Times New Roman" panose="02020603050405020304" pitchFamily="18" charset="0"/>
                          <a:ea typeface="Times New Roman" panose="02020603050405020304" pitchFamily="18" charset="0"/>
                        </a:rPr>
                        <a:t>Location of the project site covering village, Taluka/Tehsil, District and State, Justification for selecting the site, whether other sites were considered</a:t>
                      </a:r>
                      <a:endParaRPr lang="en-I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600"/>
                        </a:spcAft>
                      </a:pPr>
                      <a:r>
                        <a:rPr lang="en-US" sz="1100" b="1" dirty="0">
                          <a:solidFill>
                            <a:srgbClr val="000000"/>
                          </a:solidFill>
                          <a:effectLst/>
                          <a:latin typeface="Times New Roman" panose="02020603050405020304" pitchFamily="18" charset="0"/>
                          <a:ea typeface="Times New Roman" panose="02020603050405020304" pitchFamily="18" charset="0"/>
                        </a:rPr>
                        <a:t>Location:</a:t>
                      </a:r>
                      <a:r>
                        <a:rPr lang="en-US" sz="1100" dirty="0">
                          <a:solidFill>
                            <a:srgbClr val="000000"/>
                          </a:solidFill>
                          <a:effectLst/>
                          <a:latin typeface="Times New Roman" panose="02020603050405020304" pitchFamily="18" charset="0"/>
                          <a:ea typeface="Times New Roman" panose="02020603050405020304" pitchFamily="18" charset="0"/>
                        </a:rPr>
                        <a:t> Plot No. E-154 to E-156, E-157, RIICO Industrial Area, </a:t>
                      </a:r>
                      <a:r>
                        <a:rPr lang="en-US" sz="1100" dirty="0" err="1">
                          <a:solidFill>
                            <a:srgbClr val="000000"/>
                          </a:solidFill>
                          <a:effectLst/>
                          <a:latin typeface="Times New Roman" panose="02020603050405020304" pitchFamily="18" charset="0"/>
                          <a:ea typeface="Times New Roman" panose="02020603050405020304" pitchFamily="18" charset="0"/>
                        </a:rPr>
                        <a:t>Bagru</a:t>
                      </a:r>
                      <a:r>
                        <a:rPr lang="en-US" sz="1100" dirty="0">
                          <a:solidFill>
                            <a:srgbClr val="000000"/>
                          </a:solidFill>
                          <a:effectLst/>
                          <a:latin typeface="Times New Roman" panose="02020603050405020304" pitchFamily="18" charset="0"/>
                          <a:ea typeface="Times New Roman" panose="02020603050405020304" pitchFamily="18" charset="0"/>
                        </a:rPr>
                        <a:t> extension phase-II, Jaipur, Rajasthan</a:t>
                      </a:r>
                      <a:endParaRPr lang="en-IN" sz="12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r>
                        <a:rPr lang="en-US" sz="1100" b="1" dirty="0">
                          <a:solidFill>
                            <a:srgbClr val="000000"/>
                          </a:solidFill>
                          <a:effectLst/>
                          <a:latin typeface="Times New Roman" panose="02020603050405020304" pitchFamily="18" charset="0"/>
                          <a:ea typeface="Times New Roman" panose="02020603050405020304" pitchFamily="18" charset="0"/>
                        </a:rPr>
                        <a:t>Justification for selecting the site: -</a:t>
                      </a:r>
                      <a:r>
                        <a:rPr lang="en-US" sz="1100" dirty="0">
                          <a:solidFill>
                            <a:srgbClr val="000000"/>
                          </a:solidFill>
                          <a:effectLst/>
                          <a:latin typeface="Times New Roman" panose="02020603050405020304" pitchFamily="18" charset="0"/>
                          <a:ea typeface="Times New Roman" panose="02020603050405020304" pitchFamily="18" charset="0"/>
                        </a:rPr>
                        <a:t> This is an existing unit and proposed expansion is coming up within the same premises. </a:t>
                      </a:r>
                      <a:endParaRPr lang="en-IN"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3669076"/>
                  </a:ext>
                </a:extLst>
              </a:tr>
              <a:tr h="415116">
                <a:tc>
                  <a:txBody>
                    <a:bodyPr/>
                    <a:lstStyle/>
                    <a:p>
                      <a:pPr marL="0" lvl="0" indent="0" algn="ctr">
                        <a:lnSpc>
                          <a:spcPct val="150000"/>
                        </a:lnSpc>
                        <a:spcAft>
                          <a:spcPts val="600"/>
                        </a:spcAft>
                        <a:buFont typeface="+mj-lt"/>
                        <a:buNone/>
                      </a:pPr>
                      <a:r>
                        <a:rPr lang="en-US" sz="1100" dirty="0">
                          <a:effectLst/>
                          <a:latin typeface="Times New Roman" panose="02020603050405020304" pitchFamily="18" charset="0"/>
                          <a:ea typeface="Times New Roman" panose="02020603050405020304" pitchFamily="18" charset="0"/>
                        </a:rPr>
                        <a:t>ii. </a:t>
                      </a:r>
                      <a:endParaRPr lang="en-IN"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600"/>
                        </a:spcAft>
                      </a:pPr>
                      <a:r>
                        <a:rPr lang="en-US" sz="1100">
                          <a:effectLst/>
                          <a:latin typeface="Times New Roman" panose="02020603050405020304" pitchFamily="18" charset="0"/>
                          <a:ea typeface="Times New Roman" panose="02020603050405020304" pitchFamily="18" charset="0"/>
                        </a:rPr>
                        <a:t>A toposheet of the study area of radius of 10km and site location on 1:50,000/1:25,000 scale on an A3/A2 sheet.(including all eco-sensitive areas and environmentally sensitive places)</a:t>
                      </a:r>
                      <a:endParaRPr lang="en-I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600"/>
                        </a:spcAft>
                      </a:pPr>
                      <a:r>
                        <a:rPr lang="en-IN" sz="1200" dirty="0">
                          <a:effectLst/>
                          <a:latin typeface="Times New Roman" panose="02020603050405020304" pitchFamily="18" charset="0"/>
                          <a:ea typeface="Times New Roman" panose="02020603050405020304" pitchFamily="18" charset="0"/>
                        </a:rPr>
                        <a:t>As under:-</a:t>
                      </a:r>
                    </a:p>
                  </a:txBody>
                  <a:tcPr marL="68580" marR="68580" marT="0" marB="0"/>
                </a:tc>
                <a:extLst>
                  <a:ext uri="{0D108BD9-81ED-4DB2-BD59-A6C34878D82A}">
                    <a16:rowId xmlns:a16="http://schemas.microsoft.com/office/drawing/2014/main" val="2905917736"/>
                  </a:ext>
                </a:extLst>
              </a:tr>
            </a:tbl>
          </a:graphicData>
        </a:graphic>
      </p:graphicFrame>
      <p:pic>
        <p:nvPicPr>
          <p:cNvPr id="6" name="Picture 5">
            <a:extLst>
              <a:ext uri="{FF2B5EF4-FFF2-40B4-BE49-F238E27FC236}">
                <a16:creationId xmlns:a16="http://schemas.microsoft.com/office/drawing/2014/main" id="{75383C63-D364-B17B-98FE-6A99BD3372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138986" y="2570284"/>
            <a:ext cx="3768106" cy="4864476"/>
          </a:xfrm>
          <a:prstGeom prst="rect">
            <a:avLst/>
          </a:prstGeom>
          <a:ln>
            <a:solidFill>
              <a:schemeClr val="tx1"/>
            </a:solidFill>
          </a:ln>
        </p:spPr>
      </p:pic>
    </p:spTree>
    <p:extLst>
      <p:ext uri="{BB962C8B-B14F-4D97-AF65-F5344CB8AC3E}">
        <p14:creationId xmlns:p14="http://schemas.microsoft.com/office/powerpoint/2010/main" val="2854119178"/>
      </p:ext>
    </p:extLst>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Number Placeholder 1"/>
          <p:cNvSpPr>
            <a:spLocks noGrp="1"/>
          </p:cNvSpPr>
          <p:nvPr>
            <p:ph idx="12" sz="quarter" type="sldNum"/>
          </p:nvPr>
        </p:nvSpPr>
        <p:spPr>
          <a:xfrm>
            <a:off x="7099300" y="6416675"/>
            <a:ext cx="2311400" cy="365125"/>
          </a:xfrm>
        </p:spPr>
        <p:txBody>
          <a:bodyPr/>
          <a:lstStyle/>
          <a:p>
            <a:pPr>
              <a:defRPr/>
            </a:pPr>
            <a:fld id="{E37F0A0A-F07F-49B8-B7E1-B2CDB105F3D9}" type="slidenum">
              <a:rPr lang="en-US" smtClean="0"/>
              <a:pPr>
                <a:defRPr/>
              </a:pPr>
              <a:t>21</a:t>
            </a:fld>
            <a:endParaRPr lang="en-US"/>
          </a:p>
        </p:txBody>
      </p:sp>
      <p:sp>
        <p:nvSpPr>
          <p:cNvPr id="7" name="Rectangle 6"/>
          <p:cNvSpPr/>
          <p:nvPr/>
        </p:nvSpPr>
        <p:spPr>
          <a:xfrm>
            <a:off x="501650" y="26313"/>
            <a:ext cx="9328150" cy="430887"/>
          </a:xfrm>
          <a:prstGeom prst="rect">
            <a:avLst/>
          </a:prstGeom>
        </p:spPr>
        <p:txBody>
          <a:bodyPr>
            <a:spAutoFit/>
          </a:bodyPr>
          <a:lstStyle/>
          <a:p>
            <a:pPr algn="ctr">
              <a:defRPr/>
            </a:pPr>
            <a:r>
              <a:rPr b="1" dirty="0" lang="en-US" sz="2200">
                <a:latin charset="0" pitchFamily="18" typeface="Times New Roman"/>
                <a:cs charset="0" pitchFamily="18" typeface="Times New Roman"/>
              </a:rPr>
              <a:t>POINT WISE COMPLIANCES OF TERM OF REFERENCES</a:t>
            </a:r>
            <a:endParaRPr b="1" cap="all" dirty="0" lang="en-US" sz="2200">
              <a:latin charset="0" pitchFamily="18" typeface="Times New Roman"/>
              <a:ea typeface="+mj-ea"/>
              <a:cs charset="0" pitchFamily="18" typeface="Times New Roman"/>
            </a:endParaRPr>
          </a:p>
        </p:txBody>
      </p:sp>
      <p:graphicFrame>
        <p:nvGraphicFramePr>
          <p:cNvPr id="3" name="Table 2"/>
          <p:cNvGraphicFramePr>
            <a:graphicFrameLocks noGrp="1"/>
          </p:cNvGraphicFramePr>
          <p:nvPr>
            <p:extLst>
              <p:ext uri="{D42A27DB-BD31-4B8C-83A1-F6EECF244321}">
                <p14:modId xmlns:p14="http://schemas.microsoft.com/office/powerpoint/2010/main" val="2438719029"/>
              </p:ext>
            </p:extLst>
          </p:nvPr>
        </p:nvGraphicFramePr>
        <p:xfrm>
          <a:off x="152400" y="609600"/>
          <a:ext cx="9601201" cy="2535873"/>
        </p:xfrm>
        <a:graphic>
          <a:graphicData uri="http://schemas.openxmlformats.org/drawingml/2006/table">
            <a:tbl>
              <a:tblPr bandRow="1" firstRow="1">
                <a:tableStyleId>{5940675A-B579-460E-94D1-54222C63F5DA}</a:tableStyleId>
              </a:tblPr>
              <a:tblGrid>
                <a:gridCol w="5334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gridCol w="5486401">
                  <a:extLst>
                    <a:ext uri="{9D8B030D-6E8A-4147-A177-3AD203B41FA5}">
                      <a16:colId xmlns:a16="http://schemas.microsoft.com/office/drawing/2014/main" val="20002"/>
                    </a:ext>
                  </a:extLst>
                </a:gridCol>
              </a:tblGrid>
              <a:tr h="457200">
                <a:tc>
                  <a:txBody>
                    <a:bodyPr/>
                    <a:lstStyle/>
                    <a:p>
                      <a:r>
                        <a:rPr b="1" dirty="0" lang="en-US" sz="1150">
                          <a:latin charset="0" pitchFamily="18" typeface="Times New Roman"/>
                          <a:cs charset="0" pitchFamily="18" typeface="Times New Roman"/>
                        </a:rPr>
                        <a:t>TOR Point</a:t>
                      </a:r>
                    </a:p>
                  </a:txBody>
                  <a:tcPr>
                    <a:solidFill>
                      <a:schemeClr val="accent1">
                        <a:lumMod val="20000"/>
                        <a:lumOff val="80000"/>
                      </a:schemeClr>
                    </a:solidFill>
                  </a:tcPr>
                </a:tc>
                <a:tc>
                  <a:txBody>
                    <a:bodyPr/>
                    <a:lstStyle/>
                    <a:p>
                      <a:r>
                        <a:rPr b="1" dirty="0" lang="en-US" sz="1200">
                          <a:latin charset="0" pitchFamily="18" typeface="Times New Roman"/>
                          <a:cs charset="0" pitchFamily="18" typeface="Times New Roman"/>
                        </a:rPr>
                        <a:t>ToR Details</a:t>
                      </a:r>
                    </a:p>
                  </a:txBody>
                  <a:tcPr>
                    <a:solidFill>
                      <a:schemeClr val="accent1">
                        <a:lumMod val="20000"/>
                        <a:lumOff val="80000"/>
                      </a:schemeClr>
                    </a:solidFill>
                  </a:tcPr>
                </a:tc>
                <a:tc>
                  <a:txBody>
                    <a:bodyPr/>
                    <a:lstStyle/>
                    <a:p>
                      <a:r>
                        <a:rPr b="1" dirty="0" lang="en-US" sz="1150">
                          <a:latin charset="0" pitchFamily="18" typeface="Times New Roman"/>
                          <a:cs charset="0" pitchFamily="18" typeface="Times New Roman"/>
                        </a:rPr>
                        <a:t>Implementation/Plan </a:t>
                      </a:r>
                    </a:p>
                  </a:txBody>
                  <a:tcPr>
                    <a:solidFill>
                      <a:schemeClr val="accent1">
                        <a:lumMod val="20000"/>
                        <a:lumOff val="80000"/>
                      </a:schemeClr>
                    </a:solidFill>
                  </a:tcPr>
                </a:tc>
                <a:extLst>
                  <a:ext uri="{0D108BD9-81ED-4DB2-BD59-A6C34878D82A}">
                    <a16:rowId xmlns:a16="http://schemas.microsoft.com/office/drawing/2014/main" val="10000"/>
                  </a:ext>
                </a:extLst>
              </a:tr>
              <a:tr h="0">
                <a:tc>
                  <a:txBody>
                    <a:bodyPr/>
                    <a:lstStyle/>
                    <a:p>
                      <a:pPr algn="ctr" indent="0" lvl="0" marL="0">
                        <a:lnSpc>
                          <a:spcPct val="150000"/>
                        </a:lnSpc>
                        <a:spcAft>
                          <a:spcPts val="600"/>
                        </a:spcAft>
                        <a:buFont typeface="+mj-lt"/>
                        <a:buNone/>
                      </a:pPr>
                      <a:r>
                        <a:rPr b="0" dirty="0" lang="en-US" sz="1100">
                          <a:effectLst/>
                          <a:latin charset="0" panose="02020603050405020304" pitchFamily="18" typeface="Times New Roman"/>
                          <a:ea charset="0" panose="02020603050405020304" pitchFamily="18" typeface="Times New Roman"/>
                        </a:rPr>
                        <a:t>iii.</a:t>
                      </a:r>
                      <a:endParaRPr b="0" dirty="0" lang="en-IN" sz="1200">
                        <a:effectLst/>
                        <a:latin charset="0" panose="02020603050405020304" pitchFamily="18" typeface="Times New Roman"/>
                        <a:ea charset="0" panose="02020603050405020304" pitchFamily="18" typeface="Times New Roman"/>
                      </a:endParaRPr>
                    </a:p>
                  </a:txBody>
                  <a:tcPr marB="0" marL="68580" marR="68580" marT="0"/>
                </a:tc>
                <a:tc>
                  <a:txBody>
                    <a:bodyPr/>
                    <a:lstStyle/>
                    <a:p>
                      <a:pPr algn="just">
                        <a:lnSpc>
                          <a:spcPct val="150000"/>
                        </a:lnSpc>
                        <a:spcAft>
                          <a:spcPts val="600"/>
                        </a:spcAft>
                      </a:pPr>
                      <a:r>
                        <a:rPr dirty="0" lang="en-US" sz="1200">
                          <a:effectLst/>
                          <a:latin charset="0" panose="02020603050405020304" pitchFamily="18" typeface="Times New Roman"/>
                          <a:ea charset="0" panose="02020603050405020304" pitchFamily="18" typeface="Times New Roman"/>
                        </a:rPr>
                        <a:t>Details </a:t>
                      </a:r>
                      <a:r>
                        <a:rPr dirty="0" err="1" lang="en-US" sz="1200">
                          <a:effectLst/>
                          <a:latin charset="0" panose="02020603050405020304" pitchFamily="18" typeface="Times New Roman"/>
                          <a:ea charset="0" panose="02020603050405020304" pitchFamily="18" typeface="Times New Roman"/>
                        </a:rPr>
                        <a:t>w.r.t.</a:t>
                      </a:r>
                      <a:r>
                        <a:rPr dirty="0" lang="en-US" sz="1200">
                          <a:effectLst/>
                          <a:latin charset="0" panose="02020603050405020304" pitchFamily="18" typeface="Times New Roman"/>
                          <a:ea charset="0" panose="02020603050405020304" pitchFamily="18" typeface="Times New Roman"/>
                        </a:rPr>
                        <a:t> option analysis for selection of site.</a:t>
                      </a:r>
                      <a:endParaRPr dirty="0" lang="en-IN" sz="1200">
                        <a:effectLst/>
                        <a:latin charset="0" panose="02020603050405020304" pitchFamily="18" typeface="Times New Roman"/>
                        <a:ea charset="0" panose="02020603050405020304" pitchFamily="18" typeface="Times New Roman"/>
                      </a:endParaRPr>
                    </a:p>
                  </a:txBody>
                  <a:tcPr marB="0" marL="68580" marR="68580" marT="0"/>
                </a:tc>
                <a:tc>
                  <a:txBody>
                    <a:bodyPr/>
                    <a:lstStyle/>
                    <a:p>
                      <a:pPr algn="just">
                        <a:lnSpc>
                          <a:spcPct val="150000"/>
                        </a:lnSpc>
                        <a:spcAft>
                          <a:spcPts val="600"/>
                        </a:spcAft>
                      </a:pPr>
                      <a:r>
                        <a:rPr dirty="0" lang="en-US" sz="1100">
                          <a:solidFill>
                            <a:srgbClr val="000000"/>
                          </a:solidFill>
                          <a:effectLst/>
                          <a:latin charset="0" panose="02020603050405020304" pitchFamily="18" typeface="Times New Roman"/>
                          <a:ea charset="0" panose="02020603050405020304" pitchFamily="18" typeface="Times New Roman"/>
                        </a:rPr>
                        <a:t>The proposed expansion is coming up within the same premises. Thus, no alternative sites were examined.</a:t>
                      </a:r>
                      <a:endParaRPr dirty="0" lang="en-IN" sz="1200">
                        <a:effectLst/>
                        <a:latin charset="0" panose="02020603050405020304" pitchFamily="18" typeface="Times New Roman"/>
                        <a:ea charset="0" panose="02020603050405020304" pitchFamily="18" typeface="Times New Roman"/>
                      </a:endParaRPr>
                    </a:p>
                  </a:txBody>
                  <a:tcPr marB="0" marL="68580" marR="68580" marT="0"/>
                </a:tc>
                <a:extLst>
                  <a:ext uri="{0D108BD9-81ED-4DB2-BD59-A6C34878D82A}">
                    <a16:rowId xmlns:a16="http://schemas.microsoft.com/office/drawing/2014/main" val="10001"/>
                  </a:ext>
                </a:extLst>
              </a:tr>
              <a:tr h="0">
                <a:tc>
                  <a:txBody>
                    <a:bodyPr/>
                    <a:lstStyle/>
                    <a:p>
                      <a:pPr algn="ctr" indent="0" lvl="0" marL="0">
                        <a:lnSpc>
                          <a:spcPct val="150000"/>
                        </a:lnSpc>
                        <a:spcAft>
                          <a:spcPts val="600"/>
                        </a:spcAft>
                        <a:buFont typeface="+mj-lt"/>
                        <a:buNone/>
                      </a:pPr>
                      <a:r>
                        <a:rPr dirty="0" lang="en-US" sz="1100">
                          <a:effectLst/>
                          <a:latin charset="0" panose="02020603050405020304" pitchFamily="18" typeface="Times New Roman"/>
                          <a:ea charset="0" panose="02020603050405020304" pitchFamily="18" typeface="Times New Roman"/>
                        </a:rPr>
                        <a:t>iv.</a:t>
                      </a:r>
                      <a:endParaRPr dirty="0" lang="en-IN" sz="1200">
                        <a:effectLst/>
                        <a:latin charset="0" panose="02020603050405020304" pitchFamily="18" typeface="Times New Roman"/>
                        <a:ea charset="0" panose="02020603050405020304" pitchFamily="18" typeface="Times New Roman"/>
                      </a:endParaRPr>
                    </a:p>
                  </a:txBody>
                  <a:tcPr marB="0" marL="68580" marR="68580" marT="0"/>
                </a:tc>
                <a:tc>
                  <a:txBody>
                    <a:bodyPr/>
                    <a:lstStyle/>
                    <a:p>
                      <a:pPr algn="just">
                        <a:lnSpc>
                          <a:spcPct val="150000"/>
                        </a:lnSpc>
                        <a:spcAft>
                          <a:spcPts val="600"/>
                        </a:spcAft>
                      </a:pPr>
                      <a:r>
                        <a:rPr dirty="0" lang="en-US" sz="1200">
                          <a:effectLst/>
                          <a:latin charset="0" panose="02020603050405020304" pitchFamily="18" typeface="Times New Roman"/>
                          <a:ea charset="0" panose="02020603050405020304" pitchFamily="18" typeface="Times New Roman"/>
                        </a:rPr>
                        <a:t>Co-ordinates (</a:t>
                      </a:r>
                      <a:r>
                        <a:rPr dirty="0" err="1" lang="en-US" sz="1200">
                          <a:effectLst/>
                          <a:latin charset="0" panose="02020603050405020304" pitchFamily="18" typeface="Times New Roman"/>
                          <a:ea charset="0" panose="02020603050405020304" pitchFamily="18" typeface="Times New Roman"/>
                        </a:rPr>
                        <a:t>lat</a:t>
                      </a:r>
                      <a:r>
                        <a:rPr dirty="0" lang="en-US" sz="1200">
                          <a:effectLst/>
                          <a:latin charset="0" panose="02020603050405020304" pitchFamily="18" typeface="Times New Roman"/>
                          <a:ea charset="0" panose="02020603050405020304" pitchFamily="18" typeface="Times New Roman"/>
                        </a:rPr>
                        <a:t>-long) of all four corners of the site</a:t>
                      </a:r>
                    </a:p>
                  </a:txBody>
                  <a:tcPr marB="0" marL="68580" marR="68580" marT="0"/>
                </a:tc>
                <a:tc>
                  <a:txBody>
                    <a:bodyPr/>
                    <a:lstStyle/>
                    <a:p>
                      <a:pPr algn="just">
                        <a:lnSpc>
                          <a:spcPct val="150000"/>
                        </a:lnSpc>
                        <a:spcAft>
                          <a:spcPts val="600"/>
                        </a:spcAft>
                      </a:pPr>
                      <a:r>
                        <a:rPr dirty="0" lang="en-US" sz="1100">
                          <a:effectLst/>
                          <a:latin charset="0" panose="02020603050405020304" pitchFamily="18" typeface="Times New Roman"/>
                          <a:ea charset="0" panose="02020603050405020304" pitchFamily="18" typeface="Times New Roman"/>
                        </a:rPr>
                        <a:t>Co-ordinates (</a:t>
                      </a:r>
                      <a:r>
                        <a:rPr dirty="0" err="1" lang="en-US" sz="1100">
                          <a:effectLst/>
                          <a:latin charset="0" panose="02020603050405020304" pitchFamily="18" typeface="Times New Roman"/>
                          <a:ea charset="0" panose="02020603050405020304" pitchFamily="18" typeface="Times New Roman"/>
                        </a:rPr>
                        <a:t>lat</a:t>
                      </a:r>
                      <a:r>
                        <a:rPr dirty="0" lang="en-US" sz="1100">
                          <a:effectLst/>
                          <a:latin charset="0" panose="02020603050405020304" pitchFamily="18" typeface="Times New Roman"/>
                          <a:ea charset="0" panose="02020603050405020304" pitchFamily="18" typeface="Times New Roman"/>
                        </a:rPr>
                        <a:t>-long) of all five corners of the site is given in slide no 5.</a:t>
                      </a:r>
                    </a:p>
                  </a:txBody>
                  <a:tcPr marB="0" marL="68580" marR="68580" marT="0"/>
                </a:tc>
                <a:extLst>
                  <a:ext uri="{0D108BD9-81ED-4DB2-BD59-A6C34878D82A}">
                    <a16:rowId xmlns:a16="http://schemas.microsoft.com/office/drawing/2014/main" val="113669076"/>
                  </a:ext>
                </a:extLst>
              </a:tr>
              <a:tr h="296418">
                <a:tc>
                  <a:txBody>
                    <a:bodyPr/>
                    <a:lstStyle/>
                    <a:p>
                      <a:pPr algn="ctr" indent="0" lvl="0" marL="0">
                        <a:lnSpc>
                          <a:spcPct val="150000"/>
                        </a:lnSpc>
                        <a:spcAft>
                          <a:spcPts val="600"/>
                        </a:spcAft>
                        <a:buFont typeface="+mj-lt"/>
                        <a:buNone/>
                      </a:pPr>
                      <a:r>
                        <a:rPr dirty="0" lang="en-US" sz="1200">
                          <a:effectLst/>
                          <a:latin charset="0" panose="02020603050405020304" pitchFamily="18" typeface="Times New Roman"/>
                          <a:ea charset="0" panose="02020603050405020304" pitchFamily="18" typeface="Times New Roman"/>
                        </a:rPr>
                        <a:t>v.</a:t>
                      </a:r>
                      <a:endParaRPr dirty="0" lang="en-IN" sz="1200">
                        <a:effectLst/>
                        <a:latin charset="0" panose="02020603050405020304" pitchFamily="18" typeface="Times New Roman"/>
                        <a:ea charset="0" panose="02020603050405020304" pitchFamily="18" typeface="Times New Roman"/>
                      </a:endParaRPr>
                    </a:p>
                  </a:txBody>
                  <a:tcPr marB="0" marL="68580" marR="68580" marT="0"/>
                </a:tc>
                <a:tc>
                  <a:txBody>
                    <a:bodyPr/>
                    <a:lstStyle/>
                    <a:p>
                      <a:pPr algn="just" marR="45720">
                        <a:lnSpc>
                          <a:spcPct val="150000"/>
                        </a:lnSpc>
                        <a:spcAft>
                          <a:spcPts val="600"/>
                        </a:spcAft>
                      </a:pPr>
                      <a:r>
                        <a:rPr dirty="0" lang="en-US" sz="1200">
                          <a:effectLst/>
                          <a:latin charset="0" panose="02020603050405020304" pitchFamily="18" typeface="Times New Roman"/>
                          <a:ea charset="0" panose="02020603050405020304" pitchFamily="18" typeface="Times New Roman"/>
                        </a:rPr>
                        <a:t>Google map-Earth downloaded of the project site</a:t>
                      </a:r>
                      <a:endParaRPr dirty="0" lang="en-IN" sz="1200">
                        <a:effectLst/>
                        <a:latin charset="0" panose="02020603050405020304" pitchFamily="18" typeface="Times New Roman"/>
                        <a:ea charset="0" panose="02020603050405020304" pitchFamily="18" typeface="Times New Roman"/>
                      </a:endParaRPr>
                    </a:p>
                  </a:txBody>
                  <a:tcPr marB="0" marL="68580" marR="68580" marT="0"/>
                </a:tc>
                <a:tc>
                  <a:txBody>
                    <a:bodyPr/>
                    <a:lstStyle/>
                    <a:p>
                      <a:pPr algn="just" marR="45720">
                        <a:lnSpc>
                          <a:spcPct val="150000"/>
                        </a:lnSpc>
                        <a:spcAft>
                          <a:spcPts val="600"/>
                        </a:spcAft>
                      </a:pPr>
                      <a:r>
                        <a:rPr dirty="0" lang="en-US" sz="1100">
                          <a:effectLst/>
                          <a:latin charset="0" panose="02020603050405020304" pitchFamily="18" typeface="Times New Roman"/>
                          <a:ea charset="0" panose="02020603050405020304" pitchFamily="18" typeface="Times New Roman"/>
                        </a:rPr>
                        <a:t>Google Map-Earth downloaded of the project site is given in slide no 5.</a:t>
                      </a:r>
                      <a:endParaRPr dirty="0" lang="en-IN" sz="1200">
                        <a:effectLst/>
                        <a:latin charset="0" panose="02020603050405020304" pitchFamily="18" typeface="Times New Roman"/>
                        <a:ea charset="0" panose="02020603050405020304" pitchFamily="18" typeface="Times New Roman"/>
                      </a:endParaRPr>
                    </a:p>
                  </a:txBody>
                  <a:tcPr marB="0" marL="68580" marR="68580" marT="0"/>
                </a:tc>
                <a:extLst>
                  <a:ext uri="{0D108BD9-81ED-4DB2-BD59-A6C34878D82A}">
                    <a16:rowId xmlns:a16="http://schemas.microsoft.com/office/drawing/2014/main" val="2905917736"/>
                  </a:ext>
                </a:extLst>
              </a:tr>
              <a:tr h="415116">
                <a:tc>
                  <a:txBody>
                    <a:bodyPr/>
                    <a:lstStyle/>
                    <a:p>
                      <a:pPr algn="ctr" indent="0" lvl="0" marL="0">
                        <a:lnSpc>
                          <a:spcPct val="150000"/>
                        </a:lnSpc>
                        <a:spcAft>
                          <a:spcPts val="600"/>
                        </a:spcAft>
                        <a:buFont typeface="+mj-lt"/>
                        <a:buNone/>
                      </a:pPr>
                      <a:r>
                        <a:rPr dirty="0" lang="en-US" sz="1200">
                          <a:effectLst/>
                          <a:latin charset="0" panose="02020603050405020304" pitchFamily="18" typeface="Times New Roman"/>
                          <a:ea charset="0" panose="02020603050405020304" pitchFamily="18" typeface="Times New Roman"/>
                        </a:rPr>
                        <a:t>vi.</a:t>
                      </a:r>
                      <a:endParaRPr dirty="0" lang="en-IN" sz="1200">
                        <a:effectLst/>
                        <a:latin charset="0" panose="02020603050405020304" pitchFamily="18" typeface="Times New Roman"/>
                        <a:ea charset="0" panose="02020603050405020304" pitchFamily="18" typeface="Times New Roman"/>
                      </a:endParaRPr>
                    </a:p>
                  </a:txBody>
                  <a:tcPr marB="0" marL="68580" marR="68580" marT="0"/>
                </a:tc>
                <a:tc>
                  <a:txBody>
                    <a:bodyPr/>
                    <a:lstStyle/>
                    <a:p>
                      <a:pPr algn="just" indent="0" marL="0">
                        <a:lnSpc>
                          <a:spcPct val="150000"/>
                        </a:lnSpc>
                        <a:spcAft>
                          <a:spcPts val="1000"/>
                        </a:spcAft>
                      </a:pPr>
                      <a:r>
                        <a:rPr dirty="0" lang="en-US" sz="1200">
                          <a:effectLst/>
                          <a:latin charset="0" panose="02020603050405020304" pitchFamily="18" typeface="Times New Roman"/>
                          <a:ea charset="0" panose="02020603050405020304" pitchFamily="18" typeface="Times New Roman"/>
                          <a:cs charset="0" panose="02020603050405020304" pitchFamily="18" typeface="Times New Roman"/>
                        </a:rPr>
                        <a:t>Layout maps indicating existing unit as well as proposed unit indicating storage area / Estate / Complex, layout of Industrial Area indicating location of unit within the Industrial area/ Estate</a:t>
                      </a:r>
                      <a:endParaRPr dirty="0" lang="en-IN" sz="1200">
                        <a:effectLst/>
                        <a:latin charset="0" panose="020F0502020204030204" pitchFamily="34" typeface="Calibri"/>
                        <a:ea charset="0" panose="02020603050405020304" pitchFamily="18" typeface="Times New Roman"/>
                        <a:cs charset="0" panose="02020603050405020304" pitchFamily="18" typeface="Times New Roman"/>
                      </a:endParaRPr>
                    </a:p>
                  </a:txBody>
                  <a:tcPr marB="0" marL="68580" marR="68580" marT="0"/>
                </a:tc>
                <a:tc>
                  <a:txBody>
                    <a:bodyPr/>
                    <a:lstStyle/>
                    <a:p>
                      <a:pPr algn="just">
                        <a:lnSpc>
                          <a:spcPct val="150000"/>
                        </a:lnSpc>
                        <a:spcAft>
                          <a:spcPts val="600"/>
                        </a:spcAft>
                      </a:pPr>
                      <a:endParaRPr dirty="0" lang="en-IN" sz="1200">
                        <a:effectLst/>
                        <a:latin charset="0" panose="02020603050405020304" pitchFamily="18" typeface="Times New Roman"/>
                        <a:ea charset="0" panose="02020603050405020304" pitchFamily="18" typeface="Times New Roman"/>
                      </a:endParaRPr>
                    </a:p>
                  </a:txBody>
                  <a:tcPr marB="0" marL="68580" marR="68580" marT="0"/>
                </a:tc>
                <a:extLst>
                  <a:ext uri="{0D108BD9-81ED-4DB2-BD59-A6C34878D82A}">
                    <a16:rowId xmlns:a16="http://schemas.microsoft.com/office/drawing/2014/main" val="953843911"/>
                  </a:ext>
                </a:extLst>
              </a:tr>
            </a:tbl>
          </a:graphicData>
        </a:graphic>
      </p:graphicFrame>
      <p:sp>
        <p:nvSpPr>
          <p:cNvPr id="6" name="Rectangle 2">
            <a:extLst>
              <a:ext uri="{FF2B5EF4-FFF2-40B4-BE49-F238E27FC236}">
                <a16:creationId xmlns:a16="http://schemas.microsoft.com/office/drawing/2014/main" id="{8E3FA15C-98F1-4D6B-AD3F-0A02F4B595C2}"/>
              </a:ext>
            </a:extLst>
          </p:cNvPr>
          <p:cNvSpPr>
            <a:spLocks noChangeArrowheads="1"/>
          </p:cNvSpPr>
          <p:nvPr/>
        </p:nvSpPr>
        <p:spPr bwMode="auto">
          <a:xfrm>
            <a:off x="3216088" y="1748920"/>
            <a:ext cx="8131550" cy="3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anchorCtr="0" bIns="45720" compatLnSpc="1" lIns="91440" numCol="1" rIns="91440" tIns="45720" vert="horz" wrap="square">
            <a:prstTxWarp prst="textNoShape">
              <a:avLst/>
            </a:prstTxWarp>
            <a:spAutoFit/>
          </a:bodyPr>
          <a:lstStyle/>
          <a:p>
            <a:endParaRPr lang="en-IN"/>
          </a:p>
        </p:txBody>
      </p:sp>
      <p:pic>
        <p:nvPicPr>
          <p:cNvPr id="15362" name="Picture 2">
            <a:extLst>
              <a:ext uri="{FF2B5EF4-FFF2-40B4-BE49-F238E27FC236}">
                <a16:creationId xmlns:a16="http://schemas.microsoft.com/office/drawing/2014/main" id="{8BF9E37C-4621-20BA-1AF8-525F0D7A3116}"/>
              </a:ext>
            </a:extLst>
          </p:cNvPr>
          <p:cNvPicPr>
            <a:picLocks noChangeArrowheads="1" noChangeAspect="1"/>
          </p:cNvPicPr>
          <p:nvPr/>
        </p:nvPicPr>
        <p:blipFill>
          <a:blip cstate="print" r:embed="rId2">
            <a:extLst>
              <a:ext uri="{28A0092B-C50C-407E-A947-70E740481C1C}">
                <a14:useLocalDpi xmlns:a14="http://schemas.microsoft.com/office/drawing/2010/main" val="0"/>
              </a:ext>
            </a:extLst>
          </a:blip>
          <a:srcRect b="-13" r="-29"/>
          <a:stretch>
            <a:fillRect/>
          </a:stretch>
        </p:blipFill>
        <p:spPr bwMode="auto">
          <a:xfrm rot="5400000">
            <a:off x="3238500" y="1401762"/>
            <a:ext cx="3429000" cy="717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5559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99300" y="6416675"/>
            <a:ext cx="2311400" cy="365125"/>
          </a:xfrm>
        </p:spPr>
        <p:txBody>
          <a:bodyPr/>
          <a:lstStyle/>
          <a:p>
            <a:pPr>
              <a:defRPr/>
            </a:pPr>
            <a:fld id="{E37F0A0A-F07F-49B8-B7E1-B2CDB105F3D9}" type="slidenum">
              <a:rPr lang="en-US" smtClean="0"/>
              <a:pPr>
                <a:defRPr/>
              </a:pPr>
              <a:t>22</a:t>
            </a:fld>
            <a:endParaRPr lang="en-US"/>
          </a:p>
        </p:txBody>
      </p:sp>
      <p:sp>
        <p:nvSpPr>
          <p:cNvPr id="7" name="Rectangle 6"/>
          <p:cNvSpPr/>
          <p:nvPr/>
        </p:nvSpPr>
        <p:spPr>
          <a:xfrm>
            <a:off x="501650" y="26313"/>
            <a:ext cx="9328150" cy="430887"/>
          </a:xfrm>
          <a:prstGeom prst="rect">
            <a:avLst/>
          </a:prstGeom>
        </p:spPr>
        <p:txBody>
          <a:bodyPr>
            <a:spAutoFit/>
          </a:bodyPr>
          <a:lstStyle/>
          <a:p>
            <a:pPr algn="ctr">
              <a:defRPr/>
            </a:pPr>
            <a:r>
              <a:rPr lang="en-US" sz="2200" b="1" dirty="0">
                <a:latin typeface="Times New Roman" pitchFamily="18" charset="0"/>
                <a:cs typeface="Times New Roman" pitchFamily="18" charset="0"/>
              </a:rPr>
              <a:t>POINT WISE COMPLIANCES OF TERM OF REFERENCES</a:t>
            </a:r>
            <a:endParaRPr lang="en-US" sz="2200" b="1" cap="all" dirty="0">
              <a:latin typeface="Times New Roman" pitchFamily="18" charset="0"/>
              <a:ea typeface="+mj-ea"/>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991391643"/>
              </p:ext>
            </p:extLst>
          </p:nvPr>
        </p:nvGraphicFramePr>
        <p:xfrm>
          <a:off x="152400" y="609600"/>
          <a:ext cx="9601201" cy="1181481"/>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gridCol w="5486401">
                  <a:extLst>
                    <a:ext uri="{9D8B030D-6E8A-4147-A177-3AD203B41FA5}">
                      <a16:colId xmlns:a16="http://schemas.microsoft.com/office/drawing/2014/main" val="20002"/>
                    </a:ext>
                  </a:extLst>
                </a:gridCol>
              </a:tblGrid>
              <a:tr h="457200">
                <a:tc>
                  <a:txBody>
                    <a:bodyPr/>
                    <a:lstStyle/>
                    <a:p>
                      <a:r>
                        <a:rPr lang="en-US" sz="1150" b="1" dirty="0">
                          <a:latin typeface="Times New Roman" pitchFamily="18" charset="0"/>
                          <a:cs typeface="Times New Roman" pitchFamily="18" charset="0"/>
                        </a:rPr>
                        <a:t>TOR Point</a:t>
                      </a:r>
                    </a:p>
                  </a:txBody>
                  <a:tcPr>
                    <a:solidFill>
                      <a:schemeClr val="accent1">
                        <a:lumMod val="20000"/>
                        <a:lumOff val="80000"/>
                      </a:schemeClr>
                    </a:solidFill>
                  </a:tcPr>
                </a:tc>
                <a:tc>
                  <a:txBody>
                    <a:bodyPr/>
                    <a:lstStyle/>
                    <a:p>
                      <a:r>
                        <a:rPr lang="en-US" sz="1150" b="1" dirty="0">
                          <a:latin typeface="Times New Roman" pitchFamily="18" charset="0"/>
                          <a:cs typeface="Times New Roman" pitchFamily="18" charset="0"/>
                        </a:rPr>
                        <a:t>ToR Details</a:t>
                      </a:r>
                    </a:p>
                  </a:txBody>
                  <a:tcPr>
                    <a:solidFill>
                      <a:schemeClr val="accent1">
                        <a:lumMod val="20000"/>
                        <a:lumOff val="80000"/>
                      </a:schemeClr>
                    </a:solidFill>
                  </a:tcPr>
                </a:tc>
                <a:tc>
                  <a:txBody>
                    <a:bodyPr/>
                    <a:lstStyle/>
                    <a:p>
                      <a:r>
                        <a:rPr lang="en-US" sz="1150" b="1" dirty="0">
                          <a:latin typeface="Times New Roman" pitchFamily="18" charset="0"/>
                          <a:cs typeface="Times New Roman" pitchFamily="18" charset="0"/>
                        </a:rPr>
                        <a:t>Implementation/Plan </a:t>
                      </a:r>
                    </a:p>
                  </a:txBody>
                  <a:tcPr>
                    <a:solidFill>
                      <a:schemeClr val="accent1">
                        <a:lumMod val="20000"/>
                        <a:lumOff val="80000"/>
                      </a:schemeClr>
                    </a:solidFill>
                  </a:tcPr>
                </a:tc>
                <a:extLst>
                  <a:ext uri="{0D108BD9-81ED-4DB2-BD59-A6C34878D82A}">
                    <a16:rowId xmlns:a16="http://schemas.microsoft.com/office/drawing/2014/main" val="10000"/>
                  </a:ext>
                </a:extLst>
              </a:tr>
              <a:tr h="0">
                <a:tc>
                  <a:txBody>
                    <a:bodyPr/>
                    <a:lstStyle/>
                    <a:p>
                      <a:pPr marL="0" lvl="0" indent="0" algn="ctr">
                        <a:lnSpc>
                          <a:spcPct val="150000"/>
                        </a:lnSpc>
                        <a:spcAft>
                          <a:spcPts val="600"/>
                        </a:spcAft>
                        <a:buFont typeface="+mj-lt"/>
                        <a:buNone/>
                      </a:pPr>
                      <a:r>
                        <a:rPr lang="en-US" sz="1100" b="0" dirty="0">
                          <a:effectLst/>
                          <a:latin typeface="Times New Roman" panose="02020603050405020304" pitchFamily="18" charset="0"/>
                          <a:ea typeface="Times New Roman" panose="02020603050405020304" pitchFamily="18" charset="0"/>
                        </a:rPr>
                        <a:t>vii.</a:t>
                      </a:r>
                      <a:endParaRPr lang="en-IN" sz="12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600"/>
                        </a:spcAft>
                      </a:pPr>
                      <a:r>
                        <a:rPr lang="en-US" sz="1100">
                          <a:effectLst/>
                          <a:latin typeface="Times New Roman" panose="02020603050405020304" pitchFamily="18" charset="0"/>
                          <a:ea typeface="Times New Roman" panose="02020603050405020304" pitchFamily="18" charset="0"/>
                        </a:rPr>
                        <a:t>Photographs of the proposed and existing (if applicable) plant site. If existing, show photographs of plantation/greenbelt, in particular</a:t>
                      </a:r>
                      <a:endParaRPr lang="en-I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600"/>
                        </a:spcAft>
                      </a:pPr>
                      <a:r>
                        <a:rPr lang="en-IN" sz="1200" dirty="0">
                          <a:effectLst/>
                          <a:latin typeface="Times New Roman" panose="02020603050405020304" pitchFamily="18" charset="0"/>
                          <a:ea typeface="Times New Roman" panose="02020603050405020304" pitchFamily="18" charset="0"/>
                        </a:rPr>
                        <a:t>As under:-</a:t>
                      </a:r>
                    </a:p>
                  </a:txBody>
                  <a:tcPr marL="68580" marR="68580" marT="0" marB="0"/>
                </a:tc>
                <a:extLst>
                  <a:ext uri="{0D108BD9-81ED-4DB2-BD59-A6C34878D82A}">
                    <a16:rowId xmlns:a16="http://schemas.microsoft.com/office/drawing/2014/main" val="10001"/>
                  </a:ext>
                </a:extLst>
              </a:tr>
            </a:tbl>
          </a:graphicData>
        </a:graphic>
      </p:graphicFrame>
      <p:sp>
        <p:nvSpPr>
          <p:cNvPr id="6" name="Rectangle 2">
            <a:extLst>
              <a:ext uri="{FF2B5EF4-FFF2-40B4-BE49-F238E27FC236}">
                <a16:creationId xmlns:a16="http://schemas.microsoft.com/office/drawing/2014/main" id="{8E3FA15C-98F1-4D6B-AD3F-0A02F4B595C2}"/>
              </a:ext>
            </a:extLst>
          </p:cNvPr>
          <p:cNvSpPr>
            <a:spLocks noChangeArrowheads="1"/>
          </p:cNvSpPr>
          <p:nvPr/>
        </p:nvSpPr>
        <p:spPr bwMode="auto">
          <a:xfrm>
            <a:off x="3216088" y="1748920"/>
            <a:ext cx="8131550" cy="3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sp>
        <p:nvSpPr>
          <p:cNvPr id="11" name="TextBox 10">
            <a:extLst>
              <a:ext uri="{FF2B5EF4-FFF2-40B4-BE49-F238E27FC236}">
                <a16:creationId xmlns:a16="http://schemas.microsoft.com/office/drawing/2014/main" id="{C485607E-5CF0-4C2C-B4DA-C98ACA85ACEE}"/>
              </a:ext>
            </a:extLst>
          </p:cNvPr>
          <p:cNvSpPr txBox="1"/>
          <p:nvPr/>
        </p:nvSpPr>
        <p:spPr>
          <a:xfrm>
            <a:off x="7919809" y="5678011"/>
            <a:ext cx="1789342" cy="738664"/>
          </a:xfrm>
          <a:prstGeom prst="rect">
            <a:avLst/>
          </a:prstGeom>
          <a:noFill/>
        </p:spPr>
        <p:txBody>
          <a:bodyPr wrap="square">
            <a:spAutoFit/>
          </a:bodyPr>
          <a:lstStyle/>
          <a:p>
            <a:pPr algn="ctr"/>
            <a:r>
              <a:rPr lang="en-US" sz="1400" b="1" dirty="0">
                <a:effectLst/>
                <a:latin typeface="Times New Roman" panose="02020603050405020304" pitchFamily="18" charset="0"/>
                <a:ea typeface="Times New Roman" panose="02020603050405020304" pitchFamily="18" charset="0"/>
              </a:rPr>
              <a:t>Site photographs showing existing plant site </a:t>
            </a:r>
            <a:endParaRPr lang="en-IN" sz="1400" b="1" dirty="0"/>
          </a:p>
        </p:txBody>
      </p:sp>
      <p:pic>
        <p:nvPicPr>
          <p:cNvPr id="16386" name="Picture 4">
            <a:extLst>
              <a:ext uri="{FF2B5EF4-FFF2-40B4-BE49-F238E27FC236}">
                <a16:creationId xmlns:a16="http://schemas.microsoft.com/office/drawing/2014/main" id="{239FAB38-280B-CAEC-F3CC-43218AA61D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091" y="1881158"/>
            <a:ext cx="28019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5">
            <a:extLst>
              <a:ext uri="{FF2B5EF4-FFF2-40B4-BE49-F238E27FC236}">
                <a16:creationId xmlns:a16="http://schemas.microsoft.com/office/drawing/2014/main" id="{F0838C58-6413-0F3D-FB34-84490B663B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1316" y="1938639"/>
            <a:ext cx="2747963"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EAD3EE7A-BA75-AB4C-9A81-3B3631F609F7}"/>
              </a:ext>
            </a:extLst>
          </p:cNvPr>
          <p:cNvGrpSpPr>
            <a:grpSpLocks/>
          </p:cNvGrpSpPr>
          <p:nvPr/>
        </p:nvGrpSpPr>
        <p:grpSpPr bwMode="auto">
          <a:xfrm>
            <a:off x="1948091" y="4238625"/>
            <a:ext cx="5886450" cy="2514600"/>
            <a:chOff x="0" y="0"/>
            <a:chExt cx="10375320" cy="4350249"/>
          </a:xfrm>
        </p:grpSpPr>
        <p:pic>
          <p:nvPicPr>
            <p:cNvPr id="5" name="Picture 2">
              <a:extLst>
                <a:ext uri="{FF2B5EF4-FFF2-40B4-BE49-F238E27FC236}">
                  <a16:creationId xmlns:a16="http://schemas.microsoft.com/office/drawing/2014/main" id="{6D9F65F1-1B01-3E39-EB74-B067C29545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1997" y="1"/>
              <a:ext cx="3263323" cy="4350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E0BF5779-DCC4-6DB5-F672-623718897E4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55999" y="0"/>
              <a:ext cx="3263322" cy="4344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a:extLst>
                <a:ext uri="{FF2B5EF4-FFF2-40B4-BE49-F238E27FC236}">
                  <a16:creationId xmlns:a16="http://schemas.microsoft.com/office/drawing/2014/main" id="{EB3C0CC0-BD84-B10F-1197-D9A7E2FE520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3263323" cy="4344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33064283"/>
      </p:ext>
    </p:extLst>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Number Placeholder 1"/>
          <p:cNvSpPr>
            <a:spLocks noGrp="1"/>
          </p:cNvSpPr>
          <p:nvPr>
            <p:ph idx="12" sz="quarter" type="sldNum"/>
          </p:nvPr>
        </p:nvSpPr>
        <p:spPr>
          <a:xfrm>
            <a:off x="7099300" y="6416675"/>
            <a:ext cx="2311400" cy="365125"/>
          </a:xfrm>
        </p:spPr>
        <p:txBody>
          <a:bodyPr/>
          <a:lstStyle/>
          <a:p>
            <a:pPr>
              <a:defRPr/>
            </a:pPr>
            <a:fld id="{E37F0A0A-F07F-49B8-B7E1-B2CDB105F3D9}" type="slidenum">
              <a:rPr lang="en-US" smtClean="0"/>
              <a:pPr>
                <a:defRPr/>
              </a:pPr>
              <a:t>23</a:t>
            </a:fld>
            <a:endParaRPr lang="en-US"/>
          </a:p>
        </p:txBody>
      </p:sp>
      <p:sp>
        <p:nvSpPr>
          <p:cNvPr id="7" name="Rectangle 6"/>
          <p:cNvSpPr/>
          <p:nvPr/>
        </p:nvSpPr>
        <p:spPr>
          <a:xfrm>
            <a:off x="501650" y="26313"/>
            <a:ext cx="9328150" cy="430887"/>
          </a:xfrm>
          <a:prstGeom prst="rect">
            <a:avLst/>
          </a:prstGeom>
        </p:spPr>
        <p:txBody>
          <a:bodyPr>
            <a:spAutoFit/>
          </a:bodyPr>
          <a:lstStyle/>
          <a:p>
            <a:pPr algn="ctr">
              <a:defRPr/>
            </a:pPr>
            <a:r>
              <a:rPr b="1" dirty="0" lang="en-US" sz="2200">
                <a:latin charset="0" pitchFamily="18" typeface="Times New Roman"/>
                <a:cs charset="0" pitchFamily="18" typeface="Times New Roman"/>
              </a:rPr>
              <a:t>POINT WISE COMPLIANCES OF TERM OF REFERENCES</a:t>
            </a:r>
            <a:endParaRPr b="1" cap="all" dirty="0" lang="en-US" sz="2200">
              <a:latin charset="0" pitchFamily="18" typeface="Times New Roman"/>
              <a:ea typeface="+mj-ea"/>
              <a:cs charset="0" pitchFamily="18" typeface="Times New Roman"/>
            </a:endParaRPr>
          </a:p>
        </p:txBody>
      </p:sp>
      <p:sp>
        <p:nvSpPr>
          <p:cNvPr id="6" name="Rectangle 2">
            <a:extLst>
              <a:ext uri="{FF2B5EF4-FFF2-40B4-BE49-F238E27FC236}">
                <a16:creationId xmlns:a16="http://schemas.microsoft.com/office/drawing/2014/main" id="{8E3FA15C-98F1-4D6B-AD3F-0A02F4B595C2}"/>
              </a:ext>
            </a:extLst>
          </p:cNvPr>
          <p:cNvSpPr>
            <a:spLocks noChangeArrowheads="1"/>
          </p:cNvSpPr>
          <p:nvPr/>
        </p:nvSpPr>
        <p:spPr bwMode="auto">
          <a:xfrm>
            <a:off x="3216088" y="1748920"/>
            <a:ext cx="8131550" cy="3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anchorCtr="0" bIns="45720" compatLnSpc="1" lIns="91440" numCol="1" rIns="91440" tIns="45720" vert="horz" wrap="square">
            <a:prstTxWarp prst="textNoShape">
              <a:avLst/>
            </a:prstTxWarp>
            <a:spAutoFit/>
          </a:bodyPr>
          <a:lstStyle/>
          <a:p>
            <a:endParaRPr lang="en-IN"/>
          </a:p>
        </p:txBody>
      </p:sp>
      <p:sp>
        <p:nvSpPr>
          <p:cNvPr id="12" name="TextBox 11">
            <a:extLst>
              <a:ext uri="{FF2B5EF4-FFF2-40B4-BE49-F238E27FC236}">
                <a16:creationId xmlns:a16="http://schemas.microsoft.com/office/drawing/2014/main" id="{C1F3EFD0-E926-4DDF-89B7-5189D26BA11F}"/>
              </a:ext>
            </a:extLst>
          </p:cNvPr>
          <p:cNvSpPr txBox="1"/>
          <p:nvPr/>
        </p:nvSpPr>
        <p:spPr>
          <a:xfrm>
            <a:off x="28575" y="6508948"/>
            <a:ext cx="4572000" cy="307777"/>
          </a:xfrm>
          <a:prstGeom prst="rect">
            <a:avLst/>
          </a:prstGeom>
          <a:noFill/>
        </p:spPr>
        <p:txBody>
          <a:bodyPr wrap="square">
            <a:spAutoFit/>
          </a:bodyPr>
          <a:lstStyle/>
          <a:p>
            <a:r>
              <a:rPr b="1" dirty="0" lang="en-US" sz="1400">
                <a:effectLst/>
                <a:latin charset="0" panose="02020603050405020304" pitchFamily="18" typeface="Times New Roman"/>
                <a:ea charset="0" panose="02020603050405020304" pitchFamily="18" typeface="Times New Roman"/>
              </a:rPr>
              <a:t>Site photographs showing existing green belt</a:t>
            </a:r>
            <a:endParaRPr b="1" dirty="0" lang="en-IN" sz="1400"/>
          </a:p>
        </p:txBody>
      </p:sp>
      <p:sp>
        <p:nvSpPr>
          <p:cNvPr id="13" name="Rectangle 12">
            <a:extLst>
              <a:ext uri="{FF2B5EF4-FFF2-40B4-BE49-F238E27FC236}">
                <a16:creationId xmlns:a16="http://schemas.microsoft.com/office/drawing/2014/main" id="{33C400C2-58EE-4E87-AAE7-45C9F27B36AF}"/>
              </a:ext>
            </a:extLst>
          </p:cNvPr>
          <p:cNvSpPr/>
          <p:nvPr/>
        </p:nvSpPr>
        <p:spPr>
          <a:xfrm>
            <a:off x="0" y="378023"/>
            <a:ext cx="8991600" cy="307777"/>
          </a:xfrm>
          <a:prstGeom prst="rect">
            <a:avLst/>
          </a:prstGeom>
        </p:spPr>
        <p:txBody>
          <a:bodyPr wrap="square">
            <a:spAutoFit/>
          </a:bodyPr>
          <a:lstStyle/>
          <a:p>
            <a:r>
              <a:rPr b="1" cap="small" dirty="0" lang="en-IN" sz="1400" u="sng">
                <a:solidFill>
                  <a:schemeClr val="accent1">
                    <a:lumMod val="50000"/>
                  </a:schemeClr>
                </a:solidFill>
                <a:latin charset="0" pitchFamily="18" typeface="Times New Roman"/>
                <a:cs charset="0" pitchFamily="18" typeface="Times New Roman"/>
              </a:rPr>
              <a:t>TOR POINT-VII Cont.... </a:t>
            </a:r>
          </a:p>
        </p:txBody>
      </p:sp>
      <p:pic>
        <p:nvPicPr>
          <p:cNvPr descr="C:\Users\ges 11\Downloads\IMG_20220509_175021.jpg" id="17410" name="Picture 1">
            <a:extLst>
              <a:ext uri="{FF2B5EF4-FFF2-40B4-BE49-F238E27FC236}">
                <a16:creationId xmlns:a16="http://schemas.microsoft.com/office/drawing/2014/main" id="{BA2C4887-E44A-B188-1F74-0FD435D03F2A}"/>
              </a:ext>
            </a:extLst>
          </p:cNvPr>
          <p:cNvPicPr>
            <a:picLocks noChangeArrowheads="1" noChangeAspect="1"/>
          </p:cNvPicPr>
          <p:nvPr/>
        </p:nvPicPr>
        <p:blipFill>
          <a:blip r:embed="rId2">
            <a:lum contrast="10000"/>
            <a:extLst>
              <a:ext uri="{28A0092B-C50C-407E-A947-70E740481C1C}">
                <a14:useLocalDpi xmlns:a14="http://schemas.microsoft.com/office/drawing/2010/main" val="0"/>
              </a:ext>
            </a:extLst>
          </a:blip>
          <a:srcRect b="-37"/>
          <a:stretch>
            <a:fillRect/>
          </a:stretch>
        </p:blipFill>
        <p:spPr bwMode="auto">
          <a:xfrm>
            <a:off x="1676400" y="752445"/>
            <a:ext cx="2028825"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descr="C:\Users\ges 11\Downloads\IMG_20220509_175101.jpg" id="17411" name="Picture 2">
            <a:extLst>
              <a:ext uri="{FF2B5EF4-FFF2-40B4-BE49-F238E27FC236}">
                <a16:creationId xmlns:a16="http://schemas.microsoft.com/office/drawing/2014/main" id="{3D1BF0EE-9957-DD11-E195-3B047D26AD3E}"/>
              </a:ext>
            </a:extLst>
          </p:cNvPr>
          <p:cNvPicPr>
            <a:picLocks noChangeArrowheads="1" noChangeAspect="1"/>
          </p:cNvPicPr>
          <p:nvPr/>
        </p:nvPicPr>
        <p:blipFill>
          <a:blip r:embed="rId3">
            <a:extLst>
              <a:ext uri="{28A0092B-C50C-407E-A947-70E740481C1C}">
                <a14:useLocalDpi xmlns:a14="http://schemas.microsoft.com/office/drawing/2010/main" val="0"/>
              </a:ext>
            </a:extLst>
          </a:blip>
          <a:srcRect b="16"/>
          <a:stretch>
            <a:fillRect/>
          </a:stretch>
        </p:blipFill>
        <p:spPr bwMode="auto">
          <a:xfrm>
            <a:off x="3810000" y="704820"/>
            <a:ext cx="2057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descr="C:\Users\ges 11\Downloads\IMG_20220509_175221.jpg" id="17412" name="Picture 3">
            <a:extLst>
              <a:ext uri="{FF2B5EF4-FFF2-40B4-BE49-F238E27FC236}">
                <a16:creationId xmlns:a16="http://schemas.microsoft.com/office/drawing/2014/main" id="{C12E2B5C-0C04-75E6-BF21-3B9F9DC3820A}"/>
              </a:ext>
            </a:extLst>
          </p:cNvPr>
          <p:cNvPicPr>
            <a:picLocks noChangeArrowheads="1" noChangeAspect="1"/>
          </p:cNvPicPr>
          <p:nvPr/>
        </p:nvPicPr>
        <p:blipFill>
          <a:blip r:embed="rId4">
            <a:extLst>
              <a:ext uri="{28A0092B-C50C-407E-A947-70E740481C1C}">
                <a14:useLocalDpi xmlns:a14="http://schemas.microsoft.com/office/drawing/2010/main" val="0"/>
              </a:ext>
            </a:extLst>
          </a:blip>
          <a:srcRect b="8"/>
          <a:stretch>
            <a:fillRect/>
          </a:stretch>
        </p:blipFill>
        <p:spPr bwMode="auto">
          <a:xfrm>
            <a:off x="5934075" y="704820"/>
            <a:ext cx="2133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descr="\\SERVER\Server Access\Master Data\Site Visit's\shri prithvi alloys visit\IMG_20210723_134651.jpg" id="17413" name="Picture 1">
            <a:extLst>
              <a:ext uri="{FF2B5EF4-FFF2-40B4-BE49-F238E27FC236}">
                <a16:creationId xmlns:a16="http://schemas.microsoft.com/office/drawing/2014/main" id="{0A9D03D2-4DC4-7090-8E55-EA543B9FDC8D}"/>
              </a:ext>
            </a:extLst>
          </p:cNvPr>
          <p:cNvPicPr>
            <a:picLocks noChangeArrowheads="1" noChangeAspect="1"/>
          </p:cNvPicPr>
          <p:nvPr/>
        </p:nvPicPr>
        <p:blipFill>
          <a:blip cstate="print" r:embed="rId5">
            <a:lum contrast="20000"/>
            <a:extLst>
              <a:ext uri="{28A0092B-C50C-407E-A947-70E740481C1C}">
                <a14:useLocalDpi xmlns:a14="http://schemas.microsoft.com/office/drawing/2010/main" val="0"/>
              </a:ext>
            </a:extLst>
          </a:blip>
          <a:srcRect/>
          <a:stretch>
            <a:fillRect/>
          </a:stretch>
        </p:blipFill>
        <p:spPr bwMode="auto">
          <a:xfrm>
            <a:off x="2004801" y="4289197"/>
            <a:ext cx="2965343" cy="222615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descr="\\SERVER\Server Access\Master Data\Site Visit's\shri prithvi alloys visit\IMG_20210723_134836.jpg" id="17414" name="Picture 1">
            <a:extLst>
              <a:ext uri="{FF2B5EF4-FFF2-40B4-BE49-F238E27FC236}">
                <a16:creationId xmlns:a16="http://schemas.microsoft.com/office/drawing/2014/main" id="{7564A1EB-E171-9888-DB03-0BBE380D9B42}"/>
              </a:ext>
            </a:extLst>
          </p:cNvPr>
          <p:cNvPicPr>
            <a:picLocks noChangeArrowheads="1" noChangeAspect="1"/>
          </p:cNvPicPr>
          <p:nvPr/>
        </p:nvPicPr>
        <p:blipFill>
          <a:blip cstate="print" r:embed="rId6">
            <a:lum bright="-10000" contrast="30000"/>
            <a:extLst>
              <a:ext uri="{28A0092B-C50C-407E-A947-70E740481C1C}">
                <a14:useLocalDpi xmlns:a14="http://schemas.microsoft.com/office/drawing/2010/main" val="0"/>
              </a:ext>
            </a:extLst>
          </a:blip>
          <a:srcRect/>
          <a:stretch>
            <a:fillRect/>
          </a:stretch>
        </p:blipFill>
        <p:spPr bwMode="auto">
          <a:xfrm>
            <a:off x="5257800" y="4205387"/>
            <a:ext cx="3082927" cy="230996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221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99300" y="6416675"/>
            <a:ext cx="2311400" cy="365125"/>
          </a:xfrm>
        </p:spPr>
        <p:txBody>
          <a:bodyPr/>
          <a:lstStyle/>
          <a:p>
            <a:pPr>
              <a:defRPr/>
            </a:pPr>
            <a:fld id="{E37F0A0A-F07F-49B8-B7E1-B2CDB105F3D9}" type="slidenum">
              <a:rPr lang="en-US" smtClean="0"/>
              <a:pPr>
                <a:defRPr/>
              </a:pPr>
              <a:t>24</a:t>
            </a:fld>
            <a:endParaRPr lang="en-US"/>
          </a:p>
        </p:txBody>
      </p:sp>
      <p:sp>
        <p:nvSpPr>
          <p:cNvPr id="7" name="Rectangle 6"/>
          <p:cNvSpPr/>
          <p:nvPr/>
        </p:nvSpPr>
        <p:spPr>
          <a:xfrm>
            <a:off x="501650" y="26313"/>
            <a:ext cx="9328150" cy="430887"/>
          </a:xfrm>
          <a:prstGeom prst="rect">
            <a:avLst/>
          </a:prstGeom>
        </p:spPr>
        <p:txBody>
          <a:bodyPr>
            <a:spAutoFit/>
          </a:bodyPr>
          <a:lstStyle/>
          <a:p>
            <a:pPr algn="ctr">
              <a:defRPr/>
            </a:pPr>
            <a:r>
              <a:rPr lang="en-US" sz="2200" b="1" dirty="0">
                <a:latin typeface="Times New Roman" pitchFamily="18" charset="0"/>
                <a:cs typeface="Times New Roman" pitchFamily="18" charset="0"/>
              </a:rPr>
              <a:t>POINT WISE COMPLIANCES OF TERM OF REFERENCES</a:t>
            </a:r>
            <a:endParaRPr lang="en-US" sz="2200" b="1" cap="all" dirty="0">
              <a:latin typeface="Times New Roman" pitchFamily="18" charset="0"/>
              <a:ea typeface="+mj-ea"/>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109462061"/>
              </p:ext>
            </p:extLst>
          </p:nvPr>
        </p:nvGraphicFramePr>
        <p:xfrm>
          <a:off x="152400" y="609600"/>
          <a:ext cx="9601201" cy="4064254"/>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gridCol w="5257801">
                  <a:extLst>
                    <a:ext uri="{9D8B030D-6E8A-4147-A177-3AD203B41FA5}">
                      <a16:colId xmlns:a16="http://schemas.microsoft.com/office/drawing/2014/main" val="20002"/>
                    </a:ext>
                  </a:extLst>
                </a:gridCol>
              </a:tblGrid>
              <a:tr h="457200">
                <a:tc>
                  <a:txBody>
                    <a:bodyPr/>
                    <a:lstStyle/>
                    <a:p>
                      <a:r>
                        <a:rPr lang="en-US" sz="1200" b="1" dirty="0">
                          <a:latin typeface="Times New Roman" pitchFamily="18" charset="0"/>
                          <a:cs typeface="Times New Roman" pitchFamily="18" charset="0"/>
                        </a:rPr>
                        <a:t>TOR Point</a:t>
                      </a:r>
                    </a:p>
                  </a:txBody>
                  <a:tcPr>
                    <a:solidFill>
                      <a:schemeClr val="accent1">
                        <a:lumMod val="20000"/>
                        <a:lumOff val="80000"/>
                      </a:schemeClr>
                    </a:solidFill>
                  </a:tcPr>
                </a:tc>
                <a:tc>
                  <a:txBody>
                    <a:bodyPr/>
                    <a:lstStyle/>
                    <a:p>
                      <a:r>
                        <a:rPr lang="en-US" sz="1200" b="1" dirty="0">
                          <a:latin typeface="Times New Roman" pitchFamily="18" charset="0"/>
                          <a:cs typeface="Times New Roman" pitchFamily="18" charset="0"/>
                        </a:rPr>
                        <a:t>ToR Details</a:t>
                      </a:r>
                    </a:p>
                  </a:txBody>
                  <a:tcPr>
                    <a:solidFill>
                      <a:schemeClr val="accent1">
                        <a:lumMod val="20000"/>
                        <a:lumOff val="80000"/>
                      </a:schemeClr>
                    </a:solidFill>
                  </a:tcPr>
                </a:tc>
                <a:tc>
                  <a:txBody>
                    <a:bodyPr/>
                    <a:lstStyle/>
                    <a:p>
                      <a:r>
                        <a:rPr lang="en-US" sz="1200" b="1" dirty="0">
                          <a:latin typeface="Times New Roman" pitchFamily="18" charset="0"/>
                          <a:cs typeface="Times New Roman" pitchFamily="18" charset="0"/>
                        </a:rPr>
                        <a:t>Implementation/Plan </a:t>
                      </a:r>
                    </a:p>
                  </a:txBody>
                  <a:tcPr>
                    <a:solidFill>
                      <a:schemeClr val="accent1">
                        <a:lumMod val="20000"/>
                        <a:lumOff val="80000"/>
                      </a:schemeClr>
                    </a:solidFill>
                  </a:tcPr>
                </a:tc>
                <a:extLst>
                  <a:ext uri="{0D108BD9-81ED-4DB2-BD59-A6C34878D82A}">
                    <a16:rowId xmlns:a16="http://schemas.microsoft.com/office/drawing/2014/main" val="10000"/>
                  </a:ext>
                </a:extLst>
              </a:tr>
              <a:tr h="0">
                <a:tc>
                  <a:txBody>
                    <a:bodyPr/>
                    <a:lstStyle/>
                    <a:p>
                      <a:pPr marL="0" lvl="0" indent="0" algn="ctr">
                        <a:lnSpc>
                          <a:spcPct val="150000"/>
                        </a:lnSpc>
                        <a:spcAft>
                          <a:spcPts val="600"/>
                        </a:spcAft>
                        <a:buFont typeface="+mj-lt"/>
                        <a:buNone/>
                      </a:pPr>
                      <a:r>
                        <a:rPr lang="en-US" sz="1200" b="0" dirty="0">
                          <a:effectLst/>
                          <a:latin typeface="Times New Roman" panose="02020603050405020304" pitchFamily="18" charset="0"/>
                          <a:ea typeface="Times New Roman" panose="02020603050405020304" pitchFamily="18" charset="0"/>
                        </a:rPr>
                        <a:t>viii.</a:t>
                      </a:r>
                      <a:endParaRPr lang="en-IN" sz="12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600"/>
                        </a:spcAft>
                      </a:pPr>
                      <a:r>
                        <a:rPr lang="en-US" sz="1200" dirty="0">
                          <a:effectLst/>
                          <a:latin typeface="Times New Roman" panose="02020603050405020304" pitchFamily="18" charset="0"/>
                          <a:ea typeface="Times New Roman" panose="02020603050405020304" pitchFamily="18" charset="0"/>
                        </a:rPr>
                        <a:t>Land use break-up of total land of the project site (identified and acquired), government/private- agricultural, forest, wasteland, water bodies, settlements, etc. Shall be included.(not required for industrial area).</a:t>
                      </a:r>
                    </a:p>
                    <a:p>
                      <a:pPr algn="just">
                        <a:lnSpc>
                          <a:spcPct val="150000"/>
                        </a:lnSpc>
                        <a:spcAft>
                          <a:spcPts val="600"/>
                        </a:spcAft>
                      </a:pPr>
                      <a:endParaRPr lang="en-US" sz="12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endParaRPr lang="en-US" sz="12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endParaRPr lang="en-US" sz="12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endParaRPr lang="en-US" sz="12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600"/>
                        </a:spcAft>
                      </a:pPr>
                      <a:r>
                        <a:rPr lang="en-US" sz="1200" dirty="0">
                          <a:effectLst/>
                          <a:latin typeface="Times New Roman" panose="02020603050405020304" pitchFamily="18" charset="0"/>
                          <a:ea typeface="Times New Roman" panose="02020603050405020304" pitchFamily="18" charset="0"/>
                        </a:rPr>
                        <a:t>Land documents was obtained from RIICO and Rajasthan State Industrial Development &amp; Investment Corporation Limited in </a:t>
                      </a:r>
                      <a:r>
                        <a:rPr lang="en-US" sz="1200" dirty="0" err="1">
                          <a:effectLst/>
                          <a:latin typeface="Times New Roman" panose="02020603050405020304" pitchFamily="18" charset="0"/>
                          <a:ea typeface="Times New Roman" panose="02020603050405020304" pitchFamily="18" charset="0"/>
                        </a:rPr>
                        <a:t>favour</a:t>
                      </a:r>
                      <a:r>
                        <a:rPr lang="en-US" sz="1200" dirty="0">
                          <a:effectLst/>
                          <a:latin typeface="Times New Roman" panose="02020603050405020304" pitchFamily="18" charset="0"/>
                          <a:ea typeface="Times New Roman" panose="02020603050405020304" pitchFamily="18" charset="0"/>
                        </a:rPr>
                        <a:t> of Shri Prithvi Alloys Pvt. Ltd. The land-use breakup is given below:-</a:t>
                      </a:r>
                    </a:p>
                    <a:p>
                      <a:pPr algn="just">
                        <a:lnSpc>
                          <a:spcPct val="150000"/>
                        </a:lnSpc>
                        <a:spcAft>
                          <a:spcPts val="600"/>
                        </a:spcAft>
                      </a:pPr>
                      <a:endParaRPr lang="en-US" sz="12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endParaRPr lang="en-US" sz="12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endParaRPr lang="en-US" sz="12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marL="0" lvl="0" indent="0" algn="ctr">
                        <a:lnSpc>
                          <a:spcPct val="150000"/>
                        </a:lnSpc>
                        <a:spcAft>
                          <a:spcPts val="600"/>
                        </a:spcAft>
                        <a:buFont typeface="+mj-lt"/>
                        <a:buNone/>
                      </a:pPr>
                      <a:r>
                        <a:rPr lang="en-US" sz="1200" dirty="0">
                          <a:effectLst/>
                          <a:latin typeface="Times New Roman" panose="02020603050405020304" pitchFamily="18" charset="0"/>
                          <a:ea typeface="Times New Roman" panose="02020603050405020304" pitchFamily="18" charset="0"/>
                        </a:rPr>
                        <a:t>ix.</a:t>
                      </a:r>
                      <a:endParaRPr lang="en-IN"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600"/>
                        </a:spcAft>
                      </a:pPr>
                      <a:r>
                        <a:rPr lang="en-US" sz="1200" dirty="0">
                          <a:effectLst/>
                          <a:latin typeface="Times New Roman" panose="02020603050405020304" pitchFamily="18" charset="0"/>
                          <a:ea typeface="Times New Roman" panose="02020603050405020304" pitchFamily="18" charset="0"/>
                        </a:rPr>
                        <a:t>A list of major industries with name and type within study area (10km radius) shall be incorporated. Land use details of the study area.</a:t>
                      </a:r>
                    </a:p>
                  </a:txBody>
                  <a:tcPr marL="68580" marR="68580" marT="0" marB="0"/>
                </a:tc>
                <a:tc>
                  <a:txBody>
                    <a:bodyPr/>
                    <a:lstStyle/>
                    <a:p>
                      <a:pPr algn="just">
                        <a:lnSpc>
                          <a:spcPct val="150000"/>
                        </a:lnSpc>
                        <a:spcAft>
                          <a:spcPts val="600"/>
                        </a:spcAft>
                      </a:pPr>
                      <a:r>
                        <a:rPr lang="en-US" sz="1200" dirty="0">
                          <a:effectLst/>
                          <a:latin typeface="Times New Roman" panose="02020603050405020304" pitchFamily="18" charset="0"/>
                          <a:ea typeface="Times New Roman" panose="02020603050405020304" pitchFamily="18" charset="0"/>
                        </a:rPr>
                        <a:t>As under:-</a:t>
                      </a:r>
                    </a:p>
                  </a:txBody>
                  <a:tcPr marL="68580" marR="68580" marT="0" marB="0"/>
                </a:tc>
                <a:extLst>
                  <a:ext uri="{0D108BD9-81ED-4DB2-BD59-A6C34878D82A}">
                    <a16:rowId xmlns:a16="http://schemas.microsoft.com/office/drawing/2014/main" val="113669076"/>
                  </a:ext>
                </a:extLst>
              </a:tr>
            </a:tbl>
          </a:graphicData>
        </a:graphic>
      </p:graphicFrame>
      <p:sp>
        <p:nvSpPr>
          <p:cNvPr id="6" name="Rectangle 2">
            <a:extLst>
              <a:ext uri="{FF2B5EF4-FFF2-40B4-BE49-F238E27FC236}">
                <a16:creationId xmlns:a16="http://schemas.microsoft.com/office/drawing/2014/main" id="{8E3FA15C-98F1-4D6B-AD3F-0A02F4B595C2}"/>
              </a:ext>
            </a:extLst>
          </p:cNvPr>
          <p:cNvSpPr>
            <a:spLocks noChangeArrowheads="1"/>
          </p:cNvSpPr>
          <p:nvPr/>
        </p:nvSpPr>
        <p:spPr bwMode="auto">
          <a:xfrm>
            <a:off x="3216088" y="1748920"/>
            <a:ext cx="8131550" cy="3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aphicFrame>
        <p:nvGraphicFramePr>
          <p:cNvPr id="8" name="Table 7">
            <a:extLst>
              <a:ext uri="{FF2B5EF4-FFF2-40B4-BE49-F238E27FC236}">
                <a16:creationId xmlns:a16="http://schemas.microsoft.com/office/drawing/2014/main" id="{0A16CE82-D2E1-52DF-6B6A-835F34766ED7}"/>
              </a:ext>
            </a:extLst>
          </p:cNvPr>
          <p:cNvGraphicFramePr>
            <a:graphicFrameLocks noGrp="1"/>
          </p:cNvGraphicFramePr>
          <p:nvPr>
            <p:extLst>
              <p:ext uri="{D42A27DB-BD31-4B8C-83A1-F6EECF244321}">
                <p14:modId xmlns:p14="http://schemas.microsoft.com/office/powerpoint/2010/main" val="2605738037"/>
              </p:ext>
            </p:extLst>
          </p:nvPr>
        </p:nvGraphicFramePr>
        <p:xfrm>
          <a:off x="4724400" y="2017076"/>
          <a:ext cx="4953000" cy="1532509"/>
        </p:xfrm>
        <a:graphic>
          <a:graphicData uri="http://schemas.openxmlformats.org/drawingml/2006/table">
            <a:tbl>
              <a:tblPr firstRow="1" firstCol="1" bandRow="1">
                <a:tableStyleId>{5940675A-B579-460E-94D1-54222C63F5DA}</a:tableStyleId>
              </a:tblPr>
              <a:tblGrid>
                <a:gridCol w="587100">
                  <a:extLst>
                    <a:ext uri="{9D8B030D-6E8A-4147-A177-3AD203B41FA5}">
                      <a16:colId xmlns:a16="http://schemas.microsoft.com/office/drawing/2014/main" val="44563842"/>
                    </a:ext>
                  </a:extLst>
                </a:gridCol>
                <a:gridCol w="2156100">
                  <a:extLst>
                    <a:ext uri="{9D8B030D-6E8A-4147-A177-3AD203B41FA5}">
                      <a16:colId xmlns:a16="http://schemas.microsoft.com/office/drawing/2014/main" val="4156328344"/>
                    </a:ext>
                  </a:extLst>
                </a:gridCol>
                <a:gridCol w="1219200">
                  <a:extLst>
                    <a:ext uri="{9D8B030D-6E8A-4147-A177-3AD203B41FA5}">
                      <a16:colId xmlns:a16="http://schemas.microsoft.com/office/drawing/2014/main" val="2779069452"/>
                    </a:ext>
                  </a:extLst>
                </a:gridCol>
                <a:gridCol w="990600">
                  <a:extLst>
                    <a:ext uri="{9D8B030D-6E8A-4147-A177-3AD203B41FA5}">
                      <a16:colId xmlns:a16="http://schemas.microsoft.com/office/drawing/2014/main" val="2695086754"/>
                    </a:ext>
                  </a:extLst>
                </a:gridCol>
              </a:tblGrid>
              <a:tr h="271145">
                <a:tc>
                  <a:txBody>
                    <a:bodyPr/>
                    <a:lstStyle/>
                    <a:p>
                      <a:pPr algn="ctr">
                        <a:lnSpc>
                          <a:spcPct val="150000"/>
                        </a:lnSpc>
                        <a:spcAft>
                          <a:spcPts val="600"/>
                        </a:spcAft>
                      </a:pPr>
                      <a:r>
                        <a:rPr lang="en-US" sz="1200" b="1" dirty="0">
                          <a:effectLst/>
                          <a:latin typeface="Times New Roman" panose="02020603050405020304" pitchFamily="18" charset="0"/>
                          <a:cs typeface="Times New Roman" panose="02020603050405020304" pitchFamily="18" charset="0"/>
                        </a:rPr>
                        <a:t>S. No.</a:t>
                      </a:r>
                      <a:endPar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600"/>
                        </a:spcAft>
                      </a:pPr>
                      <a:r>
                        <a:rPr lang="en-US" sz="1200" b="1" dirty="0">
                          <a:effectLst/>
                          <a:latin typeface="Times New Roman" panose="02020603050405020304" pitchFamily="18" charset="0"/>
                          <a:cs typeface="Times New Roman" panose="02020603050405020304" pitchFamily="18" charset="0"/>
                        </a:rPr>
                        <a:t>Particulars</a:t>
                      </a:r>
                      <a:endPar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600"/>
                        </a:spcAft>
                      </a:pPr>
                      <a:r>
                        <a:rPr lang="en-US" sz="1200" b="1" dirty="0">
                          <a:effectLst/>
                          <a:latin typeface="Times New Roman" panose="02020603050405020304" pitchFamily="18" charset="0"/>
                          <a:cs typeface="Times New Roman" panose="02020603050405020304" pitchFamily="18" charset="0"/>
                        </a:rPr>
                        <a:t>Total</a:t>
                      </a:r>
                      <a:endPar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600"/>
                        </a:spcAft>
                      </a:pPr>
                      <a:r>
                        <a:rPr lang="en-US" sz="1200" b="1" dirty="0">
                          <a:effectLst/>
                          <a:latin typeface="Times New Roman" panose="02020603050405020304" pitchFamily="18" charset="0"/>
                          <a:cs typeface="Times New Roman" panose="02020603050405020304" pitchFamily="18" charset="0"/>
                        </a:rPr>
                        <a:t>% </a:t>
                      </a:r>
                      <a:endPar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88527983"/>
                  </a:ext>
                </a:extLst>
              </a:tr>
              <a:tr h="252095">
                <a:tc>
                  <a:txBody>
                    <a:bodyPr/>
                    <a:lstStyle/>
                    <a:p>
                      <a:pPr algn="ctr">
                        <a:lnSpc>
                          <a:spcPct val="150000"/>
                        </a:lnSpc>
                        <a:spcAft>
                          <a:spcPts val="600"/>
                        </a:spcAft>
                      </a:pPr>
                      <a:r>
                        <a:rPr lang="en-US" sz="1200">
                          <a:effectLst/>
                          <a:latin typeface="Times New Roman" panose="02020603050405020304" pitchFamily="18" charset="0"/>
                          <a:cs typeface="Times New Roman" panose="02020603050405020304" pitchFamily="18" charset="0"/>
                        </a:rPr>
                        <a:t>1</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600"/>
                        </a:spcAft>
                      </a:pPr>
                      <a:r>
                        <a:rPr lang="en-US" sz="1200">
                          <a:effectLst/>
                          <a:latin typeface="Times New Roman" panose="02020603050405020304" pitchFamily="18" charset="0"/>
                          <a:cs typeface="Times New Roman" panose="02020603050405020304" pitchFamily="18" charset="0"/>
                        </a:rPr>
                        <a:t>Plant Area/Shed Area </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600"/>
                        </a:spcAft>
                      </a:pPr>
                      <a:r>
                        <a:rPr lang="en-US" sz="1200">
                          <a:effectLst/>
                          <a:latin typeface="Times New Roman" panose="02020603050405020304" pitchFamily="18" charset="0"/>
                          <a:cs typeface="Times New Roman" panose="02020603050405020304" pitchFamily="18" charset="0"/>
                        </a:rPr>
                        <a:t>9158.4</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600"/>
                        </a:spcAft>
                      </a:pPr>
                      <a:r>
                        <a:rPr lang="en-US" sz="1200">
                          <a:effectLst/>
                          <a:latin typeface="Times New Roman" panose="02020603050405020304" pitchFamily="18" charset="0"/>
                          <a:cs typeface="Times New Roman" panose="02020603050405020304" pitchFamily="18" charset="0"/>
                        </a:rPr>
                        <a:t>53</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88574497"/>
                  </a:ext>
                </a:extLst>
              </a:tr>
              <a:tr h="252095">
                <a:tc>
                  <a:txBody>
                    <a:bodyPr/>
                    <a:lstStyle/>
                    <a:p>
                      <a:pPr algn="ctr">
                        <a:lnSpc>
                          <a:spcPct val="150000"/>
                        </a:lnSpc>
                        <a:spcAft>
                          <a:spcPts val="600"/>
                        </a:spcAft>
                      </a:pPr>
                      <a:r>
                        <a:rPr lang="en-US" sz="1200">
                          <a:effectLst/>
                          <a:latin typeface="Times New Roman" panose="02020603050405020304" pitchFamily="18" charset="0"/>
                          <a:cs typeface="Times New Roman" panose="02020603050405020304" pitchFamily="18" charset="0"/>
                        </a:rPr>
                        <a:t>2</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600"/>
                        </a:spcAft>
                      </a:pPr>
                      <a:r>
                        <a:rPr lang="en-US" sz="1200">
                          <a:effectLst/>
                          <a:latin typeface="Times New Roman" panose="02020603050405020304" pitchFamily="18" charset="0"/>
                          <a:cs typeface="Times New Roman" panose="02020603050405020304" pitchFamily="18" charset="0"/>
                        </a:rPr>
                        <a:t>Green Area </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600"/>
                        </a:spcAft>
                      </a:pPr>
                      <a:r>
                        <a:rPr lang="en-US" sz="1200">
                          <a:effectLst/>
                          <a:latin typeface="Times New Roman" panose="02020603050405020304" pitchFamily="18" charset="0"/>
                          <a:cs typeface="Times New Roman" panose="02020603050405020304" pitchFamily="18" charset="0"/>
                        </a:rPr>
                        <a:t>5702.4</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600"/>
                        </a:spcAft>
                      </a:pPr>
                      <a:r>
                        <a:rPr lang="en-US" sz="1200">
                          <a:effectLst/>
                          <a:latin typeface="Times New Roman" panose="02020603050405020304" pitchFamily="18" charset="0"/>
                          <a:cs typeface="Times New Roman" panose="02020603050405020304" pitchFamily="18" charset="0"/>
                        </a:rPr>
                        <a:t>33</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00892010"/>
                  </a:ext>
                </a:extLst>
              </a:tr>
              <a:tr h="245110">
                <a:tc>
                  <a:txBody>
                    <a:bodyPr/>
                    <a:lstStyle/>
                    <a:p>
                      <a:pPr algn="ctr">
                        <a:lnSpc>
                          <a:spcPct val="150000"/>
                        </a:lnSpc>
                        <a:spcAft>
                          <a:spcPts val="600"/>
                        </a:spcAft>
                      </a:pPr>
                      <a:r>
                        <a:rPr lang="en-US" sz="1200">
                          <a:effectLst/>
                          <a:latin typeface="Times New Roman" panose="02020603050405020304" pitchFamily="18" charset="0"/>
                          <a:cs typeface="Times New Roman" panose="02020603050405020304" pitchFamily="18" charset="0"/>
                        </a:rPr>
                        <a:t>3</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600"/>
                        </a:spcAft>
                      </a:pPr>
                      <a:r>
                        <a:rPr lang="en-US" sz="1200">
                          <a:effectLst/>
                          <a:latin typeface="Times New Roman" panose="02020603050405020304" pitchFamily="18" charset="0"/>
                          <a:cs typeface="Times New Roman" panose="02020603050405020304" pitchFamily="18" charset="0"/>
                        </a:rPr>
                        <a:t>Open Area, Road and Paved Area</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600"/>
                        </a:spcAft>
                      </a:pPr>
                      <a:r>
                        <a:rPr lang="en-US" sz="1200">
                          <a:effectLst/>
                          <a:latin typeface="Times New Roman" panose="02020603050405020304" pitchFamily="18" charset="0"/>
                          <a:cs typeface="Times New Roman" panose="02020603050405020304" pitchFamily="18" charset="0"/>
                        </a:rPr>
                        <a:t>2419.2</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600"/>
                        </a:spcAft>
                      </a:pPr>
                      <a:r>
                        <a:rPr lang="en-US" sz="1200">
                          <a:effectLst/>
                          <a:latin typeface="Times New Roman" panose="02020603050405020304" pitchFamily="18" charset="0"/>
                          <a:cs typeface="Times New Roman" panose="02020603050405020304" pitchFamily="18" charset="0"/>
                        </a:rPr>
                        <a:t>14</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71801775"/>
                  </a:ext>
                </a:extLst>
              </a:tr>
              <a:tr h="197042">
                <a:tc gridSpan="2">
                  <a:txBody>
                    <a:bodyPr/>
                    <a:lstStyle/>
                    <a:p>
                      <a:pPr algn="ctr">
                        <a:lnSpc>
                          <a:spcPct val="150000"/>
                        </a:lnSpc>
                        <a:spcAft>
                          <a:spcPts val="600"/>
                        </a:spcAft>
                      </a:pPr>
                      <a:r>
                        <a:rPr lang="en-US" sz="1200" b="1" dirty="0">
                          <a:effectLst/>
                          <a:latin typeface="Times New Roman" panose="02020603050405020304" pitchFamily="18" charset="0"/>
                          <a:cs typeface="Times New Roman" panose="02020603050405020304" pitchFamily="18" charset="0"/>
                        </a:rPr>
                        <a:t>Total</a:t>
                      </a:r>
                      <a:endPar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IN"/>
                    </a:p>
                  </a:txBody>
                  <a:tcPr/>
                </a:tc>
                <a:tc>
                  <a:txBody>
                    <a:bodyPr/>
                    <a:lstStyle/>
                    <a:p>
                      <a:pPr algn="ctr">
                        <a:lnSpc>
                          <a:spcPct val="150000"/>
                        </a:lnSpc>
                        <a:spcAft>
                          <a:spcPts val="600"/>
                        </a:spcAft>
                      </a:pPr>
                      <a:r>
                        <a:rPr lang="en-US" sz="1200" b="1" dirty="0">
                          <a:effectLst/>
                          <a:latin typeface="Times New Roman" panose="02020603050405020304" pitchFamily="18" charset="0"/>
                          <a:cs typeface="Times New Roman" panose="02020603050405020304" pitchFamily="18" charset="0"/>
                        </a:rPr>
                        <a:t>17,280</a:t>
                      </a:r>
                      <a:endPar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600"/>
                        </a:spcAft>
                      </a:pPr>
                      <a:r>
                        <a:rPr lang="en-US" sz="1200" b="1" dirty="0">
                          <a:effectLst/>
                          <a:latin typeface="Times New Roman" panose="02020603050405020304" pitchFamily="18" charset="0"/>
                          <a:cs typeface="Times New Roman" panose="02020603050405020304" pitchFamily="18" charset="0"/>
                        </a:rPr>
                        <a:t>100</a:t>
                      </a:r>
                      <a:endPar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31725796"/>
                  </a:ext>
                </a:extLst>
              </a:tr>
            </a:tbl>
          </a:graphicData>
        </a:graphic>
      </p:graphicFrame>
      <p:graphicFrame>
        <p:nvGraphicFramePr>
          <p:cNvPr id="9" name="Table 8">
            <a:extLst>
              <a:ext uri="{FF2B5EF4-FFF2-40B4-BE49-F238E27FC236}">
                <a16:creationId xmlns:a16="http://schemas.microsoft.com/office/drawing/2014/main" id="{3ED61BD7-2A7C-1061-69DC-45FD2D94A0F6}"/>
              </a:ext>
            </a:extLst>
          </p:cNvPr>
          <p:cNvGraphicFramePr>
            <a:graphicFrameLocks noGrp="1"/>
          </p:cNvGraphicFramePr>
          <p:nvPr>
            <p:extLst>
              <p:ext uri="{D42A27DB-BD31-4B8C-83A1-F6EECF244321}">
                <p14:modId xmlns:p14="http://schemas.microsoft.com/office/powerpoint/2010/main" val="1617749144"/>
              </p:ext>
            </p:extLst>
          </p:nvPr>
        </p:nvGraphicFramePr>
        <p:xfrm>
          <a:off x="3369310" y="4800600"/>
          <a:ext cx="3592830" cy="2025142"/>
        </p:xfrm>
        <a:graphic>
          <a:graphicData uri="http://schemas.openxmlformats.org/drawingml/2006/table">
            <a:tbl>
              <a:tblPr firstRow="1" firstCol="1" bandRow="1">
                <a:tableStyleId>{5940675A-B579-460E-94D1-54222C63F5DA}</a:tableStyleId>
              </a:tblPr>
              <a:tblGrid>
                <a:gridCol w="679060">
                  <a:extLst>
                    <a:ext uri="{9D8B030D-6E8A-4147-A177-3AD203B41FA5}">
                      <a16:colId xmlns:a16="http://schemas.microsoft.com/office/drawing/2014/main" val="3865196179"/>
                    </a:ext>
                  </a:extLst>
                </a:gridCol>
                <a:gridCol w="2004411">
                  <a:extLst>
                    <a:ext uri="{9D8B030D-6E8A-4147-A177-3AD203B41FA5}">
                      <a16:colId xmlns:a16="http://schemas.microsoft.com/office/drawing/2014/main" val="1000234376"/>
                    </a:ext>
                  </a:extLst>
                </a:gridCol>
                <a:gridCol w="909359">
                  <a:extLst>
                    <a:ext uri="{9D8B030D-6E8A-4147-A177-3AD203B41FA5}">
                      <a16:colId xmlns:a16="http://schemas.microsoft.com/office/drawing/2014/main" val="1081986188"/>
                    </a:ext>
                  </a:extLst>
                </a:gridCol>
              </a:tblGrid>
              <a:tr h="36830">
                <a:tc>
                  <a:txBody>
                    <a:bodyPr/>
                    <a:lstStyle/>
                    <a:p>
                      <a:pPr marR="3810" algn="just">
                        <a:lnSpc>
                          <a:spcPct val="150000"/>
                        </a:lnSpc>
                        <a:spcAft>
                          <a:spcPts val="600"/>
                        </a:spcAft>
                      </a:pPr>
                      <a:r>
                        <a:rPr lang="en-US" sz="1100">
                          <a:effectLst/>
                          <a:latin typeface="Times New Roman" panose="02020603050405020304" pitchFamily="18" charset="0"/>
                          <a:cs typeface="Times New Roman" panose="02020603050405020304" pitchFamily="18" charset="0"/>
                        </a:rPr>
                        <a:t>S. No.</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810" algn="just">
                        <a:lnSpc>
                          <a:spcPct val="150000"/>
                        </a:lnSpc>
                        <a:spcAft>
                          <a:spcPts val="600"/>
                        </a:spcAft>
                      </a:pPr>
                      <a:r>
                        <a:rPr lang="en-US" sz="1100">
                          <a:effectLst/>
                          <a:latin typeface="Times New Roman" panose="02020603050405020304" pitchFamily="18" charset="0"/>
                          <a:cs typeface="Times New Roman" panose="02020603050405020304" pitchFamily="18" charset="0"/>
                        </a:rPr>
                        <a:t>Name of the industry</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810" algn="just">
                        <a:lnSpc>
                          <a:spcPct val="150000"/>
                        </a:lnSpc>
                        <a:spcAft>
                          <a:spcPts val="600"/>
                        </a:spcAft>
                      </a:pPr>
                      <a:r>
                        <a:rPr lang="en-US" sz="1100">
                          <a:effectLst/>
                          <a:latin typeface="Times New Roman" panose="02020603050405020304" pitchFamily="18" charset="0"/>
                          <a:cs typeface="Times New Roman" panose="02020603050405020304" pitchFamily="18" charset="0"/>
                        </a:rPr>
                        <a:t>Type</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87905349"/>
                  </a:ext>
                </a:extLst>
              </a:tr>
              <a:tr h="219710">
                <a:tc>
                  <a:txBody>
                    <a:bodyPr/>
                    <a:lstStyle/>
                    <a:p>
                      <a:pPr marR="3810" algn="ctr">
                        <a:lnSpc>
                          <a:spcPct val="150000"/>
                        </a:lnSpc>
                        <a:spcAft>
                          <a:spcPts val="600"/>
                        </a:spcAft>
                      </a:pPr>
                      <a:r>
                        <a:rPr lang="en-US" sz="1100">
                          <a:effectLst/>
                          <a:latin typeface="Times New Roman" panose="02020603050405020304" pitchFamily="18" charset="0"/>
                          <a:cs typeface="Times New Roman" panose="02020603050405020304" pitchFamily="18" charset="0"/>
                        </a:rPr>
                        <a:t>1.</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810" algn="just">
                        <a:lnSpc>
                          <a:spcPct val="150000"/>
                        </a:lnSpc>
                        <a:spcAft>
                          <a:spcPts val="600"/>
                        </a:spcAft>
                      </a:pPr>
                      <a:r>
                        <a:rPr lang="en-US" sz="1100">
                          <a:effectLst/>
                          <a:latin typeface="Times New Roman" panose="02020603050405020304" pitchFamily="18" charset="0"/>
                          <a:cs typeface="Times New Roman" panose="02020603050405020304" pitchFamily="18" charset="0"/>
                        </a:rPr>
                        <a:t>Amar Pratap Steel</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810" algn="just">
                        <a:lnSpc>
                          <a:spcPct val="150000"/>
                        </a:lnSpc>
                        <a:spcAft>
                          <a:spcPts val="600"/>
                        </a:spcAft>
                      </a:pPr>
                      <a:r>
                        <a:rPr lang="en-US" sz="1100">
                          <a:effectLst/>
                          <a:latin typeface="Times New Roman" panose="02020603050405020304" pitchFamily="18" charset="0"/>
                          <a:cs typeface="Times New Roman" panose="02020603050405020304" pitchFamily="18" charset="0"/>
                        </a:rPr>
                        <a:t>Steel</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36989553"/>
                  </a:ext>
                </a:extLst>
              </a:tr>
              <a:tr h="226060">
                <a:tc>
                  <a:txBody>
                    <a:bodyPr/>
                    <a:lstStyle/>
                    <a:p>
                      <a:pPr marR="3810" algn="ctr">
                        <a:lnSpc>
                          <a:spcPct val="150000"/>
                        </a:lnSpc>
                        <a:spcAft>
                          <a:spcPts val="600"/>
                        </a:spcAft>
                      </a:pPr>
                      <a:r>
                        <a:rPr lang="en-US" sz="1100">
                          <a:effectLst/>
                          <a:latin typeface="Times New Roman" panose="02020603050405020304" pitchFamily="18" charset="0"/>
                          <a:cs typeface="Times New Roman" panose="02020603050405020304" pitchFamily="18" charset="0"/>
                        </a:rPr>
                        <a:t>2.</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810" algn="just">
                        <a:lnSpc>
                          <a:spcPct val="150000"/>
                        </a:lnSpc>
                        <a:spcAft>
                          <a:spcPts val="600"/>
                        </a:spcAft>
                      </a:pPr>
                      <a:r>
                        <a:rPr lang="en-US" sz="1100">
                          <a:effectLst/>
                          <a:latin typeface="Times New Roman" panose="02020603050405020304" pitchFamily="18" charset="0"/>
                          <a:cs typeface="Times New Roman" panose="02020603050405020304" pitchFamily="18" charset="0"/>
                        </a:rPr>
                        <a:t>GRP Wood Industries </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810" algn="just">
                        <a:lnSpc>
                          <a:spcPct val="150000"/>
                        </a:lnSpc>
                        <a:spcAft>
                          <a:spcPts val="600"/>
                        </a:spcAft>
                      </a:pPr>
                      <a:r>
                        <a:rPr lang="en-US" sz="1100">
                          <a:effectLst/>
                          <a:latin typeface="Times New Roman" panose="02020603050405020304" pitchFamily="18" charset="0"/>
                          <a:cs typeface="Times New Roman" panose="02020603050405020304" pitchFamily="18" charset="0"/>
                        </a:rPr>
                        <a:t>Wood</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33939506"/>
                  </a:ext>
                </a:extLst>
              </a:tr>
              <a:tr h="226060">
                <a:tc>
                  <a:txBody>
                    <a:bodyPr/>
                    <a:lstStyle/>
                    <a:p>
                      <a:pPr marR="3810" algn="ctr">
                        <a:lnSpc>
                          <a:spcPct val="150000"/>
                        </a:lnSpc>
                        <a:spcAft>
                          <a:spcPts val="600"/>
                        </a:spcAft>
                      </a:pPr>
                      <a:r>
                        <a:rPr lang="en-US" sz="1100">
                          <a:effectLst/>
                          <a:latin typeface="Times New Roman" panose="02020603050405020304" pitchFamily="18" charset="0"/>
                          <a:cs typeface="Times New Roman" panose="02020603050405020304" pitchFamily="18" charset="0"/>
                        </a:rPr>
                        <a:t>3.</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810" algn="just">
                        <a:lnSpc>
                          <a:spcPct val="150000"/>
                        </a:lnSpc>
                        <a:spcAft>
                          <a:spcPts val="600"/>
                        </a:spcAft>
                      </a:pPr>
                      <a:r>
                        <a:rPr lang="en-US" sz="1100">
                          <a:effectLst/>
                          <a:latin typeface="Times New Roman" panose="02020603050405020304" pitchFamily="18" charset="0"/>
                          <a:cs typeface="Times New Roman" panose="02020603050405020304" pitchFamily="18" charset="0"/>
                        </a:rPr>
                        <a:t>Sanjog Steels </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810" algn="just">
                        <a:lnSpc>
                          <a:spcPct val="150000"/>
                        </a:lnSpc>
                        <a:spcAft>
                          <a:spcPts val="600"/>
                        </a:spcAft>
                      </a:pPr>
                      <a:r>
                        <a:rPr lang="en-US" sz="1100">
                          <a:effectLst/>
                          <a:latin typeface="Times New Roman" panose="02020603050405020304" pitchFamily="18" charset="0"/>
                          <a:cs typeface="Times New Roman" panose="02020603050405020304" pitchFamily="18" charset="0"/>
                        </a:rPr>
                        <a:t>Steel</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29075236"/>
                  </a:ext>
                </a:extLst>
              </a:tr>
              <a:tr h="226060">
                <a:tc>
                  <a:txBody>
                    <a:bodyPr/>
                    <a:lstStyle/>
                    <a:p>
                      <a:pPr marR="3810" algn="ctr">
                        <a:lnSpc>
                          <a:spcPct val="150000"/>
                        </a:lnSpc>
                        <a:spcAft>
                          <a:spcPts val="600"/>
                        </a:spcAft>
                      </a:pPr>
                      <a:r>
                        <a:rPr lang="en-US" sz="1100">
                          <a:effectLst/>
                          <a:latin typeface="Times New Roman" panose="02020603050405020304" pitchFamily="18" charset="0"/>
                          <a:cs typeface="Times New Roman" panose="02020603050405020304" pitchFamily="18" charset="0"/>
                        </a:rPr>
                        <a:t>4.</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810" algn="just">
                        <a:lnSpc>
                          <a:spcPct val="150000"/>
                        </a:lnSpc>
                        <a:spcAft>
                          <a:spcPts val="600"/>
                        </a:spcAft>
                      </a:pPr>
                      <a:r>
                        <a:rPr lang="en-US" sz="1100">
                          <a:effectLst/>
                          <a:latin typeface="Times New Roman" panose="02020603050405020304" pitchFamily="18" charset="0"/>
                          <a:cs typeface="Times New Roman" panose="02020603050405020304" pitchFamily="18" charset="0"/>
                        </a:rPr>
                        <a:t>Mangla Ispat Bagru</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810" algn="just">
                        <a:lnSpc>
                          <a:spcPct val="150000"/>
                        </a:lnSpc>
                        <a:spcAft>
                          <a:spcPts val="600"/>
                        </a:spcAft>
                      </a:pPr>
                      <a:r>
                        <a:rPr lang="en-US" sz="1100">
                          <a:effectLst/>
                          <a:latin typeface="Times New Roman" panose="02020603050405020304" pitchFamily="18" charset="0"/>
                          <a:cs typeface="Times New Roman" panose="02020603050405020304" pitchFamily="18" charset="0"/>
                        </a:rPr>
                        <a:t>Steel</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6130532"/>
                  </a:ext>
                </a:extLst>
              </a:tr>
              <a:tr h="226060">
                <a:tc>
                  <a:txBody>
                    <a:bodyPr/>
                    <a:lstStyle/>
                    <a:p>
                      <a:pPr marR="3810" algn="ctr">
                        <a:lnSpc>
                          <a:spcPct val="150000"/>
                        </a:lnSpc>
                        <a:spcAft>
                          <a:spcPts val="600"/>
                        </a:spcAft>
                      </a:pPr>
                      <a:r>
                        <a:rPr lang="en-US" sz="1100">
                          <a:effectLst/>
                          <a:latin typeface="Times New Roman" panose="02020603050405020304" pitchFamily="18" charset="0"/>
                          <a:cs typeface="Times New Roman" panose="02020603050405020304" pitchFamily="18" charset="0"/>
                        </a:rPr>
                        <a:t>5.</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810" algn="just">
                        <a:lnSpc>
                          <a:spcPct val="150000"/>
                        </a:lnSpc>
                        <a:spcAft>
                          <a:spcPts val="600"/>
                        </a:spcAft>
                      </a:pPr>
                      <a:r>
                        <a:rPr lang="en-US" sz="1100">
                          <a:effectLst/>
                          <a:latin typeface="Times New Roman" panose="02020603050405020304" pitchFamily="18" charset="0"/>
                          <a:cs typeface="Times New Roman" panose="02020603050405020304" pitchFamily="18" charset="0"/>
                        </a:rPr>
                        <a:t>Miracle Coro plast</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810" algn="just">
                        <a:lnSpc>
                          <a:spcPct val="150000"/>
                        </a:lnSpc>
                        <a:spcAft>
                          <a:spcPts val="600"/>
                        </a:spcAft>
                      </a:pPr>
                      <a:r>
                        <a:rPr lang="en-US" sz="1100">
                          <a:effectLst/>
                          <a:latin typeface="Times New Roman" panose="02020603050405020304" pitchFamily="18" charset="0"/>
                          <a:cs typeface="Times New Roman" panose="02020603050405020304" pitchFamily="18" charset="0"/>
                        </a:rPr>
                        <a:t>Packaging </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7843970"/>
                  </a:ext>
                </a:extLst>
              </a:tr>
              <a:tr h="226060">
                <a:tc>
                  <a:txBody>
                    <a:bodyPr/>
                    <a:lstStyle/>
                    <a:p>
                      <a:pPr marR="3810" algn="ctr">
                        <a:lnSpc>
                          <a:spcPct val="150000"/>
                        </a:lnSpc>
                        <a:spcAft>
                          <a:spcPts val="600"/>
                        </a:spcAft>
                      </a:pPr>
                      <a:r>
                        <a:rPr lang="en-US" sz="1100">
                          <a:effectLst/>
                          <a:latin typeface="Times New Roman" panose="02020603050405020304" pitchFamily="18" charset="0"/>
                          <a:cs typeface="Times New Roman" panose="02020603050405020304" pitchFamily="18" charset="0"/>
                        </a:rPr>
                        <a:t>6.</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810" algn="just">
                        <a:lnSpc>
                          <a:spcPct val="150000"/>
                        </a:lnSpc>
                        <a:spcAft>
                          <a:spcPts val="600"/>
                        </a:spcAft>
                      </a:pPr>
                      <a:r>
                        <a:rPr lang="en-US" sz="1100">
                          <a:effectLst/>
                          <a:latin typeface="Times New Roman" panose="02020603050405020304" pitchFamily="18" charset="0"/>
                          <a:cs typeface="Times New Roman" panose="02020603050405020304" pitchFamily="18" charset="0"/>
                        </a:rPr>
                        <a:t>Satyam plastfab Pvt. Ltd.</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810" algn="just">
                        <a:lnSpc>
                          <a:spcPct val="150000"/>
                        </a:lnSpc>
                        <a:spcAft>
                          <a:spcPts val="600"/>
                        </a:spcAft>
                      </a:pPr>
                      <a:r>
                        <a:rPr lang="en-US" sz="1100">
                          <a:effectLst/>
                          <a:latin typeface="Times New Roman" panose="02020603050405020304" pitchFamily="18" charset="0"/>
                          <a:cs typeface="Times New Roman" panose="02020603050405020304" pitchFamily="18" charset="0"/>
                        </a:rPr>
                        <a:t>Plastic</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30352668"/>
                  </a:ext>
                </a:extLst>
              </a:tr>
              <a:tr h="226060">
                <a:tc>
                  <a:txBody>
                    <a:bodyPr/>
                    <a:lstStyle/>
                    <a:p>
                      <a:pPr marR="3810" algn="ctr">
                        <a:lnSpc>
                          <a:spcPct val="150000"/>
                        </a:lnSpc>
                        <a:spcAft>
                          <a:spcPts val="600"/>
                        </a:spcAft>
                      </a:pPr>
                      <a:r>
                        <a:rPr lang="en-US" sz="1100">
                          <a:effectLst/>
                          <a:latin typeface="Times New Roman" panose="02020603050405020304" pitchFamily="18" charset="0"/>
                          <a:cs typeface="Times New Roman" panose="02020603050405020304" pitchFamily="18" charset="0"/>
                        </a:rPr>
                        <a:t>7.</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810" algn="just">
                        <a:lnSpc>
                          <a:spcPct val="150000"/>
                        </a:lnSpc>
                        <a:spcAft>
                          <a:spcPts val="600"/>
                        </a:spcAft>
                      </a:pPr>
                      <a:r>
                        <a:rPr lang="en-US" sz="1100">
                          <a:effectLst/>
                          <a:latin typeface="Times New Roman" panose="02020603050405020304" pitchFamily="18" charset="0"/>
                          <a:cs typeface="Times New Roman" panose="02020603050405020304" pitchFamily="18" charset="0"/>
                        </a:rPr>
                        <a:t>Primer TMT Bars</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810" algn="just">
                        <a:lnSpc>
                          <a:spcPct val="150000"/>
                        </a:lnSpc>
                        <a:spcAft>
                          <a:spcPts val="600"/>
                        </a:spcAft>
                      </a:pPr>
                      <a:r>
                        <a:rPr lang="en-US" sz="1100">
                          <a:effectLst/>
                          <a:latin typeface="Times New Roman" panose="02020603050405020304" pitchFamily="18" charset="0"/>
                          <a:cs typeface="Times New Roman" panose="02020603050405020304" pitchFamily="18" charset="0"/>
                        </a:rPr>
                        <a:t>Steels </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97434870"/>
                  </a:ext>
                </a:extLst>
              </a:tr>
              <a:tr h="226060">
                <a:tc>
                  <a:txBody>
                    <a:bodyPr/>
                    <a:lstStyle/>
                    <a:p>
                      <a:pPr marR="3810" algn="ctr">
                        <a:lnSpc>
                          <a:spcPct val="150000"/>
                        </a:lnSpc>
                        <a:spcAft>
                          <a:spcPts val="600"/>
                        </a:spcAft>
                      </a:pPr>
                      <a:r>
                        <a:rPr lang="en-US" sz="1100">
                          <a:effectLst/>
                          <a:latin typeface="Times New Roman" panose="02020603050405020304" pitchFamily="18" charset="0"/>
                          <a:cs typeface="Times New Roman" panose="02020603050405020304" pitchFamily="18" charset="0"/>
                        </a:rPr>
                        <a:t>8.</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810" algn="just">
                        <a:lnSpc>
                          <a:spcPct val="150000"/>
                        </a:lnSpc>
                        <a:spcAft>
                          <a:spcPts val="600"/>
                        </a:spcAft>
                      </a:pPr>
                      <a:r>
                        <a:rPr lang="en-US" sz="1100">
                          <a:effectLst/>
                          <a:latin typeface="Times New Roman" panose="02020603050405020304" pitchFamily="18" charset="0"/>
                          <a:cs typeface="Times New Roman" panose="02020603050405020304" pitchFamily="18" charset="0"/>
                        </a:rPr>
                        <a:t>Nirman Infra Steel </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810" algn="just">
                        <a:lnSpc>
                          <a:spcPct val="150000"/>
                        </a:lnSpc>
                        <a:spcAft>
                          <a:spcPts val="600"/>
                        </a:spcAft>
                      </a:pPr>
                      <a:r>
                        <a:rPr lang="en-US" sz="1100" dirty="0">
                          <a:effectLst/>
                          <a:latin typeface="Times New Roman" panose="02020603050405020304" pitchFamily="18" charset="0"/>
                          <a:cs typeface="Times New Roman" panose="02020603050405020304" pitchFamily="18" charset="0"/>
                        </a:rPr>
                        <a:t>Steels</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4235518"/>
                  </a:ext>
                </a:extLst>
              </a:tr>
            </a:tbl>
          </a:graphicData>
        </a:graphic>
      </p:graphicFrame>
    </p:spTree>
    <p:extLst>
      <p:ext uri="{BB962C8B-B14F-4D97-AF65-F5344CB8AC3E}">
        <p14:creationId xmlns:p14="http://schemas.microsoft.com/office/powerpoint/2010/main" val="3650227683"/>
      </p:ext>
    </p:extLst>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Number Placeholder 1"/>
          <p:cNvSpPr>
            <a:spLocks noGrp="1"/>
          </p:cNvSpPr>
          <p:nvPr>
            <p:ph idx="12" sz="quarter" type="sldNum"/>
          </p:nvPr>
        </p:nvSpPr>
        <p:spPr>
          <a:xfrm>
            <a:off x="7099300" y="6416675"/>
            <a:ext cx="2311400" cy="365125"/>
          </a:xfrm>
        </p:spPr>
        <p:txBody>
          <a:bodyPr/>
          <a:lstStyle/>
          <a:p>
            <a:pPr>
              <a:defRPr/>
            </a:pPr>
            <a:fld id="{E37F0A0A-F07F-49B8-B7E1-B2CDB105F3D9}" type="slidenum">
              <a:rPr lang="en-US" smtClean="0"/>
              <a:pPr>
                <a:defRPr/>
              </a:pPr>
              <a:t>25</a:t>
            </a:fld>
            <a:endParaRPr lang="en-US"/>
          </a:p>
        </p:txBody>
      </p:sp>
      <p:sp>
        <p:nvSpPr>
          <p:cNvPr id="7" name="Rectangle 6"/>
          <p:cNvSpPr/>
          <p:nvPr/>
        </p:nvSpPr>
        <p:spPr>
          <a:xfrm>
            <a:off x="501650" y="26313"/>
            <a:ext cx="9328150" cy="430887"/>
          </a:xfrm>
          <a:prstGeom prst="rect">
            <a:avLst/>
          </a:prstGeom>
        </p:spPr>
        <p:txBody>
          <a:bodyPr>
            <a:spAutoFit/>
          </a:bodyPr>
          <a:lstStyle/>
          <a:p>
            <a:pPr algn="ctr">
              <a:defRPr/>
            </a:pPr>
            <a:r>
              <a:rPr b="1" dirty="0" lang="en-US" sz="2200">
                <a:latin charset="0" pitchFamily="18" typeface="Times New Roman"/>
                <a:cs charset="0" pitchFamily="18" typeface="Times New Roman"/>
              </a:rPr>
              <a:t>POINT WISE COMPLIANCES OF TERM OF REFERENCES</a:t>
            </a:r>
            <a:endParaRPr b="1" cap="all" dirty="0" lang="en-US" sz="2200">
              <a:latin charset="0" pitchFamily="18" typeface="Times New Roman"/>
              <a:ea typeface="+mj-ea"/>
              <a:cs charset="0" pitchFamily="18" typeface="Times New Roman"/>
            </a:endParaRPr>
          </a:p>
        </p:txBody>
      </p:sp>
      <p:sp>
        <p:nvSpPr>
          <p:cNvPr id="6" name="Rectangle 2">
            <a:extLst>
              <a:ext uri="{FF2B5EF4-FFF2-40B4-BE49-F238E27FC236}">
                <a16:creationId xmlns:a16="http://schemas.microsoft.com/office/drawing/2014/main" id="{8E3FA15C-98F1-4D6B-AD3F-0A02F4B595C2}"/>
              </a:ext>
            </a:extLst>
          </p:cNvPr>
          <p:cNvSpPr>
            <a:spLocks noChangeArrowheads="1"/>
          </p:cNvSpPr>
          <p:nvPr/>
        </p:nvSpPr>
        <p:spPr bwMode="auto">
          <a:xfrm>
            <a:off x="3216088" y="1748920"/>
            <a:ext cx="8131550" cy="3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anchorCtr="0" bIns="45720" compatLnSpc="1" lIns="91440" numCol="1" rIns="91440" tIns="45720" vert="horz" wrap="square">
            <a:prstTxWarp prst="textNoShape">
              <a:avLst/>
            </a:prstTxWarp>
            <a:spAutoFit/>
          </a:bodyPr>
          <a:lstStyle/>
          <a:p>
            <a:endParaRPr lang="en-IN"/>
          </a:p>
        </p:txBody>
      </p:sp>
      <p:sp>
        <p:nvSpPr>
          <p:cNvPr id="11" name="TextBox 10">
            <a:extLst>
              <a:ext uri="{FF2B5EF4-FFF2-40B4-BE49-F238E27FC236}">
                <a16:creationId xmlns:a16="http://schemas.microsoft.com/office/drawing/2014/main" id="{26E52D84-C3E7-4BA9-B9A1-462D91EFBA2F}"/>
              </a:ext>
            </a:extLst>
          </p:cNvPr>
          <p:cNvSpPr txBox="1"/>
          <p:nvPr/>
        </p:nvSpPr>
        <p:spPr>
          <a:xfrm>
            <a:off x="0" y="2356299"/>
            <a:ext cx="1905000" cy="692497"/>
          </a:xfrm>
          <a:prstGeom prst="rect">
            <a:avLst/>
          </a:prstGeom>
          <a:noFill/>
        </p:spPr>
        <p:txBody>
          <a:bodyPr wrap="square">
            <a:spAutoFit/>
          </a:bodyPr>
          <a:lstStyle/>
          <a:p>
            <a:pPr algn="ctr"/>
            <a:r>
              <a:rPr b="1" dirty="0" lang="en-US" sz="1300">
                <a:latin charset="0" pitchFamily="18" typeface="Times New Roman"/>
                <a:cs charset="0" pitchFamily="18" typeface="Times New Roman"/>
              </a:rPr>
              <a:t>Details of land use (within 10 km) of the project site</a:t>
            </a:r>
          </a:p>
        </p:txBody>
      </p:sp>
      <p:sp>
        <p:nvSpPr>
          <p:cNvPr id="12" name="Rectangle 11">
            <a:extLst>
              <a:ext uri="{FF2B5EF4-FFF2-40B4-BE49-F238E27FC236}">
                <a16:creationId xmlns:a16="http://schemas.microsoft.com/office/drawing/2014/main" id="{42BABD84-9BF2-44D3-985E-4311923977B3}"/>
              </a:ext>
            </a:extLst>
          </p:cNvPr>
          <p:cNvSpPr/>
          <p:nvPr/>
        </p:nvSpPr>
        <p:spPr>
          <a:xfrm>
            <a:off x="0" y="609600"/>
            <a:ext cx="8991600" cy="307777"/>
          </a:xfrm>
          <a:prstGeom prst="rect">
            <a:avLst/>
          </a:prstGeom>
        </p:spPr>
        <p:txBody>
          <a:bodyPr wrap="square">
            <a:spAutoFit/>
          </a:bodyPr>
          <a:lstStyle/>
          <a:p>
            <a:r>
              <a:rPr b="1" cap="small" dirty="0" lang="en-IN" sz="1400" u="sng">
                <a:solidFill>
                  <a:schemeClr val="accent1">
                    <a:lumMod val="50000"/>
                  </a:schemeClr>
                </a:solidFill>
                <a:latin charset="0" pitchFamily="18" typeface="Times New Roman"/>
                <a:cs charset="0" pitchFamily="18" typeface="Times New Roman"/>
              </a:rPr>
              <a:t>TOR POINT-ix Cont.... </a:t>
            </a:r>
          </a:p>
        </p:txBody>
      </p:sp>
      <p:sp>
        <p:nvSpPr>
          <p:cNvPr id="3" name="Rectangle 2">
            <a:extLst>
              <a:ext uri="{FF2B5EF4-FFF2-40B4-BE49-F238E27FC236}">
                <a16:creationId xmlns:a16="http://schemas.microsoft.com/office/drawing/2014/main" id="{7651A763-D96D-C49B-91B4-1FD3B732B001}"/>
              </a:ext>
            </a:extLst>
          </p:cNvPr>
          <p:cNvSpPr>
            <a:spLocks noChangeArrowheads="1"/>
          </p:cNvSpPr>
          <p:nvPr/>
        </p:nvSpPr>
        <p:spPr bwMode="auto">
          <a:xfrm>
            <a:off x="2133600" y="15240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anchorCtr="0" bIns="45720" compatLnSpc="1" lIns="91440" numCol="1" rIns="91440" tIns="45720" vert="horz" wrap="none">
            <a:prstTxWarp prst="textNoShape">
              <a:avLst/>
            </a:prstTxWarp>
            <a:spAutoFit/>
          </a:bodyPr>
          <a:lstStyle/>
          <a:p>
            <a:endParaRPr lang="en-IN"/>
          </a:p>
        </p:txBody>
      </p:sp>
      <p:pic>
        <p:nvPicPr>
          <p:cNvPr id="19457" name="Picture 1">
            <a:extLst>
              <a:ext uri="{FF2B5EF4-FFF2-40B4-BE49-F238E27FC236}">
                <a16:creationId xmlns:a16="http://schemas.microsoft.com/office/drawing/2014/main" id="{C74E5D53-D312-428C-73CE-ED71F3CD965F}"/>
              </a:ext>
            </a:extLst>
          </p:cNvPr>
          <p:cNvPicPr>
            <a:picLocks noChangeArrowheads="1" noChangeAspect="1"/>
          </p:cNvPicPr>
          <p:nvPr/>
        </p:nvPicPr>
        <p:blipFill>
          <a:blip cstate="print" r:embed="rId2">
            <a:extLst>
              <a:ext uri="{28A0092B-C50C-407E-A947-70E740481C1C}">
                <a14:useLocalDpi xmlns:a14="http://schemas.microsoft.com/office/drawing/2010/main" val="0"/>
              </a:ext>
            </a:extLst>
          </a:blip>
          <a:srcRect b="13" r="20"/>
          <a:stretch>
            <a:fillRect/>
          </a:stretch>
        </p:blipFill>
        <p:spPr bwMode="auto">
          <a:xfrm>
            <a:off x="2133600" y="457200"/>
            <a:ext cx="6103938" cy="4305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723C3132-F84D-9877-2DC6-B7BBF1976E3E}"/>
              </a:ext>
            </a:extLst>
          </p:cNvPr>
          <p:cNvGraphicFramePr>
            <a:graphicFrameLocks noGrp="1"/>
          </p:cNvGraphicFramePr>
          <p:nvPr>
            <p:extLst>
              <p:ext uri="{D42A27DB-BD31-4B8C-83A1-F6EECF244321}">
                <p14:modId xmlns:p14="http://schemas.microsoft.com/office/powerpoint/2010/main" val="3825484848"/>
              </p:ext>
            </p:extLst>
          </p:nvPr>
        </p:nvGraphicFramePr>
        <p:xfrm>
          <a:off x="2438400" y="4800600"/>
          <a:ext cx="5486400" cy="1959991"/>
        </p:xfrm>
        <a:graphic>
          <a:graphicData uri="http://schemas.openxmlformats.org/drawingml/2006/table">
            <a:tbl>
              <a:tblPr bandRow="1" firstCol="1" firstRow="1">
                <a:tableStyleId>{5940675A-B579-460E-94D1-54222C63F5DA}</a:tableStyleId>
              </a:tblPr>
              <a:tblGrid>
                <a:gridCol w="2092297">
                  <a:extLst>
                    <a:ext uri="{9D8B030D-6E8A-4147-A177-3AD203B41FA5}">
                      <a16:colId xmlns:a16="http://schemas.microsoft.com/office/drawing/2014/main" val="651774095"/>
                    </a:ext>
                  </a:extLst>
                </a:gridCol>
                <a:gridCol w="1610290">
                  <a:extLst>
                    <a:ext uri="{9D8B030D-6E8A-4147-A177-3AD203B41FA5}">
                      <a16:colId xmlns:a16="http://schemas.microsoft.com/office/drawing/2014/main" val="2883569596"/>
                    </a:ext>
                  </a:extLst>
                </a:gridCol>
                <a:gridCol w="1783813">
                  <a:extLst>
                    <a:ext uri="{9D8B030D-6E8A-4147-A177-3AD203B41FA5}">
                      <a16:colId xmlns:a16="http://schemas.microsoft.com/office/drawing/2014/main" val="2896721742"/>
                    </a:ext>
                  </a:extLst>
                </a:gridCol>
              </a:tblGrid>
              <a:tr h="212090">
                <a:tc>
                  <a:txBody>
                    <a:bodyPr/>
                    <a:lstStyle/>
                    <a:p>
                      <a:pPr algn="just" marL="347345">
                        <a:lnSpc>
                          <a:spcPct val="150000"/>
                        </a:lnSpc>
                        <a:spcAft>
                          <a:spcPts val="600"/>
                        </a:spcAft>
                      </a:pPr>
                      <a:r>
                        <a:rPr b="1" dirty="0" lang="en-US" sz="1100">
                          <a:effectLst/>
                          <a:latin charset="0" panose="02020603050405020304" pitchFamily="18" typeface="Times New Roman"/>
                          <a:cs charset="0" panose="02020603050405020304" pitchFamily="18" typeface="Times New Roman"/>
                        </a:rPr>
                        <a:t>Particulars</a:t>
                      </a:r>
                      <a:endParaRPr b="1" dirty="0" lang="en-IN" sz="1100">
                        <a:effectLst/>
                        <a:latin charset="0" panose="02020603050405020304" pitchFamily="18" typeface="Times New Roman"/>
                        <a:ea charset="0" panose="020F0502020204030204" pitchFamily="34" typeface="Calibri"/>
                        <a:cs charset="0" panose="02020603050405020304" pitchFamily="18" typeface="Times New Roman"/>
                      </a:endParaRPr>
                    </a:p>
                  </a:txBody>
                  <a:tcPr marB="0" marL="68580" marR="68580" marT="0"/>
                </a:tc>
                <a:tc>
                  <a:txBody>
                    <a:bodyPr/>
                    <a:lstStyle/>
                    <a:p>
                      <a:pPr algn="ctr" marL="347345">
                        <a:lnSpc>
                          <a:spcPct val="150000"/>
                        </a:lnSpc>
                        <a:spcAft>
                          <a:spcPts val="600"/>
                        </a:spcAft>
                      </a:pPr>
                      <a:r>
                        <a:rPr b="1" dirty="0" lang="en-US" sz="1100">
                          <a:effectLst/>
                          <a:latin charset="0" panose="02020603050405020304" pitchFamily="18" typeface="Times New Roman"/>
                          <a:cs charset="0" panose="02020603050405020304" pitchFamily="18" typeface="Times New Roman"/>
                        </a:rPr>
                        <a:t>Area (Sq.km)</a:t>
                      </a:r>
                      <a:endParaRPr b="1" dirty="0" lang="en-IN" sz="1100">
                        <a:effectLst/>
                        <a:latin charset="0" panose="02020603050405020304" pitchFamily="18" typeface="Times New Roman"/>
                        <a:ea charset="0" panose="020F0502020204030204" pitchFamily="34" typeface="Calibri"/>
                        <a:cs charset="0" panose="02020603050405020304" pitchFamily="18" typeface="Times New Roman"/>
                      </a:endParaRPr>
                    </a:p>
                  </a:txBody>
                  <a:tcPr marB="0" marL="68580" marR="68580" marT="0"/>
                </a:tc>
                <a:tc>
                  <a:txBody>
                    <a:bodyPr/>
                    <a:lstStyle/>
                    <a:p>
                      <a:pPr algn="ctr" marL="347345">
                        <a:lnSpc>
                          <a:spcPct val="150000"/>
                        </a:lnSpc>
                        <a:spcAft>
                          <a:spcPts val="600"/>
                        </a:spcAft>
                      </a:pPr>
                      <a:r>
                        <a:rPr b="1" dirty="0" lang="en-US" sz="1100">
                          <a:effectLst/>
                          <a:latin charset="0" panose="02020603050405020304" pitchFamily="18" typeface="Times New Roman"/>
                          <a:cs charset="0" panose="02020603050405020304" pitchFamily="18" typeface="Times New Roman"/>
                        </a:rPr>
                        <a:t>Area (%)</a:t>
                      </a:r>
                      <a:endParaRPr b="1" dirty="0" lang="en-IN" sz="1100">
                        <a:effectLst/>
                        <a:latin charset="0" panose="02020603050405020304" pitchFamily="18" typeface="Times New Roman"/>
                        <a:ea charset="0" panose="020F0502020204030204" pitchFamily="34" typeface="Calibri"/>
                        <a:cs charset="0" panose="02020603050405020304" pitchFamily="18" typeface="Times New Roman"/>
                      </a:endParaRPr>
                    </a:p>
                  </a:txBody>
                  <a:tcPr marB="0" marL="68580" marR="68580" marT="0"/>
                </a:tc>
                <a:extLst>
                  <a:ext uri="{0D108BD9-81ED-4DB2-BD59-A6C34878D82A}">
                    <a16:rowId xmlns:a16="http://schemas.microsoft.com/office/drawing/2014/main" val="2500104751"/>
                  </a:ext>
                </a:extLst>
              </a:tr>
              <a:tr h="212090">
                <a:tc>
                  <a:txBody>
                    <a:bodyPr/>
                    <a:lstStyle/>
                    <a:p>
                      <a:pPr algn="just" marL="347345">
                        <a:lnSpc>
                          <a:spcPct val="150000"/>
                        </a:lnSpc>
                        <a:spcAft>
                          <a:spcPts val="600"/>
                        </a:spcAft>
                      </a:pPr>
                      <a:r>
                        <a:rPr lang="en-US" sz="1100">
                          <a:effectLst/>
                          <a:latin charset="0" panose="02020603050405020304" pitchFamily="18" typeface="Times New Roman"/>
                          <a:cs charset="0" panose="02020603050405020304" pitchFamily="18" typeface="Times New Roman"/>
                        </a:rPr>
                        <a:t>Barren Land</a:t>
                      </a:r>
                      <a:endParaRPr lang="en-IN" sz="1100">
                        <a:effectLst/>
                        <a:latin charset="0" panose="02020603050405020304" pitchFamily="18" typeface="Times New Roman"/>
                        <a:ea charset="0" panose="020F0502020204030204" pitchFamily="34" typeface="Calibri"/>
                        <a:cs charset="0" panose="02020603050405020304" pitchFamily="18" typeface="Times New Roman"/>
                      </a:endParaRPr>
                    </a:p>
                  </a:txBody>
                  <a:tcPr marB="0" marL="68580" marR="68580" marT="0"/>
                </a:tc>
                <a:tc>
                  <a:txBody>
                    <a:bodyPr/>
                    <a:lstStyle/>
                    <a:p>
                      <a:pPr algn="ctr" marL="347345">
                        <a:lnSpc>
                          <a:spcPct val="150000"/>
                        </a:lnSpc>
                        <a:spcAft>
                          <a:spcPts val="600"/>
                        </a:spcAft>
                      </a:pPr>
                      <a:r>
                        <a:rPr lang="en-US" sz="1100">
                          <a:effectLst/>
                          <a:latin charset="0" panose="02020603050405020304" pitchFamily="18" typeface="Times New Roman"/>
                          <a:cs charset="0" panose="02020603050405020304" pitchFamily="18" typeface="Times New Roman"/>
                        </a:rPr>
                        <a:t>62.36</a:t>
                      </a:r>
                      <a:endParaRPr lang="en-IN" sz="1100">
                        <a:effectLst/>
                        <a:latin charset="0" panose="02020603050405020304" pitchFamily="18" typeface="Times New Roman"/>
                        <a:ea charset="0" panose="020F0502020204030204" pitchFamily="34" typeface="Calibri"/>
                        <a:cs charset="0" panose="02020603050405020304" pitchFamily="18" typeface="Times New Roman"/>
                      </a:endParaRPr>
                    </a:p>
                  </a:txBody>
                  <a:tcPr marB="0" marL="68580" marR="68580" marT="0"/>
                </a:tc>
                <a:tc>
                  <a:txBody>
                    <a:bodyPr/>
                    <a:lstStyle/>
                    <a:p>
                      <a:pPr algn="ctr" marL="347345">
                        <a:lnSpc>
                          <a:spcPct val="150000"/>
                        </a:lnSpc>
                        <a:spcAft>
                          <a:spcPts val="600"/>
                        </a:spcAft>
                      </a:pPr>
                      <a:r>
                        <a:rPr lang="en-US" sz="1100">
                          <a:effectLst/>
                          <a:latin charset="0" panose="02020603050405020304" pitchFamily="18" typeface="Times New Roman"/>
                          <a:cs charset="0" panose="02020603050405020304" pitchFamily="18" typeface="Times New Roman"/>
                        </a:rPr>
                        <a:t>19.85</a:t>
                      </a:r>
                      <a:endParaRPr lang="en-IN" sz="1100">
                        <a:effectLst/>
                        <a:latin charset="0" panose="02020603050405020304" pitchFamily="18" typeface="Times New Roman"/>
                        <a:ea charset="0" panose="020F0502020204030204" pitchFamily="34" typeface="Calibri"/>
                        <a:cs charset="0" panose="02020603050405020304" pitchFamily="18" typeface="Times New Roman"/>
                      </a:endParaRPr>
                    </a:p>
                  </a:txBody>
                  <a:tcPr marB="0" marL="68580" marR="68580" marT="0"/>
                </a:tc>
                <a:extLst>
                  <a:ext uri="{0D108BD9-81ED-4DB2-BD59-A6C34878D82A}">
                    <a16:rowId xmlns:a16="http://schemas.microsoft.com/office/drawing/2014/main" val="3297695206"/>
                  </a:ext>
                </a:extLst>
              </a:tr>
              <a:tr h="290195">
                <a:tc>
                  <a:txBody>
                    <a:bodyPr/>
                    <a:lstStyle/>
                    <a:p>
                      <a:pPr algn="just" marL="347345">
                        <a:lnSpc>
                          <a:spcPct val="150000"/>
                        </a:lnSpc>
                        <a:spcAft>
                          <a:spcPts val="600"/>
                        </a:spcAft>
                      </a:pPr>
                      <a:r>
                        <a:rPr lang="en-US" sz="1100">
                          <a:effectLst/>
                          <a:latin charset="0" panose="02020603050405020304" pitchFamily="18" typeface="Times New Roman"/>
                          <a:cs charset="0" panose="02020603050405020304" pitchFamily="18" typeface="Times New Roman"/>
                        </a:rPr>
                        <a:t>Built-up Land</a:t>
                      </a:r>
                      <a:endParaRPr lang="en-IN" sz="1100">
                        <a:effectLst/>
                        <a:latin charset="0" panose="02020603050405020304" pitchFamily="18" typeface="Times New Roman"/>
                        <a:ea charset="0" panose="020F0502020204030204" pitchFamily="34" typeface="Calibri"/>
                        <a:cs charset="0" panose="02020603050405020304" pitchFamily="18" typeface="Times New Roman"/>
                      </a:endParaRPr>
                    </a:p>
                  </a:txBody>
                  <a:tcPr marB="0" marL="68580" marR="68580" marT="0"/>
                </a:tc>
                <a:tc>
                  <a:txBody>
                    <a:bodyPr/>
                    <a:lstStyle/>
                    <a:p>
                      <a:pPr algn="ctr" marL="347345">
                        <a:lnSpc>
                          <a:spcPct val="150000"/>
                        </a:lnSpc>
                        <a:spcAft>
                          <a:spcPts val="600"/>
                        </a:spcAft>
                      </a:pPr>
                      <a:r>
                        <a:rPr lang="en-US" sz="1100">
                          <a:effectLst/>
                          <a:latin charset="0" panose="02020603050405020304" pitchFamily="18" typeface="Times New Roman"/>
                          <a:cs charset="0" panose="02020603050405020304" pitchFamily="18" typeface="Times New Roman"/>
                        </a:rPr>
                        <a:t>18.38</a:t>
                      </a:r>
                      <a:endParaRPr lang="en-IN" sz="1100">
                        <a:effectLst/>
                        <a:latin charset="0" panose="02020603050405020304" pitchFamily="18" typeface="Times New Roman"/>
                        <a:ea charset="0" panose="020F0502020204030204" pitchFamily="34" typeface="Calibri"/>
                        <a:cs charset="0" panose="02020603050405020304" pitchFamily="18" typeface="Times New Roman"/>
                      </a:endParaRPr>
                    </a:p>
                  </a:txBody>
                  <a:tcPr marB="0" marL="68580" marR="68580" marT="0"/>
                </a:tc>
                <a:tc>
                  <a:txBody>
                    <a:bodyPr/>
                    <a:lstStyle/>
                    <a:p>
                      <a:pPr algn="ctr" marL="347345">
                        <a:lnSpc>
                          <a:spcPct val="150000"/>
                        </a:lnSpc>
                        <a:spcAft>
                          <a:spcPts val="600"/>
                        </a:spcAft>
                      </a:pPr>
                      <a:r>
                        <a:rPr lang="en-US" sz="1100">
                          <a:effectLst/>
                          <a:latin charset="0" panose="02020603050405020304" pitchFamily="18" typeface="Times New Roman"/>
                          <a:cs charset="0" panose="02020603050405020304" pitchFamily="18" typeface="Times New Roman"/>
                        </a:rPr>
                        <a:t>5.85</a:t>
                      </a:r>
                      <a:endParaRPr lang="en-IN" sz="1100">
                        <a:effectLst/>
                        <a:latin charset="0" panose="02020603050405020304" pitchFamily="18" typeface="Times New Roman"/>
                        <a:ea charset="0" panose="020F0502020204030204" pitchFamily="34" typeface="Calibri"/>
                        <a:cs charset="0" panose="02020603050405020304" pitchFamily="18" typeface="Times New Roman"/>
                      </a:endParaRPr>
                    </a:p>
                  </a:txBody>
                  <a:tcPr marB="0" marL="68580" marR="68580" marT="0"/>
                </a:tc>
                <a:extLst>
                  <a:ext uri="{0D108BD9-81ED-4DB2-BD59-A6C34878D82A}">
                    <a16:rowId xmlns:a16="http://schemas.microsoft.com/office/drawing/2014/main" val="2496324394"/>
                  </a:ext>
                </a:extLst>
              </a:tr>
              <a:tr h="341630">
                <a:tc>
                  <a:txBody>
                    <a:bodyPr/>
                    <a:lstStyle/>
                    <a:p>
                      <a:pPr algn="just" marL="347345">
                        <a:lnSpc>
                          <a:spcPct val="150000"/>
                        </a:lnSpc>
                        <a:spcAft>
                          <a:spcPts val="600"/>
                        </a:spcAft>
                      </a:pPr>
                      <a:r>
                        <a:rPr lang="en-US" sz="1100">
                          <a:effectLst/>
                          <a:latin charset="0" panose="02020603050405020304" pitchFamily="18" typeface="Times New Roman"/>
                          <a:cs charset="0" panose="02020603050405020304" pitchFamily="18" typeface="Times New Roman"/>
                        </a:rPr>
                        <a:t>Tree Cover/Plantation </a:t>
                      </a:r>
                      <a:endParaRPr lang="en-IN" sz="1100">
                        <a:effectLst/>
                        <a:latin charset="0" panose="02020603050405020304" pitchFamily="18" typeface="Times New Roman"/>
                        <a:ea charset="0" panose="020F0502020204030204" pitchFamily="34" typeface="Calibri"/>
                        <a:cs charset="0" panose="02020603050405020304" pitchFamily="18" typeface="Times New Roman"/>
                      </a:endParaRPr>
                    </a:p>
                  </a:txBody>
                  <a:tcPr marB="0" marL="68580" marR="68580" marT="0"/>
                </a:tc>
                <a:tc>
                  <a:txBody>
                    <a:bodyPr/>
                    <a:lstStyle/>
                    <a:p>
                      <a:pPr algn="ctr" marL="347345">
                        <a:lnSpc>
                          <a:spcPct val="150000"/>
                        </a:lnSpc>
                        <a:spcAft>
                          <a:spcPts val="600"/>
                        </a:spcAft>
                      </a:pPr>
                      <a:r>
                        <a:rPr lang="en-US" sz="1100">
                          <a:effectLst/>
                          <a:latin charset="0" panose="02020603050405020304" pitchFamily="18" typeface="Times New Roman"/>
                          <a:cs charset="0" panose="02020603050405020304" pitchFamily="18" typeface="Times New Roman"/>
                        </a:rPr>
                        <a:t>45.48</a:t>
                      </a:r>
                      <a:endParaRPr lang="en-IN" sz="1100">
                        <a:effectLst/>
                        <a:latin charset="0" panose="02020603050405020304" pitchFamily="18" typeface="Times New Roman"/>
                        <a:ea charset="0" panose="020F0502020204030204" pitchFamily="34" typeface="Calibri"/>
                        <a:cs charset="0" panose="02020603050405020304" pitchFamily="18" typeface="Times New Roman"/>
                      </a:endParaRPr>
                    </a:p>
                  </a:txBody>
                  <a:tcPr marB="0" marL="68580" marR="68580" marT="0"/>
                </a:tc>
                <a:tc>
                  <a:txBody>
                    <a:bodyPr/>
                    <a:lstStyle/>
                    <a:p>
                      <a:pPr algn="ctr" marL="347345">
                        <a:lnSpc>
                          <a:spcPct val="150000"/>
                        </a:lnSpc>
                        <a:spcAft>
                          <a:spcPts val="600"/>
                        </a:spcAft>
                      </a:pPr>
                      <a:r>
                        <a:rPr lang="en-US" sz="1100">
                          <a:effectLst/>
                          <a:latin charset="0" panose="02020603050405020304" pitchFamily="18" typeface="Times New Roman"/>
                          <a:cs charset="0" panose="02020603050405020304" pitchFamily="18" typeface="Times New Roman"/>
                        </a:rPr>
                        <a:t>14.48</a:t>
                      </a:r>
                      <a:endParaRPr lang="en-IN" sz="1100">
                        <a:effectLst/>
                        <a:latin charset="0" panose="02020603050405020304" pitchFamily="18" typeface="Times New Roman"/>
                        <a:ea charset="0" panose="020F0502020204030204" pitchFamily="34" typeface="Calibri"/>
                        <a:cs charset="0" panose="02020603050405020304" pitchFamily="18" typeface="Times New Roman"/>
                      </a:endParaRPr>
                    </a:p>
                  </a:txBody>
                  <a:tcPr marB="0" marL="68580" marR="68580" marT="0"/>
                </a:tc>
                <a:extLst>
                  <a:ext uri="{0D108BD9-81ED-4DB2-BD59-A6C34878D82A}">
                    <a16:rowId xmlns:a16="http://schemas.microsoft.com/office/drawing/2014/main" val="1273605105"/>
                  </a:ext>
                </a:extLst>
              </a:tr>
              <a:tr h="212090">
                <a:tc>
                  <a:txBody>
                    <a:bodyPr/>
                    <a:lstStyle/>
                    <a:p>
                      <a:pPr algn="just" marL="347345">
                        <a:lnSpc>
                          <a:spcPct val="150000"/>
                        </a:lnSpc>
                        <a:spcAft>
                          <a:spcPts val="600"/>
                        </a:spcAft>
                      </a:pPr>
                      <a:r>
                        <a:rPr lang="en-US" sz="1100">
                          <a:effectLst/>
                          <a:latin charset="0" panose="02020603050405020304" pitchFamily="18" typeface="Times New Roman"/>
                          <a:cs charset="0" panose="02020603050405020304" pitchFamily="18" typeface="Times New Roman"/>
                        </a:rPr>
                        <a:t>Un-cultivated crop land</a:t>
                      </a:r>
                      <a:endParaRPr lang="en-IN" sz="1100">
                        <a:effectLst/>
                        <a:latin charset="0" panose="02020603050405020304" pitchFamily="18" typeface="Times New Roman"/>
                        <a:ea charset="0" panose="020F0502020204030204" pitchFamily="34" typeface="Calibri"/>
                        <a:cs charset="0" panose="02020603050405020304" pitchFamily="18" typeface="Times New Roman"/>
                      </a:endParaRPr>
                    </a:p>
                  </a:txBody>
                  <a:tcPr marB="0" marL="68580" marR="68580" marT="0"/>
                </a:tc>
                <a:tc>
                  <a:txBody>
                    <a:bodyPr/>
                    <a:lstStyle/>
                    <a:p>
                      <a:pPr algn="ctr" marL="347345">
                        <a:lnSpc>
                          <a:spcPct val="150000"/>
                        </a:lnSpc>
                        <a:spcAft>
                          <a:spcPts val="600"/>
                        </a:spcAft>
                      </a:pPr>
                      <a:r>
                        <a:rPr lang="en-US" sz="1100">
                          <a:effectLst/>
                          <a:latin charset="0" panose="02020603050405020304" pitchFamily="18" typeface="Times New Roman"/>
                          <a:cs charset="0" panose="02020603050405020304" pitchFamily="18" typeface="Times New Roman"/>
                        </a:rPr>
                        <a:t>52.44</a:t>
                      </a:r>
                      <a:endParaRPr lang="en-IN" sz="1100">
                        <a:effectLst/>
                        <a:latin charset="0" panose="02020603050405020304" pitchFamily="18" typeface="Times New Roman"/>
                        <a:ea charset="0" panose="020F0502020204030204" pitchFamily="34" typeface="Calibri"/>
                        <a:cs charset="0" panose="02020603050405020304" pitchFamily="18" typeface="Times New Roman"/>
                      </a:endParaRPr>
                    </a:p>
                  </a:txBody>
                  <a:tcPr marB="0" marL="68580" marR="68580" marT="0"/>
                </a:tc>
                <a:tc>
                  <a:txBody>
                    <a:bodyPr/>
                    <a:lstStyle/>
                    <a:p>
                      <a:pPr algn="ctr" marL="347345">
                        <a:lnSpc>
                          <a:spcPct val="150000"/>
                        </a:lnSpc>
                        <a:spcAft>
                          <a:spcPts val="600"/>
                        </a:spcAft>
                      </a:pPr>
                      <a:r>
                        <a:rPr lang="en-US" sz="1100">
                          <a:effectLst/>
                          <a:latin charset="0" panose="02020603050405020304" pitchFamily="18" typeface="Times New Roman"/>
                          <a:cs charset="0" panose="02020603050405020304" pitchFamily="18" typeface="Times New Roman"/>
                        </a:rPr>
                        <a:t>16.69</a:t>
                      </a:r>
                      <a:endParaRPr lang="en-IN" sz="1100">
                        <a:effectLst/>
                        <a:latin charset="0" panose="02020603050405020304" pitchFamily="18" typeface="Times New Roman"/>
                        <a:ea charset="0" panose="020F0502020204030204" pitchFamily="34" typeface="Calibri"/>
                        <a:cs charset="0" panose="02020603050405020304" pitchFamily="18" typeface="Times New Roman"/>
                      </a:endParaRPr>
                    </a:p>
                  </a:txBody>
                  <a:tcPr marB="0" marL="68580" marR="68580" marT="0"/>
                </a:tc>
                <a:extLst>
                  <a:ext uri="{0D108BD9-81ED-4DB2-BD59-A6C34878D82A}">
                    <a16:rowId xmlns:a16="http://schemas.microsoft.com/office/drawing/2014/main" val="2249171455"/>
                  </a:ext>
                </a:extLst>
              </a:tr>
              <a:tr h="172085">
                <a:tc>
                  <a:txBody>
                    <a:bodyPr/>
                    <a:lstStyle/>
                    <a:p>
                      <a:pPr algn="just" marL="347345">
                        <a:lnSpc>
                          <a:spcPct val="150000"/>
                        </a:lnSpc>
                        <a:spcAft>
                          <a:spcPts val="600"/>
                        </a:spcAft>
                      </a:pPr>
                      <a:r>
                        <a:rPr lang="en-US" sz="1100">
                          <a:effectLst/>
                          <a:latin charset="0" panose="02020603050405020304" pitchFamily="18" typeface="Times New Roman"/>
                          <a:cs charset="0" panose="02020603050405020304" pitchFamily="18" typeface="Times New Roman"/>
                        </a:rPr>
                        <a:t>Vegetation crop land </a:t>
                      </a:r>
                      <a:endParaRPr lang="en-IN" sz="1100">
                        <a:effectLst/>
                        <a:latin charset="0" panose="02020603050405020304" pitchFamily="18" typeface="Times New Roman"/>
                        <a:ea charset="0" panose="020F0502020204030204" pitchFamily="34" typeface="Calibri"/>
                        <a:cs charset="0" panose="02020603050405020304" pitchFamily="18" typeface="Times New Roman"/>
                      </a:endParaRPr>
                    </a:p>
                  </a:txBody>
                  <a:tcPr marB="0" marL="68580" marR="68580" marT="0"/>
                </a:tc>
                <a:tc>
                  <a:txBody>
                    <a:bodyPr/>
                    <a:lstStyle/>
                    <a:p>
                      <a:pPr algn="ctr" marL="347345">
                        <a:lnSpc>
                          <a:spcPct val="150000"/>
                        </a:lnSpc>
                        <a:spcAft>
                          <a:spcPts val="600"/>
                        </a:spcAft>
                      </a:pPr>
                      <a:r>
                        <a:rPr lang="en-US" sz="1100">
                          <a:effectLst/>
                          <a:latin charset="0" panose="02020603050405020304" pitchFamily="18" typeface="Times New Roman"/>
                          <a:cs charset="0" panose="02020603050405020304" pitchFamily="18" typeface="Times New Roman"/>
                        </a:rPr>
                        <a:t>75.18</a:t>
                      </a:r>
                      <a:endParaRPr lang="en-IN" sz="1100">
                        <a:effectLst/>
                        <a:latin charset="0" panose="02020603050405020304" pitchFamily="18" typeface="Times New Roman"/>
                        <a:ea charset="0" panose="020F0502020204030204" pitchFamily="34" typeface="Calibri"/>
                        <a:cs charset="0" panose="02020603050405020304" pitchFamily="18" typeface="Times New Roman"/>
                      </a:endParaRPr>
                    </a:p>
                  </a:txBody>
                  <a:tcPr marB="0" marL="68580" marR="68580" marT="0"/>
                </a:tc>
                <a:tc>
                  <a:txBody>
                    <a:bodyPr/>
                    <a:lstStyle/>
                    <a:p>
                      <a:pPr algn="ctr" marL="347345">
                        <a:lnSpc>
                          <a:spcPct val="150000"/>
                        </a:lnSpc>
                        <a:spcAft>
                          <a:spcPts val="600"/>
                        </a:spcAft>
                      </a:pPr>
                      <a:r>
                        <a:rPr lang="en-US" sz="1100">
                          <a:effectLst/>
                          <a:latin charset="0" panose="02020603050405020304" pitchFamily="18" typeface="Times New Roman"/>
                          <a:cs charset="0" panose="02020603050405020304" pitchFamily="18" typeface="Times New Roman"/>
                        </a:rPr>
                        <a:t>23.93</a:t>
                      </a:r>
                      <a:endParaRPr lang="en-IN" sz="1100">
                        <a:effectLst/>
                        <a:latin charset="0" panose="02020603050405020304" pitchFamily="18" typeface="Times New Roman"/>
                        <a:ea charset="0" panose="020F0502020204030204" pitchFamily="34" typeface="Calibri"/>
                        <a:cs charset="0" panose="02020603050405020304" pitchFamily="18" typeface="Times New Roman"/>
                      </a:endParaRPr>
                    </a:p>
                  </a:txBody>
                  <a:tcPr marB="0" marL="68580" marR="68580" marT="0"/>
                </a:tc>
                <a:extLst>
                  <a:ext uri="{0D108BD9-81ED-4DB2-BD59-A6C34878D82A}">
                    <a16:rowId xmlns:a16="http://schemas.microsoft.com/office/drawing/2014/main" val="3225752927"/>
                  </a:ext>
                </a:extLst>
              </a:tr>
              <a:tr h="172085">
                <a:tc>
                  <a:txBody>
                    <a:bodyPr/>
                    <a:lstStyle/>
                    <a:p>
                      <a:pPr algn="just" marL="347345">
                        <a:lnSpc>
                          <a:spcPct val="150000"/>
                        </a:lnSpc>
                        <a:spcAft>
                          <a:spcPts val="600"/>
                        </a:spcAft>
                      </a:pPr>
                      <a:r>
                        <a:rPr lang="en-US" sz="1100">
                          <a:effectLst/>
                          <a:latin charset="0" panose="02020603050405020304" pitchFamily="18" typeface="Times New Roman"/>
                          <a:cs charset="0" panose="02020603050405020304" pitchFamily="18" typeface="Times New Roman"/>
                        </a:rPr>
                        <a:t>Waste Land</a:t>
                      </a:r>
                      <a:endParaRPr lang="en-IN" sz="1100">
                        <a:effectLst/>
                        <a:latin charset="0" panose="02020603050405020304" pitchFamily="18" typeface="Times New Roman"/>
                        <a:ea charset="0" panose="020F0502020204030204" pitchFamily="34" typeface="Calibri"/>
                        <a:cs charset="0" panose="02020603050405020304" pitchFamily="18" typeface="Times New Roman"/>
                      </a:endParaRPr>
                    </a:p>
                  </a:txBody>
                  <a:tcPr marB="0" marL="68580" marR="68580" marT="0"/>
                </a:tc>
                <a:tc>
                  <a:txBody>
                    <a:bodyPr/>
                    <a:lstStyle/>
                    <a:p>
                      <a:pPr algn="ctr" marL="347345">
                        <a:lnSpc>
                          <a:spcPct val="150000"/>
                        </a:lnSpc>
                        <a:spcAft>
                          <a:spcPts val="600"/>
                        </a:spcAft>
                      </a:pPr>
                      <a:r>
                        <a:rPr lang="en-US" sz="1100">
                          <a:effectLst/>
                          <a:latin charset="0" panose="02020603050405020304" pitchFamily="18" typeface="Times New Roman"/>
                          <a:cs charset="0" panose="02020603050405020304" pitchFamily="18" typeface="Times New Roman"/>
                        </a:rPr>
                        <a:t>60.31</a:t>
                      </a:r>
                      <a:endParaRPr lang="en-IN" sz="1100">
                        <a:effectLst/>
                        <a:latin charset="0" panose="02020603050405020304" pitchFamily="18" typeface="Times New Roman"/>
                        <a:ea charset="0" panose="020F0502020204030204" pitchFamily="34" typeface="Calibri"/>
                        <a:cs charset="0" panose="02020603050405020304" pitchFamily="18" typeface="Times New Roman"/>
                      </a:endParaRPr>
                    </a:p>
                  </a:txBody>
                  <a:tcPr marB="0" marL="68580" marR="68580" marT="0"/>
                </a:tc>
                <a:tc>
                  <a:txBody>
                    <a:bodyPr/>
                    <a:lstStyle/>
                    <a:p>
                      <a:pPr algn="ctr" marL="347345">
                        <a:lnSpc>
                          <a:spcPct val="150000"/>
                        </a:lnSpc>
                        <a:spcAft>
                          <a:spcPts val="600"/>
                        </a:spcAft>
                      </a:pPr>
                      <a:r>
                        <a:rPr lang="en-US" sz="1100">
                          <a:effectLst/>
                          <a:latin charset="0" panose="02020603050405020304" pitchFamily="18" typeface="Times New Roman"/>
                          <a:cs charset="0" panose="02020603050405020304" pitchFamily="18" typeface="Times New Roman"/>
                        </a:rPr>
                        <a:t>19.20</a:t>
                      </a:r>
                      <a:endParaRPr lang="en-IN" sz="1100">
                        <a:effectLst/>
                        <a:latin charset="0" panose="02020603050405020304" pitchFamily="18" typeface="Times New Roman"/>
                        <a:ea charset="0" panose="020F0502020204030204" pitchFamily="34" typeface="Calibri"/>
                        <a:cs charset="0" panose="02020603050405020304" pitchFamily="18" typeface="Times New Roman"/>
                      </a:endParaRPr>
                    </a:p>
                  </a:txBody>
                  <a:tcPr marB="0" marL="68580" marR="68580" marT="0"/>
                </a:tc>
                <a:extLst>
                  <a:ext uri="{0D108BD9-81ED-4DB2-BD59-A6C34878D82A}">
                    <a16:rowId xmlns:a16="http://schemas.microsoft.com/office/drawing/2014/main" val="4057092153"/>
                  </a:ext>
                </a:extLst>
              </a:tr>
              <a:tr h="172085">
                <a:tc>
                  <a:txBody>
                    <a:bodyPr/>
                    <a:lstStyle/>
                    <a:p>
                      <a:pPr algn="just" marL="347345">
                        <a:lnSpc>
                          <a:spcPct val="150000"/>
                        </a:lnSpc>
                        <a:spcAft>
                          <a:spcPts val="600"/>
                        </a:spcAft>
                      </a:pPr>
                      <a:r>
                        <a:rPr lang="en-US" sz="1100">
                          <a:effectLst/>
                          <a:latin charset="0" panose="02020603050405020304" pitchFamily="18" typeface="Times New Roman"/>
                          <a:cs charset="0" panose="02020603050405020304" pitchFamily="18" typeface="Times New Roman"/>
                        </a:rPr>
                        <a:t>Total</a:t>
                      </a:r>
                      <a:endParaRPr lang="en-IN" sz="1100">
                        <a:effectLst/>
                        <a:latin charset="0" panose="02020603050405020304" pitchFamily="18" typeface="Times New Roman"/>
                        <a:ea charset="0" panose="020F0502020204030204" pitchFamily="34" typeface="Calibri"/>
                        <a:cs charset="0" panose="02020603050405020304" pitchFamily="18" typeface="Times New Roman"/>
                      </a:endParaRPr>
                    </a:p>
                  </a:txBody>
                  <a:tcPr marB="0" marL="68580" marR="68580" marT="0"/>
                </a:tc>
                <a:tc>
                  <a:txBody>
                    <a:bodyPr/>
                    <a:lstStyle/>
                    <a:p>
                      <a:pPr algn="ctr" marL="347345">
                        <a:lnSpc>
                          <a:spcPct val="150000"/>
                        </a:lnSpc>
                        <a:spcAft>
                          <a:spcPts val="600"/>
                        </a:spcAft>
                      </a:pPr>
                      <a:r>
                        <a:rPr lang="en-US" sz="1100">
                          <a:effectLst/>
                          <a:latin charset="0" panose="02020603050405020304" pitchFamily="18" typeface="Times New Roman"/>
                          <a:cs charset="0" panose="02020603050405020304" pitchFamily="18" typeface="Times New Roman"/>
                        </a:rPr>
                        <a:t>314.15</a:t>
                      </a:r>
                      <a:endParaRPr lang="en-IN" sz="1100">
                        <a:effectLst/>
                        <a:latin charset="0" panose="02020603050405020304" pitchFamily="18" typeface="Times New Roman"/>
                        <a:ea charset="0" panose="020F0502020204030204" pitchFamily="34" typeface="Calibri"/>
                        <a:cs charset="0" panose="02020603050405020304" pitchFamily="18" typeface="Times New Roman"/>
                      </a:endParaRPr>
                    </a:p>
                  </a:txBody>
                  <a:tcPr marB="0" marL="68580" marR="68580" marT="0"/>
                </a:tc>
                <a:tc>
                  <a:txBody>
                    <a:bodyPr/>
                    <a:lstStyle/>
                    <a:p>
                      <a:pPr algn="ctr" marL="347345">
                        <a:lnSpc>
                          <a:spcPct val="150000"/>
                        </a:lnSpc>
                        <a:spcAft>
                          <a:spcPts val="600"/>
                        </a:spcAft>
                      </a:pPr>
                      <a:r>
                        <a:rPr dirty="0" lang="en-US" sz="1100">
                          <a:effectLst/>
                          <a:latin charset="0" panose="02020603050405020304" pitchFamily="18" typeface="Times New Roman"/>
                          <a:cs charset="0" panose="02020603050405020304" pitchFamily="18" typeface="Times New Roman"/>
                        </a:rPr>
                        <a:t>100</a:t>
                      </a:r>
                      <a:endParaRPr dirty="0" lang="en-IN" sz="1100">
                        <a:effectLst/>
                        <a:latin charset="0" panose="02020603050405020304" pitchFamily="18" typeface="Times New Roman"/>
                        <a:ea charset="0" panose="020F0502020204030204" pitchFamily="34" typeface="Calibri"/>
                        <a:cs charset="0" panose="02020603050405020304" pitchFamily="18" typeface="Times New Roman"/>
                      </a:endParaRPr>
                    </a:p>
                  </a:txBody>
                  <a:tcPr marB="0" marL="68580" marR="68580" marT="0"/>
                </a:tc>
                <a:extLst>
                  <a:ext uri="{0D108BD9-81ED-4DB2-BD59-A6C34878D82A}">
                    <a16:rowId xmlns:a16="http://schemas.microsoft.com/office/drawing/2014/main" val="1621802282"/>
                  </a:ext>
                </a:extLst>
              </a:tr>
            </a:tbl>
          </a:graphicData>
        </a:graphic>
      </p:graphicFrame>
    </p:spTree>
    <p:extLst>
      <p:ext uri="{BB962C8B-B14F-4D97-AF65-F5344CB8AC3E}">
        <p14:creationId xmlns:p14="http://schemas.microsoft.com/office/powerpoint/2010/main" val="3810145893"/>
      </p:ext>
    </p:extLst>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Number Placeholder 1"/>
          <p:cNvSpPr>
            <a:spLocks noGrp="1"/>
          </p:cNvSpPr>
          <p:nvPr>
            <p:ph idx="12" sz="quarter" type="sldNum"/>
          </p:nvPr>
        </p:nvSpPr>
        <p:spPr>
          <a:xfrm>
            <a:off x="7099300" y="6416675"/>
            <a:ext cx="2311400" cy="365125"/>
          </a:xfrm>
        </p:spPr>
        <p:txBody>
          <a:bodyPr/>
          <a:lstStyle/>
          <a:p>
            <a:pPr>
              <a:defRPr/>
            </a:pPr>
            <a:fld id="{E37F0A0A-F07F-49B8-B7E1-B2CDB105F3D9}" type="slidenum">
              <a:rPr lang="en-US" smtClean="0"/>
              <a:pPr>
                <a:defRPr/>
              </a:pPr>
              <a:t>26</a:t>
            </a:fld>
            <a:endParaRPr lang="en-US"/>
          </a:p>
        </p:txBody>
      </p:sp>
      <p:sp>
        <p:nvSpPr>
          <p:cNvPr id="7" name="Rectangle 6"/>
          <p:cNvSpPr/>
          <p:nvPr/>
        </p:nvSpPr>
        <p:spPr>
          <a:xfrm>
            <a:off x="501650" y="26313"/>
            <a:ext cx="9328150" cy="430887"/>
          </a:xfrm>
          <a:prstGeom prst="rect">
            <a:avLst/>
          </a:prstGeom>
        </p:spPr>
        <p:txBody>
          <a:bodyPr>
            <a:spAutoFit/>
          </a:bodyPr>
          <a:lstStyle/>
          <a:p>
            <a:pPr algn="ctr">
              <a:defRPr/>
            </a:pPr>
            <a:r>
              <a:rPr b="1" dirty="0" lang="en-US" sz="2200">
                <a:latin charset="0" pitchFamily="18" typeface="Times New Roman"/>
                <a:cs charset="0" pitchFamily="18" typeface="Times New Roman"/>
              </a:rPr>
              <a:t>POINT WISE COMPLIANCES OF TERM OF REFERENCES</a:t>
            </a:r>
            <a:endParaRPr b="1" cap="all" dirty="0" lang="en-US" sz="2200">
              <a:latin charset="0" pitchFamily="18" typeface="Times New Roman"/>
              <a:ea typeface="+mj-ea"/>
              <a:cs charset="0" pitchFamily="18" typeface="Times New Roman"/>
            </a:endParaRPr>
          </a:p>
        </p:txBody>
      </p:sp>
      <p:sp>
        <p:nvSpPr>
          <p:cNvPr id="6" name="Rectangle 2">
            <a:extLst>
              <a:ext uri="{FF2B5EF4-FFF2-40B4-BE49-F238E27FC236}">
                <a16:creationId xmlns:a16="http://schemas.microsoft.com/office/drawing/2014/main" id="{8E3FA15C-98F1-4D6B-AD3F-0A02F4B595C2}"/>
              </a:ext>
            </a:extLst>
          </p:cNvPr>
          <p:cNvSpPr>
            <a:spLocks noChangeArrowheads="1"/>
          </p:cNvSpPr>
          <p:nvPr/>
        </p:nvSpPr>
        <p:spPr bwMode="auto">
          <a:xfrm>
            <a:off x="3216088" y="1748920"/>
            <a:ext cx="8131550" cy="3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anchorCtr="0" bIns="45720" compatLnSpc="1" lIns="91440" numCol="1" rIns="91440" tIns="45720" vert="horz" wrap="square">
            <a:prstTxWarp prst="textNoShape">
              <a:avLst/>
            </a:prstTxWarp>
            <a:spAutoFit/>
          </a:bodyPr>
          <a:lstStyle/>
          <a:p>
            <a:endParaRPr lang="en-IN"/>
          </a:p>
        </p:txBody>
      </p:sp>
      <p:sp>
        <p:nvSpPr>
          <p:cNvPr id="10" name="Rectangle 9">
            <a:extLst>
              <a:ext uri="{FF2B5EF4-FFF2-40B4-BE49-F238E27FC236}">
                <a16:creationId xmlns:a16="http://schemas.microsoft.com/office/drawing/2014/main" id="{7A087F48-EBF2-4532-8663-619914EC82E7}"/>
              </a:ext>
            </a:extLst>
          </p:cNvPr>
          <p:cNvSpPr/>
          <p:nvPr/>
        </p:nvSpPr>
        <p:spPr>
          <a:xfrm>
            <a:off x="0" y="609600"/>
            <a:ext cx="8991600" cy="307777"/>
          </a:xfrm>
          <a:prstGeom prst="rect">
            <a:avLst/>
          </a:prstGeom>
        </p:spPr>
        <p:txBody>
          <a:bodyPr wrap="square">
            <a:spAutoFit/>
          </a:bodyPr>
          <a:lstStyle/>
          <a:p>
            <a:r>
              <a:rPr b="1" cap="small" dirty="0" lang="en-IN" sz="1400" u="sng">
                <a:solidFill>
                  <a:schemeClr val="accent1">
                    <a:lumMod val="50000"/>
                  </a:schemeClr>
                </a:solidFill>
                <a:latin charset="0" pitchFamily="18" typeface="Times New Roman"/>
                <a:cs charset="0" pitchFamily="18" typeface="Times New Roman"/>
              </a:rPr>
              <a:t>TOR POINT-ix Cont.... </a:t>
            </a:r>
          </a:p>
        </p:txBody>
      </p:sp>
      <p:sp>
        <p:nvSpPr>
          <p:cNvPr id="3" name="Rectangle 2">
            <a:extLst>
              <a:ext uri="{FF2B5EF4-FFF2-40B4-BE49-F238E27FC236}">
                <a16:creationId xmlns:a16="http://schemas.microsoft.com/office/drawing/2014/main" id="{6E4811DB-55E9-E2D8-8D8D-9476E6D74964}"/>
              </a:ext>
            </a:extLst>
          </p:cNvPr>
          <p:cNvSpPr>
            <a:spLocks noChangeArrowheads="1"/>
          </p:cNvSpPr>
          <p:nvPr/>
        </p:nvSpPr>
        <p:spPr bwMode="auto">
          <a:xfrm>
            <a:off x="0" y="-1"/>
            <a:ext cx="14833484" cy="505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anchorCtr="0" bIns="45720" compatLnSpc="1" lIns="91440" numCol="1" rIns="91440" tIns="45720" vert="horz" wrap="square">
            <a:prstTxWarp prst="textNoShape">
              <a:avLst/>
            </a:prstTxWarp>
            <a:spAutoFit/>
          </a:bodyPr>
          <a:lstStyle/>
          <a:p>
            <a:endParaRPr lang="en-IN"/>
          </a:p>
        </p:txBody>
      </p:sp>
      <p:pic>
        <p:nvPicPr>
          <p:cNvPr id="20481" name="Picture 1">
            <a:extLst>
              <a:ext uri="{FF2B5EF4-FFF2-40B4-BE49-F238E27FC236}">
                <a16:creationId xmlns:a16="http://schemas.microsoft.com/office/drawing/2014/main" id="{D6023C1D-E1FB-CDAB-FA77-E9E08AF87B0D}"/>
              </a:ext>
            </a:extLst>
          </p:cNvPr>
          <p:cNvPicPr>
            <a:picLocks noChangeArrowheads="1" noChangeAspect="1"/>
          </p:cNvPicPr>
          <p:nvPr/>
        </p:nvPicPr>
        <p:blipFill>
          <a:blip cstate="print" r:embed="rId2">
            <a:extLst>
              <a:ext uri="{28A0092B-C50C-407E-A947-70E740481C1C}">
                <a14:useLocalDpi xmlns:a14="http://schemas.microsoft.com/office/drawing/2010/main" val="0"/>
              </a:ext>
            </a:extLst>
          </a:blip>
          <a:srcRect b="1" r="-16"/>
          <a:stretch>
            <a:fillRect/>
          </a:stretch>
        </p:blipFill>
        <p:spPr bwMode="auto">
          <a:xfrm>
            <a:off x="1752600" y="1023680"/>
            <a:ext cx="7359650" cy="557555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094699"/>
      </p:ext>
    </p:extLst>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Number Placeholder 1"/>
          <p:cNvSpPr>
            <a:spLocks noGrp="1"/>
          </p:cNvSpPr>
          <p:nvPr>
            <p:ph idx="12" sz="quarter" type="sldNum"/>
          </p:nvPr>
        </p:nvSpPr>
        <p:spPr>
          <a:xfrm>
            <a:off x="7099300" y="6416675"/>
            <a:ext cx="2311400" cy="365125"/>
          </a:xfrm>
        </p:spPr>
        <p:txBody>
          <a:bodyPr/>
          <a:lstStyle/>
          <a:p>
            <a:pPr>
              <a:defRPr/>
            </a:pPr>
            <a:fld id="{E37F0A0A-F07F-49B8-B7E1-B2CDB105F3D9}" type="slidenum">
              <a:rPr lang="en-US" smtClean="0"/>
              <a:pPr>
                <a:defRPr/>
              </a:pPr>
              <a:t>27</a:t>
            </a:fld>
            <a:endParaRPr lang="en-US"/>
          </a:p>
        </p:txBody>
      </p:sp>
      <p:sp>
        <p:nvSpPr>
          <p:cNvPr id="7" name="Rectangle 6"/>
          <p:cNvSpPr/>
          <p:nvPr/>
        </p:nvSpPr>
        <p:spPr>
          <a:xfrm>
            <a:off x="501650" y="26313"/>
            <a:ext cx="9328150" cy="430887"/>
          </a:xfrm>
          <a:prstGeom prst="rect">
            <a:avLst/>
          </a:prstGeom>
        </p:spPr>
        <p:txBody>
          <a:bodyPr>
            <a:spAutoFit/>
          </a:bodyPr>
          <a:lstStyle/>
          <a:p>
            <a:pPr algn="ctr">
              <a:defRPr/>
            </a:pPr>
            <a:r>
              <a:rPr b="1" dirty="0" lang="en-US" sz="2200">
                <a:latin charset="0" pitchFamily="18" typeface="Times New Roman"/>
                <a:cs charset="0" pitchFamily="18" typeface="Times New Roman"/>
              </a:rPr>
              <a:t>POINT WISE COMPLIANCES OF TERM OF REFERENCES</a:t>
            </a:r>
            <a:endParaRPr b="1" cap="all" dirty="0" lang="en-US" sz="2200">
              <a:latin charset="0" pitchFamily="18" typeface="Times New Roman"/>
              <a:ea typeface="+mj-ea"/>
              <a:cs charset="0" pitchFamily="18" typeface="Times New Roman"/>
            </a:endParaRPr>
          </a:p>
        </p:txBody>
      </p:sp>
      <p:sp>
        <p:nvSpPr>
          <p:cNvPr id="6" name="Rectangle 2">
            <a:extLst>
              <a:ext uri="{FF2B5EF4-FFF2-40B4-BE49-F238E27FC236}">
                <a16:creationId xmlns:a16="http://schemas.microsoft.com/office/drawing/2014/main" id="{8E3FA15C-98F1-4D6B-AD3F-0A02F4B595C2}"/>
              </a:ext>
            </a:extLst>
          </p:cNvPr>
          <p:cNvSpPr>
            <a:spLocks noChangeArrowheads="1"/>
          </p:cNvSpPr>
          <p:nvPr/>
        </p:nvSpPr>
        <p:spPr bwMode="auto">
          <a:xfrm>
            <a:off x="3216088" y="1748920"/>
            <a:ext cx="8131550" cy="3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anchorCtr="0" bIns="45720" compatLnSpc="1" lIns="91440" numCol="1" rIns="91440" tIns="45720" vert="horz" wrap="square">
            <a:prstTxWarp prst="textNoShape">
              <a:avLst/>
            </a:prstTxWarp>
            <a:spAutoFit/>
          </a:bodyPr>
          <a:lstStyle/>
          <a:p>
            <a:endParaRPr lang="en-IN"/>
          </a:p>
        </p:txBody>
      </p:sp>
      <p:graphicFrame>
        <p:nvGraphicFramePr>
          <p:cNvPr id="8" name="Table 7">
            <a:extLst>
              <a:ext uri="{FF2B5EF4-FFF2-40B4-BE49-F238E27FC236}">
                <a16:creationId xmlns:a16="http://schemas.microsoft.com/office/drawing/2014/main" id="{8D2C6D29-7681-4002-BF94-BC8A1BBE906D}"/>
              </a:ext>
            </a:extLst>
          </p:cNvPr>
          <p:cNvGraphicFramePr>
            <a:graphicFrameLocks noGrp="1"/>
          </p:cNvGraphicFramePr>
          <p:nvPr>
            <p:extLst>
              <p:ext uri="{D42A27DB-BD31-4B8C-83A1-F6EECF244321}">
                <p14:modId xmlns:p14="http://schemas.microsoft.com/office/powerpoint/2010/main" val="493141086"/>
              </p:ext>
            </p:extLst>
          </p:nvPr>
        </p:nvGraphicFramePr>
        <p:xfrm>
          <a:off x="152400" y="609601"/>
          <a:ext cx="9601201" cy="2799333"/>
        </p:xfrm>
        <a:graphic>
          <a:graphicData uri="http://schemas.openxmlformats.org/drawingml/2006/table">
            <a:tbl>
              <a:tblPr bandRow="1" firstRow="1">
                <a:tableStyleId>{5940675A-B579-460E-94D1-54222C63F5DA}</a:tableStyleId>
              </a:tblPr>
              <a:tblGrid>
                <a:gridCol w="5334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gridCol w="5486401">
                  <a:extLst>
                    <a:ext uri="{9D8B030D-6E8A-4147-A177-3AD203B41FA5}">
                      <a16:colId xmlns:a16="http://schemas.microsoft.com/office/drawing/2014/main" val="20002"/>
                    </a:ext>
                  </a:extLst>
                </a:gridCol>
              </a:tblGrid>
              <a:tr h="283589">
                <a:tc>
                  <a:txBody>
                    <a:bodyPr/>
                    <a:lstStyle/>
                    <a:p>
                      <a:r>
                        <a:rPr b="1" dirty="0" lang="en-US" sz="1150">
                          <a:latin charset="0" pitchFamily="18" typeface="Times New Roman"/>
                          <a:cs charset="0" pitchFamily="18" typeface="Times New Roman"/>
                        </a:rPr>
                        <a:t>TOR Point</a:t>
                      </a:r>
                    </a:p>
                  </a:txBody>
                  <a:tcPr>
                    <a:solidFill>
                      <a:schemeClr val="accent1">
                        <a:lumMod val="20000"/>
                        <a:lumOff val="80000"/>
                      </a:schemeClr>
                    </a:solidFill>
                  </a:tcPr>
                </a:tc>
                <a:tc>
                  <a:txBody>
                    <a:bodyPr/>
                    <a:lstStyle/>
                    <a:p>
                      <a:r>
                        <a:rPr b="1" dirty="0" lang="en-US" sz="1150">
                          <a:latin charset="0" pitchFamily="18" typeface="Times New Roman"/>
                          <a:cs charset="0" pitchFamily="18" typeface="Times New Roman"/>
                        </a:rPr>
                        <a:t>ToR Details</a:t>
                      </a:r>
                    </a:p>
                  </a:txBody>
                  <a:tcPr>
                    <a:solidFill>
                      <a:schemeClr val="accent1">
                        <a:lumMod val="20000"/>
                        <a:lumOff val="80000"/>
                      </a:schemeClr>
                    </a:solidFill>
                  </a:tcPr>
                </a:tc>
                <a:tc>
                  <a:txBody>
                    <a:bodyPr/>
                    <a:lstStyle/>
                    <a:p>
                      <a:r>
                        <a:rPr b="1" dirty="0" lang="en-US" sz="1150">
                          <a:latin charset="0" pitchFamily="18" typeface="Times New Roman"/>
                          <a:cs charset="0" pitchFamily="18" typeface="Times New Roman"/>
                        </a:rPr>
                        <a:t>Implementation/Plan </a:t>
                      </a:r>
                    </a:p>
                  </a:txBody>
                  <a:tcPr>
                    <a:solidFill>
                      <a:schemeClr val="accent1">
                        <a:lumMod val="20000"/>
                        <a:lumOff val="80000"/>
                      </a:schemeClr>
                    </a:solidFill>
                  </a:tcPr>
                </a:tc>
                <a:extLst>
                  <a:ext uri="{0D108BD9-81ED-4DB2-BD59-A6C34878D82A}">
                    <a16:rowId xmlns:a16="http://schemas.microsoft.com/office/drawing/2014/main" val="10000"/>
                  </a:ext>
                </a:extLst>
              </a:tr>
              <a:tr h="548639">
                <a:tc>
                  <a:txBody>
                    <a:bodyPr/>
                    <a:lstStyle/>
                    <a:p>
                      <a:pPr algn="ctr" indent="0" lvl="0" marL="0">
                        <a:lnSpc>
                          <a:spcPct val="150000"/>
                        </a:lnSpc>
                        <a:spcAft>
                          <a:spcPts val="600"/>
                        </a:spcAft>
                        <a:buFont typeface="+mj-lt"/>
                        <a:buNone/>
                      </a:pPr>
                      <a:r>
                        <a:rPr b="0" dirty="0" lang="en-US" sz="1150">
                          <a:effectLst/>
                          <a:latin charset="0" panose="02020603050405020304" pitchFamily="18" typeface="Times New Roman"/>
                          <a:ea charset="0" panose="02020603050405020304" pitchFamily="18" typeface="Times New Roman"/>
                        </a:rPr>
                        <a:t>x.</a:t>
                      </a:r>
                      <a:endParaRPr b="0" dirty="0" lang="en-IN" sz="1150">
                        <a:effectLst/>
                        <a:latin charset="0" panose="02020603050405020304" pitchFamily="18" typeface="Times New Roman"/>
                        <a:ea charset="0" panose="02020603050405020304" pitchFamily="18" typeface="Times New Roman"/>
                      </a:endParaRPr>
                    </a:p>
                  </a:txBody>
                  <a:tcPr marB="0" marL="68580" marR="68580" marT="0"/>
                </a:tc>
                <a:tc>
                  <a:txBody>
                    <a:bodyPr/>
                    <a:lstStyle/>
                    <a:p>
                      <a:pPr algn="just">
                        <a:lnSpc>
                          <a:spcPct val="150000"/>
                        </a:lnSpc>
                        <a:spcAft>
                          <a:spcPts val="600"/>
                        </a:spcAft>
                      </a:pPr>
                      <a:r>
                        <a:rPr dirty="0" lang="en-US" sz="1150">
                          <a:effectLst/>
                          <a:latin charset="0" panose="02020603050405020304" pitchFamily="18" typeface="Times New Roman"/>
                          <a:ea charset="0" panose="02020603050405020304" pitchFamily="18" typeface="Times New Roman"/>
                        </a:rPr>
                        <a:t>Geological features and Geo-hydrological status of the study area shall be included</a:t>
                      </a:r>
                      <a:endParaRPr dirty="0" lang="en-IN" sz="1150">
                        <a:effectLst/>
                        <a:latin charset="0" panose="02020603050405020304" pitchFamily="18" typeface="Times New Roman"/>
                        <a:ea charset="0" panose="02020603050405020304" pitchFamily="18" typeface="Times New Roman"/>
                      </a:endParaRPr>
                    </a:p>
                  </a:txBody>
                  <a:tcPr marB="0" marL="68580" marR="68580" marT="0"/>
                </a:tc>
                <a:tc>
                  <a:txBody>
                    <a:bodyPr/>
                    <a:lstStyle/>
                    <a:p>
                      <a:pPr algn="just">
                        <a:lnSpc>
                          <a:spcPct val="150000"/>
                        </a:lnSpc>
                        <a:spcAft>
                          <a:spcPts val="600"/>
                        </a:spcAft>
                      </a:pPr>
                      <a:r>
                        <a:rPr dirty="0" lang="en-US" sz="1150">
                          <a:effectLst/>
                          <a:latin charset="0" panose="02020603050405020304" pitchFamily="18" typeface="Times New Roman"/>
                          <a:ea charset="0" panose="02020603050405020304" pitchFamily="18" typeface="Times New Roman"/>
                        </a:rPr>
                        <a:t>No major Geological features present in study area. The area is almost flat. Highest elevation s 350 msl and lowest elevation is 348 msl. </a:t>
                      </a:r>
                    </a:p>
                  </a:txBody>
                  <a:tcPr marB="0" marL="68580" marR="68580" marT="0"/>
                </a:tc>
                <a:extLst>
                  <a:ext uri="{0D108BD9-81ED-4DB2-BD59-A6C34878D82A}">
                    <a16:rowId xmlns:a16="http://schemas.microsoft.com/office/drawing/2014/main" val="10001"/>
                  </a:ext>
                </a:extLst>
              </a:tr>
              <a:tr h="855731">
                <a:tc>
                  <a:txBody>
                    <a:bodyPr/>
                    <a:lstStyle/>
                    <a:p>
                      <a:pPr algn="ctr" indent="0" lvl="0" marL="0">
                        <a:lnSpc>
                          <a:spcPct val="150000"/>
                        </a:lnSpc>
                        <a:spcAft>
                          <a:spcPts val="600"/>
                        </a:spcAft>
                        <a:buFont typeface="+mj-lt"/>
                        <a:buNone/>
                      </a:pPr>
                      <a:r>
                        <a:rPr b="0" dirty="0" lang="en-US" sz="1150">
                          <a:effectLst/>
                          <a:latin charset="0" panose="02020603050405020304" pitchFamily="18" typeface="Times New Roman"/>
                          <a:ea charset="0" panose="02020603050405020304" pitchFamily="18" typeface="Times New Roman"/>
                        </a:rPr>
                        <a:t>xi.</a:t>
                      </a:r>
                      <a:endParaRPr b="0" dirty="0" lang="en-IN" sz="1150">
                        <a:effectLst/>
                        <a:latin charset="0" panose="02020603050405020304" pitchFamily="18" typeface="Times New Roman"/>
                        <a:ea charset="0" panose="02020603050405020304" pitchFamily="18" typeface="Times New Roman"/>
                      </a:endParaRPr>
                    </a:p>
                  </a:txBody>
                  <a:tcPr marB="0" marL="68580" marR="68580" marT="0"/>
                </a:tc>
                <a:tc>
                  <a:txBody>
                    <a:bodyPr/>
                    <a:lstStyle/>
                    <a:p>
                      <a:pPr algn="just">
                        <a:lnSpc>
                          <a:spcPct val="150000"/>
                        </a:lnSpc>
                        <a:spcAft>
                          <a:spcPts val="600"/>
                        </a:spcAft>
                      </a:pPr>
                      <a:r>
                        <a:rPr dirty="0" lang="en-US" sz="1150">
                          <a:effectLst/>
                          <a:latin charset="0" panose="02020603050405020304" pitchFamily="18" typeface="Times New Roman"/>
                          <a:ea charset="0" panose="02020603050405020304" pitchFamily="18" typeface="Times New Roman"/>
                        </a:rPr>
                        <a:t>Details of Drainage of the project up to 5km radius of study area. If the site is within 1km radius of any major river, peak and lean season river discharge as well as flood occurrence frequency based on peak rainfall data of the past 30 years. Details of Flood level of the project site and maximum Flood level of the river shall also be provided.(mega green field projects).</a:t>
                      </a:r>
                      <a:endParaRPr dirty="0" lang="en-IN" sz="1150">
                        <a:effectLst/>
                        <a:latin charset="0" panose="02020603050405020304" pitchFamily="18" typeface="Times New Roman"/>
                        <a:ea charset="0" panose="02020603050405020304" pitchFamily="18" typeface="Times New Roman"/>
                      </a:endParaRPr>
                    </a:p>
                  </a:txBody>
                  <a:tcPr marB="0" marL="68580" marR="68580" marT="0"/>
                </a:tc>
                <a:tc>
                  <a:txBody>
                    <a:bodyPr/>
                    <a:lstStyle/>
                    <a:p>
                      <a:pPr algn="just">
                        <a:lnSpc>
                          <a:spcPct val="150000"/>
                        </a:lnSpc>
                        <a:spcAft>
                          <a:spcPts val="600"/>
                        </a:spcAft>
                      </a:pPr>
                      <a:r>
                        <a:rPr dirty="0" lang="en-US" sz="1150">
                          <a:effectLst/>
                          <a:latin charset="0" panose="02020603050405020304" pitchFamily="18" typeface="Times New Roman"/>
                          <a:ea charset="0" panose="02020603050405020304" pitchFamily="18" typeface="Times New Roman"/>
                        </a:rPr>
                        <a:t>There is </a:t>
                      </a:r>
                      <a:r>
                        <a:rPr dirty="0" err="1" lang="en-US" sz="1150">
                          <a:effectLst/>
                          <a:latin charset="0" panose="02020603050405020304" pitchFamily="18" typeface="Times New Roman"/>
                          <a:ea charset="0" panose="02020603050405020304" pitchFamily="18" typeface="Times New Roman"/>
                        </a:rPr>
                        <a:t>Sadriya</a:t>
                      </a:r>
                      <a:r>
                        <a:rPr dirty="0" lang="en-US" sz="1150">
                          <a:effectLst/>
                          <a:latin charset="0" panose="02020603050405020304" pitchFamily="18" typeface="Times New Roman"/>
                          <a:ea charset="0" panose="02020603050405020304" pitchFamily="18" typeface="Times New Roman"/>
                        </a:rPr>
                        <a:t> </a:t>
                      </a:r>
                      <a:r>
                        <a:rPr dirty="0" err="1" lang="en-US" sz="1150">
                          <a:effectLst/>
                          <a:latin charset="0" panose="02020603050405020304" pitchFamily="18" typeface="Times New Roman"/>
                          <a:ea charset="0" panose="02020603050405020304" pitchFamily="18" typeface="Times New Roman"/>
                        </a:rPr>
                        <a:t>Nadi</a:t>
                      </a:r>
                      <a:r>
                        <a:rPr dirty="0" lang="en-US" sz="1150">
                          <a:effectLst/>
                          <a:latin charset="0" panose="02020603050405020304" pitchFamily="18" typeface="Times New Roman"/>
                          <a:ea charset="0" panose="02020603050405020304" pitchFamily="18" typeface="Times New Roman"/>
                        </a:rPr>
                        <a:t>, which is 0.5 km towards SW from the site. Which is a seasonal river. Drainage map of study area is as under:-</a:t>
                      </a:r>
                    </a:p>
                  </a:txBody>
                  <a:tcPr marB="0" marL="68580" marR="68580" marT="0"/>
                </a:tc>
                <a:extLst>
                  <a:ext uri="{0D108BD9-81ED-4DB2-BD59-A6C34878D82A}">
                    <a16:rowId xmlns:a16="http://schemas.microsoft.com/office/drawing/2014/main" val="1998209001"/>
                  </a:ext>
                </a:extLst>
              </a:tr>
            </a:tbl>
          </a:graphicData>
        </a:graphic>
      </p:graphicFrame>
      <p:sp>
        <p:nvSpPr>
          <p:cNvPr id="3" name="Rectangle 2">
            <a:extLst>
              <a:ext uri="{FF2B5EF4-FFF2-40B4-BE49-F238E27FC236}">
                <a16:creationId xmlns:a16="http://schemas.microsoft.com/office/drawing/2014/main" id="{BBC78DE6-A99D-9281-7585-9A3CDE0AD86C}"/>
              </a:ext>
            </a:extLst>
          </p:cNvPr>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anchorCtr="0" bIns="45720" compatLnSpc="1" lIns="91440" numCol="1" rIns="91440" tIns="45720" vert="horz" wrap="none">
            <a:prstTxWarp prst="textNoShape">
              <a:avLst/>
            </a:prstTxWarp>
            <a:spAutoFit/>
          </a:bodyPr>
          <a:lstStyle/>
          <a:p>
            <a:endParaRPr lang="en-IN"/>
          </a:p>
        </p:txBody>
      </p:sp>
      <p:pic>
        <p:nvPicPr>
          <p:cNvPr id="21505" name="Picture 1">
            <a:extLst>
              <a:ext uri="{FF2B5EF4-FFF2-40B4-BE49-F238E27FC236}">
                <a16:creationId xmlns:a16="http://schemas.microsoft.com/office/drawing/2014/main" id="{1D89179F-0155-144D-FCCA-B1DD73927877}"/>
              </a:ext>
            </a:extLst>
          </p:cNvPr>
          <p:cNvPicPr>
            <a:picLocks noChangeArrowheads="1" noChangeAspect="1"/>
          </p:cNvPicPr>
          <p:nvPr/>
        </p:nvPicPr>
        <p:blipFill>
          <a:blip cstate="print" r:embed="rId2">
            <a:extLst>
              <a:ext uri="{28A0092B-C50C-407E-A947-70E740481C1C}">
                <a14:useLocalDpi xmlns:a14="http://schemas.microsoft.com/office/drawing/2010/main" val="0"/>
              </a:ext>
            </a:extLst>
          </a:blip>
          <a:srcRect b="21" r="37"/>
          <a:stretch>
            <a:fillRect/>
          </a:stretch>
        </p:blipFill>
        <p:spPr bwMode="auto">
          <a:xfrm>
            <a:off x="2806701" y="3446942"/>
            <a:ext cx="4454514" cy="3334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964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99300" y="6416675"/>
            <a:ext cx="2311400" cy="365125"/>
          </a:xfrm>
        </p:spPr>
        <p:txBody>
          <a:bodyPr/>
          <a:lstStyle/>
          <a:p>
            <a:pPr>
              <a:defRPr/>
            </a:pPr>
            <a:fld id="{E37F0A0A-F07F-49B8-B7E1-B2CDB105F3D9}" type="slidenum">
              <a:rPr lang="en-US" smtClean="0"/>
              <a:pPr>
                <a:defRPr/>
              </a:pPr>
              <a:t>28</a:t>
            </a:fld>
            <a:endParaRPr lang="en-US"/>
          </a:p>
        </p:txBody>
      </p:sp>
      <p:sp>
        <p:nvSpPr>
          <p:cNvPr id="7" name="Rectangle 6"/>
          <p:cNvSpPr/>
          <p:nvPr/>
        </p:nvSpPr>
        <p:spPr>
          <a:xfrm>
            <a:off x="501650" y="26313"/>
            <a:ext cx="9328150" cy="430887"/>
          </a:xfrm>
          <a:prstGeom prst="rect">
            <a:avLst/>
          </a:prstGeom>
        </p:spPr>
        <p:txBody>
          <a:bodyPr>
            <a:spAutoFit/>
          </a:bodyPr>
          <a:lstStyle/>
          <a:p>
            <a:pPr algn="ctr">
              <a:defRPr/>
            </a:pPr>
            <a:r>
              <a:rPr lang="en-US" sz="2200" b="1" dirty="0">
                <a:latin typeface="Times New Roman" pitchFamily="18" charset="0"/>
                <a:cs typeface="Times New Roman" pitchFamily="18" charset="0"/>
              </a:rPr>
              <a:t>POINT WISE COMPLIANCES OF TERM OF REFERENCES</a:t>
            </a:r>
            <a:endParaRPr lang="en-US" sz="2200" b="1" cap="all" dirty="0">
              <a:latin typeface="Times New Roman" pitchFamily="18" charset="0"/>
              <a:ea typeface="+mj-ea"/>
              <a:cs typeface="Times New Roman" pitchFamily="18" charset="0"/>
            </a:endParaRPr>
          </a:p>
        </p:txBody>
      </p:sp>
      <p:sp>
        <p:nvSpPr>
          <p:cNvPr id="6" name="Rectangle 2">
            <a:extLst>
              <a:ext uri="{FF2B5EF4-FFF2-40B4-BE49-F238E27FC236}">
                <a16:creationId xmlns:a16="http://schemas.microsoft.com/office/drawing/2014/main" id="{8E3FA15C-98F1-4D6B-AD3F-0A02F4B595C2}"/>
              </a:ext>
            </a:extLst>
          </p:cNvPr>
          <p:cNvSpPr>
            <a:spLocks noChangeArrowheads="1"/>
          </p:cNvSpPr>
          <p:nvPr/>
        </p:nvSpPr>
        <p:spPr bwMode="auto">
          <a:xfrm>
            <a:off x="3216088" y="1748920"/>
            <a:ext cx="8131550" cy="3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aphicFrame>
        <p:nvGraphicFramePr>
          <p:cNvPr id="8" name="Table 7">
            <a:extLst>
              <a:ext uri="{FF2B5EF4-FFF2-40B4-BE49-F238E27FC236}">
                <a16:creationId xmlns:a16="http://schemas.microsoft.com/office/drawing/2014/main" id="{8D2C6D29-7681-4002-BF94-BC8A1BBE906D}"/>
              </a:ext>
            </a:extLst>
          </p:cNvPr>
          <p:cNvGraphicFramePr>
            <a:graphicFrameLocks noGrp="1"/>
          </p:cNvGraphicFramePr>
          <p:nvPr>
            <p:extLst>
              <p:ext uri="{D42A27DB-BD31-4B8C-83A1-F6EECF244321}">
                <p14:modId xmlns:p14="http://schemas.microsoft.com/office/powerpoint/2010/main" val="2291684441"/>
              </p:ext>
            </p:extLst>
          </p:nvPr>
        </p:nvGraphicFramePr>
        <p:xfrm>
          <a:off x="152400" y="685292"/>
          <a:ext cx="9601201" cy="6020308"/>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gridCol w="5486401">
                  <a:extLst>
                    <a:ext uri="{9D8B030D-6E8A-4147-A177-3AD203B41FA5}">
                      <a16:colId xmlns:a16="http://schemas.microsoft.com/office/drawing/2014/main" val="20002"/>
                    </a:ext>
                  </a:extLst>
                </a:gridCol>
              </a:tblGrid>
              <a:tr h="457200">
                <a:tc>
                  <a:txBody>
                    <a:bodyPr/>
                    <a:lstStyle/>
                    <a:p>
                      <a:r>
                        <a:rPr lang="en-US" sz="1150" b="1" dirty="0">
                          <a:latin typeface="Times New Roman" pitchFamily="18" charset="0"/>
                          <a:cs typeface="Times New Roman" pitchFamily="18" charset="0"/>
                        </a:rPr>
                        <a:t>TOR Point</a:t>
                      </a:r>
                    </a:p>
                  </a:txBody>
                  <a:tcPr>
                    <a:solidFill>
                      <a:schemeClr val="accent1">
                        <a:lumMod val="20000"/>
                        <a:lumOff val="80000"/>
                      </a:schemeClr>
                    </a:solidFill>
                  </a:tcPr>
                </a:tc>
                <a:tc>
                  <a:txBody>
                    <a:bodyPr/>
                    <a:lstStyle/>
                    <a:p>
                      <a:r>
                        <a:rPr lang="en-US" sz="1150" b="1" dirty="0">
                          <a:latin typeface="Times New Roman" pitchFamily="18" charset="0"/>
                          <a:cs typeface="Times New Roman" pitchFamily="18" charset="0"/>
                        </a:rPr>
                        <a:t>ToR Details</a:t>
                      </a:r>
                    </a:p>
                  </a:txBody>
                  <a:tcPr>
                    <a:solidFill>
                      <a:schemeClr val="accent1">
                        <a:lumMod val="20000"/>
                        <a:lumOff val="80000"/>
                      </a:schemeClr>
                    </a:solidFill>
                  </a:tcPr>
                </a:tc>
                <a:tc>
                  <a:txBody>
                    <a:bodyPr/>
                    <a:lstStyle/>
                    <a:p>
                      <a:r>
                        <a:rPr lang="en-US" sz="1150" b="1" dirty="0">
                          <a:latin typeface="Times New Roman" pitchFamily="18" charset="0"/>
                          <a:cs typeface="Times New Roman" pitchFamily="18" charset="0"/>
                        </a:rPr>
                        <a:t>Implementation/Plan </a:t>
                      </a:r>
                    </a:p>
                  </a:txBody>
                  <a:tcPr>
                    <a:solidFill>
                      <a:schemeClr val="accent1">
                        <a:lumMod val="20000"/>
                        <a:lumOff val="80000"/>
                      </a:schemeClr>
                    </a:solidFill>
                  </a:tcPr>
                </a:tc>
                <a:extLst>
                  <a:ext uri="{0D108BD9-81ED-4DB2-BD59-A6C34878D82A}">
                    <a16:rowId xmlns:a16="http://schemas.microsoft.com/office/drawing/2014/main" val="10000"/>
                  </a:ext>
                </a:extLst>
              </a:tr>
              <a:tr h="0">
                <a:tc>
                  <a:txBody>
                    <a:bodyPr/>
                    <a:lstStyle/>
                    <a:p>
                      <a:pPr marL="0" lvl="0" indent="0" algn="ctr">
                        <a:lnSpc>
                          <a:spcPct val="150000"/>
                        </a:lnSpc>
                        <a:spcAft>
                          <a:spcPts val="600"/>
                        </a:spcAft>
                        <a:buFont typeface="+mj-lt"/>
                        <a:buNone/>
                      </a:pPr>
                      <a:r>
                        <a:rPr lang="en-US" sz="1150" b="0" dirty="0">
                          <a:effectLst/>
                          <a:latin typeface="Times New Roman" panose="02020603050405020304" pitchFamily="18" charset="0"/>
                          <a:ea typeface="Times New Roman" panose="02020603050405020304" pitchFamily="18" charset="0"/>
                          <a:cs typeface="Times New Roman" panose="02020603050405020304" pitchFamily="18" charset="0"/>
                        </a:rPr>
                        <a:t>xii.</a:t>
                      </a:r>
                      <a:endParaRPr lang="en-IN" sz="11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Status of acquisition of land. If acquisition is not complete, stage of the acquisition process and expected time of complete possession of land</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150" dirty="0">
                          <a:effectLst/>
                          <a:latin typeface="Times New Roman" panose="02020603050405020304" pitchFamily="18" charset="0"/>
                          <a:ea typeface="Times New Roman" panose="02020603050405020304" pitchFamily="18" charset="0"/>
                          <a:cs typeface="Times New Roman" panose="02020603050405020304" pitchFamily="18" charset="0"/>
                        </a:rPr>
                        <a:t>Not Applicable as the proposed expansion shall be executed on the existing land only. Land document was obtained from RIICO and Rajasthan State Industrial Development &amp; Investment Corporation Limited Jaipur in favor of Shri Prithvi Alloys Pvt. Ltd.</a:t>
                      </a:r>
                      <a:endParaRPr lang="en-IN"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marL="0" lvl="0" indent="0" algn="ctr">
                        <a:lnSpc>
                          <a:spcPct val="150000"/>
                        </a:lnSpc>
                        <a:spcAft>
                          <a:spcPts val="600"/>
                        </a:spcAft>
                        <a:buFont typeface="+mj-lt"/>
                        <a:buNone/>
                      </a:pPr>
                      <a:r>
                        <a:rPr lang="en-US" sz="1150" b="0" dirty="0">
                          <a:effectLst/>
                          <a:latin typeface="Times New Roman" panose="02020603050405020304" pitchFamily="18" charset="0"/>
                          <a:ea typeface="Times New Roman" panose="02020603050405020304" pitchFamily="18" charset="0"/>
                          <a:cs typeface="Times New Roman" panose="02020603050405020304" pitchFamily="18" charset="0"/>
                        </a:rPr>
                        <a:t>xiii.</a:t>
                      </a:r>
                      <a:endParaRPr lang="en-IN" sz="11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R&amp;R details in respect of land in line with state Government policy</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150" dirty="0">
                          <a:effectLst/>
                          <a:latin typeface="Times New Roman" panose="02020603050405020304" pitchFamily="18" charset="0"/>
                          <a:ea typeface="Times New Roman" panose="02020603050405020304" pitchFamily="18" charset="0"/>
                          <a:cs typeface="Times New Roman" panose="02020603050405020304" pitchFamily="18" charset="0"/>
                        </a:rPr>
                        <a:t>Not applicable </a:t>
                      </a:r>
                      <a:endParaRPr lang="en-IN"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1555161"/>
                  </a:ext>
                </a:extLst>
              </a:tr>
              <a:tr h="0">
                <a:tc>
                  <a:txBody>
                    <a:bodyPr/>
                    <a:lstStyle/>
                    <a:p>
                      <a:pPr marL="0" lvl="0" indent="0" algn="ctr">
                        <a:lnSpc>
                          <a:spcPct val="150000"/>
                        </a:lnSpc>
                        <a:spcAft>
                          <a:spcPts val="600"/>
                        </a:spcAft>
                        <a:buFont typeface="+mj-lt"/>
                        <a:buNone/>
                      </a:pPr>
                      <a:r>
                        <a:rPr lang="en-US" sz="1150" b="0"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IN" sz="11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150" b="1">
                          <a:effectLst/>
                          <a:latin typeface="Times New Roman" panose="02020603050405020304" pitchFamily="18" charset="0"/>
                          <a:ea typeface="Times New Roman" panose="02020603050405020304" pitchFamily="18" charset="0"/>
                          <a:cs typeface="Times New Roman" panose="02020603050405020304" pitchFamily="18" charset="0"/>
                        </a:rPr>
                        <a:t>Forest and wildlife related issues (if applicable):</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endParaRPr lang="en-IN"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99990657"/>
                  </a:ext>
                </a:extLst>
              </a:tr>
              <a:tr h="0">
                <a:tc>
                  <a:txBody>
                    <a:bodyPr/>
                    <a:lstStyle/>
                    <a:p>
                      <a:pPr marL="0" lvl="0" indent="0" algn="ctr">
                        <a:lnSpc>
                          <a:spcPct val="150000"/>
                        </a:lnSpc>
                        <a:spcAft>
                          <a:spcPts val="600"/>
                        </a:spcAft>
                        <a:buFont typeface="+mj-lt"/>
                        <a:buNone/>
                      </a:pPr>
                      <a:r>
                        <a:rPr lang="en-US" sz="1150" b="0"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150" b="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1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Permission and approval for the use of forest land (forestry clearance) if any, and recommendations of the State Forest Department, (if applicable).</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150" dirty="0">
                          <a:effectLst/>
                          <a:latin typeface="Times New Roman" panose="02020603050405020304" pitchFamily="18" charset="0"/>
                          <a:ea typeface="Times New Roman" panose="02020603050405020304" pitchFamily="18" charset="0"/>
                          <a:cs typeface="Times New Roman" panose="02020603050405020304" pitchFamily="18" charset="0"/>
                        </a:rPr>
                        <a:t>No forest land is involved within the project site. </a:t>
                      </a:r>
                      <a:endParaRPr lang="en-IN"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8958481"/>
                  </a:ext>
                </a:extLst>
              </a:tr>
              <a:tr h="0">
                <a:tc>
                  <a:txBody>
                    <a:bodyPr/>
                    <a:lstStyle/>
                    <a:p>
                      <a:pPr marL="0" lvl="0" indent="0" algn="ctr">
                        <a:lnSpc>
                          <a:spcPct val="150000"/>
                        </a:lnSpc>
                        <a:spcAft>
                          <a:spcPts val="600"/>
                        </a:spcAft>
                        <a:buFont typeface="+mj-lt"/>
                        <a:buNone/>
                      </a:pPr>
                      <a:r>
                        <a:rPr lang="en-US" sz="1150" b="0" dirty="0">
                          <a:effectLst/>
                          <a:latin typeface="Times New Roman" panose="02020603050405020304" pitchFamily="18" charset="0"/>
                          <a:ea typeface="Times New Roman" panose="02020603050405020304" pitchFamily="18" charset="0"/>
                          <a:cs typeface="Times New Roman" panose="02020603050405020304" pitchFamily="18" charset="0"/>
                        </a:rPr>
                        <a:t>ii.</a:t>
                      </a:r>
                      <a:endParaRPr lang="en-IN" sz="11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Land use map based on High Resolution satellite imagery (GPS) of the proposed site delineating of the forestland (in case of projects involving forest land more than 40ha).</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150" dirty="0">
                          <a:effectLst/>
                          <a:latin typeface="Times New Roman" panose="02020603050405020304" pitchFamily="18" charset="0"/>
                          <a:ea typeface="Times New Roman" panose="02020603050405020304" pitchFamily="18" charset="0"/>
                          <a:cs typeface="Times New Roman" panose="02020603050405020304" pitchFamily="18" charset="0"/>
                        </a:rPr>
                        <a:t>Land use map based on High Resolution Satellite Imagery (GPS) of the project site delineating of the forestland is </a:t>
                      </a:r>
                      <a:r>
                        <a:rPr lang="en-US" sz="1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mentioned in point no. ix.</a:t>
                      </a:r>
                      <a:endParaRPr lang="en-IN" sz="1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54417206"/>
                  </a:ext>
                </a:extLst>
              </a:tr>
              <a:tr h="0">
                <a:tc>
                  <a:txBody>
                    <a:bodyPr/>
                    <a:lstStyle/>
                    <a:p>
                      <a:pPr marL="0" lvl="0" indent="0" algn="ctr">
                        <a:lnSpc>
                          <a:spcPct val="150000"/>
                        </a:lnSpc>
                        <a:spcAft>
                          <a:spcPts val="600"/>
                        </a:spcAft>
                        <a:buFont typeface="+mj-lt"/>
                        <a:buNone/>
                      </a:pPr>
                      <a:r>
                        <a:rPr lang="en-US" sz="1150" b="0" dirty="0">
                          <a:effectLst/>
                          <a:latin typeface="Times New Roman" panose="02020603050405020304" pitchFamily="18" charset="0"/>
                          <a:ea typeface="Times New Roman" panose="02020603050405020304" pitchFamily="18" charset="0"/>
                          <a:cs typeface="Times New Roman" panose="02020603050405020304" pitchFamily="18" charset="0"/>
                        </a:rPr>
                        <a:t>iii.</a:t>
                      </a:r>
                      <a:endParaRPr lang="en-IN" sz="11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Status of Application submitted for obtaining the stage I forestry clearance along with latest status shall be submitted.</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150" dirty="0">
                          <a:effectLst/>
                          <a:latin typeface="Times New Roman" panose="02020603050405020304" pitchFamily="18" charset="0"/>
                          <a:ea typeface="Times New Roman" panose="02020603050405020304" pitchFamily="18" charset="0"/>
                          <a:cs typeface="Times New Roman" panose="02020603050405020304" pitchFamily="18" charset="0"/>
                        </a:rPr>
                        <a:t>No forest land is involved within the project site. Hence, it is not applicable.</a:t>
                      </a:r>
                      <a:endParaRPr lang="en-IN"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44181930"/>
                  </a:ext>
                </a:extLst>
              </a:tr>
              <a:tr h="151892">
                <a:tc>
                  <a:txBody>
                    <a:bodyPr/>
                    <a:lstStyle/>
                    <a:p>
                      <a:pPr marL="0" lvl="0" indent="0" algn="ctr">
                        <a:lnSpc>
                          <a:spcPct val="150000"/>
                        </a:lnSpc>
                        <a:spcAft>
                          <a:spcPts val="600"/>
                        </a:spcAft>
                        <a:buFont typeface="+mj-lt"/>
                        <a:buNone/>
                      </a:pPr>
                      <a:r>
                        <a:rPr lang="en-US" sz="1150" b="0" dirty="0">
                          <a:effectLst/>
                          <a:latin typeface="Times New Roman" panose="02020603050405020304" pitchFamily="18" charset="0"/>
                          <a:ea typeface="Times New Roman" panose="02020603050405020304" pitchFamily="18" charset="0"/>
                          <a:cs typeface="Times New Roman" panose="02020603050405020304" pitchFamily="18" charset="0"/>
                        </a:rPr>
                        <a:t>iv.</a:t>
                      </a:r>
                      <a:endParaRPr lang="en-IN" sz="11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150">
                          <a:effectLst/>
                          <a:latin typeface="Times New Roman" panose="02020603050405020304" pitchFamily="18" charset="0"/>
                          <a:ea typeface="Times New Roman" panose="02020603050405020304" pitchFamily="18" charset="0"/>
                          <a:cs typeface="Times New Roman" panose="02020603050405020304" pitchFamily="18" charset="0"/>
                        </a:rPr>
                        <a:t>The projects to be located within 10km of the National Parks, Sanctuaries, Biosphere Reserves, Migratory Corridors of Wild Animals, the project proponent shall submit the map dully authenticated by Chief Wildlife Warden showing these features vis-a-vis the project location and the recommendations or comments of the Chief Wildlife Warden-thereon.</a:t>
                      </a:r>
                      <a:endParaRPr lang="en-IN" sz="11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 marR="3810" algn="just">
                        <a:lnSpc>
                          <a:spcPct val="150000"/>
                        </a:lnSpc>
                        <a:spcAft>
                          <a:spcPts val="600"/>
                        </a:spcAft>
                      </a:pPr>
                      <a:r>
                        <a:rPr lang="en-US" sz="1100" dirty="0">
                          <a:effectLst/>
                          <a:latin typeface="Times New Roman" panose="02020603050405020304" pitchFamily="18" charset="0"/>
                          <a:ea typeface="Times New Roman" panose="02020603050405020304" pitchFamily="18" charset="0"/>
                        </a:rPr>
                        <a:t>There is </a:t>
                      </a:r>
                      <a:r>
                        <a:rPr lang="en-US" sz="1100" dirty="0" err="1">
                          <a:effectLst/>
                          <a:latin typeface="Times New Roman" panose="02020603050405020304" pitchFamily="18" charset="0"/>
                          <a:ea typeface="Times New Roman" panose="02020603050405020304" pitchFamily="18" charset="0"/>
                        </a:rPr>
                        <a:t>Nahargarh</a:t>
                      </a:r>
                      <a:r>
                        <a:rPr lang="en-US" sz="1100" dirty="0">
                          <a:effectLst/>
                          <a:latin typeface="Times New Roman" panose="02020603050405020304" pitchFamily="18" charset="0"/>
                          <a:ea typeface="Times New Roman" panose="02020603050405020304" pitchFamily="18" charset="0"/>
                        </a:rPr>
                        <a:t> Wildlife Sanctuary at a distance of 27.5 km </a:t>
                      </a:r>
                      <a:r>
                        <a:rPr lang="en-US" sz="1100" dirty="0" err="1">
                          <a:effectLst/>
                          <a:latin typeface="Times New Roman" panose="02020603050405020304" pitchFamily="18" charset="0"/>
                          <a:ea typeface="Times New Roman" panose="02020603050405020304" pitchFamily="18" charset="0"/>
                        </a:rPr>
                        <a:t>approx</a:t>
                      </a:r>
                      <a:r>
                        <a:rPr lang="en-US" sz="1100" dirty="0">
                          <a:effectLst/>
                          <a:latin typeface="Times New Roman" panose="02020603050405020304" pitchFamily="18" charset="0"/>
                          <a:ea typeface="Times New Roman" panose="02020603050405020304" pitchFamily="18" charset="0"/>
                        </a:rPr>
                        <a:t> and Eco Sensitive zone (</a:t>
                      </a:r>
                      <a:r>
                        <a:rPr lang="en-US" sz="1100" dirty="0" err="1">
                          <a:effectLst/>
                          <a:latin typeface="Times New Roman" panose="02020603050405020304" pitchFamily="18" charset="0"/>
                          <a:ea typeface="Times New Roman" panose="02020603050405020304" pitchFamily="18" charset="0"/>
                        </a:rPr>
                        <a:t>Nahargarh</a:t>
                      </a:r>
                      <a:r>
                        <a:rPr lang="en-US" sz="1100" dirty="0">
                          <a:effectLst/>
                          <a:latin typeface="Times New Roman" panose="02020603050405020304" pitchFamily="18" charset="0"/>
                          <a:ea typeface="Times New Roman" panose="02020603050405020304" pitchFamily="18" charset="0"/>
                        </a:rPr>
                        <a:t> Wildlife sanctuary) at a distance of 25.4 km </a:t>
                      </a:r>
                      <a:r>
                        <a:rPr lang="en-US" sz="1100" dirty="0" err="1">
                          <a:effectLst/>
                          <a:latin typeface="Times New Roman" panose="02020603050405020304" pitchFamily="18" charset="0"/>
                          <a:ea typeface="Times New Roman" panose="02020603050405020304" pitchFamily="18" charset="0"/>
                        </a:rPr>
                        <a:t>approx</a:t>
                      </a:r>
                      <a:r>
                        <a:rPr lang="en-US" sz="1100" dirty="0">
                          <a:effectLst/>
                          <a:latin typeface="Times New Roman" panose="02020603050405020304" pitchFamily="18" charset="0"/>
                          <a:ea typeface="Times New Roman" panose="02020603050405020304" pitchFamily="18" charset="0"/>
                        </a:rPr>
                        <a:t> from the project site. </a:t>
                      </a:r>
                      <a:endParaRPr lang="en-IN" sz="1200" dirty="0">
                        <a:effectLst/>
                        <a:latin typeface="Times New Roman" panose="02020603050405020304" pitchFamily="18" charset="0"/>
                        <a:ea typeface="Times New Roman" panose="02020603050405020304" pitchFamily="18" charset="0"/>
                      </a:endParaRPr>
                    </a:p>
                    <a:p>
                      <a:pPr marL="45720" marR="3810" algn="just">
                        <a:lnSpc>
                          <a:spcPct val="150000"/>
                        </a:lnSpc>
                        <a:spcAft>
                          <a:spcPts val="600"/>
                        </a:spcAft>
                      </a:pPr>
                      <a:r>
                        <a:rPr lang="en-US" sz="1100" dirty="0">
                          <a:effectLst/>
                          <a:latin typeface="Times New Roman" panose="02020603050405020304" pitchFamily="18" charset="0"/>
                          <a:ea typeface="Times New Roman" panose="02020603050405020304" pitchFamily="18" charset="0"/>
                        </a:rPr>
                        <a:t>DCF letter has been obtained from Deputy Conservator of Forest (Wildlife), </a:t>
                      </a:r>
                      <a:r>
                        <a:rPr lang="en-US" sz="1100" dirty="0" err="1">
                          <a:effectLst/>
                          <a:latin typeface="Times New Roman" panose="02020603050405020304" pitchFamily="18" charset="0"/>
                          <a:ea typeface="Times New Roman" panose="02020603050405020304" pitchFamily="18" charset="0"/>
                        </a:rPr>
                        <a:t>Chidiyaghar</a:t>
                      </a:r>
                      <a:r>
                        <a:rPr lang="en-US" sz="1100" dirty="0">
                          <a:effectLst/>
                          <a:latin typeface="Times New Roman" panose="02020603050405020304" pitchFamily="18" charset="0"/>
                          <a:ea typeface="Times New Roman" panose="02020603050405020304" pitchFamily="18" charset="0"/>
                        </a:rPr>
                        <a:t>, Jaipur vide letter no </a:t>
                      </a:r>
                      <a:r>
                        <a:rPr lang="en-US" sz="1100" dirty="0" err="1">
                          <a:effectLst/>
                          <a:latin typeface="Nirmala UI" panose="020B0502040204020203" pitchFamily="34" charset="0"/>
                          <a:ea typeface="Times New Roman" panose="02020603050405020304" pitchFamily="18" charset="0"/>
                        </a:rPr>
                        <a:t>क्रमांकएफ</a:t>
                      </a:r>
                      <a:r>
                        <a:rPr lang="en-US" sz="1100" dirty="0">
                          <a:effectLst/>
                          <a:latin typeface="Times New Roman" panose="02020603050405020304" pitchFamily="18" charset="0"/>
                          <a:ea typeface="Times New Roman" panose="02020603050405020304" pitchFamily="18" charset="0"/>
                        </a:rPr>
                        <a:t> () </a:t>
                      </a:r>
                      <a:r>
                        <a:rPr lang="en-US" sz="1100" dirty="0" err="1">
                          <a:effectLst/>
                          <a:latin typeface="Nirmala UI" panose="020B0502040204020203" pitchFamily="34" charset="0"/>
                          <a:ea typeface="Times New Roman" panose="02020603050405020304" pitchFamily="18" charset="0"/>
                        </a:rPr>
                        <a:t>सर्वे</a:t>
                      </a:r>
                      <a:r>
                        <a:rPr lang="en-US" sz="1100" dirty="0">
                          <a:effectLst/>
                          <a:latin typeface="Times New Roman" panose="02020603050405020304" pitchFamily="18" charset="0"/>
                          <a:ea typeface="Times New Roman" panose="02020603050405020304" pitchFamily="18" charset="0"/>
                        </a:rPr>
                        <a:t>/</a:t>
                      </a:r>
                      <a:r>
                        <a:rPr lang="en-US" sz="1100" dirty="0" err="1">
                          <a:effectLst/>
                          <a:latin typeface="Nirmala UI" panose="020B0502040204020203" pitchFamily="34" charset="0"/>
                          <a:ea typeface="Times New Roman" panose="02020603050405020304" pitchFamily="18" charset="0"/>
                        </a:rPr>
                        <a:t>ज़ू</a:t>
                      </a:r>
                      <a:r>
                        <a:rPr lang="en-US" sz="1100" dirty="0">
                          <a:effectLst/>
                          <a:latin typeface="Times New Roman" panose="02020603050405020304" pitchFamily="18" charset="0"/>
                          <a:ea typeface="Times New Roman" panose="02020603050405020304" pitchFamily="18" charset="0"/>
                        </a:rPr>
                        <a:t>/2020-21/3123-24 dated 06.05.2021. </a:t>
                      </a:r>
                      <a:endParaRPr lang="en-IN"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39181502"/>
                  </a:ext>
                </a:extLst>
              </a:tr>
            </a:tbl>
          </a:graphicData>
        </a:graphic>
      </p:graphicFrame>
    </p:spTree>
    <p:extLst>
      <p:ext uri="{BB962C8B-B14F-4D97-AF65-F5344CB8AC3E}">
        <p14:creationId xmlns:p14="http://schemas.microsoft.com/office/powerpoint/2010/main" val="2305797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99300" y="6416675"/>
            <a:ext cx="2311400" cy="365125"/>
          </a:xfrm>
        </p:spPr>
        <p:txBody>
          <a:bodyPr/>
          <a:lstStyle/>
          <a:p>
            <a:pPr>
              <a:defRPr/>
            </a:pPr>
            <a:fld id="{E37F0A0A-F07F-49B8-B7E1-B2CDB105F3D9}" type="slidenum">
              <a:rPr lang="en-US" smtClean="0"/>
              <a:pPr>
                <a:defRPr/>
              </a:pPr>
              <a:t>29</a:t>
            </a:fld>
            <a:endParaRPr lang="en-US"/>
          </a:p>
        </p:txBody>
      </p:sp>
      <p:sp>
        <p:nvSpPr>
          <p:cNvPr id="7" name="Rectangle 6"/>
          <p:cNvSpPr/>
          <p:nvPr/>
        </p:nvSpPr>
        <p:spPr>
          <a:xfrm>
            <a:off x="501650" y="26313"/>
            <a:ext cx="9328150" cy="430887"/>
          </a:xfrm>
          <a:prstGeom prst="rect">
            <a:avLst/>
          </a:prstGeom>
        </p:spPr>
        <p:txBody>
          <a:bodyPr>
            <a:spAutoFit/>
          </a:bodyPr>
          <a:lstStyle/>
          <a:p>
            <a:pPr algn="ctr">
              <a:defRPr/>
            </a:pPr>
            <a:r>
              <a:rPr lang="en-US" sz="2200" b="1" dirty="0">
                <a:latin typeface="Times New Roman" pitchFamily="18" charset="0"/>
                <a:cs typeface="Times New Roman" pitchFamily="18" charset="0"/>
              </a:rPr>
              <a:t>POINT WISE COMPLIANCES OF TERM OF REFERENCES</a:t>
            </a:r>
            <a:endParaRPr lang="en-US" sz="2200" b="1" cap="all" dirty="0">
              <a:latin typeface="Times New Roman" pitchFamily="18" charset="0"/>
              <a:ea typeface="+mj-ea"/>
              <a:cs typeface="Times New Roman" pitchFamily="18" charset="0"/>
            </a:endParaRPr>
          </a:p>
        </p:txBody>
      </p:sp>
      <p:sp>
        <p:nvSpPr>
          <p:cNvPr id="6" name="Rectangle 2">
            <a:extLst>
              <a:ext uri="{FF2B5EF4-FFF2-40B4-BE49-F238E27FC236}">
                <a16:creationId xmlns:a16="http://schemas.microsoft.com/office/drawing/2014/main" id="{8E3FA15C-98F1-4D6B-AD3F-0A02F4B595C2}"/>
              </a:ext>
            </a:extLst>
          </p:cNvPr>
          <p:cNvSpPr>
            <a:spLocks noChangeArrowheads="1"/>
          </p:cNvSpPr>
          <p:nvPr/>
        </p:nvSpPr>
        <p:spPr bwMode="auto">
          <a:xfrm>
            <a:off x="3216088" y="1748920"/>
            <a:ext cx="8131550" cy="3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aphicFrame>
        <p:nvGraphicFramePr>
          <p:cNvPr id="8" name="Table 7">
            <a:extLst>
              <a:ext uri="{FF2B5EF4-FFF2-40B4-BE49-F238E27FC236}">
                <a16:creationId xmlns:a16="http://schemas.microsoft.com/office/drawing/2014/main" id="{8D2C6D29-7681-4002-BF94-BC8A1BBE906D}"/>
              </a:ext>
            </a:extLst>
          </p:cNvPr>
          <p:cNvGraphicFramePr>
            <a:graphicFrameLocks noGrp="1"/>
          </p:cNvGraphicFramePr>
          <p:nvPr>
            <p:extLst>
              <p:ext uri="{D42A27DB-BD31-4B8C-83A1-F6EECF244321}">
                <p14:modId xmlns:p14="http://schemas.microsoft.com/office/powerpoint/2010/main" val="3647090905"/>
              </p:ext>
            </p:extLst>
          </p:nvPr>
        </p:nvGraphicFramePr>
        <p:xfrm>
          <a:off x="228599" y="533400"/>
          <a:ext cx="9601201" cy="4208528"/>
        </p:xfrm>
        <a:graphic>
          <a:graphicData uri="http://schemas.openxmlformats.org/drawingml/2006/table">
            <a:tbl>
              <a:tblPr firstRow="1" bandRow="1">
                <a:tableStyleId>{5940675A-B579-460E-94D1-54222C63F5DA}</a:tableStyleId>
              </a:tblPr>
              <a:tblGrid>
                <a:gridCol w="609601">
                  <a:extLst>
                    <a:ext uri="{9D8B030D-6E8A-4147-A177-3AD203B41FA5}">
                      <a16:colId xmlns:a16="http://schemas.microsoft.com/office/drawing/2014/main" val="20000"/>
                    </a:ext>
                  </a:extLst>
                </a:gridCol>
                <a:gridCol w="3505199">
                  <a:extLst>
                    <a:ext uri="{9D8B030D-6E8A-4147-A177-3AD203B41FA5}">
                      <a16:colId xmlns:a16="http://schemas.microsoft.com/office/drawing/2014/main" val="20001"/>
                    </a:ext>
                  </a:extLst>
                </a:gridCol>
                <a:gridCol w="5486401">
                  <a:extLst>
                    <a:ext uri="{9D8B030D-6E8A-4147-A177-3AD203B41FA5}">
                      <a16:colId xmlns:a16="http://schemas.microsoft.com/office/drawing/2014/main" val="20002"/>
                    </a:ext>
                  </a:extLst>
                </a:gridCol>
              </a:tblGrid>
              <a:tr h="457200">
                <a:tc>
                  <a:txBody>
                    <a:bodyPr/>
                    <a:lstStyle/>
                    <a:p>
                      <a:r>
                        <a:rPr lang="en-US" sz="1300" b="1" dirty="0">
                          <a:latin typeface="Times New Roman" pitchFamily="18" charset="0"/>
                          <a:cs typeface="Times New Roman" pitchFamily="18" charset="0"/>
                        </a:rPr>
                        <a:t>TOR Point</a:t>
                      </a:r>
                    </a:p>
                  </a:txBody>
                  <a:tcPr>
                    <a:solidFill>
                      <a:schemeClr val="accent1">
                        <a:lumMod val="20000"/>
                        <a:lumOff val="80000"/>
                      </a:schemeClr>
                    </a:solidFill>
                  </a:tcPr>
                </a:tc>
                <a:tc>
                  <a:txBody>
                    <a:bodyPr/>
                    <a:lstStyle/>
                    <a:p>
                      <a:r>
                        <a:rPr lang="en-US" sz="1300" b="1" dirty="0">
                          <a:latin typeface="Times New Roman" pitchFamily="18" charset="0"/>
                          <a:cs typeface="Times New Roman" pitchFamily="18" charset="0"/>
                        </a:rPr>
                        <a:t>ToR Details</a:t>
                      </a:r>
                    </a:p>
                  </a:txBody>
                  <a:tcPr>
                    <a:solidFill>
                      <a:schemeClr val="accent1">
                        <a:lumMod val="20000"/>
                        <a:lumOff val="80000"/>
                      </a:schemeClr>
                    </a:solidFill>
                  </a:tcPr>
                </a:tc>
                <a:tc>
                  <a:txBody>
                    <a:bodyPr/>
                    <a:lstStyle/>
                    <a:p>
                      <a:r>
                        <a:rPr lang="en-US" sz="1300" b="1" dirty="0">
                          <a:latin typeface="Times New Roman" pitchFamily="18" charset="0"/>
                          <a:cs typeface="Times New Roman" pitchFamily="18" charset="0"/>
                        </a:rPr>
                        <a:t>Implementation/Plan </a:t>
                      </a:r>
                    </a:p>
                  </a:txBody>
                  <a:tcPr>
                    <a:solidFill>
                      <a:schemeClr val="accent1">
                        <a:lumMod val="20000"/>
                        <a:lumOff val="80000"/>
                      </a:schemeClr>
                    </a:solidFill>
                  </a:tcPr>
                </a:tc>
                <a:extLst>
                  <a:ext uri="{0D108BD9-81ED-4DB2-BD59-A6C34878D82A}">
                    <a16:rowId xmlns:a16="http://schemas.microsoft.com/office/drawing/2014/main" val="10000"/>
                  </a:ext>
                </a:extLst>
              </a:tr>
              <a:tr h="0">
                <a:tc>
                  <a:txBody>
                    <a:bodyPr/>
                    <a:lstStyle/>
                    <a:p>
                      <a:pPr marL="0" lvl="0" indent="0" algn="ctr">
                        <a:lnSpc>
                          <a:spcPct val="150000"/>
                        </a:lnSpc>
                        <a:spcAft>
                          <a:spcPts val="600"/>
                        </a:spcAft>
                        <a:buFont typeface="+mj-lt"/>
                        <a:buNone/>
                      </a:pPr>
                      <a:r>
                        <a:rPr lang="en-US" sz="1300" b="0" dirty="0">
                          <a:effectLst/>
                          <a:latin typeface="Times New Roman" panose="02020603050405020304" pitchFamily="18" charset="0"/>
                          <a:ea typeface="Times New Roman" panose="02020603050405020304" pitchFamily="18" charset="0"/>
                          <a:cs typeface="Times New Roman" panose="02020603050405020304" pitchFamily="18" charset="0"/>
                        </a:rPr>
                        <a:t>v.</a:t>
                      </a:r>
                      <a:endParaRPr lang="en-IN" sz="13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300" dirty="0">
                          <a:effectLst/>
                          <a:latin typeface="Times New Roman" panose="02020603050405020304" pitchFamily="18" charset="0"/>
                          <a:ea typeface="Times New Roman" panose="02020603050405020304" pitchFamily="18" charset="0"/>
                        </a:rPr>
                        <a:t>Wildlife Conservation Plan duly authenticated by the Chief Wildlife Warden of  the State Government for conservation of Schedule I fauna, if any exists in the study area</a:t>
                      </a:r>
                      <a:endParaRPr lang="en-IN" sz="13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600"/>
                        </a:spcAft>
                      </a:pPr>
                      <a:r>
                        <a:rPr lang="en-US" sz="1300" kern="1200" dirty="0">
                          <a:solidFill>
                            <a:schemeClr val="tx1"/>
                          </a:solidFill>
                          <a:effectLst/>
                          <a:latin typeface="Times New Roman" panose="02020603050405020304" pitchFamily="18" charset="0"/>
                          <a:ea typeface="Times New Roman" panose="02020603050405020304" pitchFamily="18" charset="0"/>
                          <a:cs typeface="+mn-cs"/>
                        </a:rPr>
                        <a:t>One no of Schedule –I species i.e. Indian Peafowl (</a:t>
                      </a:r>
                      <a:r>
                        <a:rPr lang="en-US" sz="1300" kern="1200" dirty="0" err="1">
                          <a:solidFill>
                            <a:schemeClr val="tx1"/>
                          </a:solidFill>
                          <a:effectLst/>
                          <a:latin typeface="Times New Roman" panose="02020603050405020304" pitchFamily="18" charset="0"/>
                          <a:ea typeface="Times New Roman" panose="02020603050405020304" pitchFamily="18" charset="0"/>
                          <a:cs typeface="+mn-cs"/>
                        </a:rPr>
                        <a:t>Pavo</a:t>
                      </a:r>
                      <a:r>
                        <a:rPr lang="en-US" sz="1300" kern="1200" dirty="0">
                          <a:solidFill>
                            <a:schemeClr val="tx1"/>
                          </a:solidFill>
                          <a:effectLst/>
                          <a:latin typeface="Times New Roman" panose="02020603050405020304" pitchFamily="18" charset="0"/>
                          <a:ea typeface="Times New Roman" panose="02020603050405020304" pitchFamily="18" charset="0"/>
                          <a:cs typeface="+mn-cs"/>
                        </a:rPr>
                        <a:t> </a:t>
                      </a:r>
                      <a:r>
                        <a:rPr lang="en-US" sz="1300" kern="1200" dirty="0" err="1">
                          <a:solidFill>
                            <a:schemeClr val="tx1"/>
                          </a:solidFill>
                          <a:effectLst/>
                          <a:latin typeface="Times New Roman" panose="02020603050405020304" pitchFamily="18" charset="0"/>
                          <a:ea typeface="Times New Roman" panose="02020603050405020304" pitchFamily="18" charset="0"/>
                          <a:cs typeface="+mn-cs"/>
                        </a:rPr>
                        <a:t>cristatus</a:t>
                      </a:r>
                      <a:r>
                        <a:rPr lang="en-US" sz="1300" kern="1200" dirty="0">
                          <a:solidFill>
                            <a:schemeClr val="tx1"/>
                          </a:solidFill>
                          <a:effectLst/>
                          <a:latin typeface="Times New Roman" panose="02020603050405020304" pitchFamily="18" charset="0"/>
                          <a:ea typeface="Times New Roman" panose="02020603050405020304" pitchFamily="18" charset="0"/>
                          <a:cs typeface="+mn-cs"/>
                        </a:rPr>
                        <a:t>) has been reported in the buffer zone during the study period. </a:t>
                      </a:r>
                      <a:endParaRPr lang="en-IN" sz="1300" kern="1200" dirty="0">
                        <a:solidFill>
                          <a:schemeClr val="tx1"/>
                        </a:solidFill>
                        <a:effectLst/>
                        <a:latin typeface="Times New Roman" panose="02020603050405020304" pitchFamily="18" charset="0"/>
                        <a:ea typeface="Times New Roman" panose="02020603050405020304" pitchFamily="18" charset="0"/>
                        <a:cs typeface="+mn-cs"/>
                      </a:endParaRPr>
                    </a:p>
                  </a:txBody>
                  <a:tcPr marL="68580" marR="68580" marT="0" marB="0"/>
                </a:tc>
                <a:extLst>
                  <a:ext uri="{0D108BD9-81ED-4DB2-BD59-A6C34878D82A}">
                    <a16:rowId xmlns:a16="http://schemas.microsoft.com/office/drawing/2014/main" val="10001"/>
                  </a:ext>
                </a:extLst>
              </a:tr>
              <a:tr h="0">
                <a:tc>
                  <a:txBody>
                    <a:bodyPr/>
                    <a:lstStyle/>
                    <a:p>
                      <a:pPr marL="0" lvl="0" indent="0" algn="ctr">
                        <a:lnSpc>
                          <a:spcPct val="150000"/>
                        </a:lnSpc>
                        <a:spcAft>
                          <a:spcPts val="600"/>
                        </a:spcAft>
                        <a:buFont typeface="+mj-lt"/>
                        <a:buNone/>
                      </a:pPr>
                      <a:r>
                        <a:rPr lang="en-US" sz="1300" b="0" dirty="0">
                          <a:effectLst/>
                          <a:latin typeface="Times New Roman" panose="02020603050405020304" pitchFamily="18" charset="0"/>
                          <a:ea typeface="Times New Roman" panose="02020603050405020304" pitchFamily="18" charset="0"/>
                          <a:cs typeface="Times New Roman" panose="02020603050405020304" pitchFamily="18" charset="0"/>
                        </a:rPr>
                        <a:t>vi.</a:t>
                      </a:r>
                      <a:endParaRPr lang="en-IN" sz="13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300">
                          <a:effectLst/>
                          <a:latin typeface="Times New Roman" panose="02020603050405020304" pitchFamily="18" charset="0"/>
                          <a:ea typeface="Times New Roman" panose="02020603050405020304" pitchFamily="18" charset="0"/>
                        </a:rPr>
                        <a:t>Copy of application submitted for clearance under the Wildlife (Protection) Act 1972, to the standing Committee of the National Board of Wildlife</a:t>
                      </a:r>
                      <a:endParaRPr lang="en-IN" sz="13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600"/>
                        </a:spcAft>
                      </a:pPr>
                      <a:r>
                        <a:rPr lang="en-US" sz="1300" kern="1200" dirty="0">
                          <a:solidFill>
                            <a:schemeClr val="tx1"/>
                          </a:solidFill>
                          <a:effectLst/>
                          <a:latin typeface="Times New Roman" panose="02020603050405020304" pitchFamily="18" charset="0"/>
                          <a:ea typeface="Times New Roman" panose="02020603050405020304" pitchFamily="18" charset="0"/>
                          <a:cs typeface="+mn-cs"/>
                        </a:rPr>
                        <a:t>Not applicable </a:t>
                      </a:r>
                      <a:endParaRPr lang="en-IN" sz="1300" kern="1200" dirty="0">
                        <a:solidFill>
                          <a:schemeClr val="tx1"/>
                        </a:solidFill>
                        <a:effectLst/>
                        <a:latin typeface="Times New Roman" panose="02020603050405020304" pitchFamily="18" charset="0"/>
                        <a:ea typeface="Times New Roman" panose="02020603050405020304" pitchFamily="18" charset="0"/>
                        <a:cs typeface="+mn-cs"/>
                      </a:endParaRPr>
                    </a:p>
                  </a:txBody>
                  <a:tcPr marL="68580" marR="68580" marT="0" marB="0"/>
                </a:tc>
                <a:extLst>
                  <a:ext uri="{0D108BD9-81ED-4DB2-BD59-A6C34878D82A}">
                    <a16:rowId xmlns:a16="http://schemas.microsoft.com/office/drawing/2014/main" val="381555161"/>
                  </a:ext>
                </a:extLst>
              </a:tr>
              <a:tr h="0">
                <a:tc>
                  <a:txBody>
                    <a:bodyPr/>
                    <a:lstStyle/>
                    <a:p>
                      <a:pPr marL="0" lvl="0" indent="0" algn="ctr">
                        <a:lnSpc>
                          <a:spcPct val="150000"/>
                        </a:lnSpc>
                        <a:spcAft>
                          <a:spcPts val="600"/>
                        </a:spcAft>
                        <a:buFont typeface="+mj-lt"/>
                        <a:buNone/>
                      </a:pPr>
                      <a:r>
                        <a:rPr lang="en-US" sz="1300" b="1"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IN" sz="13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IN" sz="1300" b="1" dirty="0">
                          <a:effectLst/>
                          <a:latin typeface="Times New Roman" panose="02020603050405020304" pitchFamily="18" charset="0"/>
                          <a:ea typeface="Times New Roman" panose="02020603050405020304" pitchFamily="18" charset="0"/>
                          <a:cs typeface="Times New Roman" panose="02020603050405020304" pitchFamily="18" charset="0"/>
                        </a:rPr>
                        <a:t>Environmental Status </a:t>
                      </a:r>
                    </a:p>
                  </a:txBody>
                  <a:tcPr marL="68580" marR="68580" marT="0" marB="0"/>
                </a:tc>
                <a:tc>
                  <a:txBody>
                    <a:bodyPr/>
                    <a:lstStyle/>
                    <a:p>
                      <a:pPr algn="just">
                        <a:lnSpc>
                          <a:spcPct val="150000"/>
                        </a:lnSpc>
                        <a:spcAft>
                          <a:spcPts val="600"/>
                        </a:spcAft>
                      </a:pPr>
                      <a:endParaRPr lang="en-IN"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99990657"/>
                  </a:ext>
                </a:extLst>
              </a:tr>
              <a:tr h="0">
                <a:tc>
                  <a:txBody>
                    <a:bodyPr/>
                    <a:lstStyle/>
                    <a:p>
                      <a:pPr marL="0" lvl="0" indent="0" algn="ctr">
                        <a:lnSpc>
                          <a:spcPct val="150000"/>
                        </a:lnSpc>
                        <a:spcAft>
                          <a:spcPts val="600"/>
                        </a:spcAft>
                        <a:buFont typeface="+mj-lt"/>
                        <a:buNone/>
                      </a:pPr>
                      <a:r>
                        <a:rPr lang="en-US" sz="1300" b="0"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300" b="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3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300">
                          <a:effectLst/>
                          <a:latin typeface="Times New Roman" panose="02020603050405020304" pitchFamily="18" charset="0"/>
                          <a:ea typeface="Times New Roman" panose="02020603050405020304" pitchFamily="18" charset="0"/>
                        </a:rPr>
                        <a:t>Determination of atmospheric inversion level at the project site and site-specific micrometeorological data using temperature, relative humidity, hourly wind speed and direction and rainfall.</a:t>
                      </a:r>
                      <a:endParaRPr lang="en-IN" sz="13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600"/>
                        </a:spcAft>
                      </a:pPr>
                      <a:r>
                        <a:rPr lang="en-IN" sz="1300" dirty="0">
                          <a:effectLst/>
                          <a:latin typeface="Times New Roman" panose="02020603050405020304" pitchFamily="18" charset="0"/>
                          <a:ea typeface="Times New Roman" panose="02020603050405020304" pitchFamily="18" charset="0"/>
                        </a:rPr>
                        <a:t>As under:-</a:t>
                      </a:r>
                    </a:p>
                  </a:txBody>
                  <a:tcPr marL="68580" marR="68580" marT="0" marB="0"/>
                </a:tc>
                <a:extLst>
                  <a:ext uri="{0D108BD9-81ED-4DB2-BD59-A6C34878D82A}">
                    <a16:rowId xmlns:a16="http://schemas.microsoft.com/office/drawing/2014/main" val="168958481"/>
                  </a:ext>
                </a:extLst>
              </a:tr>
            </a:tbl>
          </a:graphicData>
        </a:graphic>
      </p:graphicFrame>
      <p:sp>
        <p:nvSpPr>
          <p:cNvPr id="9" name="TextBox 8">
            <a:extLst>
              <a:ext uri="{FF2B5EF4-FFF2-40B4-BE49-F238E27FC236}">
                <a16:creationId xmlns:a16="http://schemas.microsoft.com/office/drawing/2014/main" id="{6D17AC8B-ACB3-4C36-B633-7461C562969D}"/>
              </a:ext>
            </a:extLst>
          </p:cNvPr>
          <p:cNvSpPr txBox="1"/>
          <p:nvPr/>
        </p:nvSpPr>
        <p:spPr>
          <a:xfrm>
            <a:off x="2836069" y="6477000"/>
            <a:ext cx="5672136" cy="261610"/>
          </a:xfrm>
          <a:prstGeom prst="rect">
            <a:avLst/>
          </a:prstGeom>
          <a:noFill/>
        </p:spPr>
        <p:txBody>
          <a:bodyPr wrap="square">
            <a:spAutoFit/>
          </a:bodyPr>
          <a:lstStyle/>
          <a:p>
            <a:r>
              <a:rPr lang="en-US" sz="1100" b="1" i="1" spc="-10" dirty="0">
                <a:effectLst/>
                <a:latin typeface="Times New Roman" panose="02020603050405020304" pitchFamily="18" charset="0"/>
                <a:ea typeface="Times New Roman" panose="02020603050405020304" pitchFamily="18" charset="0"/>
              </a:rPr>
              <a:t>Source: Micrometeorology at site, Indian Metrological Department</a:t>
            </a:r>
            <a:endParaRPr lang="en-IN" sz="1100" dirty="0"/>
          </a:p>
        </p:txBody>
      </p:sp>
      <p:graphicFrame>
        <p:nvGraphicFramePr>
          <p:cNvPr id="4" name="Table 3">
            <a:extLst>
              <a:ext uri="{FF2B5EF4-FFF2-40B4-BE49-F238E27FC236}">
                <a16:creationId xmlns:a16="http://schemas.microsoft.com/office/drawing/2014/main" id="{39A61CCC-2578-4C7E-17C7-62DDAB764605}"/>
              </a:ext>
            </a:extLst>
          </p:cNvPr>
          <p:cNvGraphicFramePr>
            <a:graphicFrameLocks noGrp="1"/>
          </p:cNvGraphicFramePr>
          <p:nvPr>
            <p:extLst>
              <p:ext uri="{D42A27DB-BD31-4B8C-83A1-F6EECF244321}">
                <p14:modId xmlns:p14="http://schemas.microsoft.com/office/powerpoint/2010/main" val="2527086541"/>
              </p:ext>
            </p:extLst>
          </p:nvPr>
        </p:nvGraphicFramePr>
        <p:xfrm>
          <a:off x="1600200" y="4919345"/>
          <a:ext cx="6629401" cy="1557655"/>
        </p:xfrm>
        <a:graphic>
          <a:graphicData uri="http://schemas.openxmlformats.org/drawingml/2006/table">
            <a:tbl>
              <a:tblPr firstRow="1" firstCol="1" bandRow="1" bandCol="1">
                <a:tableStyleId>{5940675A-B579-460E-94D1-54222C63F5DA}</a:tableStyleId>
              </a:tblPr>
              <a:tblGrid>
                <a:gridCol w="1100469">
                  <a:extLst>
                    <a:ext uri="{9D8B030D-6E8A-4147-A177-3AD203B41FA5}">
                      <a16:colId xmlns:a16="http://schemas.microsoft.com/office/drawing/2014/main" val="3348802058"/>
                    </a:ext>
                  </a:extLst>
                </a:gridCol>
                <a:gridCol w="845090">
                  <a:extLst>
                    <a:ext uri="{9D8B030D-6E8A-4147-A177-3AD203B41FA5}">
                      <a16:colId xmlns:a16="http://schemas.microsoft.com/office/drawing/2014/main" val="3990139091"/>
                    </a:ext>
                  </a:extLst>
                </a:gridCol>
                <a:gridCol w="728275">
                  <a:extLst>
                    <a:ext uri="{9D8B030D-6E8A-4147-A177-3AD203B41FA5}">
                      <a16:colId xmlns:a16="http://schemas.microsoft.com/office/drawing/2014/main" val="4158751164"/>
                    </a:ext>
                  </a:extLst>
                </a:gridCol>
                <a:gridCol w="815282">
                  <a:extLst>
                    <a:ext uri="{9D8B030D-6E8A-4147-A177-3AD203B41FA5}">
                      <a16:colId xmlns:a16="http://schemas.microsoft.com/office/drawing/2014/main" val="979943811"/>
                    </a:ext>
                  </a:extLst>
                </a:gridCol>
                <a:gridCol w="815282">
                  <a:extLst>
                    <a:ext uri="{9D8B030D-6E8A-4147-A177-3AD203B41FA5}">
                      <a16:colId xmlns:a16="http://schemas.microsoft.com/office/drawing/2014/main" val="2454945057"/>
                    </a:ext>
                  </a:extLst>
                </a:gridCol>
                <a:gridCol w="698468">
                  <a:extLst>
                    <a:ext uri="{9D8B030D-6E8A-4147-A177-3AD203B41FA5}">
                      <a16:colId xmlns:a16="http://schemas.microsoft.com/office/drawing/2014/main" val="266498524"/>
                    </a:ext>
                  </a:extLst>
                </a:gridCol>
                <a:gridCol w="698468">
                  <a:extLst>
                    <a:ext uri="{9D8B030D-6E8A-4147-A177-3AD203B41FA5}">
                      <a16:colId xmlns:a16="http://schemas.microsoft.com/office/drawing/2014/main" val="4221508960"/>
                    </a:ext>
                  </a:extLst>
                </a:gridCol>
                <a:gridCol w="928067">
                  <a:extLst>
                    <a:ext uri="{9D8B030D-6E8A-4147-A177-3AD203B41FA5}">
                      <a16:colId xmlns:a16="http://schemas.microsoft.com/office/drawing/2014/main" val="4193644535"/>
                    </a:ext>
                  </a:extLst>
                </a:gridCol>
              </a:tblGrid>
              <a:tr h="0">
                <a:tc rowSpan="2">
                  <a:txBody>
                    <a:bodyPr/>
                    <a:lstStyle/>
                    <a:p>
                      <a:pPr algn="ctr">
                        <a:lnSpc>
                          <a:spcPct val="150000"/>
                        </a:lnSpc>
                        <a:spcAft>
                          <a:spcPts val="600"/>
                        </a:spcAft>
                      </a:pPr>
                      <a:r>
                        <a:rPr lang="en-US" sz="1200">
                          <a:effectLst/>
                          <a:latin typeface="Times New Roman" panose="02020603050405020304" pitchFamily="18" charset="0"/>
                          <a:cs typeface="Times New Roman" panose="02020603050405020304" pitchFamily="18" charset="0"/>
                        </a:rPr>
                        <a:t>Month</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marL="83185" algn="ctr">
                        <a:lnSpc>
                          <a:spcPct val="150000"/>
                        </a:lnSpc>
                        <a:spcAft>
                          <a:spcPts val="600"/>
                        </a:spcAft>
                      </a:pPr>
                      <a:r>
                        <a:rPr lang="en-US" sz="1200">
                          <a:effectLst/>
                          <a:latin typeface="Times New Roman" panose="02020603050405020304" pitchFamily="18" charset="0"/>
                          <a:cs typeface="Times New Roman" panose="02020603050405020304" pitchFamily="18" charset="0"/>
                        </a:rPr>
                        <a:t>Temperature </a:t>
                      </a:r>
                      <a:endParaRPr lang="en-IN" sz="1200">
                        <a:effectLst/>
                        <a:latin typeface="Times New Roman" panose="02020603050405020304" pitchFamily="18" charset="0"/>
                        <a:cs typeface="Times New Roman" panose="02020603050405020304" pitchFamily="18" charset="0"/>
                      </a:endParaRPr>
                    </a:p>
                    <a:p>
                      <a:pPr marL="83185" algn="ctr">
                        <a:lnSpc>
                          <a:spcPct val="150000"/>
                        </a:lnSpc>
                        <a:spcAft>
                          <a:spcPts val="600"/>
                        </a:spcAft>
                      </a:pPr>
                      <a:r>
                        <a:rPr lang="en-US" sz="1200">
                          <a:effectLst/>
                          <a:latin typeface="Times New Roman" panose="02020603050405020304" pitchFamily="18" charset="0"/>
                          <a:cs typeface="Times New Roman" panose="02020603050405020304" pitchFamily="18" charset="0"/>
                        </a:rPr>
                        <a:t>(</a:t>
                      </a:r>
                      <a:r>
                        <a:rPr lang="en-US" sz="1200" baseline="30000">
                          <a:effectLst/>
                          <a:latin typeface="Times New Roman" panose="02020603050405020304" pitchFamily="18" charset="0"/>
                          <a:cs typeface="Times New Roman" panose="02020603050405020304" pitchFamily="18" charset="0"/>
                        </a:rPr>
                        <a:t>0 </a:t>
                      </a:r>
                      <a:r>
                        <a:rPr lang="en-US" sz="1200">
                          <a:effectLst/>
                          <a:latin typeface="Times New Roman" panose="02020603050405020304" pitchFamily="18" charset="0"/>
                          <a:cs typeface="Times New Roman" panose="02020603050405020304" pitchFamily="18" charset="0"/>
                        </a:rPr>
                        <a:t>C)</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IN"/>
                    </a:p>
                  </a:txBody>
                  <a:tcPr/>
                </a:tc>
                <a:tc gridSpan="2">
                  <a:txBody>
                    <a:bodyPr/>
                    <a:lstStyle/>
                    <a:p>
                      <a:pPr marL="83185" algn="ctr">
                        <a:lnSpc>
                          <a:spcPct val="150000"/>
                        </a:lnSpc>
                        <a:spcAft>
                          <a:spcPts val="600"/>
                        </a:spcAft>
                      </a:pPr>
                      <a:r>
                        <a:rPr lang="en-US" sz="1200">
                          <a:effectLst/>
                          <a:latin typeface="Times New Roman" panose="02020603050405020304" pitchFamily="18" charset="0"/>
                          <a:cs typeface="Times New Roman" panose="02020603050405020304" pitchFamily="18" charset="0"/>
                        </a:rPr>
                        <a:t>Relative Humidity (%)</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IN"/>
                    </a:p>
                  </a:txBody>
                  <a:tcPr/>
                </a:tc>
                <a:tc gridSpan="2">
                  <a:txBody>
                    <a:bodyPr/>
                    <a:lstStyle/>
                    <a:p>
                      <a:pPr marL="83185" algn="ctr">
                        <a:lnSpc>
                          <a:spcPct val="150000"/>
                        </a:lnSpc>
                        <a:spcAft>
                          <a:spcPts val="600"/>
                        </a:spcAft>
                      </a:pPr>
                      <a:r>
                        <a:rPr lang="en-US" sz="1200">
                          <a:effectLst/>
                          <a:latin typeface="Times New Roman" panose="02020603050405020304" pitchFamily="18" charset="0"/>
                          <a:cs typeface="Times New Roman" panose="02020603050405020304" pitchFamily="18" charset="0"/>
                        </a:rPr>
                        <a:t>Wind Speed m/ h</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IN"/>
                    </a:p>
                  </a:txBody>
                  <a:tcPr/>
                </a:tc>
                <a:tc rowSpan="2">
                  <a:txBody>
                    <a:bodyPr/>
                    <a:lstStyle/>
                    <a:p>
                      <a:pPr marL="83185" marR="6985" algn="ctr">
                        <a:lnSpc>
                          <a:spcPct val="150000"/>
                        </a:lnSpc>
                        <a:spcAft>
                          <a:spcPts val="600"/>
                        </a:spcAft>
                      </a:pPr>
                      <a:r>
                        <a:rPr lang="en-US" sz="1200">
                          <a:effectLst/>
                          <a:latin typeface="Times New Roman" panose="02020603050405020304" pitchFamily="18" charset="0"/>
                          <a:cs typeface="Times New Roman" panose="02020603050405020304" pitchFamily="18" charset="0"/>
                        </a:rPr>
                        <a:t>Rainfall </a:t>
                      </a:r>
                      <a:endParaRPr lang="en-IN" sz="1200">
                        <a:effectLst/>
                        <a:latin typeface="Times New Roman" panose="02020603050405020304" pitchFamily="18" charset="0"/>
                        <a:cs typeface="Times New Roman" panose="02020603050405020304" pitchFamily="18" charset="0"/>
                      </a:endParaRPr>
                    </a:p>
                    <a:p>
                      <a:pPr marL="83185" marR="6985" algn="ctr">
                        <a:lnSpc>
                          <a:spcPct val="150000"/>
                        </a:lnSpc>
                        <a:spcAft>
                          <a:spcPts val="600"/>
                        </a:spcAft>
                      </a:pPr>
                      <a:r>
                        <a:rPr lang="en-US" sz="1200">
                          <a:effectLst/>
                          <a:latin typeface="Times New Roman" panose="02020603050405020304" pitchFamily="18" charset="0"/>
                          <a:cs typeface="Times New Roman" panose="02020603050405020304" pitchFamily="18" charset="0"/>
                        </a:rPr>
                        <a:t>(mm)</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86166075"/>
                  </a:ext>
                </a:extLst>
              </a:tr>
              <a:tr h="52705">
                <a:tc vMerge="1">
                  <a:txBody>
                    <a:bodyPr/>
                    <a:lstStyle/>
                    <a:p>
                      <a:endParaRPr lang="en-IN"/>
                    </a:p>
                  </a:txBody>
                  <a:tcPr/>
                </a:tc>
                <a:tc>
                  <a:txBody>
                    <a:bodyPr/>
                    <a:lstStyle/>
                    <a:p>
                      <a:pPr marL="83185">
                        <a:lnSpc>
                          <a:spcPct val="150000"/>
                        </a:lnSpc>
                        <a:spcAft>
                          <a:spcPts val="600"/>
                        </a:spcAft>
                        <a:tabLst>
                          <a:tab pos="322580" algn="ctr"/>
                        </a:tabLst>
                      </a:pPr>
                      <a:r>
                        <a:rPr lang="en-US" sz="1200">
                          <a:effectLst/>
                          <a:latin typeface="Times New Roman" panose="02020603050405020304" pitchFamily="18" charset="0"/>
                          <a:cs typeface="Times New Roman" panose="02020603050405020304" pitchFamily="18" charset="0"/>
                        </a:rPr>
                        <a:t>	Max</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83185" algn="ctr">
                        <a:lnSpc>
                          <a:spcPct val="150000"/>
                        </a:lnSpc>
                        <a:spcAft>
                          <a:spcPts val="600"/>
                        </a:spcAft>
                      </a:pPr>
                      <a:r>
                        <a:rPr lang="en-US" sz="1200">
                          <a:effectLst/>
                          <a:latin typeface="Times New Roman" panose="02020603050405020304" pitchFamily="18" charset="0"/>
                          <a:cs typeface="Times New Roman" panose="02020603050405020304" pitchFamily="18" charset="0"/>
                        </a:rPr>
                        <a:t>Min</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83185" algn="ctr">
                        <a:lnSpc>
                          <a:spcPct val="150000"/>
                        </a:lnSpc>
                        <a:spcAft>
                          <a:spcPts val="600"/>
                        </a:spcAft>
                      </a:pPr>
                      <a:r>
                        <a:rPr lang="en-US" sz="1200">
                          <a:effectLst/>
                          <a:latin typeface="Times New Roman" panose="02020603050405020304" pitchFamily="18" charset="0"/>
                          <a:cs typeface="Times New Roman" panose="02020603050405020304" pitchFamily="18" charset="0"/>
                        </a:rPr>
                        <a:t>Max</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83185" algn="ctr">
                        <a:lnSpc>
                          <a:spcPct val="150000"/>
                        </a:lnSpc>
                        <a:spcAft>
                          <a:spcPts val="600"/>
                        </a:spcAft>
                      </a:pPr>
                      <a:r>
                        <a:rPr lang="en-US" sz="1200">
                          <a:effectLst/>
                          <a:latin typeface="Times New Roman" panose="02020603050405020304" pitchFamily="18" charset="0"/>
                          <a:cs typeface="Times New Roman" panose="02020603050405020304" pitchFamily="18" charset="0"/>
                        </a:rPr>
                        <a:t>Min</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83185" algn="ctr">
                        <a:lnSpc>
                          <a:spcPct val="150000"/>
                        </a:lnSpc>
                        <a:spcAft>
                          <a:spcPts val="600"/>
                        </a:spcAft>
                      </a:pPr>
                      <a:r>
                        <a:rPr lang="en-US" sz="1200">
                          <a:effectLst/>
                          <a:latin typeface="Times New Roman" panose="02020603050405020304" pitchFamily="18" charset="0"/>
                          <a:cs typeface="Times New Roman" panose="02020603050405020304" pitchFamily="18" charset="0"/>
                        </a:rPr>
                        <a:t>Max</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83185" algn="ctr">
                        <a:lnSpc>
                          <a:spcPct val="150000"/>
                        </a:lnSpc>
                        <a:spcAft>
                          <a:spcPts val="600"/>
                        </a:spcAft>
                      </a:pPr>
                      <a:r>
                        <a:rPr lang="en-US" sz="1200">
                          <a:effectLst/>
                          <a:latin typeface="Times New Roman" panose="02020603050405020304" pitchFamily="18" charset="0"/>
                          <a:cs typeface="Times New Roman" panose="02020603050405020304" pitchFamily="18" charset="0"/>
                        </a:rPr>
                        <a:t>Min</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IN"/>
                    </a:p>
                  </a:txBody>
                  <a:tcPr/>
                </a:tc>
                <a:extLst>
                  <a:ext uri="{0D108BD9-81ED-4DB2-BD59-A6C34878D82A}">
                    <a16:rowId xmlns:a16="http://schemas.microsoft.com/office/drawing/2014/main" val="536212209"/>
                  </a:ext>
                </a:extLst>
              </a:tr>
              <a:tr h="81280">
                <a:tc>
                  <a:txBody>
                    <a:bodyPr/>
                    <a:lstStyle/>
                    <a:p>
                      <a:pPr>
                        <a:lnSpc>
                          <a:spcPct val="150000"/>
                        </a:lnSpc>
                        <a:spcAft>
                          <a:spcPts val="600"/>
                        </a:spcAft>
                      </a:pPr>
                      <a:r>
                        <a:rPr lang="en-US" sz="1200">
                          <a:effectLst/>
                          <a:latin typeface="Times New Roman" panose="02020603050405020304" pitchFamily="18" charset="0"/>
                          <a:cs typeface="Times New Roman" panose="02020603050405020304" pitchFamily="18" charset="0"/>
                        </a:rPr>
                        <a:t>March’ 2021</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600"/>
                        </a:spcAft>
                      </a:pPr>
                      <a:r>
                        <a:rPr lang="en-US" sz="1200">
                          <a:effectLst/>
                          <a:latin typeface="Times New Roman" panose="02020603050405020304" pitchFamily="18" charset="0"/>
                          <a:cs typeface="Times New Roman" panose="02020603050405020304" pitchFamily="18" charset="0"/>
                        </a:rPr>
                        <a:t>41.3</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600"/>
                        </a:spcAft>
                      </a:pPr>
                      <a:r>
                        <a:rPr lang="en-US" sz="1200">
                          <a:effectLst/>
                          <a:latin typeface="Times New Roman" panose="02020603050405020304" pitchFamily="18" charset="0"/>
                          <a:cs typeface="Times New Roman" panose="02020603050405020304" pitchFamily="18" charset="0"/>
                        </a:rPr>
                        <a:t>17.7</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600"/>
                        </a:spcAft>
                      </a:pPr>
                      <a:r>
                        <a:rPr lang="en-US" sz="1200">
                          <a:effectLst/>
                          <a:latin typeface="Times New Roman" panose="02020603050405020304" pitchFamily="18" charset="0"/>
                          <a:cs typeface="Times New Roman" panose="02020603050405020304" pitchFamily="18" charset="0"/>
                        </a:rPr>
                        <a:t>52.2</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600"/>
                        </a:spcAft>
                      </a:pPr>
                      <a:r>
                        <a:rPr lang="en-US" sz="1200">
                          <a:effectLst/>
                          <a:latin typeface="Times New Roman" panose="02020603050405020304" pitchFamily="18" charset="0"/>
                          <a:cs typeface="Times New Roman" panose="02020603050405020304" pitchFamily="18" charset="0"/>
                        </a:rPr>
                        <a:t>10.0</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600"/>
                        </a:spcAft>
                      </a:pPr>
                      <a:r>
                        <a:rPr lang="en-US" sz="1200">
                          <a:effectLst/>
                          <a:latin typeface="Times New Roman" panose="02020603050405020304" pitchFamily="18" charset="0"/>
                          <a:cs typeface="Times New Roman" panose="02020603050405020304" pitchFamily="18" charset="0"/>
                        </a:rPr>
                        <a:t>9.3</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600"/>
                        </a:spcAft>
                      </a:pPr>
                      <a:r>
                        <a:rPr lang="en-US" sz="1200">
                          <a:effectLst/>
                          <a:latin typeface="Times New Roman" panose="02020603050405020304" pitchFamily="18" charset="0"/>
                          <a:cs typeface="Times New Roman" panose="02020603050405020304" pitchFamily="18" charset="0"/>
                        </a:rPr>
                        <a:t>0.0</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600"/>
                        </a:spcAft>
                      </a:pPr>
                      <a:r>
                        <a:rPr lang="en-US" sz="1200">
                          <a:effectLst/>
                          <a:latin typeface="Times New Roman" panose="02020603050405020304" pitchFamily="18" charset="0"/>
                          <a:cs typeface="Times New Roman" panose="02020603050405020304" pitchFamily="18" charset="0"/>
                        </a:rPr>
                        <a:t>0.0</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96115816"/>
                  </a:ext>
                </a:extLst>
              </a:tr>
              <a:tr h="50165">
                <a:tc>
                  <a:txBody>
                    <a:bodyPr/>
                    <a:lstStyle/>
                    <a:p>
                      <a:pPr>
                        <a:lnSpc>
                          <a:spcPct val="150000"/>
                        </a:lnSpc>
                        <a:spcAft>
                          <a:spcPts val="600"/>
                        </a:spcAft>
                      </a:pPr>
                      <a:r>
                        <a:rPr lang="en-US" sz="1200">
                          <a:effectLst/>
                          <a:latin typeface="Times New Roman" panose="02020603050405020304" pitchFamily="18" charset="0"/>
                          <a:cs typeface="Times New Roman" panose="02020603050405020304" pitchFamily="18" charset="0"/>
                        </a:rPr>
                        <a:t>April’ 2021</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600"/>
                        </a:spcAft>
                      </a:pPr>
                      <a:r>
                        <a:rPr lang="en-US" sz="1200">
                          <a:effectLst/>
                          <a:latin typeface="Times New Roman" panose="02020603050405020304" pitchFamily="18" charset="0"/>
                          <a:cs typeface="Times New Roman" panose="02020603050405020304" pitchFamily="18" charset="0"/>
                        </a:rPr>
                        <a:t>41.7</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600"/>
                        </a:spcAft>
                      </a:pPr>
                      <a:r>
                        <a:rPr lang="en-US" sz="1200">
                          <a:effectLst/>
                          <a:latin typeface="Times New Roman" panose="02020603050405020304" pitchFamily="18" charset="0"/>
                          <a:cs typeface="Times New Roman" panose="02020603050405020304" pitchFamily="18" charset="0"/>
                        </a:rPr>
                        <a:t>19.9</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600"/>
                        </a:spcAft>
                      </a:pPr>
                      <a:r>
                        <a:rPr lang="en-US" sz="1200">
                          <a:effectLst/>
                          <a:latin typeface="Times New Roman" panose="02020603050405020304" pitchFamily="18" charset="0"/>
                          <a:cs typeface="Times New Roman" panose="02020603050405020304" pitchFamily="18" charset="0"/>
                        </a:rPr>
                        <a:t>49.9</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600"/>
                        </a:spcAft>
                      </a:pPr>
                      <a:r>
                        <a:rPr lang="en-US" sz="1200">
                          <a:effectLst/>
                          <a:latin typeface="Times New Roman" panose="02020603050405020304" pitchFamily="18" charset="0"/>
                          <a:cs typeface="Times New Roman" panose="02020603050405020304" pitchFamily="18" charset="0"/>
                        </a:rPr>
                        <a:t>10.0</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600"/>
                        </a:spcAft>
                      </a:pPr>
                      <a:r>
                        <a:rPr lang="en-US" sz="1200">
                          <a:effectLst/>
                          <a:latin typeface="Times New Roman" panose="02020603050405020304" pitchFamily="18" charset="0"/>
                          <a:cs typeface="Times New Roman" panose="02020603050405020304" pitchFamily="18" charset="0"/>
                        </a:rPr>
                        <a:t>9.9</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600"/>
                        </a:spcAft>
                      </a:pPr>
                      <a:r>
                        <a:rPr lang="en-US" sz="1200">
                          <a:effectLst/>
                          <a:latin typeface="Times New Roman" panose="02020603050405020304" pitchFamily="18" charset="0"/>
                          <a:cs typeface="Times New Roman" panose="02020603050405020304" pitchFamily="18" charset="0"/>
                        </a:rPr>
                        <a:t>0.0</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600"/>
                        </a:spcAft>
                      </a:pPr>
                      <a:r>
                        <a:rPr lang="en-US" sz="1200">
                          <a:effectLst/>
                          <a:latin typeface="Times New Roman" panose="02020603050405020304" pitchFamily="18" charset="0"/>
                          <a:cs typeface="Times New Roman" panose="02020603050405020304" pitchFamily="18" charset="0"/>
                        </a:rPr>
                        <a:t>0.0</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71817283"/>
                  </a:ext>
                </a:extLst>
              </a:tr>
              <a:tr h="50165">
                <a:tc>
                  <a:txBody>
                    <a:bodyPr/>
                    <a:lstStyle/>
                    <a:p>
                      <a:pPr>
                        <a:lnSpc>
                          <a:spcPct val="150000"/>
                        </a:lnSpc>
                        <a:spcAft>
                          <a:spcPts val="600"/>
                        </a:spcAft>
                      </a:pPr>
                      <a:r>
                        <a:rPr lang="en-US" sz="1200">
                          <a:effectLst/>
                          <a:latin typeface="Times New Roman" panose="02020603050405020304" pitchFamily="18" charset="0"/>
                          <a:cs typeface="Times New Roman" panose="02020603050405020304" pitchFamily="18" charset="0"/>
                        </a:rPr>
                        <a:t>May’ 2021</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600"/>
                        </a:spcAft>
                      </a:pPr>
                      <a:r>
                        <a:rPr lang="en-US" sz="1200">
                          <a:effectLst/>
                          <a:latin typeface="Times New Roman" panose="02020603050405020304" pitchFamily="18" charset="0"/>
                          <a:cs typeface="Times New Roman" panose="02020603050405020304" pitchFamily="18" charset="0"/>
                        </a:rPr>
                        <a:t>42.7</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600"/>
                        </a:spcAft>
                      </a:pPr>
                      <a:r>
                        <a:rPr lang="en-US" sz="1200">
                          <a:effectLst/>
                          <a:latin typeface="Times New Roman" panose="02020603050405020304" pitchFamily="18" charset="0"/>
                          <a:cs typeface="Times New Roman" panose="02020603050405020304" pitchFamily="18" charset="0"/>
                        </a:rPr>
                        <a:t>21.0</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600"/>
                        </a:spcAft>
                      </a:pPr>
                      <a:r>
                        <a:rPr lang="en-US" sz="1200">
                          <a:effectLst/>
                          <a:latin typeface="Times New Roman" panose="02020603050405020304" pitchFamily="18" charset="0"/>
                          <a:cs typeface="Times New Roman" panose="02020603050405020304" pitchFamily="18" charset="0"/>
                        </a:rPr>
                        <a:t>91.9</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600"/>
                        </a:spcAft>
                      </a:pPr>
                      <a:r>
                        <a:rPr lang="en-US" sz="1200">
                          <a:effectLst/>
                          <a:latin typeface="Times New Roman" panose="02020603050405020304" pitchFamily="18" charset="0"/>
                          <a:cs typeface="Times New Roman" panose="02020603050405020304" pitchFamily="18" charset="0"/>
                        </a:rPr>
                        <a:t>10.3</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600"/>
                        </a:spcAft>
                      </a:pPr>
                      <a:r>
                        <a:rPr lang="en-US" sz="1200">
                          <a:effectLst/>
                          <a:latin typeface="Times New Roman" panose="02020603050405020304" pitchFamily="18" charset="0"/>
                          <a:cs typeface="Times New Roman" panose="02020603050405020304" pitchFamily="18" charset="0"/>
                        </a:rPr>
                        <a:t>12.2</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600"/>
                        </a:spcAft>
                      </a:pPr>
                      <a:r>
                        <a:rPr lang="en-US" sz="1200">
                          <a:effectLst/>
                          <a:latin typeface="Times New Roman" panose="02020603050405020304" pitchFamily="18" charset="0"/>
                          <a:cs typeface="Times New Roman" panose="02020603050405020304" pitchFamily="18" charset="0"/>
                        </a:rPr>
                        <a:t>0.0</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600"/>
                        </a:spcAft>
                      </a:pPr>
                      <a:r>
                        <a:rPr lang="en-US" sz="1200" dirty="0">
                          <a:effectLst/>
                          <a:latin typeface="Times New Roman" panose="02020603050405020304" pitchFamily="18" charset="0"/>
                          <a:cs typeface="Times New Roman" panose="02020603050405020304" pitchFamily="18" charset="0"/>
                        </a:rPr>
                        <a:t>0.0</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00041019"/>
                  </a:ext>
                </a:extLst>
              </a:tr>
            </a:tbl>
          </a:graphicData>
        </a:graphic>
      </p:graphicFrame>
    </p:spTree>
    <p:extLst>
      <p:ext uri="{BB962C8B-B14F-4D97-AF65-F5344CB8AC3E}">
        <p14:creationId xmlns:p14="http://schemas.microsoft.com/office/powerpoint/2010/main" val="719032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2476500" y="76200"/>
            <a:ext cx="4952999" cy="533400"/>
          </a:xfrm>
          <a:prstGeom prst="rect">
            <a:avLst/>
          </a:prstGeom>
        </p:spPr>
        <p:txBody>
          <a:bodyPr>
            <a:normAutofit/>
          </a:bodyPr>
          <a:lstStyle/>
          <a:p>
            <a:r>
              <a:rPr lang="en-US" sz="2400" b="1" dirty="0">
                <a:latin typeface="Times New Roman" pitchFamily="18" charset="0"/>
                <a:cs typeface="Times New Roman" pitchFamily="18" charset="0"/>
              </a:rPr>
              <a:t>REGULATORY COMPLIANCE</a:t>
            </a:r>
          </a:p>
        </p:txBody>
      </p:sp>
      <p:sp>
        <p:nvSpPr>
          <p:cNvPr id="2" name="Slide Number Placeholder 1"/>
          <p:cNvSpPr>
            <a:spLocks noGrp="1"/>
          </p:cNvSpPr>
          <p:nvPr>
            <p:ph type="sldNum" sz="quarter" idx="12"/>
          </p:nvPr>
        </p:nvSpPr>
        <p:spPr/>
        <p:txBody>
          <a:bodyPr/>
          <a:lstStyle/>
          <a:p>
            <a:pPr>
              <a:defRPr/>
            </a:pPr>
            <a:fld id="{E37F0A0A-F07F-49B8-B7E1-B2CDB105F3D9}" type="slidenum">
              <a:rPr lang="en-US" smtClean="0"/>
              <a:pPr>
                <a:defRPr/>
              </a:pPr>
              <a:t>3</a:t>
            </a:fld>
            <a:endParaRPr lang="en-US"/>
          </a:p>
        </p:txBody>
      </p:sp>
      <p:graphicFrame>
        <p:nvGraphicFramePr>
          <p:cNvPr id="3" name="Table 2">
            <a:extLst>
              <a:ext uri="{FF2B5EF4-FFF2-40B4-BE49-F238E27FC236}">
                <a16:creationId xmlns:a16="http://schemas.microsoft.com/office/drawing/2014/main" id="{FC0C9F73-D546-492B-A3AB-C85865EDD6EA}"/>
              </a:ext>
            </a:extLst>
          </p:cNvPr>
          <p:cNvGraphicFramePr>
            <a:graphicFrameLocks noGrp="1"/>
          </p:cNvGraphicFramePr>
          <p:nvPr>
            <p:extLst>
              <p:ext uri="{D42A27DB-BD31-4B8C-83A1-F6EECF244321}">
                <p14:modId xmlns:p14="http://schemas.microsoft.com/office/powerpoint/2010/main" val="3683983186"/>
              </p:ext>
            </p:extLst>
          </p:nvPr>
        </p:nvGraphicFramePr>
        <p:xfrm>
          <a:off x="228600" y="685801"/>
          <a:ext cx="9372599" cy="5643863"/>
        </p:xfrm>
        <a:graphic>
          <a:graphicData uri="http://schemas.openxmlformats.org/drawingml/2006/table">
            <a:tbl>
              <a:tblPr firstRow="1" firstCol="1" bandRow="1">
                <a:tableStyleId>{5940675A-B579-460E-94D1-54222C63F5DA}</a:tableStyleId>
              </a:tblPr>
              <a:tblGrid>
                <a:gridCol w="535577">
                  <a:extLst>
                    <a:ext uri="{9D8B030D-6E8A-4147-A177-3AD203B41FA5}">
                      <a16:colId xmlns:a16="http://schemas.microsoft.com/office/drawing/2014/main" val="2394585250"/>
                    </a:ext>
                  </a:extLst>
                </a:gridCol>
                <a:gridCol w="1606731">
                  <a:extLst>
                    <a:ext uri="{9D8B030D-6E8A-4147-A177-3AD203B41FA5}">
                      <a16:colId xmlns:a16="http://schemas.microsoft.com/office/drawing/2014/main" val="2485961835"/>
                    </a:ext>
                  </a:extLst>
                </a:gridCol>
                <a:gridCol w="7230291">
                  <a:extLst>
                    <a:ext uri="{9D8B030D-6E8A-4147-A177-3AD203B41FA5}">
                      <a16:colId xmlns:a16="http://schemas.microsoft.com/office/drawing/2014/main" val="3394573823"/>
                    </a:ext>
                  </a:extLst>
                </a:gridCol>
              </a:tblGrid>
              <a:tr h="488403">
                <a:tc>
                  <a:txBody>
                    <a:bodyPr/>
                    <a:lstStyle/>
                    <a:p>
                      <a:pPr algn="ctr">
                        <a:lnSpc>
                          <a:spcPct val="150000"/>
                        </a:lnSpc>
                        <a:spcAft>
                          <a:spcPts val="600"/>
                        </a:spcAft>
                      </a:pPr>
                      <a:r>
                        <a:rPr lang="en-US" sz="1200" b="1" dirty="0">
                          <a:effectLst/>
                          <a:latin typeface="Times New Roman" panose="02020603050405020304" pitchFamily="18" charset="0"/>
                          <a:cs typeface="Times New Roman" panose="02020603050405020304" pitchFamily="18" charset="0"/>
                        </a:rPr>
                        <a:t>S. No.</a:t>
                      </a:r>
                      <a:endPar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633" marR="13633" marT="0" marB="0"/>
                </a:tc>
                <a:tc>
                  <a:txBody>
                    <a:bodyPr/>
                    <a:lstStyle/>
                    <a:p>
                      <a:pPr>
                        <a:lnSpc>
                          <a:spcPct val="150000"/>
                        </a:lnSpc>
                        <a:spcAft>
                          <a:spcPts val="600"/>
                        </a:spcAft>
                      </a:pPr>
                      <a:r>
                        <a:rPr lang="en-US" sz="1200" b="1" dirty="0">
                          <a:effectLst/>
                          <a:latin typeface="Times New Roman" panose="02020603050405020304" pitchFamily="18" charset="0"/>
                          <a:cs typeface="Times New Roman" panose="02020603050405020304" pitchFamily="18" charset="0"/>
                        </a:rPr>
                        <a:t>Regulatory compliance</a:t>
                      </a:r>
                      <a:endPar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633" marR="13633" marT="0" marB="0"/>
                </a:tc>
                <a:tc>
                  <a:txBody>
                    <a:bodyPr/>
                    <a:lstStyle/>
                    <a:p>
                      <a:pPr>
                        <a:lnSpc>
                          <a:spcPct val="150000"/>
                        </a:lnSpc>
                        <a:spcAft>
                          <a:spcPts val="600"/>
                        </a:spcAft>
                      </a:pPr>
                      <a:r>
                        <a:rPr lang="en-US" sz="1200" b="1" dirty="0">
                          <a:effectLst/>
                          <a:latin typeface="Times New Roman" panose="02020603050405020304" pitchFamily="18" charset="0"/>
                          <a:cs typeface="Times New Roman" panose="02020603050405020304" pitchFamily="18" charset="0"/>
                        </a:rPr>
                        <a:t>Applicable </a:t>
                      </a:r>
                      <a:endPar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633" marR="13633" marT="0" marB="0"/>
                </a:tc>
                <a:extLst>
                  <a:ext uri="{0D108BD9-81ED-4DB2-BD59-A6C34878D82A}">
                    <a16:rowId xmlns:a16="http://schemas.microsoft.com/office/drawing/2014/main" val="51405009"/>
                  </a:ext>
                </a:extLst>
              </a:tr>
              <a:tr h="2220245">
                <a:tc>
                  <a:txBody>
                    <a:bodyPr/>
                    <a:lstStyle/>
                    <a:p>
                      <a:pPr algn="ctr">
                        <a:lnSpc>
                          <a:spcPct val="150000"/>
                        </a:lnSpc>
                        <a:spcAft>
                          <a:spcPts val="600"/>
                        </a:spcAft>
                      </a:pPr>
                      <a:r>
                        <a:rPr lang="en-US" sz="1200" dirty="0">
                          <a:effectLst/>
                          <a:latin typeface="Times New Roman" panose="02020603050405020304" pitchFamily="18" charset="0"/>
                          <a:cs typeface="Times New Roman" panose="02020603050405020304" pitchFamily="18" charset="0"/>
                        </a:rPr>
                        <a:t>1.</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633" marR="13633" marT="0" marB="0"/>
                </a:tc>
                <a:tc>
                  <a:txBody>
                    <a:bodyPr/>
                    <a:lstStyle/>
                    <a:p>
                      <a:pPr>
                        <a:lnSpc>
                          <a:spcPct val="150000"/>
                        </a:lnSpc>
                        <a:spcAft>
                          <a:spcPts val="600"/>
                        </a:spcAft>
                      </a:pPr>
                      <a:r>
                        <a:rPr lang="en-US" sz="1200" dirty="0">
                          <a:effectLst/>
                          <a:latin typeface="Times New Roman" panose="02020603050405020304" pitchFamily="18" charset="0"/>
                          <a:cs typeface="Times New Roman" panose="02020603050405020304" pitchFamily="18" charset="0"/>
                        </a:rPr>
                        <a:t>Land Documents</a:t>
                      </a:r>
                    </a:p>
                    <a:p>
                      <a:pPr>
                        <a:lnSpc>
                          <a:spcPct val="150000"/>
                        </a:lnSpc>
                        <a:spcAft>
                          <a:spcPts val="60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60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60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60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60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60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633" marR="13633" marT="0" marB="0"/>
                </a:tc>
                <a:tc>
                  <a:txBody>
                    <a:bodyPr/>
                    <a:lstStyle/>
                    <a:p>
                      <a:pPr algn="just">
                        <a:lnSpc>
                          <a:spcPct val="150000"/>
                        </a:lnSpc>
                        <a:spcAft>
                          <a:spcPts val="60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633" marR="13633" marT="0" marB="0"/>
                </a:tc>
                <a:extLst>
                  <a:ext uri="{0D108BD9-81ED-4DB2-BD59-A6C34878D82A}">
                    <a16:rowId xmlns:a16="http://schemas.microsoft.com/office/drawing/2014/main" val="168956161"/>
                  </a:ext>
                </a:extLst>
              </a:tr>
              <a:tr h="1007956">
                <a:tc>
                  <a:txBody>
                    <a:bodyPr/>
                    <a:lstStyle/>
                    <a:p>
                      <a:pPr algn="ctr">
                        <a:lnSpc>
                          <a:spcPct val="150000"/>
                        </a:lnSpc>
                        <a:spcAft>
                          <a:spcPts val="600"/>
                        </a:spcAft>
                      </a:pPr>
                      <a:r>
                        <a:rPr lang="en-US" sz="1200" dirty="0">
                          <a:effectLst/>
                          <a:latin typeface="Times New Roman" panose="02020603050405020304" pitchFamily="18" charset="0"/>
                          <a:cs typeface="Times New Roman" panose="02020603050405020304" pitchFamily="18" charset="0"/>
                        </a:rPr>
                        <a:t>2.</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633" marR="13633" marT="0" marB="0"/>
                </a:tc>
                <a:tc>
                  <a:txBody>
                    <a:bodyPr/>
                    <a:lstStyle/>
                    <a:p>
                      <a:pPr algn="just">
                        <a:lnSpc>
                          <a:spcPct val="150000"/>
                        </a:lnSpc>
                        <a:spcAft>
                          <a:spcPts val="6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Environmental Clearance </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Shri Prithvi Alloys Pvt. Ltd. is in operational since 2010. The production capacity of MS Ingots manufacturing in existing unit was less than 30,000 TPA. Therefore, no prior Environmental Clearance was required for existing unit. The existing project does not come under the purview of Environmental Clearance as existing project is for MS Ingots and Rolling mill. </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09634317"/>
                  </a:ext>
                </a:extLst>
              </a:tr>
              <a:tr h="748179">
                <a:tc>
                  <a:txBody>
                    <a:bodyPr/>
                    <a:lstStyle/>
                    <a:p>
                      <a:pPr algn="ctr">
                        <a:lnSpc>
                          <a:spcPct val="150000"/>
                        </a:lnSpc>
                        <a:spcAft>
                          <a:spcPts val="600"/>
                        </a:spcAft>
                      </a:pPr>
                      <a:r>
                        <a:rPr lang="en-US" sz="1200" dirty="0">
                          <a:effectLst/>
                          <a:latin typeface="Times New Roman" panose="02020603050405020304" pitchFamily="18" charset="0"/>
                          <a:cs typeface="Times New Roman" panose="02020603050405020304" pitchFamily="18" charset="0"/>
                        </a:rPr>
                        <a:t>3.</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633" marR="13633" marT="0" marB="0"/>
                </a:tc>
                <a:tc>
                  <a:txBody>
                    <a:bodyPr/>
                    <a:lstStyle/>
                    <a:p>
                      <a:pPr marR="6350" algn="just">
                        <a:lnSpc>
                          <a:spcPct val="150000"/>
                        </a:lnSpc>
                        <a:spcAft>
                          <a:spcPts val="6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Consent to Establish and Consent to Operate</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7940" marR="5715" algn="just">
                        <a:lnSpc>
                          <a:spcPct val="150000"/>
                        </a:lnSpc>
                        <a:spcAft>
                          <a:spcPts val="12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Existing unit has been obtained Consent to establish and consent to operate.</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39818804"/>
                  </a:ext>
                </a:extLst>
              </a:tr>
              <a:tr h="228627">
                <a:tc>
                  <a:txBody>
                    <a:bodyPr/>
                    <a:lstStyle/>
                    <a:p>
                      <a:pPr algn="ctr">
                        <a:lnSpc>
                          <a:spcPct val="150000"/>
                        </a:lnSpc>
                        <a:spcAft>
                          <a:spcPts val="600"/>
                        </a:spcAft>
                      </a:pPr>
                      <a:r>
                        <a:rPr lang="en-US" sz="1200" dirty="0">
                          <a:effectLst/>
                          <a:latin typeface="Times New Roman" panose="02020603050405020304" pitchFamily="18" charset="0"/>
                          <a:cs typeface="Times New Roman" panose="02020603050405020304" pitchFamily="18" charset="0"/>
                        </a:rPr>
                        <a:t>4.</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633" marR="13633" marT="0" marB="0"/>
                </a:tc>
                <a:tc>
                  <a:txBody>
                    <a:bodyPr/>
                    <a:lstStyle/>
                    <a:p>
                      <a:pPr algn="just">
                        <a:lnSpc>
                          <a:spcPct val="150000"/>
                        </a:lnSpc>
                        <a:spcAft>
                          <a:spcPts val="6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Water </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Ground Water supply</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53861999"/>
                  </a:ext>
                </a:extLst>
              </a:tr>
              <a:tr h="228627">
                <a:tc>
                  <a:txBody>
                    <a:bodyPr/>
                    <a:lstStyle/>
                    <a:p>
                      <a:pPr algn="ctr">
                        <a:lnSpc>
                          <a:spcPct val="150000"/>
                        </a:lnSpc>
                        <a:spcAft>
                          <a:spcPts val="600"/>
                        </a:spcAft>
                      </a:pPr>
                      <a:r>
                        <a:rPr lang="en-US" sz="1200" dirty="0">
                          <a:effectLst/>
                          <a:latin typeface="Times New Roman" panose="02020603050405020304" pitchFamily="18" charset="0"/>
                          <a:cs typeface="Times New Roman" panose="02020603050405020304" pitchFamily="18" charset="0"/>
                        </a:rPr>
                        <a:t>5.</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633" marR="13633" marT="0" marB="0"/>
                </a:tc>
                <a:tc>
                  <a:txBody>
                    <a:bodyPr/>
                    <a:lstStyle/>
                    <a:p>
                      <a:pPr algn="just">
                        <a:lnSpc>
                          <a:spcPct val="150000"/>
                        </a:lnSpc>
                        <a:spcAft>
                          <a:spcPts val="6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Power</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JVVNL supply</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74264827"/>
                  </a:ext>
                </a:extLst>
              </a:tr>
              <a:tr h="488163">
                <a:tc>
                  <a:txBody>
                    <a:bodyPr/>
                    <a:lstStyle/>
                    <a:p>
                      <a:pPr algn="ctr">
                        <a:lnSpc>
                          <a:spcPct val="150000"/>
                        </a:lnSpc>
                        <a:spcAft>
                          <a:spcPts val="600"/>
                        </a:spcAft>
                      </a:pPr>
                      <a:r>
                        <a:rPr lang="en-US" sz="1200" dirty="0">
                          <a:effectLst/>
                          <a:latin typeface="Times New Roman" panose="02020603050405020304" pitchFamily="18" charset="0"/>
                          <a:cs typeface="Times New Roman" panose="02020603050405020304" pitchFamily="18" charset="0"/>
                        </a:rPr>
                        <a:t>6</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633" marR="13633" marT="0" marB="0"/>
                </a:tc>
                <a:tc>
                  <a:txBody>
                    <a:bodyPr/>
                    <a:lstStyle/>
                    <a:p>
                      <a:pPr algn="just">
                        <a:lnSpc>
                          <a:spcPct val="150000"/>
                        </a:lnSpc>
                        <a:spcAft>
                          <a:spcPts val="6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DCF letter</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DCF letter has been obtained from Deputy Conservator of Forest (Wildlife),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Chidiyaghar</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Jaipur vide letter no </a:t>
                      </a:r>
                      <a:r>
                        <a:rPr lang="hi-IN" sz="1200" dirty="0">
                          <a:effectLst/>
                          <a:latin typeface="Times New Roman" panose="02020603050405020304" pitchFamily="18" charset="0"/>
                          <a:ea typeface="Times New Roman" panose="02020603050405020304" pitchFamily="18" charset="0"/>
                          <a:cs typeface="Times New Roman" panose="02020603050405020304" pitchFamily="18" charset="0"/>
                        </a:rPr>
                        <a:t>क्रमाकएफ () सर्वे/ज़ू/2020-21/3123-24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dated 06.05.2021</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69579361"/>
                  </a:ext>
                </a:extLst>
              </a:tr>
            </a:tbl>
          </a:graphicData>
        </a:graphic>
      </p:graphicFrame>
      <p:graphicFrame>
        <p:nvGraphicFramePr>
          <p:cNvPr id="5" name="Table 4">
            <a:extLst>
              <a:ext uri="{FF2B5EF4-FFF2-40B4-BE49-F238E27FC236}">
                <a16:creationId xmlns:a16="http://schemas.microsoft.com/office/drawing/2014/main" id="{A0F2D7D6-FE33-9B0E-3EE0-F34584691997}"/>
              </a:ext>
            </a:extLst>
          </p:cNvPr>
          <p:cNvGraphicFramePr>
            <a:graphicFrameLocks noGrp="1"/>
          </p:cNvGraphicFramePr>
          <p:nvPr>
            <p:extLst>
              <p:ext uri="{D42A27DB-BD31-4B8C-83A1-F6EECF244321}">
                <p14:modId xmlns:p14="http://schemas.microsoft.com/office/powerpoint/2010/main" val="1608189250"/>
              </p:ext>
            </p:extLst>
          </p:nvPr>
        </p:nvGraphicFramePr>
        <p:xfrm>
          <a:off x="2476500" y="1219200"/>
          <a:ext cx="7048500" cy="2179320"/>
        </p:xfrm>
        <a:graphic>
          <a:graphicData uri="http://schemas.openxmlformats.org/drawingml/2006/table">
            <a:tbl>
              <a:tblPr firstRow="1" firstCol="1" bandRow="1">
                <a:tableStyleId>{5940675A-B579-460E-94D1-54222C63F5DA}</a:tableStyleId>
              </a:tblPr>
              <a:tblGrid>
                <a:gridCol w="968201">
                  <a:extLst>
                    <a:ext uri="{9D8B030D-6E8A-4147-A177-3AD203B41FA5}">
                      <a16:colId xmlns:a16="http://schemas.microsoft.com/office/drawing/2014/main" val="3376905924"/>
                    </a:ext>
                  </a:extLst>
                </a:gridCol>
                <a:gridCol w="4312360">
                  <a:extLst>
                    <a:ext uri="{9D8B030D-6E8A-4147-A177-3AD203B41FA5}">
                      <a16:colId xmlns:a16="http://schemas.microsoft.com/office/drawing/2014/main" val="1679574915"/>
                    </a:ext>
                  </a:extLst>
                </a:gridCol>
                <a:gridCol w="930495">
                  <a:extLst>
                    <a:ext uri="{9D8B030D-6E8A-4147-A177-3AD203B41FA5}">
                      <a16:colId xmlns:a16="http://schemas.microsoft.com/office/drawing/2014/main" val="910418305"/>
                    </a:ext>
                  </a:extLst>
                </a:gridCol>
                <a:gridCol w="837444">
                  <a:extLst>
                    <a:ext uri="{9D8B030D-6E8A-4147-A177-3AD203B41FA5}">
                      <a16:colId xmlns:a16="http://schemas.microsoft.com/office/drawing/2014/main" val="688942650"/>
                    </a:ext>
                  </a:extLst>
                </a:gridCol>
              </a:tblGrid>
              <a:tr h="38703">
                <a:tc>
                  <a:txBody>
                    <a:bodyPr/>
                    <a:lstStyle/>
                    <a:p>
                      <a:pPr>
                        <a:lnSpc>
                          <a:spcPct val="100000"/>
                        </a:lnSpc>
                        <a:spcAft>
                          <a:spcPts val="600"/>
                        </a:spcAft>
                      </a:pPr>
                      <a:r>
                        <a:rPr lang="en-US" sz="1100" dirty="0">
                          <a:effectLst/>
                          <a:latin typeface="Times New Roman" panose="02020603050405020304" pitchFamily="18" charset="0"/>
                          <a:cs typeface="Times New Roman" panose="02020603050405020304" pitchFamily="18" charset="0"/>
                        </a:rPr>
                        <a:t>Plot Number</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600"/>
                        </a:spcAft>
                      </a:pPr>
                      <a:r>
                        <a:rPr lang="en-US" sz="1100" dirty="0">
                          <a:effectLst/>
                          <a:latin typeface="Times New Roman" panose="02020603050405020304" pitchFamily="18" charset="0"/>
                          <a:cs typeface="Times New Roman" panose="02020603050405020304" pitchFamily="18" charset="0"/>
                        </a:rPr>
                        <a:t>Name of the project</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600"/>
                        </a:spcAft>
                      </a:pPr>
                      <a:r>
                        <a:rPr lang="en-US" sz="1100">
                          <a:effectLst/>
                          <a:latin typeface="Times New Roman" panose="02020603050405020304" pitchFamily="18" charset="0"/>
                          <a:cs typeface="Times New Roman" panose="02020603050405020304" pitchFamily="18" charset="0"/>
                        </a:rPr>
                        <a:t>Area (Sq.m)</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600"/>
                        </a:spcAft>
                      </a:pPr>
                      <a:r>
                        <a:rPr lang="en-US" sz="1100">
                          <a:effectLst/>
                          <a:latin typeface="Times New Roman" panose="02020603050405020304" pitchFamily="18" charset="0"/>
                          <a:cs typeface="Times New Roman" panose="02020603050405020304" pitchFamily="18" charset="0"/>
                        </a:rPr>
                        <a:t>Date </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49604174"/>
                  </a:ext>
                </a:extLst>
              </a:tr>
              <a:tr h="126639">
                <a:tc>
                  <a:txBody>
                    <a:bodyPr/>
                    <a:lstStyle/>
                    <a:p>
                      <a:pPr>
                        <a:lnSpc>
                          <a:spcPct val="100000"/>
                        </a:lnSpc>
                        <a:spcAft>
                          <a:spcPts val="600"/>
                        </a:spcAft>
                      </a:pPr>
                      <a:r>
                        <a:rPr lang="en-US" sz="1100" dirty="0">
                          <a:effectLst/>
                          <a:latin typeface="Times New Roman" panose="02020603050405020304" pitchFamily="18" charset="0"/>
                          <a:cs typeface="Times New Roman" panose="02020603050405020304" pitchFamily="18" charset="0"/>
                        </a:rPr>
                        <a:t>E-154,155,156, </a:t>
                      </a:r>
                      <a:r>
                        <a:rPr lang="en-US" sz="1100" dirty="0" err="1">
                          <a:effectLst/>
                          <a:latin typeface="Times New Roman" panose="02020603050405020304" pitchFamily="18" charset="0"/>
                          <a:cs typeface="Times New Roman" panose="02020603050405020304" pitchFamily="18" charset="0"/>
                        </a:rPr>
                        <a:t>Bagru</a:t>
                      </a:r>
                      <a:r>
                        <a:rPr lang="en-US" sz="1100" dirty="0">
                          <a:effectLst/>
                          <a:latin typeface="Times New Roman" panose="02020603050405020304" pitchFamily="18" charset="0"/>
                          <a:cs typeface="Times New Roman" panose="02020603050405020304" pitchFamily="18" charset="0"/>
                        </a:rPr>
                        <a:t> (Ext.) II Phase</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Aft>
                          <a:spcPts val="600"/>
                        </a:spcAft>
                      </a:pPr>
                      <a:r>
                        <a:rPr lang="en-US" sz="1100" dirty="0">
                          <a:effectLst/>
                          <a:latin typeface="Times New Roman" panose="02020603050405020304" pitchFamily="18" charset="0"/>
                          <a:cs typeface="Times New Roman" panose="02020603050405020304" pitchFamily="18" charset="0"/>
                        </a:rPr>
                        <a:t>Lease agreement between Rajasthan State Industrial Development &amp; Investment Corporation Limited Jaipur and Shri Prithvi Alloys Pvt. Ltd.</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600"/>
                        </a:spcAft>
                      </a:pPr>
                      <a:r>
                        <a:rPr lang="en-US" sz="1100">
                          <a:effectLst/>
                          <a:latin typeface="Times New Roman" panose="02020603050405020304" pitchFamily="18" charset="0"/>
                          <a:cs typeface="Times New Roman" panose="02020603050405020304" pitchFamily="18" charset="0"/>
                        </a:rPr>
                        <a:t>13,267</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600"/>
                        </a:spcAft>
                      </a:pPr>
                      <a:r>
                        <a:rPr lang="en-US" sz="1100">
                          <a:effectLst/>
                          <a:latin typeface="Times New Roman" panose="02020603050405020304" pitchFamily="18" charset="0"/>
                          <a:cs typeface="Times New Roman" panose="02020603050405020304" pitchFamily="18" charset="0"/>
                        </a:rPr>
                        <a:t>08.02.2006</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3487648"/>
                  </a:ext>
                </a:extLst>
              </a:tr>
              <a:tr h="57810">
                <a:tc>
                  <a:txBody>
                    <a:bodyPr/>
                    <a:lstStyle/>
                    <a:p>
                      <a:pPr>
                        <a:lnSpc>
                          <a:spcPct val="100000"/>
                        </a:lnSpc>
                        <a:spcAft>
                          <a:spcPts val="600"/>
                        </a:spcAft>
                      </a:pPr>
                      <a:r>
                        <a:rPr lang="en-US" sz="1100">
                          <a:effectLst/>
                          <a:latin typeface="Times New Roman" panose="02020603050405020304" pitchFamily="18" charset="0"/>
                          <a:cs typeface="Times New Roman" panose="02020603050405020304" pitchFamily="18" charset="0"/>
                        </a:rPr>
                        <a:t>E-157</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Aft>
                          <a:spcPts val="600"/>
                        </a:spcAft>
                      </a:pPr>
                      <a:r>
                        <a:rPr lang="en-US" sz="1100" dirty="0">
                          <a:effectLst/>
                          <a:latin typeface="Times New Roman" panose="02020603050405020304" pitchFamily="18" charset="0"/>
                          <a:cs typeface="Times New Roman" panose="02020603050405020304" pitchFamily="18" charset="0"/>
                        </a:rPr>
                        <a:t>registered in </a:t>
                      </a:r>
                      <a:r>
                        <a:rPr lang="en-US" sz="1100" dirty="0" err="1">
                          <a:effectLst/>
                          <a:latin typeface="Times New Roman" panose="02020603050405020304" pitchFamily="18" charset="0"/>
                          <a:cs typeface="Times New Roman" panose="02020603050405020304" pitchFamily="18" charset="0"/>
                        </a:rPr>
                        <a:t>favour</a:t>
                      </a:r>
                      <a:r>
                        <a:rPr lang="en-US" sz="1100" dirty="0">
                          <a:effectLst/>
                          <a:latin typeface="Times New Roman" panose="02020603050405020304" pitchFamily="18" charset="0"/>
                          <a:cs typeface="Times New Roman" panose="02020603050405020304" pitchFamily="18" charset="0"/>
                        </a:rPr>
                        <a:t> of </a:t>
                      </a:r>
                      <a:r>
                        <a:rPr lang="en-US" sz="1100" dirty="0" err="1">
                          <a:effectLst/>
                          <a:latin typeface="Times New Roman" panose="02020603050405020304" pitchFamily="18" charset="0"/>
                          <a:cs typeface="Times New Roman" panose="02020603050405020304" pitchFamily="18" charset="0"/>
                        </a:rPr>
                        <a:t>Munni</a:t>
                      </a:r>
                      <a:r>
                        <a:rPr lang="en-US" sz="1100" dirty="0">
                          <a:effectLst/>
                          <a:latin typeface="Times New Roman" panose="02020603050405020304" pitchFamily="18" charset="0"/>
                          <a:cs typeface="Times New Roman" panose="02020603050405020304" pitchFamily="18" charset="0"/>
                        </a:rPr>
                        <a:t> Devi </a:t>
                      </a:r>
                      <a:r>
                        <a:rPr lang="en-US" sz="1100" dirty="0" err="1">
                          <a:effectLst/>
                          <a:latin typeface="Times New Roman" panose="02020603050405020304" pitchFamily="18" charset="0"/>
                          <a:cs typeface="Times New Roman" panose="02020603050405020304" pitchFamily="18" charset="0"/>
                        </a:rPr>
                        <a:t>Khetan</a:t>
                      </a:r>
                      <a:r>
                        <a:rPr lang="en-US" sz="1100" dirty="0">
                          <a:effectLst/>
                          <a:latin typeface="Times New Roman" panose="02020603050405020304" pitchFamily="18" charset="0"/>
                          <a:cs typeface="Times New Roman" panose="02020603050405020304" pitchFamily="18" charset="0"/>
                        </a:rPr>
                        <a:t> (Director ) of M/s R.L Steel  by RIICO </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600"/>
                        </a:spcAft>
                      </a:pPr>
                      <a:r>
                        <a:rPr lang="en-US" sz="1100" dirty="0">
                          <a:effectLst/>
                          <a:latin typeface="Times New Roman" panose="02020603050405020304" pitchFamily="18" charset="0"/>
                          <a:cs typeface="Times New Roman" panose="02020603050405020304" pitchFamily="18" charset="0"/>
                        </a:rPr>
                        <a:t>4013</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600"/>
                        </a:spcAft>
                      </a:pPr>
                      <a:r>
                        <a:rPr lang="en-US" sz="1100" dirty="0">
                          <a:effectLst/>
                          <a:latin typeface="Times New Roman" panose="02020603050405020304" pitchFamily="18" charset="0"/>
                          <a:cs typeface="Times New Roman" panose="02020603050405020304" pitchFamily="18" charset="0"/>
                        </a:rPr>
                        <a:t>06.03.2007</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53298363"/>
                  </a:ext>
                </a:extLst>
              </a:tr>
              <a:tr h="57810">
                <a:tc>
                  <a:txBody>
                    <a:bodyPr/>
                    <a:lstStyle/>
                    <a:p>
                      <a:pPr>
                        <a:lnSpc>
                          <a:spcPct val="100000"/>
                        </a:lnSpc>
                        <a:spcAft>
                          <a:spcPts val="6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E-157</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Aft>
                          <a:spcPts val="600"/>
                        </a:spcAft>
                      </a:pPr>
                      <a:r>
                        <a:rPr lang="en-IN" sz="1100" dirty="0">
                          <a:effectLst/>
                          <a:latin typeface="Times New Roman" panose="02020603050405020304" pitchFamily="18" charset="0"/>
                          <a:ea typeface="Times New Roman" panose="02020603050405020304" pitchFamily="18" charset="0"/>
                          <a:cs typeface="Times New Roman" panose="02020603050405020304" pitchFamily="18" charset="0"/>
                        </a:rPr>
                        <a:t>Purchase agreement registered between </a:t>
                      </a:r>
                      <a:r>
                        <a:rPr lang="en-IN" sz="1100" dirty="0" err="1">
                          <a:effectLst/>
                          <a:latin typeface="Times New Roman" panose="02020603050405020304" pitchFamily="18" charset="0"/>
                          <a:ea typeface="Times New Roman" panose="02020603050405020304" pitchFamily="18" charset="0"/>
                          <a:cs typeface="Times New Roman" panose="02020603050405020304" pitchFamily="18" charset="0"/>
                        </a:rPr>
                        <a:t>Munni</a:t>
                      </a:r>
                      <a:r>
                        <a:rPr lang="en-IN" sz="1100" dirty="0">
                          <a:effectLst/>
                          <a:latin typeface="Times New Roman" panose="02020603050405020304" pitchFamily="18" charset="0"/>
                          <a:ea typeface="Times New Roman" panose="02020603050405020304" pitchFamily="18" charset="0"/>
                          <a:cs typeface="Times New Roman" panose="02020603050405020304" pitchFamily="18" charset="0"/>
                        </a:rPr>
                        <a:t> Devi </a:t>
                      </a:r>
                      <a:r>
                        <a:rPr lang="en-IN" sz="1100" dirty="0" err="1">
                          <a:effectLst/>
                          <a:latin typeface="Times New Roman" panose="02020603050405020304" pitchFamily="18" charset="0"/>
                          <a:ea typeface="Times New Roman" panose="02020603050405020304" pitchFamily="18" charset="0"/>
                          <a:cs typeface="Times New Roman" panose="02020603050405020304" pitchFamily="18" charset="0"/>
                        </a:rPr>
                        <a:t>Khetan</a:t>
                      </a:r>
                      <a:r>
                        <a:rPr lang="en-IN" sz="1100" dirty="0">
                          <a:effectLst/>
                          <a:latin typeface="Times New Roman" panose="02020603050405020304" pitchFamily="18" charset="0"/>
                          <a:ea typeface="Times New Roman" panose="02020603050405020304" pitchFamily="18" charset="0"/>
                          <a:cs typeface="Times New Roman" panose="02020603050405020304" pitchFamily="18" charset="0"/>
                        </a:rPr>
                        <a:t> (Director ) of M/s R.L Steel and Mr. Rajesh Kumar </a:t>
                      </a:r>
                      <a:r>
                        <a:rPr lang="en-IN" sz="1100" dirty="0" err="1">
                          <a:effectLst/>
                          <a:latin typeface="Times New Roman" panose="02020603050405020304" pitchFamily="18" charset="0"/>
                          <a:ea typeface="Times New Roman" panose="02020603050405020304" pitchFamily="18" charset="0"/>
                          <a:cs typeface="Times New Roman" panose="02020603050405020304" pitchFamily="18" charset="0"/>
                        </a:rPr>
                        <a:t>Guarg</a:t>
                      </a:r>
                      <a:r>
                        <a:rPr lang="en-IN" sz="1100" dirty="0">
                          <a:effectLst/>
                          <a:latin typeface="Times New Roman" panose="02020603050405020304" pitchFamily="18" charset="0"/>
                          <a:ea typeface="Times New Roman" panose="02020603050405020304" pitchFamily="18" charset="0"/>
                          <a:cs typeface="Times New Roman" panose="02020603050405020304" pitchFamily="18" charset="0"/>
                        </a:rPr>
                        <a:t> (Director ) of M/s Shree Prithvi Alloys </a:t>
                      </a:r>
                      <a:r>
                        <a:rPr lang="en-IN" sz="1100" dirty="0" err="1">
                          <a:effectLst/>
                          <a:latin typeface="Times New Roman" panose="02020603050405020304" pitchFamily="18" charset="0"/>
                          <a:ea typeface="Times New Roman" panose="02020603050405020304" pitchFamily="18" charset="0"/>
                          <a:cs typeface="Times New Roman" panose="02020603050405020304" pitchFamily="18" charset="0"/>
                        </a:rPr>
                        <a:t>Pvt.</a:t>
                      </a:r>
                      <a:r>
                        <a:rPr lang="en-IN" sz="1100" dirty="0">
                          <a:effectLst/>
                          <a:latin typeface="Times New Roman" panose="02020603050405020304" pitchFamily="18" charset="0"/>
                          <a:ea typeface="Times New Roman" panose="02020603050405020304" pitchFamily="18" charset="0"/>
                          <a:cs typeface="Times New Roman" panose="02020603050405020304" pitchFamily="18" charset="0"/>
                        </a:rPr>
                        <a:t> Ltd.(4,013 </a:t>
                      </a:r>
                      <a:r>
                        <a:rPr lang="en-IN" sz="1100" dirty="0" err="1">
                          <a:effectLst/>
                          <a:latin typeface="Times New Roman" panose="02020603050405020304" pitchFamily="18" charset="0"/>
                          <a:ea typeface="Times New Roman" panose="02020603050405020304" pitchFamily="18" charset="0"/>
                          <a:cs typeface="Times New Roman" panose="02020603050405020304" pitchFamily="18" charset="0"/>
                        </a:rPr>
                        <a:t>sq.m</a:t>
                      </a:r>
                      <a:r>
                        <a:rPr lang="en-IN" sz="11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tc>
                <a:tc>
                  <a:txBody>
                    <a:bodyPr/>
                    <a:lstStyle/>
                    <a:p>
                      <a:pPr>
                        <a:lnSpc>
                          <a:spcPct val="100000"/>
                        </a:lnSpc>
                        <a:spcAft>
                          <a:spcPts val="6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6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23.04.2010</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9722310"/>
                  </a:ext>
                </a:extLst>
              </a:tr>
              <a:tr h="82671">
                <a:tc>
                  <a:txBody>
                    <a:bodyPr/>
                    <a:lstStyle/>
                    <a:p>
                      <a:pPr>
                        <a:lnSpc>
                          <a:spcPct val="100000"/>
                        </a:lnSpc>
                        <a:spcAft>
                          <a:spcPts val="600"/>
                        </a:spcAft>
                      </a:pPr>
                      <a:r>
                        <a:rPr lang="en-US" sz="1100" dirty="0">
                          <a:effectLst/>
                          <a:latin typeface="Times New Roman" panose="02020603050405020304" pitchFamily="18" charset="0"/>
                          <a:cs typeface="Times New Roman" panose="02020603050405020304" pitchFamily="18" charset="0"/>
                        </a:rPr>
                        <a:t>E-157</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Aft>
                          <a:spcPts val="600"/>
                        </a:spcAft>
                      </a:pPr>
                      <a:r>
                        <a:rPr lang="en-US" sz="1100" dirty="0">
                          <a:effectLst/>
                          <a:latin typeface="Times New Roman" panose="02020603050405020304" pitchFamily="18" charset="0"/>
                          <a:cs typeface="Times New Roman" panose="02020603050405020304" pitchFamily="18" charset="0"/>
                        </a:rPr>
                        <a:t>Transfer of lease hold rights between R L steels and Shri Prithvi Alloys Pvt. Ltd. (4013 </a:t>
                      </a:r>
                      <a:r>
                        <a:rPr lang="en-US" sz="1100" dirty="0" err="1">
                          <a:effectLst/>
                          <a:latin typeface="Times New Roman" panose="02020603050405020304" pitchFamily="18" charset="0"/>
                          <a:cs typeface="Times New Roman" panose="02020603050405020304" pitchFamily="18" charset="0"/>
                        </a:rPr>
                        <a:t>sq.m</a:t>
                      </a:r>
                      <a:r>
                        <a:rPr lang="en-US" sz="1100" dirty="0">
                          <a:effectLst/>
                          <a:latin typeface="Times New Roman" panose="02020603050405020304" pitchFamily="18" charset="0"/>
                          <a:cs typeface="Times New Roman" panose="02020603050405020304" pitchFamily="18" charset="0"/>
                        </a:rPr>
                        <a:t>)</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6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600"/>
                        </a:spcAft>
                      </a:pPr>
                      <a:r>
                        <a:rPr lang="en-US" sz="1100" dirty="0">
                          <a:effectLst/>
                          <a:latin typeface="Times New Roman" panose="02020603050405020304" pitchFamily="18" charset="0"/>
                          <a:cs typeface="Times New Roman" panose="02020603050405020304" pitchFamily="18" charset="0"/>
                        </a:rPr>
                        <a:t>27.01.2014</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685584"/>
                  </a:ext>
                </a:extLst>
              </a:tr>
              <a:tr h="59303">
                <a:tc>
                  <a:txBody>
                    <a:bodyPr/>
                    <a:lstStyle/>
                    <a:p>
                      <a:pPr>
                        <a:lnSpc>
                          <a:spcPct val="100000"/>
                        </a:lnSpc>
                        <a:spcAft>
                          <a:spcPts val="600"/>
                        </a:spcAft>
                      </a:pPr>
                      <a:r>
                        <a:rPr lang="en-US" sz="1100">
                          <a:effectLst/>
                          <a:latin typeface="Times New Roman" panose="02020603050405020304" pitchFamily="18" charset="0"/>
                          <a:cs typeface="Times New Roman" panose="02020603050405020304" pitchFamily="18" charset="0"/>
                        </a:rPr>
                        <a:t>Total Area</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600"/>
                        </a:spcAft>
                      </a:pPr>
                      <a:r>
                        <a:rPr lang="en-US" sz="1100">
                          <a:effectLst/>
                          <a:latin typeface="Times New Roman" panose="02020603050405020304" pitchFamily="18" charset="0"/>
                          <a:cs typeface="Times New Roman" panose="02020603050405020304" pitchFamily="18" charset="0"/>
                        </a:rPr>
                        <a:t> </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600"/>
                        </a:spcAft>
                      </a:pPr>
                      <a:r>
                        <a:rPr lang="en-US" sz="1100">
                          <a:effectLst/>
                          <a:latin typeface="Times New Roman" panose="02020603050405020304" pitchFamily="18" charset="0"/>
                          <a:cs typeface="Times New Roman" panose="02020603050405020304" pitchFamily="18" charset="0"/>
                        </a:rPr>
                        <a:t>17,280</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600"/>
                        </a:spcAft>
                      </a:pPr>
                      <a:r>
                        <a:rPr lang="en-US" sz="1100" dirty="0">
                          <a:effectLst/>
                          <a:latin typeface="Times New Roman" panose="02020603050405020304" pitchFamily="18" charset="0"/>
                          <a:cs typeface="Times New Roman" panose="02020603050405020304" pitchFamily="18" charset="0"/>
                        </a:rPr>
                        <a:t> </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54397277"/>
                  </a:ext>
                </a:extLst>
              </a:tr>
            </a:tbl>
          </a:graphicData>
        </a:graphic>
      </p:graphicFrame>
    </p:spTree>
    <p:extLst>
      <p:ext uri="{BB962C8B-B14F-4D97-AF65-F5344CB8AC3E}">
        <p14:creationId xmlns:p14="http://schemas.microsoft.com/office/powerpoint/2010/main" val="2599594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99300" y="6416675"/>
            <a:ext cx="2311400" cy="365125"/>
          </a:xfrm>
        </p:spPr>
        <p:txBody>
          <a:bodyPr/>
          <a:lstStyle/>
          <a:p>
            <a:pPr>
              <a:defRPr/>
            </a:pPr>
            <a:fld id="{E37F0A0A-F07F-49B8-B7E1-B2CDB105F3D9}" type="slidenum">
              <a:rPr lang="en-US" smtClean="0"/>
              <a:pPr>
                <a:defRPr/>
              </a:pPr>
              <a:t>30</a:t>
            </a:fld>
            <a:endParaRPr lang="en-US"/>
          </a:p>
        </p:txBody>
      </p:sp>
      <p:sp>
        <p:nvSpPr>
          <p:cNvPr id="7" name="Rectangle 6"/>
          <p:cNvSpPr/>
          <p:nvPr/>
        </p:nvSpPr>
        <p:spPr>
          <a:xfrm>
            <a:off x="501650" y="26313"/>
            <a:ext cx="9328150" cy="430887"/>
          </a:xfrm>
          <a:prstGeom prst="rect">
            <a:avLst/>
          </a:prstGeom>
        </p:spPr>
        <p:txBody>
          <a:bodyPr>
            <a:spAutoFit/>
          </a:bodyPr>
          <a:lstStyle/>
          <a:p>
            <a:pPr algn="ctr">
              <a:defRPr/>
            </a:pPr>
            <a:r>
              <a:rPr lang="en-US" sz="2200" b="1" dirty="0">
                <a:latin typeface="Times New Roman" pitchFamily="18" charset="0"/>
                <a:cs typeface="Times New Roman" pitchFamily="18" charset="0"/>
              </a:rPr>
              <a:t>POINT WISE COMPLIANCES OF TERM OF REFERENCES</a:t>
            </a:r>
            <a:endParaRPr lang="en-US" sz="2200" b="1" cap="all" dirty="0">
              <a:latin typeface="Times New Roman" pitchFamily="18" charset="0"/>
              <a:ea typeface="+mj-ea"/>
              <a:cs typeface="Times New Roman" pitchFamily="18" charset="0"/>
            </a:endParaRPr>
          </a:p>
        </p:txBody>
      </p:sp>
      <p:sp>
        <p:nvSpPr>
          <p:cNvPr id="6" name="Rectangle 2">
            <a:extLst>
              <a:ext uri="{FF2B5EF4-FFF2-40B4-BE49-F238E27FC236}">
                <a16:creationId xmlns:a16="http://schemas.microsoft.com/office/drawing/2014/main" id="{8E3FA15C-98F1-4D6B-AD3F-0A02F4B595C2}"/>
              </a:ext>
            </a:extLst>
          </p:cNvPr>
          <p:cNvSpPr>
            <a:spLocks noChangeArrowheads="1"/>
          </p:cNvSpPr>
          <p:nvPr/>
        </p:nvSpPr>
        <p:spPr bwMode="auto">
          <a:xfrm>
            <a:off x="3216088" y="1748920"/>
            <a:ext cx="8131550" cy="3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aphicFrame>
        <p:nvGraphicFramePr>
          <p:cNvPr id="8" name="Table 7">
            <a:extLst>
              <a:ext uri="{FF2B5EF4-FFF2-40B4-BE49-F238E27FC236}">
                <a16:creationId xmlns:a16="http://schemas.microsoft.com/office/drawing/2014/main" id="{8D2C6D29-7681-4002-BF94-BC8A1BBE906D}"/>
              </a:ext>
            </a:extLst>
          </p:cNvPr>
          <p:cNvGraphicFramePr>
            <a:graphicFrameLocks noGrp="1"/>
          </p:cNvGraphicFramePr>
          <p:nvPr>
            <p:extLst>
              <p:ext uri="{D42A27DB-BD31-4B8C-83A1-F6EECF244321}">
                <p14:modId xmlns:p14="http://schemas.microsoft.com/office/powerpoint/2010/main" val="2298485304"/>
              </p:ext>
            </p:extLst>
          </p:nvPr>
        </p:nvGraphicFramePr>
        <p:xfrm>
          <a:off x="76200" y="533400"/>
          <a:ext cx="9601201" cy="3408934"/>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4114801">
                  <a:extLst>
                    <a:ext uri="{9D8B030D-6E8A-4147-A177-3AD203B41FA5}">
                      <a16:colId xmlns:a16="http://schemas.microsoft.com/office/drawing/2014/main" val="20001"/>
                    </a:ext>
                  </a:extLst>
                </a:gridCol>
                <a:gridCol w="4953000">
                  <a:extLst>
                    <a:ext uri="{9D8B030D-6E8A-4147-A177-3AD203B41FA5}">
                      <a16:colId xmlns:a16="http://schemas.microsoft.com/office/drawing/2014/main" val="20002"/>
                    </a:ext>
                  </a:extLst>
                </a:gridCol>
              </a:tblGrid>
              <a:tr h="457200">
                <a:tc>
                  <a:txBody>
                    <a:bodyPr/>
                    <a:lstStyle/>
                    <a:p>
                      <a:r>
                        <a:rPr lang="en-US" sz="1200" b="1" dirty="0">
                          <a:latin typeface="Times New Roman" pitchFamily="18" charset="0"/>
                          <a:cs typeface="Times New Roman" pitchFamily="18" charset="0"/>
                        </a:rPr>
                        <a:t>TOR Point</a:t>
                      </a:r>
                    </a:p>
                  </a:txBody>
                  <a:tcPr>
                    <a:solidFill>
                      <a:schemeClr val="accent1">
                        <a:lumMod val="20000"/>
                        <a:lumOff val="80000"/>
                      </a:schemeClr>
                    </a:solidFill>
                  </a:tcPr>
                </a:tc>
                <a:tc>
                  <a:txBody>
                    <a:bodyPr/>
                    <a:lstStyle/>
                    <a:p>
                      <a:r>
                        <a:rPr lang="en-US" sz="1200" b="1" dirty="0">
                          <a:latin typeface="Times New Roman" pitchFamily="18" charset="0"/>
                          <a:cs typeface="Times New Roman" pitchFamily="18" charset="0"/>
                        </a:rPr>
                        <a:t>ToR Details</a:t>
                      </a:r>
                    </a:p>
                  </a:txBody>
                  <a:tcPr>
                    <a:solidFill>
                      <a:schemeClr val="accent1">
                        <a:lumMod val="20000"/>
                        <a:lumOff val="80000"/>
                      </a:schemeClr>
                    </a:solidFill>
                  </a:tcPr>
                </a:tc>
                <a:tc>
                  <a:txBody>
                    <a:bodyPr/>
                    <a:lstStyle/>
                    <a:p>
                      <a:r>
                        <a:rPr lang="en-US" sz="1200" b="1" dirty="0">
                          <a:latin typeface="Times New Roman" pitchFamily="18" charset="0"/>
                          <a:cs typeface="Times New Roman" pitchFamily="18" charset="0"/>
                        </a:rPr>
                        <a:t>Implementation/Plan </a:t>
                      </a:r>
                    </a:p>
                  </a:txBody>
                  <a:tcPr>
                    <a:solidFill>
                      <a:schemeClr val="accent1">
                        <a:lumMod val="20000"/>
                        <a:lumOff val="80000"/>
                      </a:schemeClr>
                    </a:solidFill>
                  </a:tcPr>
                </a:tc>
                <a:extLst>
                  <a:ext uri="{0D108BD9-81ED-4DB2-BD59-A6C34878D82A}">
                    <a16:rowId xmlns:a16="http://schemas.microsoft.com/office/drawing/2014/main" val="10000"/>
                  </a:ext>
                </a:extLst>
              </a:tr>
              <a:tr h="0">
                <a:tc>
                  <a:txBody>
                    <a:bodyPr/>
                    <a:lstStyle/>
                    <a:p>
                      <a:pPr marL="0" lvl="0" indent="0" algn="ctr">
                        <a:lnSpc>
                          <a:spcPct val="150000"/>
                        </a:lnSpc>
                        <a:spcAft>
                          <a:spcPts val="600"/>
                        </a:spcAft>
                        <a:buFont typeface="+mj-lt"/>
                        <a:buNone/>
                      </a:pPr>
                      <a:r>
                        <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rPr>
                        <a:t>ii.</a:t>
                      </a:r>
                      <a:endParaRPr lang="en-IN"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200" dirty="0">
                          <a:effectLst/>
                          <a:latin typeface="Times New Roman" panose="02020603050405020304" pitchFamily="18" charset="0"/>
                          <a:ea typeface="Times New Roman" panose="02020603050405020304" pitchFamily="18" charset="0"/>
                        </a:rPr>
                        <a:t>AAQ data (except monsoon) at 8 locations for PM</a:t>
                      </a:r>
                      <a:r>
                        <a:rPr lang="en-US" sz="1200" baseline="-25000" dirty="0">
                          <a:effectLst/>
                          <a:latin typeface="Times New Roman" panose="02020603050405020304" pitchFamily="18" charset="0"/>
                          <a:ea typeface="Times New Roman" panose="02020603050405020304" pitchFamily="18" charset="0"/>
                        </a:rPr>
                        <a:t>10</a:t>
                      </a:r>
                      <a:r>
                        <a:rPr lang="en-US" sz="1200" dirty="0">
                          <a:effectLst/>
                          <a:latin typeface="Times New Roman" panose="02020603050405020304" pitchFamily="18" charset="0"/>
                          <a:ea typeface="Times New Roman" panose="02020603050405020304" pitchFamily="18" charset="0"/>
                        </a:rPr>
                        <a:t>, PM</a:t>
                      </a:r>
                      <a:r>
                        <a:rPr lang="en-US" sz="1200" baseline="-25000" dirty="0">
                          <a:effectLst/>
                          <a:latin typeface="Times New Roman" panose="02020603050405020304" pitchFamily="18" charset="0"/>
                          <a:ea typeface="Times New Roman" panose="02020603050405020304" pitchFamily="18" charset="0"/>
                        </a:rPr>
                        <a:t>2.5</a:t>
                      </a:r>
                      <a:r>
                        <a:rPr lang="en-US" sz="1200" dirty="0">
                          <a:effectLst/>
                          <a:latin typeface="Times New Roman" panose="02020603050405020304" pitchFamily="18" charset="0"/>
                          <a:ea typeface="Times New Roman" panose="02020603050405020304" pitchFamily="18" charset="0"/>
                        </a:rPr>
                        <a:t>, SO</a:t>
                      </a:r>
                      <a:r>
                        <a:rPr lang="en-US" sz="1200" baseline="-25000" dirty="0">
                          <a:effectLst/>
                          <a:latin typeface="Times New Roman" panose="02020603050405020304" pitchFamily="18" charset="0"/>
                          <a:ea typeface="Times New Roman" panose="02020603050405020304" pitchFamily="18" charset="0"/>
                        </a:rPr>
                        <a:t>2</a:t>
                      </a:r>
                      <a:r>
                        <a:rPr lang="en-US" sz="1200" dirty="0">
                          <a:effectLst/>
                          <a:latin typeface="Times New Roman" panose="02020603050405020304" pitchFamily="18" charset="0"/>
                          <a:ea typeface="Times New Roman" panose="02020603050405020304" pitchFamily="18" charset="0"/>
                        </a:rPr>
                        <a:t>, NO</a:t>
                      </a:r>
                      <a:r>
                        <a:rPr lang="en-US" sz="1200" baseline="-25000" dirty="0">
                          <a:effectLst/>
                          <a:latin typeface="Times New Roman" panose="02020603050405020304" pitchFamily="18" charset="0"/>
                          <a:ea typeface="Times New Roman" panose="02020603050405020304" pitchFamily="18" charset="0"/>
                        </a:rPr>
                        <a:t>X</a:t>
                      </a:r>
                      <a:r>
                        <a:rPr lang="en-US" sz="1200" dirty="0">
                          <a:effectLst/>
                          <a:latin typeface="Times New Roman" panose="02020603050405020304" pitchFamily="18" charset="0"/>
                          <a:ea typeface="Times New Roman" panose="02020603050405020304" pitchFamily="18" charset="0"/>
                        </a:rPr>
                        <a:t>, CO and other parameters relevant to the project shall be collected. The monitoring stations shall be based CPCB guidelines and take into account the pre-dominant wind direction, population zone and sensitive receptors including reserved forests.</a:t>
                      </a:r>
                      <a:endParaRPr lang="en-IN" sz="1200" dirty="0">
                        <a:effectLst/>
                        <a:latin typeface="Times New Roman" panose="02020603050405020304" pitchFamily="18" charset="0"/>
                        <a:ea typeface="Times New Roman" panose="02020603050405020304" pitchFamily="18" charset="0"/>
                      </a:endParaRPr>
                    </a:p>
                  </a:txBody>
                  <a:tcPr marL="68580" marR="68580" marT="0" marB="0"/>
                </a:tc>
                <a:tc rowSpan="2">
                  <a:txBody>
                    <a:bodyPr/>
                    <a:lstStyle/>
                    <a:p>
                      <a:pPr marL="342900" lvl="0" indent="-342900" algn="just">
                        <a:lnSpc>
                          <a:spcPct val="150000"/>
                        </a:lnSpc>
                        <a:spcAft>
                          <a:spcPts val="600"/>
                        </a:spcAft>
                        <a:buFont typeface="Wingdings" panose="05000000000000000000" pitchFamily="2" charset="2"/>
                        <a:buChar char=""/>
                      </a:pPr>
                      <a:r>
                        <a:rPr lang="en-US" sz="1200" dirty="0">
                          <a:effectLst/>
                          <a:latin typeface="Times New Roman" panose="02020603050405020304" pitchFamily="18" charset="0"/>
                          <a:ea typeface="Times New Roman" panose="02020603050405020304" pitchFamily="18" charset="0"/>
                        </a:rPr>
                        <a:t> One Season data i.e. Pre-Monsoon (March, April and May’2021) has been generated.</a:t>
                      </a:r>
                      <a:endParaRPr lang="en-IN" sz="1200" dirty="0">
                        <a:effectLst/>
                        <a:latin typeface="Times New Roman" panose="02020603050405020304" pitchFamily="18" charset="0"/>
                        <a:ea typeface="Times New Roman" panose="02020603050405020304" pitchFamily="18" charset="0"/>
                      </a:endParaRPr>
                    </a:p>
                    <a:p>
                      <a:pPr marL="342900" lvl="0" indent="-342900" algn="just">
                        <a:lnSpc>
                          <a:spcPct val="150000"/>
                        </a:lnSpc>
                        <a:spcAft>
                          <a:spcPts val="600"/>
                        </a:spcAft>
                        <a:buFont typeface="Wingdings" panose="05000000000000000000" pitchFamily="2" charset="2"/>
                        <a:buChar char=""/>
                      </a:pPr>
                      <a:r>
                        <a:rPr lang="en-US" sz="1200" dirty="0">
                          <a:effectLst/>
                          <a:latin typeface="Times New Roman" panose="02020603050405020304" pitchFamily="18" charset="0"/>
                          <a:ea typeface="Times New Roman" panose="02020603050405020304" pitchFamily="18" charset="0"/>
                        </a:rPr>
                        <a:t>AAQ data includes PM</a:t>
                      </a:r>
                      <a:r>
                        <a:rPr lang="en-US" sz="1200" baseline="-25000" dirty="0">
                          <a:effectLst/>
                          <a:latin typeface="Times New Roman" panose="02020603050405020304" pitchFamily="18" charset="0"/>
                          <a:ea typeface="Times New Roman" panose="02020603050405020304" pitchFamily="18" charset="0"/>
                        </a:rPr>
                        <a:t>10</a:t>
                      </a:r>
                      <a:r>
                        <a:rPr lang="en-US" sz="1200" dirty="0">
                          <a:effectLst/>
                          <a:latin typeface="Times New Roman" panose="02020603050405020304" pitchFamily="18" charset="0"/>
                          <a:ea typeface="Times New Roman" panose="02020603050405020304" pitchFamily="18" charset="0"/>
                        </a:rPr>
                        <a:t>, PM</a:t>
                      </a:r>
                      <a:r>
                        <a:rPr lang="en-US" sz="1200" baseline="-25000" dirty="0">
                          <a:effectLst/>
                          <a:latin typeface="Times New Roman" panose="02020603050405020304" pitchFamily="18" charset="0"/>
                          <a:ea typeface="Times New Roman" panose="02020603050405020304" pitchFamily="18" charset="0"/>
                        </a:rPr>
                        <a:t>2.5</a:t>
                      </a:r>
                      <a:r>
                        <a:rPr lang="en-US" sz="1200" dirty="0">
                          <a:effectLst/>
                          <a:latin typeface="Times New Roman" panose="02020603050405020304" pitchFamily="18" charset="0"/>
                          <a:ea typeface="Times New Roman" panose="02020603050405020304" pitchFamily="18" charset="0"/>
                        </a:rPr>
                        <a:t>, SO</a:t>
                      </a:r>
                      <a:r>
                        <a:rPr lang="en-US" sz="1200" baseline="-25000" dirty="0">
                          <a:effectLst/>
                          <a:latin typeface="Times New Roman" panose="02020603050405020304" pitchFamily="18" charset="0"/>
                          <a:ea typeface="Times New Roman" panose="02020603050405020304" pitchFamily="18" charset="0"/>
                        </a:rPr>
                        <a:t>2</a:t>
                      </a:r>
                      <a:r>
                        <a:rPr lang="en-US" sz="1200" dirty="0">
                          <a:effectLst/>
                          <a:latin typeface="Times New Roman" panose="02020603050405020304" pitchFamily="18" charset="0"/>
                          <a:ea typeface="Times New Roman" panose="02020603050405020304" pitchFamily="18" charset="0"/>
                        </a:rPr>
                        <a:t>, NO</a:t>
                      </a:r>
                      <a:r>
                        <a:rPr lang="en-US" sz="1200" baseline="-25000" dirty="0">
                          <a:effectLst/>
                          <a:latin typeface="Times New Roman" panose="02020603050405020304" pitchFamily="18" charset="0"/>
                          <a:ea typeface="Times New Roman" panose="02020603050405020304" pitchFamily="18" charset="0"/>
                        </a:rPr>
                        <a:t>X</a:t>
                      </a:r>
                      <a:r>
                        <a:rPr lang="en-US" sz="1200" dirty="0">
                          <a:effectLst/>
                          <a:latin typeface="Times New Roman" panose="02020603050405020304" pitchFamily="18" charset="0"/>
                          <a:ea typeface="Times New Roman" panose="02020603050405020304" pitchFamily="18" charset="0"/>
                        </a:rPr>
                        <a:t> and CO to the project were generated.</a:t>
                      </a:r>
                      <a:endParaRPr lang="en-IN" sz="1200" dirty="0">
                        <a:effectLst/>
                        <a:latin typeface="Times New Roman" panose="02020603050405020304" pitchFamily="18" charset="0"/>
                        <a:ea typeface="Times New Roman" panose="02020603050405020304" pitchFamily="18" charset="0"/>
                      </a:endParaRPr>
                    </a:p>
                    <a:p>
                      <a:pPr marL="342900" lvl="0" indent="-342900" algn="just">
                        <a:lnSpc>
                          <a:spcPct val="150000"/>
                        </a:lnSpc>
                        <a:spcAft>
                          <a:spcPts val="600"/>
                        </a:spcAft>
                        <a:buFont typeface="Wingdings" panose="05000000000000000000" pitchFamily="2" charset="2"/>
                        <a:buChar char=""/>
                      </a:pPr>
                      <a:r>
                        <a:rPr lang="en-US" sz="1200" dirty="0">
                          <a:effectLst/>
                          <a:latin typeface="Times New Roman" panose="02020603050405020304" pitchFamily="18" charset="0"/>
                          <a:ea typeface="Times New Roman" panose="02020603050405020304" pitchFamily="18" charset="0"/>
                        </a:rPr>
                        <a:t>The monitoring stations were selected taking into account the pre-dominant wind direction, population zone and sensitive receptors etc. </a:t>
                      </a:r>
                      <a:endParaRPr lang="en-IN" sz="1200" dirty="0">
                        <a:effectLst/>
                        <a:latin typeface="Times New Roman" panose="02020603050405020304" pitchFamily="18" charset="0"/>
                        <a:ea typeface="Times New Roman" panose="02020603050405020304" pitchFamily="18" charset="0"/>
                      </a:endParaRPr>
                    </a:p>
                    <a:p>
                      <a:pPr marL="342900" lvl="0" indent="-342900" algn="just">
                        <a:lnSpc>
                          <a:spcPct val="150000"/>
                        </a:lnSpc>
                        <a:spcAft>
                          <a:spcPts val="600"/>
                        </a:spcAft>
                        <a:buFont typeface="Wingdings" panose="05000000000000000000" pitchFamily="2" charset="2"/>
                        <a:buChar char=""/>
                      </a:pPr>
                      <a:r>
                        <a:rPr lang="en-US" sz="1200" dirty="0">
                          <a:effectLst/>
                          <a:latin typeface="Times New Roman" panose="02020603050405020304" pitchFamily="18" charset="0"/>
                          <a:ea typeface="Times New Roman" panose="02020603050405020304" pitchFamily="18" charset="0"/>
                        </a:rPr>
                        <a:t>The monitoring station selected represents the whole of study area is as described under: -</a:t>
                      </a:r>
                      <a:endParaRPr lang="en-IN"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marL="0" lvl="0" indent="0" algn="ctr">
                        <a:lnSpc>
                          <a:spcPct val="150000"/>
                        </a:lnSpc>
                        <a:spcAft>
                          <a:spcPts val="600"/>
                        </a:spcAft>
                        <a:buFont typeface="+mj-lt"/>
                        <a:buNone/>
                      </a:pPr>
                      <a:r>
                        <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rPr>
                        <a:t>iii.</a:t>
                      </a:r>
                      <a:endParaRPr lang="en-IN"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200" dirty="0">
                          <a:effectLst/>
                          <a:latin typeface="Times New Roman" panose="02020603050405020304" pitchFamily="18" charset="0"/>
                          <a:ea typeface="Times New Roman" panose="02020603050405020304" pitchFamily="18" charset="0"/>
                        </a:rPr>
                        <a:t>Raw data of all AAQ measurement for 12 weeks of all stations as per frequency given in the NAQQM Notification of Nov. 2009 along with - min., max., average and 98% values for each of the AAQ parameters from data of all AAQ stations should be provided as an annexure to the EIA Report.</a:t>
                      </a:r>
                      <a:endParaRPr lang="en-IN" sz="1200" dirty="0">
                        <a:effectLst/>
                        <a:latin typeface="Times New Roman" panose="02020603050405020304" pitchFamily="18" charset="0"/>
                        <a:ea typeface="Times New Roman" panose="02020603050405020304" pitchFamily="18" charset="0"/>
                      </a:endParaRPr>
                    </a:p>
                  </a:txBody>
                  <a:tcPr marL="68580" marR="68580" marT="0" marB="0"/>
                </a:tc>
                <a:tc vMerge="1">
                  <a:txBody>
                    <a:bodyPr/>
                    <a:lstStyle/>
                    <a:p>
                      <a:pPr marL="342900" lvl="0" indent="-342900" algn="just">
                        <a:lnSpc>
                          <a:spcPct val="150000"/>
                        </a:lnSpc>
                        <a:spcAft>
                          <a:spcPts val="600"/>
                        </a:spcAft>
                        <a:buFont typeface="Wingdings" panose="05000000000000000000" pitchFamily="2" charset="2"/>
                        <a:buChar char=""/>
                      </a:pPr>
                      <a:endParaRPr lang="en-IN"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1555161"/>
                  </a:ext>
                </a:extLst>
              </a:tr>
            </a:tbl>
          </a:graphicData>
        </a:graphic>
      </p:graphicFrame>
      <p:graphicFrame>
        <p:nvGraphicFramePr>
          <p:cNvPr id="3" name="Table 2">
            <a:extLst>
              <a:ext uri="{FF2B5EF4-FFF2-40B4-BE49-F238E27FC236}">
                <a16:creationId xmlns:a16="http://schemas.microsoft.com/office/drawing/2014/main" id="{A255FA4F-1406-29D0-9785-2B2326AD1BAA}"/>
              </a:ext>
            </a:extLst>
          </p:cNvPr>
          <p:cNvGraphicFramePr>
            <a:graphicFrameLocks noGrp="1"/>
          </p:cNvGraphicFramePr>
          <p:nvPr>
            <p:extLst>
              <p:ext uri="{D42A27DB-BD31-4B8C-83A1-F6EECF244321}">
                <p14:modId xmlns:p14="http://schemas.microsoft.com/office/powerpoint/2010/main" val="4107516095"/>
              </p:ext>
            </p:extLst>
          </p:nvPr>
        </p:nvGraphicFramePr>
        <p:xfrm>
          <a:off x="228599" y="4038600"/>
          <a:ext cx="9448801" cy="2682240"/>
        </p:xfrm>
        <a:graphic>
          <a:graphicData uri="http://schemas.openxmlformats.org/drawingml/2006/table">
            <a:tbl>
              <a:tblPr firstRow="1" firstCol="1" bandRow="1">
                <a:tableStyleId>{5940675A-B579-460E-94D1-54222C63F5DA}</a:tableStyleId>
              </a:tblPr>
              <a:tblGrid>
                <a:gridCol w="1094172">
                  <a:extLst>
                    <a:ext uri="{9D8B030D-6E8A-4147-A177-3AD203B41FA5}">
                      <a16:colId xmlns:a16="http://schemas.microsoft.com/office/drawing/2014/main" val="1889788795"/>
                    </a:ext>
                  </a:extLst>
                </a:gridCol>
                <a:gridCol w="585825">
                  <a:extLst>
                    <a:ext uri="{9D8B030D-6E8A-4147-A177-3AD203B41FA5}">
                      <a16:colId xmlns:a16="http://schemas.microsoft.com/office/drawing/2014/main" val="2918285389"/>
                    </a:ext>
                  </a:extLst>
                </a:gridCol>
                <a:gridCol w="623621">
                  <a:extLst>
                    <a:ext uri="{9D8B030D-6E8A-4147-A177-3AD203B41FA5}">
                      <a16:colId xmlns:a16="http://schemas.microsoft.com/office/drawing/2014/main" val="4180072884"/>
                    </a:ext>
                  </a:extLst>
                </a:gridCol>
                <a:gridCol w="623621">
                  <a:extLst>
                    <a:ext uri="{9D8B030D-6E8A-4147-A177-3AD203B41FA5}">
                      <a16:colId xmlns:a16="http://schemas.microsoft.com/office/drawing/2014/main" val="1144658743"/>
                    </a:ext>
                  </a:extLst>
                </a:gridCol>
                <a:gridCol w="570709">
                  <a:extLst>
                    <a:ext uri="{9D8B030D-6E8A-4147-A177-3AD203B41FA5}">
                      <a16:colId xmlns:a16="http://schemas.microsoft.com/office/drawing/2014/main" val="949444292"/>
                    </a:ext>
                  </a:extLst>
                </a:gridCol>
                <a:gridCol w="574486">
                  <a:extLst>
                    <a:ext uri="{9D8B030D-6E8A-4147-A177-3AD203B41FA5}">
                      <a16:colId xmlns:a16="http://schemas.microsoft.com/office/drawing/2014/main" val="2372823320"/>
                    </a:ext>
                  </a:extLst>
                </a:gridCol>
                <a:gridCol w="574486">
                  <a:extLst>
                    <a:ext uri="{9D8B030D-6E8A-4147-A177-3AD203B41FA5}">
                      <a16:colId xmlns:a16="http://schemas.microsoft.com/office/drawing/2014/main" val="995190309"/>
                    </a:ext>
                  </a:extLst>
                </a:gridCol>
                <a:gridCol w="570709">
                  <a:extLst>
                    <a:ext uri="{9D8B030D-6E8A-4147-A177-3AD203B41FA5}">
                      <a16:colId xmlns:a16="http://schemas.microsoft.com/office/drawing/2014/main" val="3743803787"/>
                    </a:ext>
                  </a:extLst>
                </a:gridCol>
                <a:gridCol w="574486">
                  <a:extLst>
                    <a:ext uri="{9D8B030D-6E8A-4147-A177-3AD203B41FA5}">
                      <a16:colId xmlns:a16="http://schemas.microsoft.com/office/drawing/2014/main" val="561923159"/>
                    </a:ext>
                  </a:extLst>
                </a:gridCol>
                <a:gridCol w="574486">
                  <a:extLst>
                    <a:ext uri="{9D8B030D-6E8A-4147-A177-3AD203B41FA5}">
                      <a16:colId xmlns:a16="http://schemas.microsoft.com/office/drawing/2014/main" val="3156422979"/>
                    </a:ext>
                  </a:extLst>
                </a:gridCol>
                <a:gridCol w="570709">
                  <a:extLst>
                    <a:ext uri="{9D8B030D-6E8A-4147-A177-3AD203B41FA5}">
                      <a16:colId xmlns:a16="http://schemas.microsoft.com/office/drawing/2014/main" val="2987226343"/>
                    </a:ext>
                  </a:extLst>
                </a:gridCol>
                <a:gridCol w="574486">
                  <a:extLst>
                    <a:ext uri="{9D8B030D-6E8A-4147-A177-3AD203B41FA5}">
                      <a16:colId xmlns:a16="http://schemas.microsoft.com/office/drawing/2014/main" val="668701896"/>
                    </a:ext>
                  </a:extLst>
                </a:gridCol>
                <a:gridCol w="574486">
                  <a:extLst>
                    <a:ext uri="{9D8B030D-6E8A-4147-A177-3AD203B41FA5}">
                      <a16:colId xmlns:a16="http://schemas.microsoft.com/office/drawing/2014/main" val="2035057293"/>
                    </a:ext>
                  </a:extLst>
                </a:gridCol>
                <a:gridCol w="538583">
                  <a:extLst>
                    <a:ext uri="{9D8B030D-6E8A-4147-A177-3AD203B41FA5}">
                      <a16:colId xmlns:a16="http://schemas.microsoft.com/office/drawing/2014/main" val="2909184595"/>
                    </a:ext>
                  </a:extLst>
                </a:gridCol>
                <a:gridCol w="366736">
                  <a:extLst>
                    <a:ext uri="{9D8B030D-6E8A-4147-A177-3AD203B41FA5}">
                      <a16:colId xmlns:a16="http://schemas.microsoft.com/office/drawing/2014/main" val="3132601911"/>
                    </a:ext>
                  </a:extLst>
                </a:gridCol>
                <a:gridCol w="457200">
                  <a:extLst>
                    <a:ext uri="{9D8B030D-6E8A-4147-A177-3AD203B41FA5}">
                      <a16:colId xmlns:a16="http://schemas.microsoft.com/office/drawing/2014/main" val="2998522184"/>
                    </a:ext>
                  </a:extLst>
                </a:gridCol>
              </a:tblGrid>
              <a:tr h="45862">
                <a:tc rowSpan="2">
                  <a:txBody>
                    <a:bodyPr/>
                    <a:lstStyle/>
                    <a:p>
                      <a:pPr marL="0" algn="l">
                        <a:lnSpc>
                          <a:spcPct val="100000"/>
                        </a:lnSpc>
                        <a:spcAft>
                          <a:spcPts val="0"/>
                        </a:spcAft>
                      </a:pPr>
                      <a:r>
                        <a:rPr lang="en-US" sz="1100" b="1" dirty="0">
                          <a:effectLst/>
                          <a:latin typeface="Times New Roman" panose="02020603050405020304" pitchFamily="18" charset="0"/>
                          <a:cs typeface="Times New Roman" panose="02020603050405020304" pitchFamily="18" charset="0"/>
                        </a:rPr>
                        <a:t>Locations</a:t>
                      </a:r>
                      <a:endParaRPr lang="en-IN"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gridSpan="3">
                  <a:txBody>
                    <a:bodyPr/>
                    <a:lstStyle/>
                    <a:p>
                      <a:pPr marL="0" algn="l">
                        <a:lnSpc>
                          <a:spcPct val="100000"/>
                        </a:lnSpc>
                        <a:spcAft>
                          <a:spcPts val="0"/>
                        </a:spcAft>
                      </a:pPr>
                      <a:r>
                        <a:rPr lang="en-US" sz="1100" b="1" dirty="0">
                          <a:effectLst/>
                          <a:latin typeface="Times New Roman" panose="02020603050405020304" pitchFamily="18" charset="0"/>
                          <a:cs typeface="Times New Roman" panose="02020603050405020304" pitchFamily="18" charset="0"/>
                        </a:rPr>
                        <a:t>PM</a:t>
                      </a:r>
                      <a:r>
                        <a:rPr lang="en-US" sz="1100" b="1" baseline="-25000" dirty="0">
                          <a:effectLst/>
                          <a:latin typeface="Times New Roman" panose="02020603050405020304" pitchFamily="18" charset="0"/>
                          <a:cs typeface="Times New Roman" panose="02020603050405020304" pitchFamily="18" charset="0"/>
                        </a:rPr>
                        <a:t>10 </a:t>
                      </a:r>
                      <a:r>
                        <a:rPr lang="en-US" sz="1100" b="1" dirty="0">
                          <a:effectLst/>
                          <a:latin typeface="Times New Roman" panose="02020603050405020304" pitchFamily="18" charset="0"/>
                          <a:cs typeface="Times New Roman" panose="02020603050405020304" pitchFamily="18" charset="0"/>
                        </a:rPr>
                        <a:t>(µg/m</a:t>
                      </a:r>
                      <a:r>
                        <a:rPr lang="en-US" sz="1100" b="1" baseline="30000" dirty="0">
                          <a:effectLst/>
                          <a:latin typeface="Times New Roman" panose="02020603050405020304" pitchFamily="18" charset="0"/>
                          <a:cs typeface="Times New Roman" panose="02020603050405020304" pitchFamily="18" charset="0"/>
                        </a:rPr>
                        <a:t>3</a:t>
                      </a:r>
                      <a:r>
                        <a:rPr lang="en-US" sz="1100" b="1" dirty="0">
                          <a:effectLst/>
                          <a:latin typeface="Times New Roman" panose="02020603050405020304" pitchFamily="18" charset="0"/>
                          <a:cs typeface="Times New Roman" panose="02020603050405020304" pitchFamily="18" charset="0"/>
                        </a:rPr>
                        <a:t>)</a:t>
                      </a:r>
                      <a:endParaRPr lang="en-IN"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hMerge="1">
                  <a:txBody>
                    <a:bodyPr/>
                    <a:lstStyle/>
                    <a:p>
                      <a:endParaRPr lang="en-IN"/>
                    </a:p>
                  </a:txBody>
                  <a:tcPr/>
                </a:tc>
                <a:tc hMerge="1">
                  <a:txBody>
                    <a:bodyPr/>
                    <a:lstStyle/>
                    <a:p>
                      <a:endParaRPr lang="en-IN"/>
                    </a:p>
                  </a:txBody>
                  <a:tcPr/>
                </a:tc>
                <a:tc gridSpan="3">
                  <a:txBody>
                    <a:bodyPr/>
                    <a:lstStyle/>
                    <a:p>
                      <a:pPr marL="0" algn="l">
                        <a:lnSpc>
                          <a:spcPct val="100000"/>
                        </a:lnSpc>
                        <a:spcAft>
                          <a:spcPts val="0"/>
                        </a:spcAft>
                      </a:pPr>
                      <a:r>
                        <a:rPr lang="en-US" sz="1100" b="1" dirty="0">
                          <a:effectLst/>
                          <a:latin typeface="Times New Roman" panose="02020603050405020304" pitchFamily="18" charset="0"/>
                          <a:cs typeface="Times New Roman" panose="02020603050405020304" pitchFamily="18" charset="0"/>
                        </a:rPr>
                        <a:t>PM</a:t>
                      </a:r>
                      <a:r>
                        <a:rPr lang="en-US" sz="1100" b="1" baseline="-25000" dirty="0">
                          <a:effectLst/>
                          <a:latin typeface="Times New Roman" panose="02020603050405020304" pitchFamily="18" charset="0"/>
                          <a:cs typeface="Times New Roman" panose="02020603050405020304" pitchFamily="18" charset="0"/>
                        </a:rPr>
                        <a:t>2.5 </a:t>
                      </a:r>
                      <a:r>
                        <a:rPr lang="en-US" sz="1100" b="1" dirty="0">
                          <a:effectLst/>
                          <a:latin typeface="Times New Roman" panose="02020603050405020304" pitchFamily="18" charset="0"/>
                          <a:cs typeface="Times New Roman" panose="02020603050405020304" pitchFamily="18" charset="0"/>
                        </a:rPr>
                        <a:t>(µg/m</a:t>
                      </a:r>
                      <a:r>
                        <a:rPr lang="en-US" sz="1100" b="1" baseline="30000" dirty="0">
                          <a:effectLst/>
                          <a:latin typeface="Times New Roman" panose="02020603050405020304" pitchFamily="18" charset="0"/>
                          <a:cs typeface="Times New Roman" panose="02020603050405020304" pitchFamily="18" charset="0"/>
                        </a:rPr>
                        <a:t>3</a:t>
                      </a:r>
                      <a:r>
                        <a:rPr lang="en-US" sz="1100" b="1" dirty="0">
                          <a:effectLst/>
                          <a:latin typeface="Times New Roman" panose="02020603050405020304" pitchFamily="18" charset="0"/>
                          <a:cs typeface="Times New Roman" panose="02020603050405020304" pitchFamily="18" charset="0"/>
                        </a:rPr>
                        <a:t>)</a:t>
                      </a:r>
                      <a:endParaRPr lang="en-IN"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hMerge="1">
                  <a:txBody>
                    <a:bodyPr/>
                    <a:lstStyle/>
                    <a:p>
                      <a:endParaRPr lang="en-IN"/>
                    </a:p>
                  </a:txBody>
                  <a:tcPr/>
                </a:tc>
                <a:tc hMerge="1">
                  <a:txBody>
                    <a:bodyPr/>
                    <a:lstStyle/>
                    <a:p>
                      <a:endParaRPr lang="en-IN"/>
                    </a:p>
                  </a:txBody>
                  <a:tcPr/>
                </a:tc>
                <a:tc gridSpan="3">
                  <a:txBody>
                    <a:bodyPr/>
                    <a:lstStyle/>
                    <a:p>
                      <a:pPr marL="0" algn="l">
                        <a:lnSpc>
                          <a:spcPct val="100000"/>
                        </a:lnSpc>
                        <a:spcAft>
                          <a:spcPts val="0"/>
                        </a:spcAft>
                      </a:pPr>
                      <a:r>
                        <a:rPr lang="en-US" sz="1100" b="1" dirty="0">
                          <a:effectLst/>
                          <a:latin typeface="Times New Roman" panose="02020603050405020304" pitchFamily="18" charset="0"/>
                          <a:cs typeface="Times New Roman" panose="02020603050405020304" pitchFamily="18" charset="0"/>
                        </a:rPr>
                        <a:t>SO</a:t>
                      </a:r>
                      <a:r>
                        <a:rPr lang="en-US" sz="1100" b="1" baseline="-25000" dirty="0">
                          <a:effectLst/>
                          <a:latin typeface="Times New Roman" panose="02020603050405020304" pitchFamily="18" charset="0"/>
                          <a:cs typeface="Times New Roman" panose="02020603050405020304" pitchFamily="18" charset="0"/>
                        </a:rPr>
                        <a:t>2 </a:t>
                      </a:r>
                      <a:r>
                        <a:rPr lang="en-US" sz="1100" b="1" dirty="0">
                          <a:effectLst/>
                          <a:latin typeface="Times New Roman" panose="02020603050405020304" pitchFamily="18" charset="0"/>
                          <a:cs typeface="Times New Roman" panose="02020603050405020304" pitchFamily="18" charset="0"/>
                        </a:rPr>
                        <a:t>(µg/m</a:t>
                      </a:r>
                      <a:r>
                        <a:rPr lang="en-US" sz="1100" b="1" baseline="30000" dirty="0">
                          <a:effectLst/>
                          <a:latin typeface="Times New Roman" panose="02020603050405020304" pitchFamily="18" charset="0"/>
                          <a:cs typeface="Times New Roman" panose="02020603050405020304" pitchFamily="18" charset="0"/>
                        </a:rPr>
                        <a:t>3</a:t>
                      </a:r>
                      <a:r>
                        <a:rPr lang="en-US" sz="1100" b="1" dirty="0">
                          <a:effectLst/>
                          <a:latin typeface="Times New Roman" panose="02020603050405020304" pitchFamily="18" charset="0"/>
                          <a:cs typeface="Times New Roman" panose="02020603050405020304" pitchFamily="18" charset="0"/>
                        </a:rPr>
                        <a:t>)</a:t>
                      </a:r>
                      <a:endParaRPr lang="en-IN"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hMerge="1">
                  <a:txBody>
                    <a:bodyPr/>
                    <a:lstStyle/>
                    <a:p>
                      <a:endParaRPr lang="en-IN"/>
                    </a:p>
                  </a:txBody>
                  <a:tcPr/>
                </a:tc>
                <a:tc hMerge="1">
                  <a:txBody>
                    <a:bodyPr/>
                    <a:lstStyle/>
                    <a:p>
                      <a:endParaRPr lang="en-IN"/>
                    </a:p>
                  </a:txBody>
                  <a:tcPr/>
                </a:tc>
                <a:tc gridSpan="3">
                  <a:txBody>
                    <a:bodyPr/>
                    <a:lstStyle/>
                    <a:p>
                      <a:pPr marL="0" algn="l">
                        <a:lnSpc>
                          <a:spcPct val="100000"/>
                        </a:lnSpc>
                        <a:spcAft>
                          <a:spcPts val="0"/>
                        </a:spcAft>
                      </a:pPr>
                      <a:r>
                        <a:rPr lang="en-US" sz="1100" b="1" dirty="0" err="1">
                          <a:effectLst/>
                          <a:latin typeface="Times New Roman" panose="02020603050405020304" pitchFamily="18" charset="0"/>
                          <a:cs typeface="Times New Roman" panose="02020603050405020304" pitchFamily="18" charset="0"/>
                        </a:rPr>
                        <a:t>No</a:t>
                      </a:r>
                      <a:r>
                        <a:rPr lang="en-US" sz="1100" b="1" baseline="-25000" dirty="0" err="1">
                          <a:effectLst/>
                          <a:latin typeface="Times New Roman" panose="02020603050405020304" pitchFamily="18" charset="0"/>
                          <a:cs typeface="Times New Roman" panose="02020603050405020304" pitchFamily="18" charset="0"/>
                        </a:rPr>
                        <a:t>x</a:t>
                      </a:r>
                      <a:r>
                        <a:rPr lang="en-US" sz="1100" b="1" baseline="-25000" dirty="0">
                          <a:effectLst/>
                          <a:latin typeface="Times New Roman" panose="02020603050405020304" pitchFamily="18" charset="0"/>
                          <a:cs typeface="Times New Roman" panose="02020603050405020304" pitchFamily="18" charset="0"/>
                        </a:rPr>
                        <a:t> </a:t>
                      </a:r>
                      <a:r>
                        <a:rPr lang="en-US" sz="1100" b="1" dirty="0">
                          <a:effectLst/>
                          <a:latin typeface="Times New Roman" panose="02020603050405020304" pitchFamily="18" charset="0"/>
                          <a:cs typeface="Times New Roman" panose="02020603050405020304" pitchFamily="18" charset="0"/>
                        </a:rPr>
                        <a:t>(µg/m</a:t>
                      </a:r>
                      <a:r>
                        <a:rPr lang="en-US" sz="1100" b="1" baseline="30000" dirty="0">
                          <a:effectLst/>
                          <a:latin typeface="Times New Roman" panose="02020603050405020304" pitchFamily="18" charset="0"/>
                          <a:cs typeface="Times New Roman" panose="02020603050405020304" pitchFamily="18" charset="0"/>
                        </a:rPr>
                        <a:t>3</a:t>
                      </a:r>
                      <a:r>
                        <a:rPr lang="en-US" sz="1100" b="1" dirty="0">
                          <a:effectLst/>
                          <a:latin typeface="Times New Roman" panose="02020603050405020304" pitchFamily="18" charset="0"/>
                          <a:cs typeface="Times New Roman" panose="02020603050405020304" pitchFamily="18" charset="0"/>
                        </a:rPr>
                        <a:t>)</a:t>
                      </a:r>
                      <a:endParaRPr lang="en-IN"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hMerge="1">
                  <a:txBody>
                    <a:bodyPr/>
                    <a:lstStyle/>
                    <a:p>
                      <a:endParaRPr lang="en-IN"/>
                    </a:p>
                  </a:txBody>
                  <a:tcPr/>
                </a:tc>
                <a:tc hMerge="1">
                  <a:txBody>
                    <a:bodyPr/>
                    <a:lstStyle/>
                    <a:p>
                      <a:endParaRPr lang="en-IN"/>
                    </a:p>
                  </a:txBody>
                  <a:tcPr/>
                </a:tc>
                <a:tc gridSpan="3">
                  <a:txBody>
                    <a:bodyPr/>
                    <a:lstStyle/>
                    <a:p>
                      <a:pPr marL="0" algn="l">
                        <a:lnSpc>
                          <a:spcPct val="100000"/>
                        </a:lnSpc>
                        <a:spcAft>
                          <a:spcPts val="0"/>
                        </a:spcAft>
                      </a:pPr>
                      <a:r>
                        <a:rPr lang="en-US" sz="1100" b="1" dirty="0">
                          <a:effectLst/>
                          <a:latin typeface="Times New Roman" panose="02020603050405020304" pitchFamily="18" charset="0"/>
                          <a:cs typeface="Times New Roman" panose="02020603050405020304" pitchFamily="18" charset="0"/>
                        </a:rPr>
                        <a:t>CO (mg/m3)</a:t>
                      </a:r>
                      <a:endParaRPr lang="en-IN"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812305180"/>
                  </a:ext>
                </a:extLst>
              </a:tr>
              <a:tr h="54349">
                <a:tc vMerge="1">
                  <a:txBody>
                    <a:bodyPr/>
                    <a:lstStyle/>
                    <a:p>
                      <a:endParaRPr lang="en-IN"/>
                    </a:p>
                  </a:txBody>
                  <a:tcP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Min</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b="1">
                          <a:effectLst/>
                          <a:latin typeface="Times New Roman" panose="02020603050405020304" pitchFamily="18" charset="0"/>
                          <a:cs typeface="Times New Roman" panose="02020603050405020304" pitchFamily="18" charset="0"/>
                        </a:rPr>
                        <a:t>Max</a:t>
                      </a:r>
                      <a:endParaRPr lang="en-IN"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b="1">
                          <a:effectLst/>
                          <a:latin typeface="Times New Roman" panose="02020603050405020304" pitchFamily="18" charset="0"/>
                          <a:cs typeface="Times New Roman" panose="02020603050405020304" pitchFamily="18" charset="0"/>
                        </a:rPr>
                        <a:t>98%</a:t>
                      </a:r>
                      <a:endParaRPr lang="en-IN"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b="1">
                          <a:effectLst/>
                          <a:latin typeface="Times New Roman" panose="02020603050405020304" pitchFamily="18" charset="0"/>
                          <a:cs typeface="Times New Roman" panose="02020603050405020304" pitchFamily="18" charset="0"/>
                        </a:rPr>
                        <a:t>Min</a:t>
                      </a:r>
                      <a:endParaRPr lang="en-IN"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b="1">
                          <a:effectLst/>
                          <a:latin typeface="Times New Roman" panose="02020603050405020304" pitchFamily="18" charset="0"/>
                          <a:cs typeface="Times New Roman" panose="02020603050405020304" pitchFamily="18" charset="0"/>
                        </a:rPr>
                        <a:t>Max</a:t>
                      </a:r>
                      <a:endParaRPr lang="en-IN"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b="1">
                          <a:effectLst/>
                          <a:latin typeface="Times New Roman" panose="02020603050405020304" pitchFamily="18" charset="0"/>
                          <a:cs typeface="Times New Roman" panose="02020603050405020304" pitchFamily="18" charset="0"/>
                        </a:rPr>
                        <a:t>98%</a:t>
                      </a:r>
                      <a:endParaRPr lang="en-IN"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b="1">
                          <a:effectLst/>
                          <a:latin typeface="Times New Roman" panose="02020603050405020304" pitchFamily="18" charset="0"/>
                          <a:cs typeface="Times New Roman" panose="02020603050405020304" pitchFamily="18" charset="0"/>
                        </a:rPr>
                        <a:t>Min</a:t>
                      </a:r>
                      <a:endParaRPr lang="en-IN"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b="1">
                          <a:effectLst/>
                          <a:latin typeface="Times New Roman" panose="02020603050405020304" pitchFamily="18" charset="0"/>
                          <a:cs typeface="Times New Roman" panose="02020603050405020304" pitchFamily="18" charset="0"/>
                        </a:rPr>
                        <a:t>Max</a:t>
                      </a:r>
                      <a:endParaRPr lang="en-IN"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b="1">
                          <a:effectLst/>
                          <a:latin typeface="Times New Roman" panose="02020603050405020304" pitchFamily="18" charset="0"/>
                          <a:cs typeface="Times New Roman" panose="02020603050405020304" pitchFamily="18" charset="0"/>
                        </a:rPr>
                        <a:t>98%</a:t>
                      </a:r>
                      <a:endParaRPr lang="en-IN"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b="1">
                          <a:effectLst/>
                          <a:latin typeface="Times New Roman" panose="02020603050405020304" pitchFamily="18" charset="0"/>
                          <a:cs typeface="Times New Roman" panose="02020603050405020304" pitchFamily="18" charset="0"/>
                        </a:rPr>
                        <a:t>Min</a:t>
                      </a:r>
                      <a:endParaRPr lang="en-IN"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b="1">
                          <a:effectLst/>
                          <a:latin typeface="Times New Roman" panose="02020603050405020304" pitchFamily="18" charset="0"/>
                          <a:cs typeface="Times New Roman" panose="02020603050405020304" pitchFamily="18" charset="0"/>
                        </a:rPr>
                        <a:t>Max</a:t>
                      </a:r>
                      <a:endParaRPr lang="en-IN"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b="1">
                          <a:effectLst/>
                          <a:latin typeface="Times New Roman" panose="02020603050405020304" pitchFamily="18" charset="0"/>
                          <a:cs typeface="Times New Roman" panose="02020603050405020304" pitchFamily="18" charset="0"/>
                        </a:rPr>
                        <a:t>98%</a:t>
                      </a:r>
                      <a:endParaRPr lang="en-IN"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b="1">
                          <a:effectLst/>
                          <a:latin typeface="Times New Roman" panose="02020603050405020304" pitchFamily="18" charset="0"/>
                          <a:cs typeface="Times New Roman" panose="02020603050405020304" pitchFamily="18" charset="0"/>
                        </a:rPr>
                        <a:t>Min</a:t>
                      </a:r>
                      <a:endParaRPr lang="en-IN"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b="1">
                          <a:effectLst/>
                          <a:latin typeface="Times New Roman" panose="02020603050405020304" pitchFamily="18" charset="0"/>
                          <a:cs typeface="Times New Roman" panose="02020603050405020304" pitchFamily="18" charset="0"/>
                        </a:rPr>
                        <a:t>Max</a:t>
                      </a:r>
                      <a:endParaRPr lang="en-IN"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b="1" dirty="0">
                          <a:effectLst/>
                          <a:latin typeface="Times New Roman" panose="02020603050405020304" pitchFamily="18" charset="0"/>
                          <a:cs typeface="Times New Roman" panose="02020603050405020304" pitchFamily="18" charset="0"/>
                        </a:rPr>
                        <a:t>98%</a:t>
                      </a:r>
                      <a:endParaRPr lang="en-IN"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extLst>
                  <a:ext uri="{0D108BD9-81ED-4DB2-BD59-A6C34878D82A}">
                    <a16:rowId xmlns:a16="http://schemas.microsoft.com/office/drawing/2014/main" val="1711084582"/>
                  </a:ext>
                </a:extLst>
              </a:tr>
              <a:tr h="91921">
                <a:tc>
                  <a:txBody>
                    <a:bodyPr/>
                    <a:lstStyle/>
                    <a:p>
                      <a:pPr marL="0" algn="l">
                        <a:lnSpc>
                          <a:spcPct val="100000"/>
                        </a:lnSpc>
                        <a:spcAft>
                          <a:spcPts val="0"/>
                        </a:spcAft>
                      </a:pPr>
                      <a:r>
                        <a:rPr lang="en-US" sz="1100" b="1" dirty="0">
                          <a:effectLst/>
                          <a:latin typeface="Times New Roman" panose="02020603050405020304" pitchFamily="18" charset="0"/>
                          <a:cs typeface="Times New Roman" panose="02020603050405020304" pitchFamily="18" charset="0"/>
                        </a:rPr>
                        <a:t>Project Site  (AA1)</a:t>
                      </a:r>
                      <a:endParaRPr lang="en-IN"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90.13</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111.10</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110.17</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46.70</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57.56</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57.08</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8.32</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12.47</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12.47</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17.43</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24.80</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24.80</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dirty="0">
                          <a:effectLst/>
                          <a:latin typeface="Times New Roman" panose="02020603050405020304" pitchFamily="18" charset="0"/>
                          <a:cs typeface="Times New Roman" panose="02020603050405020304" pitchFamily="18" charset="0"/>
                        </a:rPr>
                        <a:t>0.53</a:t>
                      </a:r>
                      <a:endParaRPr lang="en-IN"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dirty="0">
                          <a:effectLst/>
                          <a:latin typeface="Times New Roman" panose="02020603050405020304" pitchFamily="18" charset="0"/>
                          <a:cs typeface="Times New Roman" panose="02020603050405020304" pitchFamily="18" charset="0"/>
                        </a:rPr>
                        <a:t>0.66</a:t>
                      </a:r>
                      <a:endParaRPr lang="en-IN"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dirty="0">
                          <a:effectLst/>
                          <a:latin typeface="Times New Roman" panose="02020603050405020304" pitchFamily="18" charset="0"/>
                          <a:cs typeface="Times New Roman" panose="02020603050405020304" pitchFamily="18" charset="0"/>
                        </a:rPr>
                        <a:t>0.65</a:t>
                      </a:r>
                      <a:endParaRPr lang="en-IN"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extLst>
                  <a:ext uri="{0D108BD9-81ED-4DB2-BD59-A6C34878D82A}">
                    <a16:rowId xmlns:a16="http://schemas.microsoft.com/office/drawing/2014/main" val="2374413425"/>
                  </a:ext>
                </a:extLst>
              </a:tr>
              <a:tr h="91921">
                <a:tc>
                  <a:txBody>
                    <a:bodyPr/>
                    <a:lstStyle/>
                    <a:p>
                      <a:pPr marL="0" algn="l">
                        <a:lnSpc>
                          <a:spcPct val="100000"/>
                        </a:lnSpc>
                        <a:spcAft>
                          <a:spcPts val="0"/>
                        </a:spcAft>
                      </a:pPr>
                      <a:r>
                        <a:rPr lang="en-US" sz="1100" b="1" dirty="0" err="1">
                          <a:effectLst/>
                          <a:latin typeface="Times New Roman" panose="02020603050405020304" pitchFamily="18" charset="0"/>
                          <a:cs typeface="Times New Roman" panose="02020603050405020304" pitchFamily="18" charset="0"/>
                        </a:rPr>
                        <a:t>Dahmi</a:t>
                      </a:r>
                      <a:r>
                        <a:rPr lang="en-US" sz="1100" b="1" dirty="0">
                          <a:effectLst/>
                          <a:latin typeface="Times New Roman" panose="02020603050405020304" pitchFamily="18" charset="0"/>
                          <a:cs typeface="Times New Roman" panose="02020603050405020304" pitchFamily="18" charset="0"/>
                        </a:rPr>
                        <a:t> Khurd  (AA2)</a:t>
                      </a:r>
                      <a:endParaRPr lang="en-IN"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66.28</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76.16</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75.84</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34.70</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39.88</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39.70</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7.28</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9.63</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9.49</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5.13</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19.67</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19.47</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0.40</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0.55</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0.55</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extLst>
                  <a:ext uri="{0D108BD9-81ED-4DB2-BD59-A6C34878D82A}">
                    <a16:rowId xmlns:a16="http://schemas.microsoft.com/office/drawing/2014/main" val="3058998197"/>
                  </a:ext>
                </a:extLst>
              </a:tr>
              <a:tr h="91921">
                <a:tc>
                  <a:txBody>
                    <a:bodyPr/>
                    <a:lstStyle/>
                    <a:p>
                      <a:pPr marL="0" algn="l">
                        <a:lnSpc>
                          <a:spcPct val="100000"/>
                        </a:lnSpc>
                        <a:spcAft>
                          <a:spcPts val="0"/>
                        </a:spcAft>
                      </a:pPr>
                      <a:r>
                        <a:rPr lang="en-US" sz="1100" b="1" dirty="0" err="1">
                          <a:effectLst/>
                          <a:latin typeface="Times New Roman" panose="02020603050405020304" pitchFamily="18" charset="0"/>
                          <a:cs typeface="Times New Roman" panose="02020603050405020304" pitchFamily="18" charset="0"/>
                        </a:rPr>
                        <a:t>Palri</a:t>
                      </a:r>
                      <a:r>
                        <a:rPr lang="en-US" sz="1100" b="1" dirty="0">
                          <a:effectLst/>
                          <a:latin typeface="Times New Roman" panose="02020603050405020304" pitchFamily="18" charset="0"/>
                          <a:cs typeface="Times New Roman" panose="02020603050405020304" pitchFamily="18" charset="0"/>
                        </a:rPr>
                        <a:t>   (AA3)</a:t>
                      </a:r>
                      <a:endParaRPr lang="en-IN"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60.96</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73.64</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73.32</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32.42</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39.17</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39.00</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6.34</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9.75</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9.66</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15.93</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b"/>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20.49</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19.92</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0.30</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0.51</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0.51</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extLst>
                  <a:ext uri="{0D108BD9-81ED-4DB2-BD59-A6C34878D82A}">
                    <a16:rowId xmlns:a16="http://schemas.microsoft.com/office/drawing/2014/main" val="4195544930"/>
                  </a:ext>
                </a:extLst>
              </a:tr>
              <a:tr h="91921">
                <a:tc>
                  <a:txBody>
                    <a:bodyPr/>
                    <a:lstStyle/>
                    <a:p>
                      <a:pPr marL="0" algn="l">
                        <a:lnSpc>
                          <a:spcPct val="100000"/>
                        </a:lnSpc>
                        <a:spcAft>
                          <a:spcPts val="0"/>
                        </a:spcAft>
                      </a:pPr>
                      <a:r>
                        <a:rPr lang="en-US" sz="1100" b="1" dirty="0" err="1">
                          <a:effectLst/>
                          <a:latin typeface="Times New Roman" panose="02020603050405020304" pitchFamily="18" charset="0"/>
                          <a:cs typeface="Times New Roman" panose="02020603050405020304" pitchFamily="18" charset="0"/>
                        </a:rPr>
                        <a:t>Chirota</a:t>
                      </a:r>
                      <a:r>
                        <a:rPr lang="en-US" sz="1100" b="1" dirty="0">
                          <a:effectLst/>
                          <a:latin typeface="Times New Roman" panose="02020603050405020304" pitchFamily="18" charset="0"/>
                          <a:cs typeface="Times New Roman" panose="02020603050405020304" pitchFamily="18" charset="0"/>
                        </a:rPr>
                        <a:t> (AA4)</a:t>
                      </a:r>
                      <a:endParaRPr lang="en-IN"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62.91</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75.68</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75.40</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33.28</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40.04</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39.89</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7.22</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9.81</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9.72</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16.71</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19.61</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19.49</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0.36</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0.52</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0.52</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extLst>
                  <a:ext uri="{0D108BD9-81ED-4DB2-BD59-A6C34878D82A}">
                    <a16:rowId xmlns:a16="http://schemas.microsoft.com/office/drawing/2014/main" val="800261978"/>
                  </a:ext>
                </a:extLst>
              </a:tr>
              <a:tr h="91921">
                <a:tc>
                  <a:txBody>
                    <a:bodyPr/>
                    <a:lstStyle/>
                    <a:p>
                      <a:pPr marL="0" algn="l">
                        <a:lnSpc>
                          <a:spcPct val="100000"/>
                        </a:lnSpc>
                        <a:spcAft>
                          <a:spcPts val="0"/>
                        </a:spcAft>
                      </a:pPr>
                      <a:r>
                        <a:rPr lang="en-US" sz="1100" b="1" dirty="0" err="1">
                          <a:effectLst/>
                          <a:latin typeface="Times New Roman" panose="02020603050405020304" pitchFamily="18" charset="0"/>
                          <a:cs typeface="Times New Roman" panose="02020603050405020304" pitchFamily="18" charset="0"/>
                        </a:rPr>
                        <a:t>Lokhanda</a:t>
                      </a:r>
                      <a:r>
                        <a:rPr lang="en-US" sz="1100" b="1" dirty="0">
                          <a:effectLst/>
                          <a:latin typeface="Times New Roman" panose="02020603050405020304" pitchFamily="18" charset="0"/>
                          <a:cs typeface="Times New Roman" panose="02020603050405020304" pitchFamily="18" charset="0"/>
                        </a:rPr>
                        <a:t>  (AA5)</a:t>
                      </a:r>
                      <a:endParaRPr lang="en-IN"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62.84</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74.32</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74.07</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33.25</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39.32</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39.19</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6.18</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9.51</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9.50</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17.24</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20.52</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20.46</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0.40</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0.63</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0.61</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extLst>
                  <a:ext uri="{0D108BD9-81ED-4DB2-BD59-A6C34878D82A}">
                    <a16:rowId xmlns:a16="http://schemas.microsoft.com/office/drawing/2014/main" val="2907068447"/>
                  </a:ext>
                </a:extLst>
              </a:tr>
              <a:tr h="91921">
                <a:tc>
                  <a:txBody>
                    <a:bodyPr/>
                    <a:lstStyle/>
                    <a:p>
                      <a:pPr marL="0" algn="l">
                        <a:lnSpc>
                          <a:spcPct val="100000"/>
                        </a:lnSpc>
                        <a:spcAft>
                          <a:spcPts val="0"/>
                        </a:spcAft>
                      </a:pPr>
                      <a:r>
                        <a:rPr lang="en-US" sz="1100" b="1" dirty="0">
                          <a:effectLst/>
                          <a:latin typeface="Times New Roman" panose="02020603050405020304" pitchFamily="18" charset="0"/>
                          <a:cs typeface="Times New Roman" panose="02020603050405020304" pitchFamily="18" charset="0"/>
                        </a:rPr>
                        <a:t> </a:t>
                      </a:r>
                      <a:r>
                        <a:rPr lang="en-US" sz="1100" b="1" dirty="0" err="1">
                          <a:effectLst/>
                          <a:latin typeface="Times New Roman" panose="02020603050405020304" pitchFamily="18" charset="0"/>
                          <a:cs typeface="Times New Roman" panose="02020603050405020304" pitchFamily="18" charset="0"/>
                        </a:rPr>
                        <a:t>Bagru</a:t>
                      </a:r>
                      <a:r>
                        <a:rPr lang="en-US" sz="1100" b="1" dirty="0">
                          <a:effectLst/>
                          <a:latin typeface="Times New Roman" panose="02020603050405020304" pitchFamily="18" charset="0"/>
                          <a:cs typeface="Times New Roman" panose="02020603050405020304" pitchFamily="18" charset="0"/>
                        </a:rPr>
                        <a:t> (AA6)</a:t>
                      </a:r>
                      <a:endParaRPr lang="en-IN"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66.40</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84.21</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b"/>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83.63</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34.77</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44.09</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43.79</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7.26</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9.98</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9.97</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17.03</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21.72</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21.63</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0.44</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0.65</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0.63</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extLst>
                  <a:ext uri="{0D108BD9-81ED-4DB2-BD59-A6C34878D82A}">
                    <a16:rowId xmlns:a16="http://schemas.microsoft.com/office/drawing/2014/main" val="2872136053"/>
                  </a:ext>
                </a:extLst>
              </a:tr>
              <a:tr h="91921">
                <a:tc>
                  <a:txBody>
                    <a:bodyPr/>
                    <a:lstStyle/>
                    <a:p>
                      <a:pPr marL="0" algn="l">
                        <a:lnSpc>
                          <a:spcPct val="100000"/>
                        </a:lnSpc>
                        <a:spcAft>
                          <a:spcPts val="0"/>
                        </a:spcAft>
                      </a:pPr>
                      <a:r>
                        <a:rPr lang="en-US" sz="1100" b="1" dirty="0">
                          <a:effectLst/>
                          <a:latin typeface="Times New Roman" panose="02020603050405020304" pitchFamily="18" charset="0"/>
                          <a:cs typeface="Times New Roman" panose="02020603050405020304" pitchFamily="18" charset="0"/>
                        </a:rPr>
                        <a:t>Bari Ka </a:t>
                      </a:r>
                      <a:r>
                        <a:rPr lang="en-US" sz="1100" b="1" dirty="0" err="1">
                          <a:effectLst/>
                          <a:latin typeface="Times New Roman" panose="02020603050405020304" pitchFamily="18" charset="0"/>
                          <a:cs typeface="Times New Roman" panose="02020603050405020304" pitchFamily="18" charset="0"/>
                        </a:rPr>
                        <a:t>Khera</a:t>
                      </a:r>
                      <a:endParaRPr lang="en-IN" sz="1100" b="1" dirty="0">
                        <a:effectLst/>
                        <a:latin typeface="Times New Roman" panose="02020603050405020304" pitchFamily="18" charset="0"/>
                        <a:cs typeface="Times New Roman" panose="02020603050405020304" pitchFamily="18" charset="0"/>
                      </a:endParaRPr>
                    </a:p>
                    <a:p>
                      <a:pPr marL="0" algn="l">
                        <a:lnSpc>
                          <a:spcPct val="100000"/>
                        </a:lnSpc>
                        <a:spcAft>
                          <a:spcPts val="0"/>
                        </a:spcAft>
                      </a:pPr>
                      <a:r>
                        <a:rPr lang="en-US" sz="1100" b="1" dirty="0">
                          <a:effectLst/>
                          <a:latin typeface="Times New Roman" panose="02020603050405020304" pitchFamily="18" charset="0"/>
                          <a:cs typeface="Times New Roman" panose="02020603050405020304" pitchFamily="18" charset="0"/>
                        </a:rPr>
                        <a:t>(AA7)</a:t>
                      </a:r>
                      <a:endParaRPr lang="en-IN"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61.18</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76.52</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75.86</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31.70</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39.65</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39.31</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7.60</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9.48</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9.37</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17.75</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20.75</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20.68</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0.39</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0.55</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0.55</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extLst>
                  <a:ext uri="{0D108BD9-81ED-4DB2-BD59-A6C34878D82A}">
                    <a16:rowId xmlns:a16="http://schemas.microsoft.com/office/drawing/2014/main" val="1162178699"/>
                  </a:ext>
                </a:extLst>
              </a:tr>
              <a:tr h="91921">
                <a:tc>
                  <a:txBody>
                    <a:bodyPr/>
                    <a:lstStyle/>
                    <a:p>
                      <a:pPr marL="0" algn="l">
                        <a:lnSpc>
                          <a:spcPct val="100000"/>
                        </a:lnSpc>
                        <a:spcAft>
                          <a:spcPts val="0"/>
                        </a:spcAft>
                      </a:pPr>
                      <a:r>
                        <a:rPr lang="en-US" sz="1100" b="1" dirty="0">
                          <a:effectLst/>
                          <a:latin typeface="Times New Roman" panose="02020603050405020304" pitchFamily="18" charset="0"/>
                          <a:cs typeface="Times New Roman" panose="02020603050405020304" pitchFamily="18" charset="0"/>
                        </a:rPr>
                        <a:t> </a:t>
                      </a:r>
                      <a:r>
                        <a:rPr lang="en-US" sz="1100" b="1" dirty="0" err="1">
                          <a:effectLst/>
                          <a:latin typeface="Times New Roman" panose="02020603050405020304" pitchFamily="18" charset="0"/>
                          <a:cs typeface="Times New Roman" panose="02020603050405020304" pitchFamily="18" charset="0"/>
                        </a:rPr>
                        <a:t>Bagru</a:t>
                      </a:r>
                      <a:r>
                        <a:rPr lang="en-US" sz="1100" b="1" dirty="0">
                          <a:effectLst/>
                          <a:latin typeface="Times New Roman" panose="02020603050405020304" pitchFamily="18" charset="0"/>
                          <a:cs typeface="Times New Roman" panose="02020603050405020304" pitchFamily="18" charset="0"/>
                        </a:rPr>
                        <a:t> Industrial Area (AA8)</a:t>
                      </a:r>
                      <a:endParaRPr lang="en-IN"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89.85</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97.50</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97.39</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49.64</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53.87</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53.80</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8.08</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10.73</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10.57</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19.81</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22.87</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22.87</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0.65</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0.45</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tc>
                  <a:txBody>
                    <a:bodyPr/>
                    <a:lstStyle/>
                    <a:p>
                      <a:pPr marL="0" algn="l">
                        <a:lnSpc>
                          <a:spcPct val="100000"/>
                        </a:lnSpc>
                        <a:spcAft>
                          <a:spcPts val="0"/>
                        </a:spcAft>
                      </a:pPr>
                      <a:r>
                        <a:rPr lang="en-US" sz="1100" dirty="0">
                          <a:effectLst/>
                          <a:latin typeface="Times New Roman" panose="02020603050405020304" pitchFamily="18" charset="0"/>
                          <a:cs typeface="Times New Roman" panose="02020603050405020304" pitchFamily="18" charset="0"/>
                        </a:rPr>
                        <a:t>0.64</a:t>
                      </a:r>
                      <a:endParaRPr lang="en-IN"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75" marR="30675" marT="0" marB="0" anchor="ctr"/>
                </a:tc>
                <a:extLst>
                  <a:ext uri="{0D108BD9-81ED-4DB2-BD59-A6C34878D82A}">
                    <a16:rowId xmlns:a16="http://schemas.microsoft.com/office/drawing/2014/main" val="2204404117"/>
                  </a:ext>
                </a:extLst>
              </a:tr>
            </a:tbl>
          </a:graphicData>
        </a:graphic>
      </p:graphicFrame>
    </p:spTree>
    <p:extLst>
      <p:ext uri="{BB962C8B-B14F-4D97-AF65-F5344CB8AC3E}">
        <p14:creationId xmlns:p14="http://schemas.microsoft.com/office/powerpoint/2010/main" val="2241198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99300" y="6416675"/>
            <a:ext cx="2311400" cy="365125"/>
          </a:xfrm>
        </p:spPr>
        <p:txBody>
          <a:bodyPr/>
          <a:lstStyle/>
          <a:p>
            <a:pPr>
              <a:defRPr/>
            </a:pPr>
            <a:fld id="{E37F0A0A-F07F-49B8-B7E1-B2CDB105F3D9}" type="slidenum">
              <a:rPr lang="en-US" smtClean="0"/>
              <a:pPr>
                <a:defRPr/>
              </a:pPr>
              <a:t>31</a:t>
            </a:fld>
            <a:endParaRPr lang="en-US"/>
          </a:p>
        </p:txBody>
      </p:sp>
      <p:sp>
        <p:nvSpPr>
          <p:cNvPr id="7" name="Rectangle 6"/>
          <p:cNvSpPr/>
          <p:nvPr/>
        </p:nvSpPr>
        <p:spPr>
          <a:xfrm>
            <a:off x="501650" y="26313"/>
            <a:ext cx="9328150" cy="430887"/>
          </a:xfrm>
          <a:prstGeom prst="rect">
            <a:avLst/>
          </a:prstGeom>
        </p:spPr>
        <p:txBody>
          <a:bodyPr>
            <a:spAutoFit/>
          </a:bodyPr>
          <a:lstStyle/>
          <a:p>
            <a:pPr algn="ctr">
              <a:defRPr/>
            </a:pPr>
            <a:r>
              <a:rPr lang="en-US" sz="2200" b="1" dirty="0">
                <a:latin typeface="Times New Roman" pitchFamily="18" charset="0"/>
                <a:cs typeface="Times New Roman" pitchFamily="18" charset="0"/>
              </a:rPr>
              <a:t>POINT WISE COMPLIANCES OF TERM OF REFERENCES</a:t>
            </a:r>
            <a:endParaRPr lang="en-US" sz="2200" b="1" cap="all" dirty="0">
              <a:latin typeface="Times New Roman" pitchFamily="18" charset="0"/>
              <a:ea typeface="+mj-ea"/>
              <a:cs typeface="Times New Roman" pitchFamily="18" charset="0"/>
            </a:endParaRPr>
          </a:p>
        </p:txBody>
      </p:sp>
      <p:sp>
        <p:nvSpPr>
          <p:cNvPr id="6" name="Rectangle 2">
            <a:extLst>
              <a:ext uri="{FF2B5EF4-FFF2-40B4-BE49-F238E27FC236}">
                <a16:creationId xmlns:a16="http://schemas.microsoft.com/office/drawing/2014/main" id="{8E3FA15C-98F1-4D6B-AD3F-0A02F4B595C2}"/>
              </a:ext>
            </a:extLst>
          </p:cNvPr>
          <p:cNvSpPr>
            <a:spLocks noChangeArrowheads="1"/>
          </p:cNvSpPr>
          <p:nvPr/>
        </p:nvSpPr>
        <p:spPr bwMode="auto">
          <a:xfrm>
            <a:off x="3216088" y="1748920"/>
            <a:ext cx="8131550" cy="3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aphicFrame>
        <p:nvGraphicFramePr>
          <p:cNvPr id="8" name="Table 7">
            <a:extLst>
              <a:ext uri="{FF2B5EF4-FFF2-40B4-BE49-F238E27FC236}">
                <a16:creationId xmlns:a16="http://schemas.microsoft.com/office/drawing/2014/main" id="{8D2C6D29-7681-4002-BF94-BC8A1BBE906D}"/>
              </a:ext>
            </a:extLst>
          </p:cNvPr>
          <p:cNvGraphicFramePr>
            <a:graphicFrameLocks noGrp="1"/>
          </p:cNvGraphicFramePr>
          <p:nvPr>
            <p:extLst>
              <p:ext uri="{D42A27DB-BD31-4B8C-83A1-F6EECF244321}">
                <p14:modId xmlns:p14="http://schemas.microsoft.com/office/powerpoint/2010/main" val="2471416363"/>
              </p:ext>
            </p:extLst>
          </p:nvPr>
        </p:nvGraphicFramePr>
        <p:xfrm>
          <a:off x="152399" y="610616"/>
          <a:ext cx="9601201" cy="3154491"/>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3886201">
                  <a:extLst>
                    <a:ext uri="{9D8B030D-6E8A-4147-A177-3AD203B41FA5}">
                      <a16:colId xmlns:a16="http://schemas.microsoft.com/office/drawing/2014/main" val="20001"/>
                    </a:ext>
                  </a:extLst>
                </a:gridCol>
                <a:gridCol w="5181600">
                  <a:extLst>
                    <a:ext uri="{9D8B030D-6E8A-4147-A177-3AD203B41FA5}">
                      <a16:colId xmlns:a16="http://schemas.microsoft.com/office/drawing/2014/main" val="20002"/>
                    </a:ext>
                  </a:extLst>
                </a:gridCol>
              </a:tblGrid>
              <a:tr h="457200">
                <a:tc>
                  <a:txBody>
                    <a:bodyPr/>
                    <a:lstStyle/>
                    <a:p>
                      <a:r>
                        <a:rPr lang="en-US" sz="1300" b="1" dirty="0">
                          <a:latin typeface="Times New Roman" pitchFamily="18" charset="0"/>
                          <a:cs typeface="Times New Roman" pitchFamily="18" charset="0"/>
                        </a:rPr>
                        <a:t>TOR Point</a:t>
                      </a:r>
                    </a:p>
                  </a:txBody>
                  <a:tcPr>
                    <a:solidFill>
                      <a:schemeClr val="accent1">
                        <a:lumMod val="20000"/>
                        <a:lumOff val="80000"/>
                      </a:schemeClr>
                    </a:solidFill>
                  </a:tcPr>
                </a:tc>
                <a:tc>
                  <a:txBody>
                    <a:bodyPr/>
                    <a:lstStyle/>
                    <a:p>
                      <a:r>
                        <a:rPr lang="en-US" sz="1300" b="1" dirty="0">
                          <a:latin typeface="Times New Roman" pitchFamily="18" charset="0"/>
                          <a:cs typeface="Times New Roman" pitchFamily="18" charset="0"/>
                        </a:rPr>
                        <a:t>ToR Details</a:t>
                      </a:r>
                    </a:p>
                  </a:txBody>
                  <a:tcPr>
                    <a:solidFill>
                      <a:schemeClr val="accent1">
                        <a:lumMod val="20000"/>
                        <a:lumOff val="80000"/>
                      </a:schemeClr>
                    </a:solidFill>
                  </a:tcPr>
                </a:tc>
                <a:tc>
                  <a:txBody>
                    <a:bodyPr/>
                    <a:lstStyle/>
                    <a:p>
                      <a:r>
                        <a:rPr lang="en-US" sz="1300" b="1" dirty="0">
                          <a:latin typeface="Times New Roman" pitchFamily="18" charset="0"/>
                          <a:cs typeface="Times New Roman" pitchFamily="18" charset="0"/>
                        </a:rPr>
                        <a:t>Implementation/Plan </a:t>
                      </a:r>
                    </a:p>
                  </a:txBody>
                  <a:tcPr>
                    <a:solidFill>
                      <a:schemeClr val="accent1">
                        <a:lumMod val="20000"/>
                        <a:lumOff val="80000"/>
                      </a:schemeClr>
                    </a:solidFill>
                  </a:tcPr>
                </a:tc>
                <a:extLst>
                  <a:ext uri="{0D108BD9-81ED-4DB2-BD59-A6C34878D82A}">
                    <a16:rowId xmlns:a16="http://schemas.microsoft.com/office/drawing/2014/main" val="10000"/>
                  </a:ext>
                </a:extLst>
              </a:tr>
              <a:tr h="0">
                <a:tc>
                  <a:txBody>
                    <a:bodyPr/>
                    <a:lstStyle/>
                    <a:p>
                      <a:pPr marL="0" lvl="0" indent="0" algn="ctr">
                        <a:lnSpc>
                          <a:spcPct val="150000"/>
                        </a:lnSpc>
                        <a:spcAft>
                          <a:spcPts val="600"/>
                        </a:spcAft>
                        <a:buFont typeface="+mj-lt"/>
                        <a:buNone/>
                      </a:pPr>
                      <a:r>
                        <a:rPr lang="en-US" sz="1300" b="0" dirty="0">
                          <a:effectLst/>
                          <a:latin typeface="Times New Roman" panose="02020603050405020304" pitchFamily="18" charset="0"/>
                          <a:ea typeface="Times New Roman" panose="02020603050405020304" pitchFamily="18" charset="0"/>
                          <a:cs typeface="Times New Roman" panose="02020603050405020304" pitchFamily="18" charset="0"/>
                        </a:rPr>
                        <a:t>iv.</a:t>
                      </a:r>
                      <a:endParaRPr lang="en-IN" sz="13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tabLst>
                          <a:tab pos="2548890" algn="l"/>
                        </a:tabLst>
                      </a:pPr>
                      <a:r>
                        <a:rPr lang="en-US" sz="1300" dirty="0">
                          <a:effectLst/>
                          <a:latin typeface="Times New Roman" panose="02020603050405020304" pitchFamily="18" charset="0"/>
                          <a:ea typeface="Times New Roman" panose="02020603050405020304" pitchFamily="18" charset="0"/>
                        </a:rPr>
                        <a:t>Surface water quality of nearby River (100m upstream and downstream of discharge point) and other surface drains at eight locations as per CPCB/</a:t>
                      </a:r>
                      <a:r>
                        <a:rPr lang="en-US" sz="1300" dirty="0" err="1">
                          <a:effectLst/>
                          <a:latin typeface="Times New Roman" panose="02020603050405020304" pitchFamily="18" charset="0"/>
                          <a:ea typeface="Times New Roman" panose="02020603050405020304" pitchFamily="18" charset="0"/>
                        </a:rPr>
                        <a:t>MoEF&amp;CC</a:t>
                      </a:r>
                      <a:r>
                        <a:rPr lang="en-US" sz="1300" dirty="0">
                          <a:effectLst/>
                          <a:latin typeface="Times New Roman" panose="02020603050405020304" pitchFamily="18" charset="0"/>
                          <a:ea typeface="Times New Roman" panose="02020603050405020304" pitchFamily="18" charset="0"/>
                        </a:rPr>
                        <a:t> guidelines.</a:t>
                      </a:r>
                      <a:endParaRPr lang="en-IN" sz="13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600"/>
                        </a:spcAft>
                      </a:pPr>
                      <a:r>
                        <a:rPr lang="en-US" sz="1300" spc="-10" dirty="0">
                          <a:effectLst/>
                          <a:latin typeface="Times New Roman" panose="02020603050405020304" pitchFamily="18" charset="0"/>
                          <a:ea typeface="Times New Roman" panose="02020603050405020304" pitchFamily="18" charset="0"/>
                        </a:rPr>
                        <a:t>There is </a:t>
                      </a:r>
                      <a:r>
                        <a:rPr lang="en-US" sz="1300" spc="-10" dirty="0" err="1">
                          <a:effectLst/>
                          <a:latin typeface="Times New Roman" panose="02020603050405020304" pitchFamily="18" charset="0"/>
                          <a:ea typeface="Times New Roman" panose="02020603050405020304" pitchFamily="18" charset="0"/>
                        </a:rPr>
                        <a:t>sadriya</a:t>
                      </a:r>
                      <a:r>
                        <a:rPr lang="en-US" sz="1300" spc="-10" dirty="0">
                          <a:effectLst/>
                          <a:latin typeface="Times New Roman" panose="02020603050405020304" pitchFamily="18" charset="0"/>
                          <a:ea typeface="Times New Roman" panose="02020603050405020304" pitchFamily="18" charset="0"/>
                        </a:rPr>
                        <a:t> </a:t>
                      </a:r>
                      <a:r>
                        <a:rPr lang="en-US" sz="1300" spc="-10" dirty="0" err="1">
                          <a:effectLst/>
                          <a:latin typeface="Times New Roman" panose="02020603050405020304" pitchFamily="18" charset="0"/>
                          <a:ea typeface="Times New Roman" panose="02020603050405020304" pitchFamily="18" charset="0"/>
                        </a:rPr>
                        <a:t>Nadi</a:t>
                      </a:r>
                      <a:r>
                        <a:rPr lang="en-US" sz="1300" spc="-10" dirty="0">
                          <a:effectLst/>
                          <a:latin typeface="Times New Roman" panose="02020603050405020304" pitchFamily="18" charset="0"/>
                          <a:ea typeface="Times New Roman" panose="02020603050405020304" pitchFamily="18" charset="0"/>
                        </a:rPr>
                        <a:t> (seasonal river) which was dry during the study period. Hence, no surface water monitoring was carried out.</a:t>
                      </a:r>
                      <a:endParaRPr lang="en-IN" sz="13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marL="0" lvl="0" indent="0" algn="ctr">
                        <a:lnSpc>
                          <a:spcPct val="150000"/>
                        </a:lnSpc>
                        <a:spcAft>
                          <a:spcPts val="600"/>
                        </a:spcAft>
                        <a:buFont typeface="+mj-lt"/>
                        <a:buNone/>
                      </a:pPr>
                      <a:r>
                        <a:rPr lang="en-US" sz="1300" b="0" dirty="0">
                          <a:effectLst/>
                          <a:latin typeface="Times New Roman" panose="02020603050405020304" pitchFamily="18" charset="0"/>
                          <a:ea typeface="Times New Roman" panose="02020603050405020304" pitchFamily="18" charset="0"/>
                          <a:cs typeface="Times New Roman" panose="02020603050405020304" pitchFamily="18" charset="0"/>
                        </a:rPr>
                        <a:t>v.</a:t>
                      </a:r>
                      <a:endParaRPr lang="en-IN" sz="13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tabLst>
                          <a:tab pos="2548890" algn="l"/>
                        </a:tabLst>
                      </a:pPr>
                      <a:r>
                        <a:rPr lang="en-US" sz="1300" dirty="0">
                          <a:effectLst/>
                          <a:latin typeface="Times New Roman" panose="02020603050405020304" pitchFamily="18" charset="0"/>
                          <a:ea typeface="Times New Roman" panose="02020603050405020304" pitchFamily="18" charset="0"/>
                        </a:rPr>
                        <a:t>Whether the site falls near to polluted stretch of river identified by the CPCB/</a:t>
                      </a:r>
                      <a:r>
                        <a:rPr lang="en-US" sz="1300" dirty="0" err="1">
                          <a:effectLst/>
                          <a:latin typeface="Times New Roman" panose="02020603050405020304" pitchFamily="18" charset="0"/>
                          <a:ea typeface="Times New Roman" panose="02020603050405020304" pitchFamily="18" charset="0"/>
                        </a:rPr>
                        <a:t>MoEF</a:t>
                      </a:r>
                      <a:r>
                        <a:rPr lang="en-US" sz="1300" dirty="0">
                          <a:effectLst/>
                          <a:latin typeface="Times New Roman" panose="02020603050405020304" pitchFamily="18" charset="0"/>
                          <a:ea typeface="Times New Roman" panose="02020603050405020304" pitchFamily="18" charset="0"/>
                        </a:rPr>
                        <a:t>&amp; CC, if yes give details.</a:t>
                      </a:r>
                      <a:endParaRPr lang="en-IN" sz="13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600"/>
                        </a:spcAft>
                        <a:tabLst>
                          <a:tab pos="2548890" algn="l"/>
                          <a:tab pos="2865755" algn="ctr"/>
                        </a:tabLst>
                      </a:pPr>
                      <a:r>
                        <a:rPr lang="en-US" sz="1300">
                          <a:effectLst/>
                          <a:latin typeface="Times New Roman" panose="02020603050405020304" pitchFamily="18" charset="0"/>
                          <a:ea typeface="Times New Roman" panose="02020603050405020304" pitchFamily="18" charset="0"/>
                        </a:rPr>
                        <a:t>There is no polluted stretch of river identified by the CPCB/ MoEF&amp;CC within the study area.</a:t>
                      </a:r>
                      <a:endParaRPr lang="en-IN" sz="13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13271762"/>
                  </a:ext>
                </a:extLst>
              </a:tr>
              <a:tr h="0">
                <a:tc>
                  <a:txBody>
                    <a:bodyPr/>
                    <a:lstStyle/>
                    <a:p>
                      <a:pPr marL="0" lvl="0" indent="0" algn="ctr">
                        <a:lnSpc>
                          <a:spcPct val="150000"/>
                        </a:lnSpc>
                        <a:spcAft>
                          <a:spcPts val="600"/>
                        </a:spcAft>
                        <a:buFont typeface="+mj-lt"/>
                        <a:buNone/>
                      </a:pPr>
                      <a:r>
                        <a:rPr lang="en-US" sz="1300" b="0" dirty="0">
                          <a:effectLst/>
                          <a:latin typeface="Times New Roman" panose="02020603050405020304" pitchFamily="18" charset="0"/>
                          <a:ea typeface="Times New Roman" panose="02020603050405020304" pitchFamily="18" charset="0"/>
                          <a:cs typeface="Times New Roman" panose="02020603050405020304" pitchFamily="18" charset="0"/>
                        </a:rPr>
                        <a:t>vi.</a:t>
                      </a:r>
                      <a:endParaRPr lang="en-IN" sz="13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45720" algn="just">
                        <a:lnSpc>
                          <a:spcPct val="150000"/>
                        </a:lnSpc>
                        <a:spcAft>
                          <a:spcPts val="600"/>
                        </a:spcAft>
                        <a:tabLst>
                          <a:tab pos="2541270" algn="l"/>
                        </a:tabLst>
                      </a:pPr>
                      <a:r>
                        <a:rPr lang="en-US" sz="1300" dirty="0">
                          <a:effectLst/>
                          <a:latin typeface="Times New Roman" panose="02020603050405020304" pitchFamily="18" charset="0"/>
                          <a:ea typeface="Times New Roman" panose="02020603050405020304" pitchFamily="18" charset="0"/>
                        </a:rPr>
                        <a:t>Ground water monitoring at minimum 8 locations shall be included</a:t>
                      </a:r>
                      <a:endParaRPr lang="en-IN" sz="13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600"/>
                        </a:spcAft>
                      </a:pPr>
                      <a:r>
                        <a:rPr lang="en-US" sz="1300" dirty="0">
                          <a:effectLst/>
                          <a:latin typeface="Times New Roman" panose="02020603050405020304" pitchFamily="18" charset="0"/>
                          <a:ea typeface="Times New Roman" panose="02020603050405020304" pitchFamily="18" charset="0"/>
                        </a:rPr>
                        <a:t>Ground water monitoring has been carried out at eight locations. Details is as given below:-</a:t>
                      </a:r>
                      <a:endParaRPr lang="en-IN" sz="13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70899293"/>
                  </a:ext>
                </a:extLst>
              </a:tr>
            </a:tbl>
          </a:graphicData>
        </a:graphic>
      </p:graphicFrame>
    </p:spTree>
    <p:extLst>
      <p:ext uri="{BB962C8B-B14F-4D97-AF65-F5344CB8AC3E}">
        <p14:creationId xmlns:p14="http://schemas.microsoft.com/office/powerpoint/2010/main" val="1798987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99300" y="6416675"/>
            <a:ext cx="2311400" cy="365125"/>
          </a:xfrm>
        </p:spPr>
        <p:txBody>
          <a:bodyPr/>
          <a:lstStyle/>
          <a:p>
            <a:pPr>
              <a:defRPr/>
            </a:pPr>
            <a:fld id="{E37F0A0A-F07F-49B8-B7E1-B2CDB105F3D9}" type="slidenum">
              <a:rPr lang="en-US" smtClean="0"/>
              <a:pPr>
                <a:defRPr/>
              </a:pPr>
              <a:t>32</a:t>
            </a:fld>
            <a:endParaRPr lang="en-US"/>
          </a:p>
        </p:txBody>
      </p:sp>
      <p:sp>
        <p:nvSpPr>
          <p:cNvPr id="7" name="Rectangle 6"/>
          <p:cNvSpPr/>
          <p:nvPr/>
        </p:nvSpPr>
        <p:spPr>
          <a:xfrm>
            <a:off x="501650" y="26313"/>
            <a:ext cx="9328150" cy="430887"/>
          </a:xfrm>
          <a:prstGeom prst="rect">
            <a:avLst/>
          </a:prstGeom>
        </p:spPr>
        <p:txBody>
          <a:bodyPr>
            <a:spAutoFit/>
          </a:bodyPr>
          <a:lstStyle/>
          <a:p>
            <a:pPr algn="ctr">
              <a:defRPr/>
            </a:pPr>
            <a:r>
              <a:rPr lang="en-US" sz="2200" b="1" dirty="0">
                <a:latin typeface="Times New Roman" pitchFamily="18" charset="0"/>
                <a:cs typeface="Times New Roman" pitchFamily="18" charset="0"/>
              </a:rPr>
              <a:t>POINT WISE COMPLIANCES OF TERM OF REFERENCES</a:t>
            </a:r>
            <a:endParaRPr lang="en-US" sz="2200" b="1" cap="all" dirty="0">
              <a:latin typeface="Times New Roman" pitchFamily="18" charset="0"/>
              <a:ea typeface="+mj-ea"/>
              <a:cs typeface="Times New Roman" pitchFamily="18" charset="0"/>
            </a:endParaRPr>
          </a:p>
        </p:txBody>
      </p:sp>
      <p:sp>
        <p:nvSpPr>
          <p:cNvPr id="6" name="Rectangle 2">
            <a:extLst>
              <a:ext uri="{FF2B5EF4-FFF2-40B4-BE49-F238E27FC236}">
                <a16:creationId xmlns:a16="http://schemas.microsoft.com/office/drawing/2014/main" id="{8E3FA15C-98F1-4D6B-AD3F-0A02F4B595C2}"/>
              </a:ext>
            </a:extLst>
          </p:cNvPr>
          <p:cNvSpPr>
            <a:spLocks noChangeArrowheads="1"/>
          </p:cNvSpPr>
          <p:nvPr/>
        </p:nvSpPr>
        <p:spPr bwMode="auto">
          <a:xfrm>
            <a:off x="3216088" y="1748920"/>
            <a:ext cx="8131550" cy="3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aphicFrame>
        <p:nvGraphicFramePr>
          <p:cNvPr id="4" name="Table 3">
            <a:extLst>
              <a:ext uri="{FF2B5EF4-FFF2-40B4-BE49-F238E27FC236}">
                <a16:creationId xmlns:a16="http://schemas.microsoft.com/office/drawing/2014/main" id="{8C780728-8E04-201E-BE0F-21992B1E2758}"/>
              </a:ext>
            </a:extLst>
          </p:cNvPr>
          <p:cNvGraphicFramePr>
            <a:graphicFrameLocks noGrp="1"/>
          </p:cNvGraphicFramePr>
          <p:nvPr>
            <p:extLst>
              <p:ext uri="{D42A27DB-BD31-4B8C-83A1-F6EECF244321}">
                <p14:modId xmlns:p14="http://schemas.microsoft.com/office/powerpoint/2010/main" val="927546698"/>
              </p:ext>
            </p:extLst>
          </p:nvPr>
        </p:nvGraphicFramePr>
        <p:xfrm>
          <a:off x="190501" y="845820"/>
          <a:ext cx="9563099" cy="5935980"/>
        </p:xfrm>
        <a:graphic>
          <a:graphicData uri="http://schemas.openxmlformats.org/drawingml/2006/table">
            <a:tbl>
              <a:tblPr firstRow="1" firstCol="1" bandRow="1">
                <a:tableStyleId>{5940675A-B579-460E-94D1-54222C63F5DA}</a:tableStyleId>
              </a:tblPr>
              <a:tblGrid>
                <a:gridCol w="418822">
                  <a:extLst>
                    <a:ext uri="{9D8B030D-6E8A-4147-A177-3AD203B41FA5}">
                      <a16:colId xmlns:a16="http://schemas.microsoft.com/office/drawing/2014/main" val="3790179"/>
                    </a:ext>
                  </a:extLst>
                </a:gridCol>
                <a:gridCol w="1186662">
                  <a:extLst>
                    <a:ext uri="{9D8B030D-6E8A-4147-A177-3AD203B41FA5}">
                      <a16:colId xmlns:a16="http://schemas.microsoft.com/office/drawing/2014/main" val="771937324"/>
                    </a:ext>
                  </a:extLst>
                </a:gridCol>
                <a:gridCol w="2216396">
                  <a:extLst>
                    <a:ext uri="{9D8B030D-6E8A-4147-A177-3AD203B41FA5}">
                      <a16:colId xmlns:a16="http://schemas.microsoft.com/office/drawing/2014/main" val="920397170"/>
                    </a:ext>
                  </a:extLst>
                </a:gridCol>
                <a:gridCol w="727923">
                  <a:extLst>
                    <a:ext uri="{9D8B030D-6E8A-4147-A177-3AD203B41FA5}">
                      <a16:colId xmlns:a16="http://schemas.microsoft.com/office/drawing/2014/main" val="745197094"/>
                    </a:ext>
                  </a:extLst>
                </a:gridCol>
                <a:gridCol w="889364">
                  <a:extLst>
                    <a:ext uri="{9D8B030D-6E8A-4147-A177-3AD203B41FA5}">
                      <a16:colId xmlns:a16="http://schemas.microsoft.com/office/drawing/2014/main" val="1963706845"/>
                    </a:ext>
                  </a:extLst>
                </a:gridCol>
                <a:gridCol w="889364">
                  <a:extLst>
                    <a:ext uri="{9D8B030D-6E8A-4147-A177-3AD203B41FA5}">
                      <a16:colId xmlns:a16="http://schemas.microsoft.com/office/drawing/2014/main" val="1678612231"/>
                    </a:ext>
                  </a:extLst>
                </a:gridCol>
                <a:gridCol w="889364">
                  <a:extLst>
                    <a:ext uri="{9D8B030D-6E8A-4147-A177-3AD203B41FA5}">
                      <a16:colId xmlns:a16="http://schemas.microsoft.com/office/drawing/2014/main" val="2866884733"/>
                    </a:ext>
                  </a:extLst>
                </a:gridCol>
                <a:gridCol w="808931">
                  <a:extLst>
                    <a:ext uri="{9D8B030D-6E8A-4147-A177-3AD203B41FA5}">
                      <a16:colId xmlns:a16="http://schemas.microsoft.com/office/drawing/2014/main" val="4073405656"/>
                    </a:ext>
                  </a:extLst>
                </a:gridCol>
                <a:gridCol w="727342">
                  <a:extLst>
                    <a:ext uri="{9D8B030D-6E8A-4147-A177-3AD203B41FA5}">
                      <a16:colId xmlns:a16="http://schemas.microsoft.com/office/drawing/2014/main" val="636012359"/>
                    </a:ext>
                  </a:extLst>
                </a:gridCol>
                <a:gridCol w="808931">
                  <a:extLst>
                    <a:ext uri="{9D8B030D-6E8A-4147-A177-3AD203B41FA5}">
                      <a16:colId xmlns:a16="http://schemas.microsoft.com/office/drawing/2014/main" val="1304221117"/>
                    </a:ext>
                  </a:extLst>
                </a:gridCol>
              </a:tblGrid>
              <a:tr h="52310">
                <a:tc gridSpan="10">
                  <a:txBody>
                    <a:bodyPr/>
                    <a:lstStyle/>
                    <a:p>
                      <a:pPr marL="0" algn="l">
                        <a:lnSpc>
                          <a:spcPct val="100000"/>
                        </a:lnSpc>
                        <a:spcAft>
                          <a:spcPts val="0"/>
                        </a:spcAft>
                      </a:pPr>
                      <a:r>
                        <a:rPr lang="en-US" sz="950" b="1" dirty="0">
                          <a:effectLst/>
                          <a:latin typeface="Times New Roman" panose="02020603050405020304" pitchFamily="18" charset="0"/>
                          <a:cs typeface="Times New Roman" panose="02020603050405020304" pitchFamily="18" charset="0"/>
                        </a:rPr>
                        <a:t>Results for analysis of Ground Water (Locations GW 1, GW 2, GW 3, GW 4)</a:t>
                      </a:r>
                      <a:endParaRPr lang="en-IN" sz="95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223581608"/>
                  </a:ext>
                </a:extLst>
              </a:tr>
              <a:tr h="52310">
                <a:tc rowSpan="2">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 Sl. No.</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rowSpan="2">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Parameter</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rowSpan="2">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Test Protocol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rowSpan="2">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Unit</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GW 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GW 2</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GW 3</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GW 4</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rowSpan="2">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Acceptable Limit</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rowSpan="2">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Permissible Limit</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extLst>
                  <a:ext uri="{0D108BD9-81ED-4DB2-BD59-A6C34878D82A}">
                    <a16:rowId xmlns:a16="http://schemas.microsoft.com/office/drawing/2014/main" val="1788040528"/>
                  </a:ext>
                </a:extLst>
              </a:tr>
              <a:tr h="108625">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Project site</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Dahmi Khurd</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Palri</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Chirota</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3413382274"/>
                  </a:ext>
                </a:extLst>
              </a:tr>
              <a:tr h="59057">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pH</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IS 3025(P-11):1983, RA 2017</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 --</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7.78</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7.65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8.06</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7.28</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6.5 – 8.5 </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N.R.</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extLst>
                  <a:ext uri="{0D108BD9-81ED-4DB2-BD59-A6C34878D82A}">
                    <a16:rowId xmlns:a16="http://schemas.microsoft.com/office/drawing/2014/main" val="1817961807"/>
                  </a:ext>
                </a:extLst>
              </a:tr>
              <a:tr h="5231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2</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EC</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IS 3025(P-11):1983, RA 2017</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µS/cm</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1122.83</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1173.84</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3440.76</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5880.24</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extLst>
                  <a:ext uri="{0D108BD9-81ED-4DB2-BD59-A6C34878D82A}">
                    <a16:rowId xmlns:a16="http://schemas.microsoft.com/office/drawing/2014/main" val="297919507"/>
                  </a:ext>
                </a:extLst>
              </a:tr>
              <a:tr h="5231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3</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Temperature</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 IS 3025(P-03):1984, RA 2017</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°C</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34°C</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34°C</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33°C</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35°C</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extLst>
                  <a:ext uri="{0D108BD9-81ED-4DB2-BD59-A6C34878D82A}">
                    <a16:rowId xmlns:a16="http://schemas.microsoft.com/office/drawing/2014/main" val="3328372231"/>
                  </a:ext>
                </a:extLst>
              </a:tr>
              <a:tr h="59057">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4</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Color</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APHA (22nd Edition) 2120 B</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Hazen</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15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extLst>
                  <a:ext uri="{0D108BD9-81ED-4DB2-BD59-A6C34878D82A}">
                    <a16:rowId xmlns:a16="http://schemas.microsoft.com/office/drawing/2014/main" val="1311862942"/>
                  </a:ext>
                </a:extLst>
              </a:tr>
              <a:tr h="83196">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Taste</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IS 3025(P-8):2002</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Agreeable</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Agreeable</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Agreeable</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Agreeable</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Agreeable</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Agreeable</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Agreeable</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extLst>
                  <a:ext uri="{0D108BD9-81ED-4DB2-BD59-A6C34878D82A}">
                    <a16:rowId xmlns:a16="http://schemas.microsoft.com/office/drawing/2014/main" val="1502443838"/>
                  </a:ext>
                </a:extLst>
              </a:tr>
              <a:tr h="83196">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6</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Odour</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IS 3025(P-5):2002</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Agreeable</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Agreeable</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Agreeable</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Agreeable</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Agreeable</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Agreeable</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Agreeable</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extLst>
                  <a:ext uri="{0D108BD9-81ED-4DB2-BD59-A6C34878D82A}">
                    <a16:rowId xmlns:a16="http://schemas.microsoft.com/office/drawing/2014/main" val="3648951795"/>
                  </a:ext>
                </a:extLst>
              </a:tr>
              <a:tr h="5231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7</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Turbidity</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IS 3025(P-10):1984, RA 2017</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NTU</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extLst>
                  <a:ext uri="{0D108BD9-81ED-4DB2-BD59-A6C34878D82A}">
                    <a16:rowId xmlns:a16="http://schemas.microsoft.com/office/drawing/2014/main" val="2025994114"/>
                  </a:ext>
                </a:extLst>
              </a:tr>
              <a:tr h="5231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8</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Total Dissolved Solids</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IS 3025(P-16):1984, RA 2017</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729.84</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763</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2236.5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3822.16</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500</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2000</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extLst>
                  <a:ext uri="{0D108BD9-81ED-4DB2-BD59-A6C34878D82A}">
                    <a16:rowId xmlns:a16="http://schemas.microsoft.com/office/drawing/2014/main" val="4193817878"/>
                  </a:ext>
                </a:extLst>
              </a:tr>
              <a:tr h="5231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9</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Total Hardness</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IS 3025(P-21):2009, RA 2019</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111.19</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80.87</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111.19</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646.97</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200</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600</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extLst>
                  <a:ext uri="{0D108BD9-81ED-4DB2-BD59-A6C34878D82A}">
                    <a16:rowId xmlns:a16="http://schemas.microsoft.com/office/drawing/2014/main" val="617594706"/>
                  </a:ext>
                </a:extLst>
              </a:tr>
              <a:tr h="5231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10</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Calcium</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IS 3025(P-40):1991, RA 2019</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20.24</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16.19</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16.19</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89.05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75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200</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extLst>
                  <a:ext uri="{0D108BD9-81ED-4DB2-BD59-A6C34878D82A}">
                    <a16:rowId xmlns:a16="http://schemas.microsoft.com/office/drawing/2014/main" val="1534830432"/>
                  </a:ext>
                </a:extLst>
              </a:tr>
              <a:tr h="5231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11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Magnesium as Mg</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IS 3025(P-46):1994, RA 2019</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14.58</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9.72</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17.01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102.06</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30</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100</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extLst>
                  <a:ext uri="{0D108BD9-81ED-4DB2-BD59-A6C34878D82A}">
                    <a16:rowId xmlns:a16="http://schemas.microsoft.com/office/drawing/2014/main" val="3366404947"/>
                  </a:ext>
                </a:extLst>
              </a:tr>
              <a:tr h="5231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12</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Alkalinity</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IS 3025(P-23):1986, RA 2019</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412.0</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319.3</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1421.4</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844.6</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200</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600</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extLst>
                  <a:ext uri="{0D108BD9-81ED-4DB2-BD59-A6C34878D82A}">
                    <a16:rowId xmlns:a16="http://schemas.microsoft.com/office/drawing/2014/main" val="1832977460"/>
                  </a:ext>
                </a:extLst>
              </a:tr>
              <a:tr h="5231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13</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Chloride as Cl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IS 3025(P-32):1988, RA 2019</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72.63</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193.69</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435.82</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1912.77</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250</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1000</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extLst>
                  <a:ext uri="{0D108BD9-81ED-4DB2-BD59-A6C34878D82A}">
                    <a16:rowId xmlns:a16="http://schemas.microsoft.com/office/drawing/2014/main" val="1042900710"/>
                  </a:ext>
                </a:extLst>
              </a:tr>
              <a:tr h="5231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14</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COD</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IS 3025(P-58):2006, RA 2017</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BDL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BDL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BDL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BDL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250</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extLst>
                  <a:ext uri="{0D108BD9-81ED-4DB2-BD59-A6C34878D82A}">
                    <a16:rowId xmlns:a16="http://schemas.microsoft.com/office/drawing/2014/main" val="905983799"/>
                  </a:ext>
                </a:extLst>
              </a:tr>
              <a:tr h="5231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15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Fluoride as F</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IS 3025(P-60):2008, RA 2019</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0.18</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0.18</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0.26</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0.30</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1.0</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1.5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extLst>
                  <a:ext uri="{0D108BD9-81ED-4DB2-BD59-A6C34878D82A}">
                    <a16:rowId xmlns:a16="http://schemas.microsoft.com/office/drawing/2014/main" val="1495628419"/>
                  </a:ext>
                </a:extLst>
              </a:tr>
              <a:tr h="5231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16</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Sulphate as SO</a:t>
                      </a:r>
                      <a:r>
                        <a:rPr lang="en-US" sz="950" baseline="-25000">
                          <a:effectLst/>
                          <a:latin typeface="Times New Roman" panose="02020603050405020304" pitchFamily="18" charset="0"/>
                          <a:cs typeface="Times New Roman" panose="02020603050405020304" pitchFamily="18" charset="0"/>
                        </a:rPr>
                        <a:t>4</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IS 3025(P-24):1986, RA 2019</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29.05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77.47</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130.5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573.6</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200</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400</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extLst>
                  <a:ext uri="{0D108BD9-81ED-4DB2-BD59-A6C34878D82A}">
                    <a16:rowId xmlns:a16="http://schemas.microsoft.com/office/drawing/2014/main" val="2972892307"/>
                  </a:ext>
                </a:extLst>
              </a:tr>
              <a:tr h="5231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17</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Nitrate as NO</a:t>
                      </a:r>
                      <a:r>
                        <a:rPr lang="en-US" sz="950" baseline="-25000">
                          <a:effectLst/>
                          <a:latin typeface="Times New Roman" panose="02020603050405020304" pitchFamily="18" charset="0"/>
                          <a:cs typeface="Times New Roman" panose="02020603050405020304" pitchFamily="18" charset="0"/>
                        </a:rPr>
                        <a:t>3</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IS 3025(P-34):1988, RA 2019</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38.41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28.11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53.42</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45.1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45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N.R.</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extLst>
                  <a:ext uri="{0D108BD9-81ED-4DB2-BD59-A6C34878D82A}">
                    <a16:rowId xmlns:a16="http://schemas.microsoft.com/office/drawing/2014/main" val="1023242638"/>
                  </a:ext>
                </a:extLst>
              </a:tr>
              <a:tr h="5231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18</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Zinc as Zn</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APHA (22nd Edition) 3111 B</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0.05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0.05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0.03</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0.02</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15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extLst>
                  <a:ext uri="{0D108BD9-81ED-4DB2-BD59-A6C34878D82A}">
                    <a16:rowId xmlns:a16="http://schemas.microsoft.com/office/drawing/2014/main" val="3106932966"/>
                  </a:ext>
                </a:extLst>
              </a:tr>
              <a:tr h="5231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19</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Lead as Pb</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APHA (22nd Edition) 3111 B</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N.R.</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extLst>
                  <a:ext uri="{0D108BD9-81ED-4DB2-BD59-A6C34878D82A}">
                    <a16:rowId xmlns:a16="http://schemas.microsoft.com/office/drawing/2014/main" val="1713523631"/>
                  </a:ext>
                </a:extLst>
              </a:tr>
              <a:tr h="5231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20</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Manganese as Mn</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APHA (22nd Edition) 3111 B</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0.3</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extLst>
                  <a:ext uri="{0D108BD9-81ED-4DB2-BD59-A6C34878D82A}">
                    <a16:rowId xmlns:a16="http://schemas.microsoft.com/office/drawing/2014/main" val="86933664"/>
                  </a:ext>
                </a:extLst>
              </a:tr>
              <a:tr h="5231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21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Iron as Fe</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IS 3025(P-53):2003, RA 2019</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0.05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0.07</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0.17</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0.16</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0.3</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N.R.</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extLst>
                  <a:ext uri="{0D108BD9-81ED-4DB2-BD59-A6C34878D82A}">
                    <a16:rowId xmlns:a16="http://schemas.microsoft.com/office/drawing/2014/main" val="4258060358"/>
                  </a:ext>
                </a:extLst>
              </a:tr>
              <a:tr h="5231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22</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Cadmium as Cd</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APHA (22nd Edition) 3111 B</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0.003</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N.R.</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extLst>
                  <a:ext uri="{0D108BD9-81ED-4DB2-BD59-A6C34878D82A}">
                    <a16:rowId xmlns:a16="http://schemas.microsoft.com/office/drawing/2014/main" val="4166560321"/>
                  </a:ext>
                </a:extLst>
              </a:tr>
              <a:tr h="5231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23</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Nickel as Ni</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APHA (22nd Edition) 3111 B</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0.02</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N.R.</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extLst>
                  <a:ext uri="{0D108BD9-81ED-4DB2-BD59-A6C34878D82A}">
                    <a16:rowId xmlns:a16="http://schemas.microsoft.com/office/drawing/2014/main" val="624347929"/>
                  </a:ext>
                </a:extLst>
              </a:tr>
              <a:tr h="5231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24</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Copper as Cu</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APHA (22nd Edition) 3111 B</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0.05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1.5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extLst>
                  <a:ext uri="{0D108BD9-81ED-4DB2-BD59-A6C34878D82A}">
                    <a16:rowId xmlns:a16="http://schemas.microsoft.com/office/drawing/2014/main" val="2739575018"/>
                  </a:ext>
                </a:extLst>
              </a:tr>
              <a:tr h="5231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25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Total Chromium as Cr</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APHA (22nd Edition) 3111 B</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&lt;0.02</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0.05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N.R.</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extLst>
                  <a:ext uri="{0D108BD9-81ED-4DB2-BD59-A6C34878D82A}">
                    <a16:rowId xmlns:a16="http://schemas.microsoft.com/office/drawing/2014/main" val="1954086336"/>
                  </a:ext>
                </a:extLst>
              </a:tr>
              <a:tr h="10462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26</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Phenolic Compound as C</a:t>
                      </a:r>
                      <a:r>
                        <a:rPr lang="en-US" sz="950" baseline="-25000">
                          <a:effectLst/>
                          <a:latin typeface="Times New Roman" panose="02020603050405020304" pitchFamily="18" charset="0"/>
                          <a:cs typeface="Times New Roman" panose="02020603050405020304" pitchFamily="18" charset="0"/>
                        </a:rPr>
                        <a:t>6</a:t>
                      </a:r>
                      <a:r>
                        <a:rPr lang="en-US" sz="950">
                          <a:effectLst/>
                          <a:latin typeface="Times New Roman" panose="02020603050405020304" pitchFamily="18" charset="0"/>
                          <a:cs typeface="Times New Roman" panose="02020603050405020304" pitchFamily="18" charset="0"/>
                        </a:rPr>
                        <a:t>H</a:t>
                      </a:r>
                      <a:r>
                        <a:rPr lang="en-US" sz="950" baseline="-25000">
                          <a:effectLst/>
                          <a:latin typeface="Times New Roman" panose="02020603050405020304" pitchFamily="18" charset="0"/>
                          <a:cs typeface="Times New Roman" panose="02020603050405020304" pitchFamily="18" charset="0"/>
                        </a:rPr>
                        <a:t>5</a:t>
                      </a:r>
                      <a:r>
                        <a:rPr lang="en-US" sz="950">
                          <a:effectLst/>
                          <a:latin typeface="Times New Roman" panose="02020603050405020304" pitchFamily="18" charset="0"/>
                          <a:cs typeface="Times New Roman" panose="02020603050405020304" pitchFamily="18" charset="0"/>
                        </a:rPr>
                        <a:t>OH</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APHA (22nd Edition) 5530 C</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0.001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0.002</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extLst>
                  <a:ext uri="{0D108BD9-81ED-4DB2-BD59-A6C34878D82A}">
                    <a16:rowId xmlns:a16="http://schemas.microsoft.com/office/drawing/2014/main" val="3590389469"/>
                  </a:ext>
                </a:extLst>
              </a:tr>
              <a:tr h="5231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27</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Mercury as Hg</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APHA (22nd Edition) 3112 B</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0.001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N.R.</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extLst>
                  <a:ext uri="{0D108BD9-81ED-4DB2-BD59-A6C34878D82A}">
                    <a16:rowId xmlns:a16="http://schemas.microsoft.com/office/drawing/2014/main" val="4183276840"/>
                  </a:ext>
                </a:extLst>
              </a:tr>
              <a:tr h="5231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28</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Selenium as Se</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APHA (22nd Edition) 3114 B</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N.R.</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extLst>
                  <a:ext uri="{0D108BD9-81ED-4DB2-BD59-A6C34878D82A}">
                    <a16:rowId xmlns:a16="http://schemas.microsoft.com/office/drawing/2014/main" val="1560124663"/>
                  </a:ext>
                </a:extLst>
              </a:tr>
              <a:tr h="5231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29</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Arsenic as As</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APHA (22nd Edition) 3114 B</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0.05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extLst>
                  <a:ext uri="{0D108BD9-81ED-4DB2-BD59-A6C34878D82A}">
                    <a16:rowId xmlns:a16="http://schemas.microsoft.com/office/drawing/2014/main" val="1692735221"/>
                  </a:ext>
                </a:extLst>
              </a:tr>
              <a:tr h="5231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30</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Cyanide as CN</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APHA (22nd Edition) 4500 B</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0.05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N.R.</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extLst>
                  <a:ext uri="{0D108BD9-81ED-4DB2-BD59-A6C34878D82A}">
                    <a16:rowId xmlns:a16="http://schemas.microsoft.com/office/drawing/2014/main" val="1329181043"/>
                  </a:ext>
                </a:extLst>
              </a:tr>
              <a:tr h="10462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31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Anionic detergents as MBAS</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Annex K of IS:13428</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0.2</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1.0</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extLst>
                  <a:ext uri="{0D108BD9-81ED-4DB2-BD59-A6C34878D82A}">
                    <a16:rowId xmlns:a16="http://schemas.microsoft.com/office/drawing/2014/main" val="1113158765"/>
                  </a:ext>
                </a:extLst>
              </a:tr>
              <a:tr h="5231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32</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Mineral Oil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APHA (22nd Edition) 5520 B</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0.5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N.R.</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extLst>
                  <a:ext uri="{0D108BD9-81ED-4DB2-BD59-A6C34878D82A}">
                    <a16:rowId xmlns:a16="http://schemas.microsoft.com/office/drawing/2014/main" val="3002619058"/>
                  </a:ext>
                </a:extLst>
              </a:tr>
              <a:tr h="5231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33</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Aluminium as Al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APHA (22nd Edition) 3111 D</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0.03</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0.2</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extLst>
                  <a:ext uri="{0D108BD9-81ED-4DB2-BD59-A6C34878D82A}">
                    <a16:rowId xmlns:a16="http://schemas.microsoft.com/office/drawing/2014/main" val="3963751634"/>
                  </a:ext>
                </a:extLst>
              </a:tr>
              <a:tr h="5231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34</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Boron as B</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APHA (22nd Edition) 4500B-B</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&lt;0.1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0.5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1.0</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extLst>
                  <a:ext uri="{0D108BD9-81ED-4DB2-BD59-A6C34878D82A}">
                    <a16:rowId xmlns:a16="http://schemas.microsoft.com/office/drawing/2014/main" val="3860259600"/>
                  </a:ext>
                </a:extLst>
              </a:tr>
              <a:tr h="95265">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35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Total Coliform</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APHA (22nd Edition) 9221 D</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MPN/100 ml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Absent</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Absent</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Absent</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Absent</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Absent</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Absent</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extLst>
                  <a:ext uri="{0D108BD9-81ED-4DB2-BD59-A6C34878D82A}">
                    <a16:rowId xmlns:a16="http://schemas.microsoft.com/office/drawing/2014/main" val="2946910950"/>
                  </a:ext>
                </a:extLst>
              </a:tr>
              <a:tr h="95265">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36</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Escherichia Coli</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APHA (22nd Edition) 9221 D</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MPN/100 ml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Absent</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Absent</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Absent</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Absent</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Absent</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tc>
                  <a:txBody>
                    <a:bodyPr/>
                    <a:lstStyle/>
                    <a:p>
                      <a:pPr marL="0" algn="l">
                        <a:lnSpc>
                          <a:spcPct val="100000"/>
                        </a:lnSpc>
                        <a:spcAft>
                          <a:spcPts val="0"/>
                        </a:spcAft>
                      </a:pPr>
                      <a:r>
                        <a:rPr lang="en-US" sz="950" dirty="0">
                          <a:effectLst/>
                          <a:latin typeface="Times New Roman" panose="02020603050405020304" pitchFamily="18" charset="0"/>
                          <a:cs typeface="Times New Roman" panose="02020603050405020304" pitchFamily="18" charset="0"/>
                        </a:rPr>
                        <a:t>Absent</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494" marR="9494" marT="0" marB="0" anchor="ctr"/>
                </a:tc>
                <a:extLst>
                  <a:ext uri="{0D108BD9-81ED-4DB2-BD59-A6C34878D82A}">
                    <a16:rowId xmlns:a16="http://schemas.microsoft.com/office/drawing/2014/main" val="2106046539"/>
                  </a:ext>
                </a:extLst>
              </a:tr>
            </a:tbl>
          </a:graphicData>
        </a:graphic>
      </p:graphicFrame>
      <p:sp>
        <p:nvSpPr>
          <p:cNvPr id="8" name="Rectangle 7">
            <a:extLst>
              <a:ext uri="{FF2B5EF4-FFF2-40B4-BE49-F238E27FC236}">
                <a16:creationId xmlns:a16="http://schemas.microsoft.com/office/drawing/2014/main" id="{2C8ACC21-D4D0-D3E6-3E16-F99FF7CF4795}"/>
              </a:ext>
            </a:extLst>
          </p:cNvPr>
          <p:cNvSpPr/>
          <p:nvPr/>
        </p:nvSpPr>
        <p:spPr>
          <a:xfrm>
            <a:off x="76200" y="454223"/>
            <a:ext cx="8991600" cy="307777"/>
          </a:xfrm>
          <a:prstGeom prst="rect">
            <a:avLst/>
          </a:prstGeom>
        </p:spPr>
        <p:txBody>
          <a:bodyPr wrap="square">
            <a:spAutoFit/>
          </a:bodyPr>
          <a:lstStyle/>
          <a:p>
            <a:r>
              <a:rPr lang="en-IN" sz="1400" b="1" u="sng" cap="small" dirty="0">
                <a:solidFill>
                  <a:schemeClr val="accent1">
                    <a:lumMod val="50000"/>
                  </a:schemeClr>
                </a:solidFill>
                <a:latin typeface="Times New Roman" pitchFamily="18" charset="0"/>
                <a:cs typeface="Times New Roman" pitchFamily="18" charset="0"/>
              </a:rPr>
              <a:t>TOR POINT-VI Cont.... </a:t>
            </a:r>
          </a:p>
        </p:txBody>
      </p:sp>
    </p:spTree>
    <p:extLst>
      <p:ext uri="{BB962C8B-B14F-4D97-AF65-F5344CB8AC3E}">
        <p14:creationId xmlns:p14="http://schemas.microsoft.com/office/powerpoint/2010/main" val="287851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99300" y="6416675"/>
            <a:ext cx="2311400" cy="365125"/>
          </a:xfrm>
        </p:spPr>
        <p:txBody>
          <a:bodyPr/>
          <a:lstStyle/>
          <a:p>
            <a:pPr>
              <a:defRPr/>
            </a:pPr>
            <a:fld id="{E37F0A0A-F07F-49B8-B7E1-B2CDB105F3D9}" type="slidenum">
              <a:rPr lang="en-US" smtClean="0"/>
              <a:pPr>
                <a:defRPr/>
              </a:pPr>
              <a:t>33</a:t>
            </a:fld>
            <a:endParaRPr lang="en-US"/>
          </a:p>
        </p:txBody>
      </p:sp>
      <p:sp>
        <p:nvSpPr>
          <p:cNvPr id="7" name="Rectangle 6"/>
          <p:cNvSpPr/>
          <p:nvPr/>
        </p:nvSpPr>
        <p:spPr>
          <a:xfrm>
            <a:off x="501650" y="26313"/>
            <a:ext cx="9328150" cy="430887"/>
          </a:xfrm>
          <a:prstGeom prst="rect">
            <a:avLst/>
          </a:prstGeom>
        </p:spPr>
        <p:txBody>
          <a:bodyPr>
            <a:spAutoFit/>
          </a:bodyPr>
          <a:lstStyle/>
          <a:p>
            <a:pPr algn="ctr">
              <a:defRPr/>
            </a:pPr>
            <a:r>
              <a:rPr lang="en-US" sz="2200" b="1" dirty="0">
                <a:latin typeface="Times New Roman" pitchFamily="18" charset="0"/>
                <a:cs typeface="Times New Roman" pitchFamily="18" charset="0"/>
              </a:rPr>
              <a:t>POINT WISE COMPLIANCES OF TERM OF REFERENCES</a:t>
            </a:r>
            <a:endParaRPr lang="en-US" sz="2200" b="1" cap="all" dirty="0">
              <a:latin typeface="Times New Roman" pitchFamily="18" charset="0"/>
              <a:ea typeface="+mj-ea"/>
              <a:cs typeface="Times New Roman" pitchFamily="18" charset="0"/>
            </a:endParaRPr>
          </a:p>
        </p:txBody>
      </p:sp>
      <p:graphicFrame>
        <p:nvGraphicFramePr>
          <p:cNvPr id="5" name="Table 4">
            <a:extLst>
              <a:ext uri="{FF2B5EF4-FFF2-40B4-BE49-F238E27FC236}">
                <a16:creationId xmlns:a16="http://schemas.microsoft.com/office/drawing/2014/main" id="{20E960C9-DDE5-5EE2-945B-7FBC12CBADDF}"/>
              </a:ext>
            </a:extLst>
          </p:cNvPr>
          <p:cNvGraphicFramePr>
            <a:graphicFrameLocks noGrp="1"/>
          </p:cNvGraphicFramePr>
          <p:nvPr>
            <p:extLst>
              <p:ext uri="{D42A27DB-BD31-4B8C-83A1-F6EECF244321}">
                <p14:modId xmlns:p14="http://schemas.microsoft.com/office/powerpoint/2010/main" val="912282060"/>
              </p:ext>
            </p:extLst>
          </p:nvPr>
        </p:nvGraphicFramePr>
        <p:xfrm>
          <a:off x="95251" y="690520"/>
          <a:ext cx="9734549" cy="6167480"/>
        </p:xfrm>
        <a:graphic>
          <a:graphicData uri="http://schemas.openxmlformats.org/drawingml/2006/table">
            <a:tbl>
              <a:tblPr firstRow="1" firstCol="1" bandRow="1">
                <a:tableStyleId>{5940675A-B579-460E-94D1-54222C63F5DA}</a:tableStyleId>
              </a:tblPr>
              <a:tblGrid>
                <a:gridCol w="538740">
                  <a:extLst>
                    <a:ext uri="{9D8B030D-6E8A-4147-A177-3AD203B41FA5}">
                      <a16:colId xmlns:a16="http://schemas.microsoft.com/office/drawing/2014/main" val="2389975824"/>
                    </a:ext>
                  </a:extLst>
                </a:gridCol>
                <a:gridCol w="1188953">
                  <a:extLst>
                    <a:ext uri="{9D8B030D-6E8A-4147-A177-3AD203B41FA5}">
                      <a16:colId xmlns:a16="http://schemas.microsoft.com/office/drawing/2014/main" val="4287135136"/>
                    </a:ext>
                  </a:extLst>
                </a:gridCol>
                <a:gridCol w="1910856">
                  <a:extLst>
                    <a:ext uri="{9D8B030D-6E8A-4147-A177-3AD203B41FA5}">
                      <a16:colId xmlns:a16="http://schemas.microsoft.com/office/drawing/2014/main" val="4085389221"/>
                    </a:ext>
                  </a:extLst>
                </a:gridCol>
                <a:gridCol w="987217">
                  <a:extLst>
                    <a:ext uri="{9D8B030D-6E8A-4147-A177-3AD203B41FA5}">
                      <a16:colId xmlns:a16="http://schemas.microsoft.com/office/drawing/2014/main" val="2572132188"/>
                    </a:ext>
                  </a:extLst>
                </a:gridCol>
                <a:gridCol w="891715">
                  <a:extLst>
                    <a:ext uri="{9D8B030D-6E8A-4147-A177-3AD203B41FA5}">
                      <a16:colId xmlns:a16="http://schemas.microsoft.com/office/drawing/2014/main" val="1325217519"/>
                    </a:ext>
                  </a:extLst>
                </a:gridCol>
                <a:gridCol w="817405">
                  <a:extLst>
                    <a:ext uri="{9D8B030D-6E8A-4147-A177-3AD203B41FA5}">
                      <a16:colId xmlns:a16="http://schemas.microsoft.com/office/drawing/2014/main" val="3430100844"/>
                    </a:ext>
                  </a:extLst>
                </a:gridCol>
                <a:gridCol w="978032">
                  <a:extLst>
                    <a:ext uri="{9D8B030D-6E8A-4147-A177-3AD203B41FA5}">
                      <a16:colId xmlns:a16="http://schemas.microsoft.com/office/drawing/2014/main" val="211710285"/>
                    </a:ext>
                  </a:extLst>
                </a:gridCol>
                <a:gridCol w="799415">
                  <a:extLst>
                    <a:ext uri="{9D8B030D-6E8A-4147-A177-3AD203B41FA5}">
                      <a16:colId xmlns:a16="http://schemas.microsoft.com/office/drawing/2014/main" val="2870040911"/>
                    </a:ext>
                  </a:extLst>
                </a:gridCol>
                <a:gridCol w="799415">
                  <a:extLst>
                    <a:ext uri="{9D8B030D-6E8A-4147-A177-3AD203B41FA5}">
                      <a16:colId xmlns:a16="http://schemas.microsoft.com/office/drawing/2014/main" val="2640997591"/>
                    </a:ext>
                  </a:extLst>
                </a:gridCol>
                <a:gridCol w="822801">
                  <a:extLst>
                    <a:ext uri="{9D8B030D-6E8A-4147-A177-3AD203B41FA5}">
                      <a16:colId xmlns:a16="http://schemas.microsoft.com/office/drawing/2014/main" val="1375814645"/>
                    </a:ext>
                  </a:extLst>
                </a:gridCol>
              </a:tblGrid>
              <a:tr h="77810">
                <a:tc gridSpan="10">
                  <a:txBody>
                    <a:bodyPr/>
                    <a:lstStyle/>
                    <a:p>
                      <a:pPr marL="347345" algn="l">
                        <a:lnSpc>
                          <a:spcPct val="100000"/>
                        </a:lnSpc>
                        <a:spcAft>
                          <a:spcPts val="600"/>
                        </a:spcAft>
                      </a:pPr>
                      <a:r>
                        <a:rPr lang="en-US" sz="950" dirty="0">
                          <a:effectLst/>
                          <a:latin typeface="Times New Roman" panose="02020603050405020304" pitchFamily="18" charset="0"/>
                          <a:cs typeface="Times New Roman" panose="02020603050405020304" pitchFamily="18" charset="0"/>
                        </a:rPr>
                        <a:t>                                                                          Results for analysis of Ground Water (Locations GW 5, GW 6, GW 7, GW 8)</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940250529"/>
                  </a:ext>
                </a:extLst>
              </a:tr>
              <a:tr h="77810">
                <a:tc rowSpan="2">
                  <a:txBody>
                    <a:bodyPr/>
                    <a:lstStyle/>
                    <a:p>
                      <a:pPr marL="0" algn="l">
                        <a:lnSpc>
                          <a:spcPct val="100000"/>
                        </a:lnSpc>
                        <a:spcAft>
                          <a:spcPts val="0"/>
                        </a:spcAft>
                      </a:pPr>
                      <a:r>
                        <a:rPr lang="en-US" sz="950" dirty="0">
                          <a:effectLst/>
                          <a:latin typeface="Times New Roman" panose="02020603050405020304" pitchFamily="18" charset="0"/>
                          <a:cs typeface="Times New Roman" panose="02020603050405020304" pitchFamily="18" charset="0"/>
                        </a:rPr>
                        <a:t> Sl. </a:t>
                      </a:r>
                    </a:p>
                    <a:p>
                      <a:pPr marL="0" algn="l">
                        <a:lnSpc>
                          <a:spcPct val="100000"/>
                        </a:lnSpc>
                        <a:spcAft>
                          <a:spcPts val="0"/>
                        </a:spcAft>
                      </a:pPr>
                      <a:r>
                        <a:rPr lang="en-US" sz="950" dirty="0">
                          <a:effectLst/>
                          <a:latin typeface="Times New Roman" panose="02020603050405020304" pitchFamily="18" charset="0"/>
                          <a:cs typeface="Times New Roman" panose="02020603050405020304" pitchFamily="18" charset="0"/>
                        </a:rPr>
                        <a:t>No.</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rowSpan="2">
                  <a:txBody>
                    <a:bodyPr/>
                    <a:lstStyle/>
                    <a:p>
                      <a:pPr marL="0" algn="l">
                        <a:lnSpc>
                          <a:spcPct val="100000"/>
                        </a:lnSpc>
                        <a:spcAft>
                          <a:spcPts val="0"/>
                        </a:spcAft>
                      </a:pPr>
                      <a:r>
                        <a:rPr lang="en-US" sz="950" dirty="0">
                          <a:effectLst/>
                          <a:latin typeface="Times New Roman" panose="02020603050405020304" pitchFamily="18" charset="0"/>
                          <a:cs typeface="Times New Roman" panose="02020603050405020304" pitchFamily="18" charset="0"/>
                        </a:rPr>
                        <a:t>Parameter</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rowSpan="2">
                  <a:txBody>
                    <a:bodyPr/>
                    <a:lstStyle/>
                    <a:p>
                      <a:pPr marL="0" algn="l">
                        <a:lnSpc>
                          <a:spcPct val="100000"/>
                        </a:lnSpc>
                        <a:spcAft>
                          <a:spcPts val="0"/>
                        </a:spcAft>
                      </a:pPr>
                      <a:r>
                        <a:rPr lang="en-US" sz="950" dirty="0">
                          <a:effectLst/>
                          <a:latin typeface="Times New Roman" panose="02020603050405020304" pitchFamily="18" charset="0"/>
                          <a:cs typeface="Times New Roman" panose="02020603050405020304" pitchFamily="18" charset="0"/>
                        </a:rPr>
                        <a:t>Test Protocol</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347345" algn="l">
                        <a:lnSpc>
                          <a:spcPct val="100000"/>
                        </a:lnSpc>
                        <a:spcAft>
                          <a:spcPts val="600"/>
                        </a:spcAft>
                      </a:pPr>
                      <a:r>
                        <a:rPr lang="en-US" sz="950" dirty="0">
                          <a:effectLst/>
                          <a:latin typeface="Times New Roman" panose="02020603050405020304" pitchFamily="18" charset="0"/>
                          <a:cs typeface="Times New Roman" panose="02020603050405020304" pitchFamily="18" charset="0"/>
                        </a:rPr>
                        <a:t>Unit</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dirty="0">
                          <a:effectLst/>
                          <a:latin typeface="Times New Roman" panose="02020603050405020304" pitchFamily="18" charset="0"/>
                          <a:cs typeface="Times New Roman" panose="02020603050405020304" pitchFamily="18" charset="0"/>
                        </a:rPr>
                        <a:t>GW 5</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dirty="0">
                          <a:effectLst/>
                          <a:latin typeface="Times New Roman" panose="02020603050405020304" pitchFamily="18" charset="0"/>
                          <a:cs typeface="Times New Roman" panose="02020603050405020304" pitchFamily="18" charset="0"/>
                        </a:rPr>
                        <a:t>GW 6</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dirty="0">
                          <a:effectLst/>
                          <a:latin typeface="Times New Roman" panose="02020603050405020304" pitchFamily="18" charset="0"/>
                          <a:cs typeface="Times New Roman" panose="02020603050405020304" pitchFamily="18" charset="0"/>
                        </a:rPr>
                        <a:t>GW 7</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GW 8</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rowSpan="2">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Acceptable Limit</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rowSpan="2">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Permissible Limit</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extLst>
                  <a:ext uri="{0D108BD9-81ED-4DB2-BD59-A6C34878D82A}">
                    <a16:rowId xmlns:a16="http://schemas.microsoft.com/office/drawing/2014/main" val="1283772690"/>
                  </a:ext>
                </a:extLst>
              </a:tr>
              <a:tr h="0">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l">
                        <a:lnSpc>
                          <a:spcPct val="100000"/>
                        </a:lnSpc>
                      </a:pPr>
                      <a:endParaRPr lang="en-IN" sz="950">
                        <a:effectLst/>
                        <a:latin typeface="Times New Roman" panose="02020603050405020304" pitchFamily="18"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err="1">
                          <a:effectLst/>
                          <a:latin typeface="Times New Roman" panose="02020603050405020304" pitchFamily="18" charset="0"/>
                          <a:cs typeface="Times New Roman" panose="02020603050405020304" pitchFamily="18" charset="0"/>
                        </a:rPr>
                        <a:t>Lokhanda</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err="1">
                          <a:effectLst/>
                          <a:latin typeface="Times New Roman" panose="02020603050405020304" pitchFamily="18" charset="0"/>
                          <a:cs typeface="Times New Roman" panose="02020603050405020304" pitchFamily="18" charset="0"/>
                        </a:rPr>
                        <a:t>Bagru</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Bari ka </a:t>
                      </a:r>
                      <a:r>
                        <a:rPr lang="en-US" sz="950" dirty="0" err="1">
                          <a:effectLst/>
                          <a:latin typeface="Times New Roman" panose="02020603050405020304" pitchFamily="18" charset="0"/>
                          <a:cs typeface="Times New Roman" panose="02020603050405020304" pitchFamily="18" charset="0"/>
                        </a:rPr>
                        <a:t>khera</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Within industrial area </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1656740844"/>
                  </a:ext>
                </a:extLst>
              </a:tr>
              <a:tr h="87766">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pH</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dirty="0">
                          <a:effectLst/>
                          <a:latin typeface="Times New Roman" panose="02020603050405020304" pitchFamily="18" charset="0"/>
                          <a:cs typeface="Times New Roman" panose="02020603050405020304" pitchFamily="18" charset="0"/>
                        </a:rPr>
                        <a:t>IS 3025(P-11):1983, RA 2017</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347345" algn="l">
                        <a:lnSpc>
                          <a:spcPct val="100000"/>
                        </a:lnSpc>
                        <a:spcAft>
                          <a:spcPts val="600"/>
                        </a:spcAft>
                      </a:pPr>
                      <a:r>
                        <a:rPr lang="en-US" sz="950">
                          <a:effectLst/>
                          <a:latin typeface="Times New Roman" panose="02020603050405020304" pitchFamily="18" charset="0"/>
                          <a:cs typeface="Times New Roman" panose="02020603050405020304" pitchFamily="18" charset="0"/>
                        </a:rPr>
                        <a:t> --</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7.34</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7.18</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7.2</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7.15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6.5 – 8.5 </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N.R.</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extLst>
                  <a:ext uri="{0D108BD9-81ED-4DB2-BD59-A6C34878D82A}">
                    <a16:rowId xmlns:a16="http://schemas.microsoft.com/office/drawing/2014/main" val="3190243686"/>
                  </a:ext>
                </a:extLst>
              </a:tr>
              <a:tr h="77810">
                <a:tc>
                  <a:txBody>
                    <a:bodyPr/>
                    <a:lstStyle/>
                    <a:p>
                      <a:pPr marL="0" algn="l">
                        <a:lnSpc>
                          <a:spcPct val="100000"/>
                        </a:lnSpc>
                        <a:spcAft>
                          <a:spcPts val="0"/>
                        </a:spcAft>
                      </a:pPr>
                      <a:r>
                        <a:rPr lang="en-US" sz="950" dirty="0">
                          <a:effectLst/>
                          <a:latin typeface="Times New Roman" panose="02020603050405020304" pitchFamily="18" charset="0"/>
                          <a:cs typeface="Times New Roman" panose="02020603050405020304" pitchFamily="18" charset="0"/>
                        </a:rPr>
                        <a:t>2</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EC</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IS 3025(P-11):1983, RA 2017</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347345" algn="l">
                        <a:lnSpc>
                          <a:spcPct val="100000"/>
                        </a:lnSpc>
                        <a:spcAft>
                          <a:spcPts val="600"/>
                        </a:spcAft>
                      </a:pPr>
                      <a:r>
                        <a:rPr lang="en-US" sz="950">
                          <a:effectLst/>
                          <a:latin typeface="Times New Roman" panose="02020603050405020304" pitchFamily="18" charset="0"/>
                          <a:cs typeface="Times New Roman" panose="02020603050405020304" pitchFamily="18" charset="0"/>
                        </a:rPr>
                        <a:t>µS/cm</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7527.69</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5946.46</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1771.53</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3579.23</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extLst>
                  <a:ext uri="{0D108BD9-81ED-4DB2-BD59-A6C34878D82A}">
                    <a16:rowId xmlns:a16="http://schemas.microsoft.com/office/drawing/2014/main" val="1878073083"/>
                  </a:ext>
                </a:extLst>
              </a:tr>
              <a:tr h="15562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3</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Temperature</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dirty="0">
                          <a:effectLst/>
                          <a:latin typeface="Times New Roman" panose="02020603050405020304" pitchFamily="18" charset="0"/>
                          <a:cs typeface="Times New Roman" panose="02020603050405020304" pitchFamily="18" charset="0"/>
                        </a:rPr>
                        <a:t> IS 3025(P-03):1984, RA 2017</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347345" algn="l">
                        <a:lnSpc>
                          <a:spcPct val="100000"/>
                        </a:lnSpc>
                        <a:spcAft>
                          <a:spcPts val="600"/>
                        </a:spcAft>
                      </a:pPr>
                      <a:r>
                        <a:rPr lang="en-US" sz="950">
                          <a:effectLst/>
                          <a:latin typeface="Times New Roman" panose="02020603050405020304" pitchFamily="18" charset="0"/>
                          <a:cs typeface="Times New Roman" panose="02020603050405020304" pitchFamily="18" charset="0"/>
                        </a:rPr>
                        <a:t>°C</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34°C</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34°C</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33°C</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35°C</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extLst>
                  <a:ext uri="{0D108BD9-81ED-4DB2-BD59-A6C34878D82A}">
                    <a16:rowId xmlns:a16="http://schemas.microsoft.com/office/drawing/2014/main" val="1340354485"/>
                  </a:ext>
                </a:extLst>
              </a:tr>
              <a:tr h="7781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4</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Color</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APHA (22nd Edition) 2120 B</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347345" algn="l">
                        <a:lnSpc>
                          <a:spcPct val="100000"/>
                        </a:lnSpc>
                        <a:spcAft>
                          <a:spcPts val="600"/>
                        </a:spcAft>
                      </a:pPr>
                      <a:r>
                        <a:rPr lang="en-US" sz="950">
                          <a:effectLst/>
                          <a:latin typeface="Times New Roman" panose="02020603050405020304" pitchFamily="18" charset="0"/>
                          <a:cs typeface="Times New Roman" panose="02020603050405020304" pitchFamily="18" charset="0"/>
                        </a:rPr>
                        <a:t>Hazen</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&lt;5</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5</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15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extLst>
                  <a:ext uri="{0D108BD9-81ED-4DB2-BD59-A6C34878D82A}">
                    <a16:rowId xmlns:a16="http://schemas.microsoft.com/office/drawing/2014/main" val="2778023907"/>
                  </a:ext>
                </a:extLst>
              </a:tr>
              <a:tr h="15562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dirty="0">
                          <a:effectLst/>
                          <a:latin typeface="Times New Roman" panose="02020603050405020304" pitchFamily="18" charset="0"/>
                          <a:cs typeface="Times New Roman" panose="02020603050405020304" pitchFamily="18" charset="0"/>
                        </a:rPr>
                        <a:t>Taste</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IS 3025(P-8):2002</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347345" algn="l">
                        <a:lnSpc>
                          <a:spcPct val="100000"/>
                        </a:lnSpc>
                        <a:spcAft>
                          <a:spcPts val="600"/>
                        </a:spcAft>
                      </a:pPr>
                      <a:r>
                        <a:rPr lang="en-US" sz="950">
                          <a:effectLst/>
                          <a:latin typeface="Times New Roman" panose="02020603050405020304" pitchFamily="18" charset="0"/>
                          <a:cs typeface="Times New Roman" panose="02020603050405020304" pitchFamily="18" charset="0"/>
                        </a:rPr>
                        <a:t>Agreeable</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Agreeable</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Agreeable</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Agreeable</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Agreeable</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Agreeable</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Agreeable</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extLst>
                  <a:ext uri="{0D108BD9-81ED-4DB2-BD59-A6C34878D82A}">
                    <a16:rowId xmlns:a16="http://schemas.microsoft.com/office/drawing/2014/main" val="2841398306"/>
                  </a:ext>
                </a:extLst>
              </a:tr>
              <a:tr h="155620">
                <a:tc>
                  <a:txBody>
                    <a:bodyPr/>
                    <a:lstStyle/>
                    <a:p>
                      <a:pPr marL="0" algn="l">
                        <a:lnSpc>
                          <a:spcPct val="100000"/>
                        </a:lnSpc>
                        <a:spcAft>
                          <a:spcPts val="0"/>
                        </a:spcAft>
                      </a:pPr>
                      <a:r>
                        <a:rPr lang="en-US" sz="950" dirty="0">
                          <a:effectLst/>
                          <a:latin typeface="Times New Roman" panose="02020603050405020304" pitchFamily="18" charset="0"/>
                          <a:cs typeface="Times New Roman" panose="02020603050405020304" pitchFamily="18" charset="0"/>
                        </a:rPr>
                        <a:t>6</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Odour</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dirty="0">
                          <a:effectLst/>
                          <a:latin typeface="Times New Roman" panose="02020603050405020304" pitchFamily="18" charset="0"/>
                          <a:cs typeface="Times New Roman" panose="02020603050405020304" pitchFamily="18" charset="0"/>
                        </a:rPr>
                        <a:t>IS 3025(P-5):2002</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347345" algn="l">
                        <a:lnSpc>
                          <a:spcPct val="100000"/>
                        </a:lnSpc>
                        <a:spcAft>
                          <a:spcPts val="600"/>
                        </a:spcAft>
                      </a:pPr>
                      <a:r>
                        <a:rPr lang="en-US" sz="950">
                          <a:effectLst/>
                          <a:latin typeface="Times New Roman" panose="02020603050405020304" pitchFamily="18" charset="0"/>
                          <a:cs typeface="Times New Roman" panose="02020603050405020304" pitchFamily="18" charset="0"/>
                        </a:rPr>
                        <a:t>Agreeable</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Agreeable</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Agreeable</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Agreeable</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Agreeable</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Agreeable</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Agreeable</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extLst>
                  <a:ext uri="{0D108BD9-81ED-4DB2-BD59-A6C34878D82A}">
                    <a16:rowId xmlns:a16="http://schemas.microsoft.com/office/drawing/2014/main" val="4020055718"/>
                  </a:ext>
                </a:extLst>
              </a:tr>
              <a:tr h="7781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7</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Turbidity</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IS 3025(P-10):1984, RA 2017</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347345" algn="l">
                        <a:lnSpc>
                          <a:spcPct val="100000"/>
                        </a:lnSpc>
                        <a:spcAft>
                          <a:spcPts val="600"/>
                        </a:spcAft>
                      </a:pPr>
                      <a:r>
                        <a:rPr lang="en-US" sz="950">
                          <a:effectLst/>
                          <a:latin typeface="Times New Roman" panose="02020603050405020304" pitchFamily="18" charset="0"/>
                          <a:cs typeface="Times New Roman" panose="02020603050405020304" pitchFamily="18" charset="0"/>
                        </a:rPr>
                        <a:t>NTU</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extLst>
                  <a:ext uri="{0D108BD9-81ED-4DB2-BD59-A6C34878D82A}">
                    <a16:rowId xmlns:a16="http://schemas.microsoft.com/office/drawing/2014/main" val="2041831854"/>
                  </a:ext>
                </a:extLst>
              </a:tr>
              <a:tr h="155620">
                <a:tc>
                  <a:txBody>
                    <a:bodyPr/>
                    <a:lstStyle/>
                    <a:p>
                      <a:pPr marL="0" algn="l">
                        <a:lnSpc>
                          <a:spcPct val="100000"/>
                        </a:lnSpc>
                        <a:spcAft>
                          <a:spcPts val="0"/>
                        </a:spcAft>
                      </a:pPr>
                      <a:r>
                        <a:rPr lang="en-US" sz="950" dirty="0">
                          <a:effectLst/>
                          <a:latin typeface="Times New Roman" panose="02020603050405020304" pitchFamily="18" charset="0"/>
                          <a:cs typeface="Times New Roman" panose="02020603050405020304" pitchFamily="18" charset="0"/>
                        </a:rPr>
                        <a:t>8</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Total Dissolved Solids</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IS 3025(P-16):1984, RA 2017</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347345" algn="l">
                        <a:lnSpc>
                          <a:spcPct val="100000"/>
                        </a:lnSpc>
                        <a:spcAft>
                          <a:spcPts val="60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4893</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3865.2</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1151.5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2326.5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500</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2000</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extLst>
                  <a:ext uri="{0D108BD9-81ED-4DB2-BD59-A6C34878D82A}">
                    <a16:rowId xmlns:a16="http://schemas.microsoft.com/office/drawing/2014/main" val="110201337"/>
                  </a:ext>
                </a:extLst>
              </a:tr>
              <a:tr h="7781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9</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Total Hardness</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dirty="0">
                          <a:effectLst/>
                          <a:latin typeface="Times New Roman" panose="02020603050405020304" pitchFamily="18" charset="0"/>
                          <a:cs typeface="Times New Roman" panose="02020603050405020304" pitchFamily="18" charset="0"/>
                        </a:rPr>
                        <a:t>IS 3025(P-21):2009, RA 2019</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347345" algn="l">
                        <a:lnSpc>
                          <a:spcPct val="100000"/>
                        </a:lnSpc>
                        <a:spcAft>
                          <a:spcPts val="60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1849.94</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1124.12</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303.27</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495.34</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200</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600</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extLst>
                  <a:ext uri="{0D108BD9-81ED-4DB2-BD59-A6C34878D82A}">
                    <a16:rowId xmlns:a16="http://schemas.microsoft.com/office/drawing/2014/main" val="1086736023"/>
                  </a:ext>
                </a:extLst>
              </a:tr>
              <a:tr h="7781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10</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dirty="0">
                          <a:effectLst/>
                          <a:latin typeface="Times New Roman" panose="02020603050405020304" pitchFamily="18" charset="0"/>
                          <a:cs typeface="Times New Roman" panose="02020603050405020304" pitchFamily="18" charset="0"/>
                        </a:rPr>
                        <a:t>Calcium</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IS 3025(P-40):1991, RA 2019</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347345" algn="l">
                        <a:lnSpc>
                          <a:spcPct val="100000"/>
                        </a:lnSpc>
                        <a:spcAft>
                          <a:spcPts val="60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404.8</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194.3</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80.96</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105.24</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75</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200</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extLst>
                  <a:ext uri="{0D108BD9-81ED-4DB2-BD59-A6C34878D82A}">
                    <a16:rowId xmlns:a16="http://schemas.microsoft.com/office/drawing/2014/main" val="524817753"/>
                  </a:ext>
                </a:extLst>
              </a:tr>
              <a:tr h="7781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11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Magnesium as Mg</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IS 3025(P-46):1994, RA 2019</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347345" algn="l">
                        <a:lnSpc>
                          <a:spcPct val="100000"/>
                        </a:lnSpc>
                        <a:spcAft>
                          <a:spcPts val="60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201.69</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153.57</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24.3</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55.89</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30</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100</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extLst>
                  <a:ext uri="{0D108BD9-81ED-4DB2-BD59-A6C34878D82A}">
                    <a16:rowId xmlns:a16="http://schemas.microsoft.com/office/drawing/2014/main" val="3161181991"/>
                  </a:ext>
                </a:extLst>
              </a:tr>
              <a:tr h="7781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12</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Alkalinity</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IS 3025(P-23):1986, RA 2019</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347345" algn="l">
                        <a:lnSpc>
                          <a:spcPct val="100000"/>
                        </a:lnSpc>
                        <a:spcAft>
                          <a:spcPts val="60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401.70</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300.76</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350.2</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813.7</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200</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600</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extLst>
                  <a:ext uri="{0D108BD9-81ED-4DB2-BD59-A6C34878D82A}">
                    <a16:rowId xmlns:a16="http://schemas.microsoft.com/office/drawing/2014/main" val="3933073590"/>
                  </a:ext>
                </a:extLst>
              </a:tr>
              <a:tr h="77810">
                <a:tc>
                  <a:txBody>
                    <a:bodyPr/>
                    <a:lstStyle/>
                    <a:p>
                      <a:pPr marL="0" algn="l">
                        <a:lnSpc>
                          <a:spcPct val="100000"/>
                        </a:lnSpc>
                        <a:spcAft>
                          <a:spcPts val="0"/>
                        </a:spcAft>
                      </a:pPr>
                      <a:r>
                        <a:rPr lang="en-US" sz="950" dirty="0">
                          <a:effectLst/>
                          <a:latin typeface="Times New Roman" panose="02020603050405020304" pitchFamily="18" charset="0"/>
                          <a:cs typeface="Times New Roman" panose="02020603050405020304" pitchFamily="18" charset="0"/>
                        </a:rPr>
                        <a:t>13</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Chloride as Cl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IS 3025(P-32):1988, RA 2019</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347345" algn="l">
                        <a:lnSpc>
                          <a:spcPct val="100000"/>
                        </a:lnSpc>
                        <a:spcAft>
                          <a:spcPts val="60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2145.21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1888.56</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387.39</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847.43</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250</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1000</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extLst>
                  <a:ext uri="{0D108BD9-81ED-4DB2-BD59-A6C34878D82A}">
                    <a16:rowId xmlns:a16="http://schemas.microsoft.com/office/drawing/2014/main" val="3128731430"/>
                  </a:ext>
                </a:extLst>
              </a:tr>
              <a:tr h="7781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14</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COD</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IS 3025(P-58):2006, RA 2017</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347345" algn="l">
                        <a:lnSpc>
                          <a:spcPct val="100000"/>
                        </a:lnSpc>
                        <a:spcAft>
                          <a:spcPts val="60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BDL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BDL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BDL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BDL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250</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extLst>
                  <a:ext uri="{0D108BD9-81ED-4DB2-BD59-A6C34878D82A}">
                    <a16:rowId xmlns:a16="http://schemas.microsoft.com/office/drawing/2014/main" val="355653148"/>
                  </a:ext>
                </a:extLst>
              </a:tr>
              <a:tr h="7781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15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Fluoride as F</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IS 3025(P-60):2008, RA 2019</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347345" algn="l">
                        <a:lnSpc>
                          <a:spcPct val="100000"/>
                        </a:lnSpc>
                        <a:spcAft>
                          <a:spcPts val="60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0.68</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0.32</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0.20</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0.28</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1.0</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1.5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extLst>
                  <a:ext uri="{0D108BD9-81ED-4DB2-BD59-A6C34878D82A}">
                    <a16:rowId xmlns:a16="http://schemas.microsoft.com/office/drawing/2014/main" val="3140895286"/>
                  </a:ext>
                </a:extLst>
              </a:tr>
              <a:tr h="7781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16</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Sulphate as SO</a:t>
                      </a:r>
                      <a:r>
                        <a:rPr lang="en-US" sz="950" baseline="-25000">
                          <a:effectLst/>
                          <a:latin typeface="Times New Roman" panose="02020603050405020304" pitchFamily="18" charset="0"/>
                          <a:cs typeface="Times New Roman" panose="02020603050405020304" pitchFamily="18" charset="0"/>
                        </a:rPr>
                        <a:t>4</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dirty="0">
                          <a:effectLst/>
                          <a:latin typeface="Times New Roman" panose="02020603050405020304" pitchFamily="18" charset="0"/>
                          <a:cs typeface="Times New Roman" panose="02020603050405020304" pitchFamily="18" charset="0"/>
                        </a:rPr>
                        <a:t>IS 3025(P-24):1986, RA 2019</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347345" algn="l">
                        <a:lnSpc>
                          <a:spcPct val="100000"/>
                        </a:lnSpc>
                        <a:spcAft>
                          <a:spcPts val="60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528.25</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566.56</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116.21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254.1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200</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400</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extLst>
                  <a:ext uri="{0D108BD9-81ED-4DB2-BD59-A6C34878D82A}">
                    <a16:rowId xmlns:a16="http://schemas.microsoft.com/office/drawing/2014/main" val="2766301492"/>
                  </a:ext>
                </a:extLst>
              </a:tr>
              <a:tr h="7781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17</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dirty="0">
                          <a:effectLst/>
                          <a:latin typeface="Times New Roman" panose="02020603050405020304" pitchFamily="18" charset="0"/>
                          <a:cs typeface="Times New Roman" panose="02020603050405020304" pitchFamily="18" charset="0"/>
                        </a:rPr>
                        <a:t>Nitrate as NO</a:t>
                      </a:r>
                      <a:r>
                        <a:rPr lang="en-US" sz="950" baseline="-25000" dirty="0">
                          <a:effectLst/>
                          <a:latin typeface="Times New Roman" panose="02020603050405020304" pitchFamily="18" charset="0"/>
                          <a:cs typeface="Times New Roman" panose="02020603050405020304" pitchFamily="18" charset="0"/>
                        </a:rPr>
                        <a:t>3</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dirty="0">
                          <a:effectLst/>
                          <a:latin typeface="Times New Roman" panose="02020603050405020304" pitchFamily="18" charset="0"/>
                          <a:cs typeface="Times New Roman" panose="02020603050405020304" pitchFamily="18" charset="0"/>
                        </a:rPr>
                        <a:t>IS 3025(P-34):1988, RA 2019</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347345" algn="l">
                        <a:lnSpc>
                          <a:spcPct val="100000"/>
                        </a:lnSpc>
                        <a:spcAft>
                          <a:spcPts val="60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36.10</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32.1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31.28</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42.14</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45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N.R.</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extLst>
                  <a:ext uri="{0D108BD9-81ED-4DB2-BD59-A6C34878D82A}">
                    <a16:rowId xmlns:a16="http://schemas.microsoft.com/office/drawing/2014/main" val="951175397"/>
                  </a:ext>
                </a:extLst>
              </a:tr>
              <a:tr h="7781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18</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Zinc as Zn</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APHA (22nd Edition) 3111 B</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347345" algn="l">
                        <a:lnSpc>
                          <a:spcPct val="100000"/>
                        </a:lnSpc>
                        <a:spcAft>
                          <a:spcPts val="60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0.02</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0.02</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0.02</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0.02</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15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extLst>
                  <a:ext uri="{0D108BD9-81ED-4DB2-BD59-A6C34878D82A}">
                    <a16:rowId xmlns:a16="http://schemas.microsoft.com/office/drawing/2014/main" val="2744323104"/>
                  </a:ext>
                </a:extLst>
              </a:tr>
              <a:tr h="77810">
                <a:tc>
                  <a:txBody>
                    <a:bodyPr/>
                    <a:lstStyle/>
                    <a:p>
                      <a:pPr marL="0" algn="l">
                        <a:lnSpc>
                          <a:spcPct val="100000"/>
                        </a:lnSpc>
                        <a:spcAft>
                          <a:spcPts val="0"/>
                        </a:spcAft>
                      </a:pPr>
                      <a:r>
                        <a:rPr lang="en-US" sz="950" dirty="0">
                          <a:effectLst/>
                          <a:latin typeface="Times New Roman" panose="02020603050405020304" pitchFamily="18" charset="0"/>
                          <a:cs typeface="Times New Roman" panose="02020603050405020304" pitchFamily="18" charset="0"/>
                        </a:rPr>
                        <a:t>19</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Lead as Pb</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APHA (22nd Edition) 3111 B</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347345" algn="l">
                        <a:lnSpc>
                          <a:spcPct val="100000"/>
                        </a:lnSpc>
                        <a:spcAft>
                          <a:spcPts val="60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&lt;0.01</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N.R.</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extLst>
                  <a:ext uri="{0D108BD9-81ED-4DB2-BD59-A6C34878D82A}">
                    <a16:rowId xmlns:a16="http://schemas.microsoft.com/office/drawing/2014/main" val="3935517149"/>
                  </a:ext>
                </a:extLst>
              </a:tr>
              <a:tr h="7781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20</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Manganese as Mn</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APHA (22nd Edition) 3111 B</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347345" algn="l">
                        <a:lnSpc>
                          <a:spcPct val="100000"/>
                        </a:lnSpc>
                        <a:spcAft>
                          <a:spcPts val="60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&lt;0.01</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0.3</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extLst>
                  <a:ext uri="{0D108BD9-81ED-4DB2-BD59-A6C34878D82A}">
                    <a16:rowId xmlns:a16="http://schemas.microsoft.com/office/drawing/2014/main" val="426921319"/>
                  </a:ext>
                </a:extLst>
              </a:tr>
              <a:tr h="7781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21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Iron as Fe</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dirty="0">
                          <a:effectLst/>
                          <a:latin typeface="Times New Roman" panose="02020603050405020304" pitchFamily="18" charset="0"/>
                          <a:cs typeface="Times New Roman" panose="02020603050405020304" pitchFamily="18" charset="0"/>
                        </a:rPr>
                        <a:t>IS 3025(P-53):2003, RA 2019</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347345" algn="l">
                        <a:lnSpc>
                          <a:spcPct val="100000"/>
                        </a:lnSpc>
                        <a:spcAft>
                          <a:spcPts val="60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0.068</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0.03</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0.12</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0.02</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0.3</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N.R.</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extLst>
                  <a:ext uri="{0D108BD9-81ED-4DB2-BD59-A6C34878D82A}">
                    <a16:rowId xmlns:a16="http://schemas.microsoft.com/office/drawing/2014/main" val="1195696690"/>
                  </a:ext>
                </a:extLst>
              </a:tr>
              <a:tr h="7781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22</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Cadmium as Cd</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dirty="0">
                          <a:effectLst/>
                          <a:latin typeface="Times New Roman" panose="02020603050405020304" pitchFamily="18" charset="0"/>
                          <a:cs typeface="Times New Roman" panose="02020603050405020304" pitchFamily="18" charset="0"/>
                        </a:rPr>
                        <a:t>APHA (22nd Edition) 3111 B</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347345" algn="l">
                        <a:lnSpc>
                          <a:spcPct val="100000"/>
                        </a:lnSpc>
                        <a:spcAft>
                          <a:spcPts val="60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&lt;0.01</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&lt;0.01</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0.003</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N.R.</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extLst>
                  <a:ext uri="{0D108BD9-81ED-4DB2-BD59-A6C34878D82A}">
                    <a16:rowId xmlns:a16="http://schemas.microsoft.com/office/drawing/2014/main" val="1150874457"/>
                  </a:ext>
                </a:extLst>
              </a:tr>
              <a:tr h="7781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23</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Nickel as Ni</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APHA (22nd Edition) 3111 B</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347345" algn="l">
                        <a:lnSpc>
                          <a:spcPct val="100000"/>
                        </a:lnSpc>
                        <a:spcAft>
                          <a:spcPts val="60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&lt;0.01</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0.02</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N.R.</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extLst>
                  <a:ext uri="{0D108BD9-81ED-4DB2-BD59-A6C34878D82A}">
                    <a16:rowId xmlns:a16="http://schemas.microsoft.com/office/drawing/2014/main" val="3510654012"/>
                  </a:ext>
                </a:extLst>
              </a:tr>
              <a:tr h="77810">
                <a:tc>
                  <a:txBody>
                    <a:bodyPr/>
                    <a:lstStyle/>
                    <a:p>
                      <a:pPr marL="0" algn="l">
                        <a:lnSpc>
                          <a:spcPct val="100000"/>
                        </a:lnSpc>
                        <a:spcAft>
                          <a:spcPts val="0"/>
                        </a:spcAft>
                      </a:pPr>
                      <a:r>
                        <a:rPr lang="en-US" sz="950" dirty="0">
                          <a:effectLst/>
                          <a:latin typeface="Times New Roman" panose="02020603050405020304" pitchFamily="18" charset="0"/>
                          <a:cs typeface="Times New Roman" panose="02020603050405020304" pitchFamily="18" charset="0"/>
                        </a:rPr>
                        <a:t>24</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dirty="0">
                          <a:effectLst/>
                          <a:latin typeface="Times New Roman" panose="02020603050405020304" pitchFamily="18" charset="0"/>
                          <a:cs typeface="Times New Roman" panose="02020603050405020304" pitchFamily="18" charset="0"/>
                        </a:rPr>
                        <a:t>Copper as Cu</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dirty="0">
                          <a:effectLst/>
                          <a:latin typeface="Times New Roman" panose="02020603050405020304" pitchFamily="18" charset="0"/>
                          <a:cs typeface="Times New Roman" panose="02020603050405020304" pitchFamily="18" charset="0"/>
                        </a:rPr>
                        <a:t>APHA (22nd Edition) 3111 B</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347345" algn="l">
                        <a:lnSpc>
                          <a:spcPct val="100000"/>
                        </a:lnSpc>
                        <a:spcAft>
                          <a:spcPts val="60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&lt;0.01</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&lt;0.01</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0.05</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1.5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extLst>
                  <a:ext uri="{0D108BD9-81ED-4DB2-BD59-A6C34878D82A}">
                    <a16:rowId xmlns:a16="http://schemas.microsoft.com/office/drawing/2014/main" val="1536808269"/>
                  </a:ext>
                </a:extLst>
              </a:tr>
              <a:tr h="15562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25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Total Chromium as Cr</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APHA (22nd Edition) 3111 B</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347345" algn="l">
                        <a:lnSpc>
                          <a:spcPct val="100000"/>
                        </a:lnSpc>
                        <a:spcAft>
                          <a:spcPts val="60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&lt;0.01</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&lt;0.01</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&lt;0.01</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0.05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N.R.</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extLst>
                  <a:ext uri="{0D108BD9-81ED-4DB2-BD59-A6C34878D82A}">
                    <a16:rowId xmlns:a16="http://schemas.microsoft.com/office/drawing/2014/main" val="3125539604"/>
                  </a:ext>
                </a:extLst>
              </a:tr>
              <a:tr h="15562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26</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Phenolic Compound as C</a:t>
                      </a:r>
                      <a:r>
                        <a:rPr lang="en-US" sz="950" baseline="-25000">
                          <a:effectLst/>
                          <a:latin typeface="Times New Roman" panose="02020603050405020304" pitchFamily="18" charset="0"/>
                          <a:cs typeface="Times New Roman" panose="02020603050405020304" pitchFamily="18" charset="0"/>
                        </a:rPr>
                        <a:t>6</a:t>
                      </a:r>
                      <a:r>
                        <a:rPr lang="en-US" sz="950">
                          <a:effectLst/>
                          <a:latin typeface="Times New Roman" panose="02020603050405020304" pitchFamily="18" charset="0"/>
                          <a:cs typeface="Times New Roman" panose="02020603050405020304" pitchFamily="18" charset="0"/>
                        </a:rPr>
                        <a:t>H</a:t>
                      </a:r>
                      <a:r>
                        <a:rPr lang="en-US" sz="950" baseline="-25000">
                          <a:effectLst/>
                          <a:latin typeface="Times New Roman" panose="02020603050405020304" pitchFamily="18" charset="0"/>
                          <a:cs typeface="Times New Roman" panose="02020603050405020304" pitchFamily="18" charset="0"/>
                        </a:rPr>
                        <a:t>5</a:t>
                      </a:r>
                      <a:r>
                        <a:rPr lang="en-US" sz="950">
                          <a:effectLst/>
                          <a:latin typeface="Times New Roman" panose="02020603050405020304" pitchFamily="18" charset="0"/>
                          <a:cs typeface="Times New Roman" panose="02020603050405020304" pitchFamily="18" charset="0"/>
                        </a:rPr>
                        <a:t>OH</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dirty="0">
                          <a:effectLst/>
                          <a:latin typeface="Times New Roman" panose="02020603050405020304" pitchFamily="18" charset="0"/>
                          <a:cs typeface="Times New Roman" panose="02020603050405020304" pitchFamily="18" charset="0"/>
                        </a:rPr>
                        <a:t>APHA (22nd Edition) 5530 C</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347345" algn="l">
                        <a:lnSpc>
                          <a:spcPct val="100000"/>
                        </a:lnSpc>
                        <a:spcAft>
                          <a:spcPts val="60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&lt;0.001</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&lt;0.001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&lt;0.001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&lt;0.001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0.001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0.002</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extLst>
                  <a:ext uri="{0D108BD9-81ED-4DB2-BD59-A6C34878D82A}">
                    <a16:rowId xmlns:a16="http://schemas.microsoft.com/office/drawing/2014/main" val="3919509320"/>
                  </a:ext>
                </a:extLst>
              </a:tr>
              <a:tr h="7781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27</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dirty="0">
                          <a:effectLst/>
                          <a:latin typeface="Times New Roman" panose="02020603050405020304" pitchFamily="18" charset="0"/>
                          <a:cs typeface="Times New Roman" panose="02020603050405020304" pitchFamily="18" charset="0"/>
                        </a:rPr>
                        <a:t>Mercury as Hg</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APHA (22nd Edition) 3112 B</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347345" algn="l">
                        <a:lnSpc>
                          <a:spcPct val="100000"/>
                        </a:lnSpc>
                        <a:spcAft>
                          <a:spcPts val="60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&lt;0.001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&lt;0.001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&lt;0.001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&lt;0.001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0.001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N.R.</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extLst>
                  <a:ext uri="{0D108BD9-81ED-4DB2-BD59-A6C34878D82A}">
                    <a16:rowId xmlns:a16="http://schemas.microsoft.com/office/drawing/2014/main" val="3956879118"/>
                  </a:ext>
                </a:extLst>
              </a:tr>
              <a:tr h="7781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28</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Selenium as Se</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APHA (22nd Edition) 3114 B</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347345" algn="l">
                        <a:lnSpc>
                          <a:spcPct val="100000"/>
                        </a:lnSpc>
                        <a:spcAft>
                          <a:spcPts val="60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&lt;0.01</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0.01</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N.R.</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extLst>
                  <a:ext uri="{0D108BD9-81ED-4DB2-BD59-A6C34878D82A}">
                    <a16:rowId xmlns:a16="http://schemas.microsoft.com/office/drawing/2014/main" val="2519800134"/>
                  </a:ext>
                </a:extLst>
              </a:tr>
              <a:tr h="77810">
                <a:tc>
                  <a:txBody>
                    <a:bodyPr/>
                    <a:lstStyle/>
                    <a:p>
                      <a:pPr marL="0" algn="l">
                        <a:lnSpc>
                          <a:spcPct val="100000"/>
                        </a:lnSpc>
                        <a:spcAft>
                          <a:spcPts val="0"/>
                        </a:spcAft>
                      </a:pPr>
                      <a:r>
                        <a:rPr lang="en-US" sz="950" dirty="0">
                          <a:effectLst/>
                          <a:latin typeface="Times New Roman" panose="02020603050405020304" pitchFamily="18" charset="0"/>
                          <a:cs typeface="Times New Roman" panose="02020603050405020304" pitchFamily="18" charset="0"/>
                        </a:rPr>
                        <a:t>29</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Arsenic as As</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APHA (22nd Edition) 3114 B</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347345" algn="l">
                        <a:lnSpc>
                          <a:spcPct val="100000"/>
                        </a:lnSpc>
                        <a:spcAft>
                          <a:spcPts val="60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&lt;0.01</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0.05</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extLst>
                  <a:ext uri="{0D108BD9-81ED-4DB2-BD59-A6C34878D82A}">
                    <a16:rowId xmlns:a16="http://schemas.microsoft.com/office/drawing/2014/main" val="1646702940"/>
                  </a:ext>
                </a:extLst>
              </a:tr>
              <a:tr h="7781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30</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dirty="0">
                          <a:effectLst/>
                          <a:latin typeface="Times New Roman" panose="02020603050405020304" pitchFamily="18" charset="0"/>
                          <a:cs typeface="Times New Roman" panose="02020603050405020304" pitchFamily="18" charset="0"/>
                        </a:rPr>
                        <a:t>Cyanide as CN</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dirty="0">
                          <a:effectLst/>
                          <a:latin typeface="Times New Roman" panose="02020603050405020304" pitchFamily="18" charset="0"/>
                          <a:cs typeface="Times New Roman" panose="02020603050405020304" pitchFamily="18" charset="0"/>
                        </a:rPr>
                        <a:t>APHA (22nd Edition) 4500 B</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347345" algn="l">
                        <a:lnSpc>
                          <a:spcPct val="100000"/>
                        </a:lnSpc>
                        <a:spcAft>
                          <a:spcPts val="60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&lt;0.01</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0.05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N.R.</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extLst>
                  <a:ext uri="{0D108BD9-81ED-4DB2-BD59-A6C34878D82A}">
                    <a16:rowId xmlns:a16="http://schemas.microsoft.com/office/drawing/2014/main" val="2641831118"/>
                  </a:ext>
                </a:extLst>
              </a:tr>
              <a:tr h="155620">
                <a:tc>
                  <a:txBody>
                    <a:bodyPr/>
                    <a:lstStyle/>
                    <a:p>
                      <a:pPr marL="0" algn="l">
                        <a:lnSpc>
                          <a:spcPct val="100000"/>
                        </a:lnSpc>
                        <a:spcAft>
                          <a:spcPts val="0"/>
                        </a:spcAft>
                      </a:pPr>
                      <a:r>
                        <a:rPr lang="en-US" sz="950" dirty="0">
                          <a:effectLst/>
                          <a:latin typeface="Times New Roman" panose="02020603050405020304" pitchFamily="18" charset="0"/>
                          <a:cs typeface="Times New Roman" panose="02020603050405020304" pitchFamily="18" charset="0"/>
                        </a:rPr>
                        <a:t>31</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dirty="0">
                          <a:effectLst/>
                          <a:latin typeface="Times New Roman" panose="02020603050405020304" pitchFamily="18" charset="0"/>
                          <a:cs typeface="Times New Roman" panose="02020603050405020304" pitchFamily="18" charset="0"/>
                        </a:rPr>
                        <a:t>Anionic detergents as MBAS</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dirty="0">
                          <a:effectLst/>
                          <a:latin typeface="Times New Roman" panose="02020603050405020304" pitchFamily="18" charset="0"/>
                          <a:cs typeface="Times New Roman" panose="02020603050405020304" pitchFamily="18" charset="0"/>
                        </a:rPr>
                        <a:t>Annex K of IS:13428</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347345" algn="l">
                        <a:lnSpc>
                          <a:spcPct val="100000"/>
                        </a:lnSpc>
                        <a:spcAft>
                          <a:spcPts val="60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&lt;0.001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&lt;0.001</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&lt;0.001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&lt;0.001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0.2</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1.0</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extLst>
                  <a:ext uri="{0D108BD9-81ED-4DB2-BD59-A6C34878D82A}">
                    <a16:rowId xmlns:a16="http://schemas.microsoft.com/office/drawing/2014/main" val="1022710224"/>
                  </a:ext>
                </a:extLst>
              </a:tr>
              <a:tr h="7781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32</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Mineral Oil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dirty="0">
                          <a:effectLst/>
                          <a:latin typeface="Times New Roman" panose="02020603050405020304" pitchFamily="18" charset="0"/>
                          <a:cs typeface="Times New Roman" panose="02020603050405020304" pitchFamily="18" charset="0"/>
                        </a:rPr>
                        <a:t>APHA (22nd Edition) 5520 B</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347345" algn="l">
                        <a:lnSpc>
                          <a:spcPct val="100000"/>
                        </a:lnSpc>
                        <a:spcAft>
                          <a:spcPts val="60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&lt;0.01</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&lt;0.01</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0.5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N.R.</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extLst>
                  <a:ext uri="{0D108BD9-81ED-4DB2-BD59-A6C34878D82A}">
                    <a16:rowId xmlns:a16="http://schemas.microsoft.com/office/drawing/2014/main" val="2616352743"/>
                  </a:ext>
                </a:extLst>
              </a:tr>
              <a:tr h="77810">
                <a:tc>
                  <a:txBody>
                    <a:bodyPr/>
                    <a:lstStyle/>
                    <a:p>
                      <a:pPr marL="0" algn="l">
                        <a:lnSpc>
                          <a:spcPct val="100000"/>
                        </a:lnSpc>
                        <a:spcAft>
                          <a:spcPts val="0"/>
                        </a:spcAft>
                      </a:pPr>
                      <a:r>
                        <a:rPr lang="en-US" sz="950" dirty="0">
                          <a:effectLst/>
                          <a:latin typeface="Times New Roman" panose="02020603050405020304" pitchFamily="18" charset="0"/>
                          <a:cs typeface="Times New Roman" panose="02020603050405020304" pitchFamily="18" charset="0"/>
                        </a:rPr>
                        <a:t>33</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dirty="0" err="1">
                          <a:effectLst/>
                          <a:latin typeface="Times New Roman" panose="02020603050405020304" pitchFamily="18" charset="0"/>
                          <a:cs typeface="Times New Roman" panose="02020603050405020304" pitchFamily="18" charset="0"/>
                        </a:rPr>
                        <a:t>Aluminium</a:t>
                      </a:r>
                      <a:r>
                        <a:rPr lang="en-US" sz="950" dirty="0">
                          <a:effectLst/>
                          <a:latin typeface="Times New Roman" panose="02020603050405020304" pitchFamily="18" charset="0"/>
                          <a:cs typeface="Times New Roman" panose="02020603050405020304" pitchFamily="18" charset="0"/>
                        </a:rPr>
                        <a:t> as Al</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dirty="0">
                          <a:effectLst/>
                          <a:latin typeface="Times New Roman" panose="02020603050405020304" pitchFamily="18" charset="0"/>
                          <a:cs typeface="Times New Roman" panose="02020603050405020304" pitchFamily="18" charset="0"/>
                        </a:rPr>
                        <a:t>APHA (22nd Edition) 3111 D</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347345" algn="l">
                        <a:lnSpc>
                          <a:spcPct val="100000"/>
                        </a:lnSpc>
                        <a:spcAft>
                          <a:spcPts val="60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&lt;0.01</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&lt;0.01</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&lt;0.01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0.03</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0.2</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extLst>
                  <a:ext uri="{0D108BD9-81ED-4DB2-BD59-A6C34878D82A}">
                    <a16:rowId xmlns:a16="http://schemas.microsoft.com/office/drawing/2014/main" val="4034490014"/>
                  </a:ext>
                </a:extLst>
              </a:tr>
              <a:tr h="155620">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34</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a:effectLst/>
                          <a:latin typeface="Times New Roman" panose="02020603050405020304" pitchFamily="18" charset="0"/>
                          <a:cs typeface="Times New Roman" panose="02020603050405020304" pitchFamily="18" charset="0"/>
                        </a:rPr>
                        <a:t>Boron as B</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dirty="0">
                          <a:effectLst/>
                          <a:latin typeface="Times New Roman" panose="02020603050405020304" pitchFamily="18" charset="0"/>
                          <a:cs typeface="Times New Roman" panose="02020603050405020304" pitchFamily="18" charset="0"/>
                        </a:rPr>
                        <a:t>APHA (22nd Edition) 4500B-B</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347345" algn="l">
                        <a:lnSpc>
                          <a:spcPct val="100000"/>
                        </a:lnSpc>
                        <a:spcAft>
                          <a:spcPts val="600"/>
                        </a:spcAft>
                      </a:pPr>
                      <a:r>
                        <a:rPr lang="en-US" sz="950">
                          <a:effectLst/>
                          <a:latin typeface="Times New Roman" panose="02020603050405020304" pitchFamily="18" charset="0"/>
                          <a:cs typeface="Times New Roman" panose="02020603050405020304" pitchFamily="18" charset="0"/>
                        </a:rPr>
                        <a:t>mg/l</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&lt;0.1</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0.5</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1.0</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extLst>
                  <a:ext uri="{0D108BD9-81ED-4DB2-BD59-A6C34878D82A}">
                    <a16:rowId xmlns:a16="http://schemas.microsoft.com/office/drawing/2014/main" val="2256761941"/>
                  </a:ext>
                </a:extLst>
              </a:tr>
              <a:tr h="155620">
                <a:tc>
                  <a:txBody>
                    <a:bodyPr/>
                    <a:lstStyle/>
                    <a:p>
                      <a:pPr marL="0" algn="l">
                        <a:lnSpc>
                          <a:spcPct val="100000"/>
                        </a:lnSpc>
                        <a:spcAft>
                          <a:spcPts val="0"/>
                        </a:spcAft>
                      </a:pPr>
                      <a:r>
                        <a:rPr lang="en-US" sz="950" dirty="0">
                          <a:effectLst/>
                          <a:latin typeface="Times New Roman" panose="02020603050405020304" pitchFamily="18" charset="0"/>
                          <a:cs typeface="Times New Roman" panose="02020603050405020304" pitchFamily="18" charset="0"/>
                        </a:rPr>
                        <a:t>35</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dirty="0">
                          <a:effectLst/>
                          <a:latin typeface="Times New Roman" panose="02020603050405020304" pitchFamily="18" charset="0"/>
                          <a:cs typeface="Times New Roman" panose="02020603050405020304" pitchFamily="18" charset="0"/>
                        </a:rPr>
                        <a:t>Total Coliform</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347345" algn="l">
                        <a:lnSpc>
                          <a:spcPct val="100000"/>
                        </a:lnSpc>
                        <a:spcAft>
                          <a:spcPts val="600"/>
                        </a:spcAft>
                      </a:pPr>
                      <a:r>
                        <a:rPr lang="en-US" sz="950" dirty="0">
                          <a:effectLst/>
                          <a:latin typeface="Times New Roman" panose="02020603050405020304" pitchFamily="18" charset="0"/>
                          <a:cs typeface="Times New Roman" panose="02020603050405020304" pitchFamily="18" charset="0"/>
                        </a:rPr>
                        <a:t>APHA (22nd Edition) 9221 D</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0" indent="0" algn="l">
                        <a:lnSpc>
                          <a:spcPct val="100000"/>
                        </a:lnSpc>
                        <a:spcAft>
                          <a:spcPts val="600"/>
                        </a:spcAft>
                      </a:pPr>
                      <a:r>
                        <a:rPr lang="en-US" sz="950" dirty="0">
                          <a:effectLst/>
                          <a:latin typeface="Times New Roman" panose="02020603050405020304" pitchFamily="18" charset="0"/>
                          <a:cs typeface="Times New Roman" panose="02020603050405020304" pitchFamily="18" charset="0"/>
                        </a:rPr>
                        <a:t>MPN/100 ml</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Absent</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Absent</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Absent</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Absent</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Absent</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Absent</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extLst>
                  <a:ext uri="{0D108BD9-81ED-4DB2-BD59-A6C34878D82A}">
                    <a16:rowId xmlns:a16="http://schemas.microsoft.com/office/drawing/2014/main" val="2565744972"/>
                  </a:ext>
                </a:extLst>
              </a:tr>
              <a:tr h="155620">
                <a:tc>
                  <a:txBody>
                    <a:bodyPr/>
                    <a:lstStyle/>
                    <a:p>
                      <a:pPr marL="0" algn="l">
                        <a:lnSpc>
                          <a:spcPct val="100000"/>
                        </a:lnSpc>
                        <a:spcAft>
                          <a:spcPts val="0"/>
                        </a:spcAft>
                      </a:pPr>
                      <a:r>
                        <a:rPr lang="en-US" sz="950" dirty="0">
                          <a:effectLst/>
                          <a:latin typeface="Times New Roman" panose="02020603050405020304" pitchFamily="18" charset="0"/>
                          <a:cs typeface="Times New Roman" panose="02020603050405020304" pitchFamily="18" charset="0"/>
                        </a:rPr>
                        <a:t>36</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l">
                        <a:lnSpc>
                          <a:spcPct val="100000"/>
                        </a:lnSpc>
                        <a:spcAft>
                          <a:spcPts val="0"/>
                        </a:spcAft>
                      </a:pPr>
                      <a:r>
                        <a:rPr lang="en-US" sz="950" dirty="0">
                          <a:effectLst/>
                          <a:latin typeface="Times New Roman" panose="02020603050405020304" pitchFamily="18" charset="0"/>
                          <a:cs typeface="Times New Roman" panose="02020603050405020304" pitchFamily="18" charset="0"/>
                        </a:rPr>
                        <a:t>Escherichia Coli</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347345" algn="l">
                        <a:lnSpc>
                          <a:spcPct val="100000"/>
                        </a:lnSpc>
                        <a:spcAft>
                          <a:spcPts val="600"/>
                        </a:spcAft>
                      </a:pPr>
                      <a:r>
                        <a:rPr lang="en-US" sz="950" dirty="0">
                          <a:effectLst/>
                          <a:latin typeface="Times New Roman" panose="02020603050405020304" pitchFamily="18" charset="0"/>
                          <a:cs typeface="Times New Roman" panose="02020603050405020304" pitchFamily="18" charset="0"/>
                        </a:rPr>
                        <a:t>APHA (22nd Edition) 9221 D</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0" indent="0" algn="l">
                        <a:lnSpc>
                          <a:spcPct val="100000"/>
                        </a:lnSpc>
                        <a:spcAft>
                          <a:spcPts val="600"/>
                        </a:spcAft>
                      </a:pPr>
                      <a:r>
                        <a:rPr lang="en-US" sz="950" dirty="0">
                          <a:effectLst/>
                          <a:latin typeface="Times New Roman" panose="02020603050405020304" pitchFamily="18" charset="0"/>
                          <a:cs typeface="Times New Roman" panose="02020603050405020304" pitchFamily="18" charset="0"/>
                        </a:rPr>
                        <a:t>MPN/100 ml</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Absent</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Absent</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Absent</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Absent</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tc>
                <a:tc>
                  <a:txBody>
                    <a:bodyPr/>
                    <a:lstStyle/>
                    <a:p>
                      <a:pPr marL="0" algn="ctr">
                        <a:lnSpc>
                          <a:spcPct val="100000"/>
                        </a:lnSpc>
                        <a:spcAft>
                          <a:spcPts val="0"/>
                        </a:spcAft>
                      </a:pPr>
                      <a:r>
                        <a:rPr lang="en-US" sz="950">
                          <a:effectLst/>
                          <a:latin typeface="Times New Roman" panose="02020603050405020304" pitchFamily="18" charset="0"/>
                          <a:cs typeface="Times New Roman" panose="02020603050405020304" pitchFamily="18" charset="0"/>
                        </a:rPr>
                        <a:t>Absent</a:t>
                      </a:r>
                      <a:endParaRPr lang="en-IN" sz="95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tc>
                  <a:txBody>
                    <a:bodyPr/>
                    <a:lstStyle/>
                    <a:p>
                      <a:pPr marL="0" algn="ctr">
                        <a:lnSpc>
                          <a:spcPct val="100000"/>
                        </a:lnSpc>
                        <a:spcAft>
                          <a:spcPts val="0"/>
                        </a:spcAft>
                      </a:pPr>
                      <a:r>
                        <a:rPr lang="en-US" sz="950" dirty="0">
                          <a:effectLst/>
                          <a:latin typeface="Times New Roman" panose="02020603050405020304" pitchFamily="18" charset="0"/>
                          <a:cs typeface="Times New Roman" panose="02020603050405020304" pitchFamily="18" charset="0"/>
                        </a:rPr>
                        <a:t>Absent</a:t>
                      </a:r>
                      <a:endParaRPr lang="en-IN" sz="9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39" marR="10539" marT="0" marB="0" anchor="ctr"/>
                </a:tc>
                <a:extLst>
                  <a:ext uri="{0D108BD9-81ED-4DB2-BD59-A6C34878D82A}">
                    <a16:rowId xmlns:a16="http://schemas.microsoft.com/office/drawing/2014/main" val="2373621519"/>
                  </a:ext>
                </a:extLst>
              </a:tr>
            </a:tbl>
          </a:graphicData>
        </a:graphic>
      </p:graphicFrame>
      <p:sp>
        <p:nvSpPr>
          <p:cNvPr id="6" name="Rectangle 5">
            <a:extLst>
              <a:ext uri="{FF2B5EF4-FFF2-40B4-BE49-F238E27FC236}">
                <a16:creationId xmlns:a16="http://schemas.microsoft.com/office/drawing/2014/main" id="{592066A3-AB85-9D77-D5E4-6E9A66A4D8CB}"/>
              </a:ext>
            </a:extLst>
          </p:cNvPr>
          <p:cNvSpPr/>
          <p:nvPr/>
        </p:nvSpPr>
        <p:spPr>
          <a:xfrm>
            <a:off x="76200" y="378023"/>
            <a:ext cx="8991600" cy="307777"/>
          </a:xfrm>
          <a:prstGeom prst="rect">
            <a:avLst/>
          </a:prstGeom>
        </p:spPr>
        <p:txBody>
          <a:bodyPr wrap="square">
            <a:spAutoFit/>
          </a:bodyPr>
          <a:lstStyle/>
          <a:p>
            <a:r>
              <a:rPr lang="en-IN" sz="1400" b="1" u="sng" cap="small" dirty="0">
                <a:solidFill>
                  <a:schemeClr val="accent1">
                    <a:lumMod val="50000"/>
                  </a:schemeClr>
                </a:solidFill>
                <a:latin typeface="Times New Roman" pitchFamily="18" charset="0"/>
                <a:cs typeface="Times New Roman" pitchFamily="18" charset="0"/>
              </a:rPr>
              <a:t>TOR POINT-VI Cont.... </a:t>
            </a:r>
          </a:p>
        </p:txBody>
      </p:sp>
    </p:spTree>
    <p:extLst>
      <p:ext uri="{BB962C8B-B14F-4D97-AF65-F5344CB8AC3E}">
        <p14:creationId xmlns:p14="http://schemas.microsoft.com/office/powerpoint/2010/main" val="36814595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99300" y="6416675"/>
            <a:ext cx="2311400" cy="365125"/>
          </a:xfrm>
        </p:spPr>
        <p:txBody>
          <a:bodyPr/>
          <a:lstStyle/>
          <a:p>
            <a:pPr>
              <a:defRPr/>
            </a:pPr>
            <a:fld id="{E37F0A0A-F07F-49B8-B7E1-B2CDB105F3D9}" type="slidenum">
              <a:rPr lang="en-US" smtClean="0"/>
              <a:pPr>
                <a:defRPr/>
              </a:pPr>
              <a:t>34</a:t>
            </a:fld>
            <a:endParaRPr lang="en-US"/>
          </a:p>
        </p:txBody>
      </p:sp>
      <p:sp>
        <p:nvSpPr>
          <p:cNvPr id="7" name="Rectangle 6"/>
          <p:cNvSpPr/>
          <p:nvPr/>
        </p:nvSpPr>
        <p:spPr>
          <a:xfrm>
            <a:off x="501650" y="26313"/>
            <a:ext cx="9328150" cy="430887"/>
          </a:xfrm>
          <a:prstGeom prst="rect">
            <a:avLst/>
          </a:prstGeom>
        </p:spPr>
        <p:txBody>
          <a:bodyPr>
            <a:spAutoFit/>
          </a:bodyPr>
          <a:lstStyle/>
          <a:p>
            <a:pPr algn="ctr">
              <a:defRPr/>
            </a:pPr>
            <a:r>
              <a:rPr lang="en-US" sz="2200" b="1" dirty="0">
                <a:latin typeface="Times New Roman" pitchFamily="18" charset="0"/>
                <a:cs typeface="Times New Roman" pitchFamily="18" charset="0"/>
              </a:rPr>
              <a:t>POINT WISE COMPLIANCES OF TERM OF REFERENCES</a:t>
            </a:r>
            <a:endParaRPr lang="en-US" sz="2200" b="1" cap="all" dirty="0">
              <a:latin typeface="Times New Roman" pitchFamily="18" charset="0"/>
              <a:ea typeface="+mj-ea"/>
              <a:cs typeface="Times New Roman" pitchFamily="18" charset="0"/>
            </a:endParaRPr>
          </a:p>
        </p:txBody>
      </p:sp>
      <p:sp>
        <p:nvSpPr>
          <p:cNvPr id="6" name="Rectangle 2">
            <a:extLst>
              <a:ext uri="{FF2B5EF4-FFF2-40B4-BE49-F238E27FC236}">
                <a16:creationId xmlns:a16="http://schemas.microsoft.com/office/drawing/2014/main" id="{8E3FA15C-98F1-4D6B-AD3F-0A02F4B595C2}"/>
              </a:ext>
            </a:extLst>
          </p:cNvPr>
          <p:cNvSpPr>
            <a:spLocks noChangeArrowheads="1"/>
          </p:cNvSpPr>
          <p:nvPr/>
        </p:nvSpPr>
        <p:spPr bwMode="auto">
          <a:xfrm>
            <a:off x="3216088" y="1748920"/>
            <a:ext cx="8131550" cy="3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aphicFrame>
        <p:nvGraphicFramePr>
          <p:cNvPr id="8" name="Table 7">
            <a:extLst>
              <a:ext uri="{FF2B5EF4-FFF2-40B4-BE49-F238E27FC236}">
                <a16:creationId xmlns:a16="http://schemas.microsoft.com/office/drawing/2014/main" id="{8D2C6D29-7681-4002-BF94-BC8A1BBE906D}"/>
              </a:ext>
            </a:extLst>
          </p:cNvPr>
          <p:cNvGraphicFramePr>
            <a:graphicFrameLocks noGrp="1"/>
          </p:cNvGraphicFramePr>
          <p:nvPr>
            <p:extLst>
              <p:ext uri="{D42A27DB-BD31-4B8C-83A1-F6EECF244321}">
                <p14:modId xmlns:p14="http://schemas.microsoft.com/office/powerpoint/2010/main" val="3080958030"/>
              </p:ext>
            </p:extLst>
          </p:nvPr>
        </p:nvGraphicFramePr>
        <p:xfrm>
          <a:off x="152400" y="779653"/>
          <a:ext cx="9601201" cy="972947"/>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gridCol w="5486401">
                  <a:extLst>
                    <a:ext uri="{9D8B030D-6E8A-4147-A177-3AD203B41FA5}">
                      <a16:colId xmlns:a16="http://schemas.microsoft.com/office/drawing/2014/main" val="20002"/>
                    </a:ext>
                  </a:extLst>
                </a:gridCol>
              </a:tblGrid>
              <a:tr h="457200">
                <a:tc>
                  <a:txBody>
                    <a:bodyPr/>
                    <a:lstStyle/>
                    <a:p>
                      <a:r>
                        <a:rPr lang="en-US" sz="1200" b="1" dirty="0">
                          <a:latin typeface="Times New Roman" pitchFamily="18" charset="0"/>
                          <a:cs typeface="Times New Roman" pitchFamily="18" charset="0"/>
                        </a:rPr>
                        <a:t>TOR Point</a:t>
                      </a:r>
                    </a:p>
                  </a:txBody>
                  <a:tcPr>
                    <a:solidFill>
                      <a:schemeClr val="accent1">
                        <a:lumMod val="20000"/>
                        <a:lumOff val="80000"/>
                      </a:schemeClr>
                    </a:solidFill>
                  </a:tcPr>
                </a:tc>
                <a:tc>
                  <a:txBody>
                    <a:bodyPr/>
                    <a:lstStyle/>
                    <a:p>
                      <a:r>
                        <a:rPr lang="en-US" sz="1200" b="1" dirty="0">
                          <a:latin typeface="Times New Roman" pitchFamily="18" charset="0"/>
                          <a:cs typeface="Times New Roman" pitchFamily="18" charset="0"/>
                        </a:rPr>
                        <a:t>ToR Details</a:t>
                      </a:r>
                    </a:p>
                  </a:txBody>
                  <a:tcPr>
                    <a:solidFill>
                      <a:schemeClr val="accent1">
                        <a:lumMod val="20000"/>
                        <a:lumOff val="80000"/>
                      </a:schemeClr>
                    </a:solidFill>
                  </a:tcPr>
                </a:tc>
                <a:tc>
                  <a:txBody>
                    <a:bodyPr/>
                    <a:lstStyle/>
                    <a:p>
                      <a:r>
                        <a:rPr lang="en-US" sz="1200" b="1" dirty="0">
                          <a:latin typeface="Times New Roman" pitchFamily="18" charset="0"/>
                          <a:cs typeface="Times New Roman" pitchFamily="18" charset="0"/>
                        </a:rPr>
                        <a:t>Implementation/Plan </a:t>
                      </a:r>
                    </a:p>
                  </a:txBody>
                  <a:tcPr>
                    <a:solidFill>
                      <a:schemeClr val="accent1">
                        <a:lumMod val="20000"/>
                        <a:lumOff val="80000"/>
                      </a:schemeClr>
                    </a:solidFill>
                  </a:tcPr>
                </a:tc>
                <a:extLst>
                  <a:ext uri="{0D108BD9-81ED-4DB2-BD59-A6C34878D82A}">
                    <a16:rowId xmlns:a16="http://schemas.microsoft.com/office/drawing/2014/main" val="10000"/>
                  </a:ext>
                </a:extLst>
              </a:tr>
              <a:tr h="0">
                <a:tc>
                  <a:txBody>
                    <a:bodyPr/>
                    <a:lstStyle/>
                    <a:p>
                      <a:pPr marL="0" lvl="0" indent="0" algn="ctr">
                        <a:lnSpc>
                          <a:spcPct val="150000"/>
                        </a:lnSpc>
                        <a:spcAft>
                          <a:spcPts val="600"/>
                        </a:spcAft>
                        <a:buFont typeface="+mj-lt"/>
                        <a:buNone/>
                      </a:pPr>
                      <a:r>
                        <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rPr>
                        <a:t>vii.</a:t>
                      </a:r>
                      <a:endParaRPr lang="en-IN"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200" dirty="0">
                          <a:effectLst/>
                          <a:latin typeface="Times New Roman" panose="02020603050405020304" pitchFamily="18" charset="0"/>
                          <a:ea typeface="Times New Roman" panose="02020603050405020304" pitchFamily="18" charset="0"/>
                        </a:rPr>
                        <a:t>Noise levels monitoring at 8 locations within the study area.</a:t>
                      </a:r>
                      <a:endParaRPr lang="en-IN"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600"/>
                        </a:spcAft>
                      </a:pPr>
                      <a:r>
                        <a:rPr lang="en-US" sz="1200" dirty="0">
                          <a:effectLst/>
                          <a:latin typeface="Times New Roman" panose="02020603050405020304" pitchFamily="18" charset="0"/>
                          <a:ea typeface="Times New Roman" panose="02020603050405020304" pitchFamily="18" charset="0"/>
                        </a:rPr>
                        <a:t>Noise level monitoring has been carried out at eight locations. Details is as given below:-</a:t>
                      </a:r>
                      <a:endParaRPr lang="en-IN"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4" name="Table 3">
            <a:extLst>
              <a:ext uri="{FF2B5EF4-FFF2-40B4-BE49-F238E27FC236}">
                <a16:creationId xmlns:a16="http://schemas.microsoft.com/office/drawing/2014/main" id="{C3CD8DA5-3E5C-1B35-9D38-4805925086D1}"/>
              </a:ext>
            </a:extLst>
          </p:cNvPr>
          <p:cNvGraphicFramePr>
            <a:graphicFrameLocks noGrp="1"/>
          </p:cNvGraphicFramePr>
          <p:nvPr>
            <p:extLst>
              <p:ext uri="{D42A27DB-BD31-4B8C-83A1-F6EECF244321}">
                <p14:modId xmlns:p14="http://schemas.microsoft.com/office/powerpoint/2010/main" val="4060692679"/>
              </p:ext>
            </p:extLst>
          </p:nvPr>
        </p:nvGraphicFramePr>
        <p:xfrm>
          <a:off x="762000" y="1886486"/>
          <a:ext cx="8077201" cy="4712751"/>
        </p:xfrm>
        <a:graphic>
          <a:graphicData uri="http://schemas.openxmlformats.org/drawingml/2006/table">
            <a:tbl>
              <a:tblPr>
                <a:tableStyleId>{5940675A-B579-460E-94D1-54222C63F5DA}</a:tableStyleId>
              </a:tblPr>
              <a:tblGrid>
                <a:gridCol w="1250193">
                  <a:extLst>
                    <a:ext uri="{9D8B030D-6E8A-4147-A177-3AD203B41FA5}">
                      <a16:colId xmlns:a16="http://schemas.microsoft.com/office/drawing/2014/main" val="2071804853"/>
                    </a:ext>
                  </a:extLst>
                </a:gridCol>
                <a:gridCol w="783219">
                  <a:extLst>
                    <a:ext uri="{9D8B030D-6E8A-4147-A177-3AD203B41FA5}">
                      <a16:colId xmlns:a16="http://schemas.microsoft.com/office/drawing/2014/main" val="2967231308"/>
                    </a:ext>
                  </a:extLst>
                </a:gridCol>
                <a:gridCol w="836469">
                  <a:extLst>
                    <a:ext uri="{9D8B030D-6E8A-4147-A177-3AD203B41FA5}">
                      <a16:colId xmlns:a16="http://schemas.microsoft.com/office/drawing/2014/main" val="793862076"/>
                    </a:ext>
                  </a:extLst>
                </a:gridCol>
                <a:gridCol w="342477">
                  <a:extLst>
                    <a:ext uri="{9D8B030D-6E8A-4147-A177-3AD203B41FA5}">
                      <a16:colId xmlns:a16="http://schemas.microsoft.com/office/drawing/2014/main" val="2663924554"/>
                    </a:ext>
                  </a:extLst>
                </a:gridCol>
                <a:gridCol w="830737">
                  <a:extLst>
                    <a:ext uri="{9D8B030D-6E8A-4147-A177-3AD203B41FA5}">
                      <a16:colId xmlns:a16="http://schemas.microsoft.com/office/drawing/2014/main" val="3367994859"/>
                    </a:ext>
                  </a:extLst>
                </a:gridCol>
                <a:gridCol w="837288">
                  <a:extLst>
                    <a:ext uri="{9D8B030D-6E8A-4147-A177-3AD203B41FA5}">
                      <a16:colId xmlns:a16="http://schemas.microsoft.com/office/drawing/2014/main" val="2067270423"/>
                    </a:ext>
                  </a:extLst>
                </a:gridCol>
                <a:gridCol w="837288">
                  <a:extLst>
                    <a:ext uri="{9D8B030D-6E8A-4147-A177-3AD203B41FA5}">
                      <a16:colId xmlns:a16="http://schemas.microsoft.com/office/drawing/2014/main" val="3462221008"/>
                    </a:ext>
                  </a:extLst>
                </a:gridCol>
                <a:gridCol w="837288">
                  <a:extLst>
                    <a:ext uri="{9D8B030D-6E8A-4147-A177-3AD203B41FA5}">
                      <a16:colId xmlns:a16="http://schemas.microsoft.com/office/drawing/2014/main" val="1472057951"/>
                    </a:ext>
                  </a:extLst>
                </a:gridCol>
                <a:gridCol w="837288">
                  <a:extLst>
                    <a:ext uri="{9D8B030D-6E8A-4147-A177-3AD203B41FA5}">
                      <a16:colId xmlns:a16="http://schemas.microsoft.com/office/drawing/2014/main" val="1679408751"/>
                    </a:ext>
                  </a:extLst>
                </a:gridCol>
                <a:gridCol w="342477">
                  <a:extLst>
                    <a:ext uri="{9D8B030D-6E8A-4147-A177-3AD203B41FA5}">
                      <a16:colId xmlns:a16="http://schemas.microsoft.com/office/drawing/2014/main" val="2607409285"/>
                    </a:ext>
                  </a:extLst>
                </a:gridCol>
                <a:gridCol w="342477">
                  <a:extLst>
                    <a:ext uri="{9D8B030D-6E8A-4147-A177-3AD203B41FA5}">
                      <a16:colId xmlns:a16="http://schemas.microsoft.com/office/drawing/2014/main" val="633509423"/>
                    </a:ext>
                  </a:extLst>
                </a:gridCol>
              </a:tblGrid>
              <a:tr h="117129">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Time Interval</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N-1</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N-2</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N-3</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N-4</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N-5</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N-6</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N-7</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N-8</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extLst>
                  <a:ext uri="{0D108BD9-81ED-4DB2-BD59-A6C34878D82A}">
                    <a16:rowId xmlns:a16="http://schemas.microsoft.com/office/drawing/2014/main" val="857194605"/>
                  </a:ext>
                </a:extLst>
              </a:tr>
              <a:tr h="76644">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Day Time</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9">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RESULTS</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a:txBody>
                    <a:bodyPr/>
                    <a:lstStyle/>
                    <a:p>
                      <a:pPr marL="347345" algn="just">
                        <a:lnSpc>
                          <a:spcPct val="100000"/>
                        </a:lnSpc>
                        <a:spcAft>
                          <a:spcPts val="600"/>
                        </a:spcAft>
                      </a:pPr>
                      <a:r>
                        <a:rPr lang="en-IN" sz="1000">
                          <a:effectLst/>
                          <a:latin typeface="Times New Roman" panose="02020603050405020304" pitchFamily="18" charset="0"/>
                          <a:cs typeface="Times New Roman" panose="02020603050405020304" pitchFamily="18" charset="0"/>
                        </a:rPr>
                        <a:t> </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91819666"/>
                  </a:ext>
                </a:extLst>
              </a:tr>
              <a:tr h="157613">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6 – 7 AM</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59.5</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55.1</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52.3</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45.6</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45.0</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51.6</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44.5</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46.2</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extLst>
                  <a:ext uri="{0D108BD9-81ED-4DB2-BD59-A6C34878D82A}">
                    <a16:rowId xmlns:a16="http://schemas.microsoft.com/office/drawing/2014/main" val="3120852921"/>
                  </a:ext>
                </a:extLst>
              </a:tr>
              <a:tr h="157613">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7 – 8 AM</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60.3</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55.5</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52.4</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52.7</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49.8</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52.9</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44.8</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48.9</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extLst>
                  <a:ext uri="{0D108BD9-81ED-4DB2-BD59-A6C34878D82A}">
                    <a16:rowId xmlns:a16="http://schemas.microsoft.com/office/drawing/2014/main" val="1104040673"/>
                  </a:ext>
                </a:extLst>
              </a:tr>
              <a:tr h="157613">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8 – 9 AM</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62.5</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55.3</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52.4</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52.5</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52.1</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61.5</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46.5</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51.6</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extLst>
                  <a:ext uri="{0D108BD9-81ED-4DB2-BD59-A6C34878D82A}">
                    <a16:rowId xmlns:a16="http://schemas.microsoft.com/office/drawing/2014/main" val="1873217048"/>
                  </a:ext>
                </a:extLst>
              </a:tr>
              <a:tr h="157613">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9 – 10 AM</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65.5</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55.4</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52.4</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50.8</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59.4</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64.0</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49.0</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52.2</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extLst>
                  <a:ext uri="{0D108BD9-81ED-4DB2-BD59-A6C34878D82A}">
                    <a16:rowId xmlns:a16="http://schemas.microsoft.com/office/drawing/2014/main" val="3613991685"/>
                  </a:ext>
                </a:extLst>
              </a:tr>
              <a:tr h="157613">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10 – 11 AM</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79.0</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55.5</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56.3</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53.6</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60.5</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61.7</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51.4</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71.3</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extLst>
                  <a:ext uri="{0D108BD9-81ED-4DB2-BD59-A6C34878D82A}">
                    <a16:rowId xmlns:a16="http://schemas.microsoft.com/office/drawing/2014/main" val="3286648222"/>
                  </a:ext>
                </a:extLst>
              </a:tr>
              <a:tr h="157613">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11 – 12 AM</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73.4</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56.1</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54.3</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52.6</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60.7</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59.5</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52.4</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70.5</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extLst>
                  <a:ext uri="{0D108BD9-81ED-4DB2-BD59-A6C34878D82A}">
                    <a16:rowId xmlns:a16="http://schemas.microsoft.com/office/drawing/2014/main" val="3342706967"/>
                  </a:ext>
                </a:extLst>
              </a:tr>
              <a:tr h="157613">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12 – 1 PM</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74.4</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56.4</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55.2</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53.5</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60.3</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dirty="0">
                          <a:effectLst/>
                          <a:latin typeface="Times New Roman" panose="02020603050405020304" pitchFamily="18" charset="0"/>
                          <a:cs typeface="Times New Roman" panose="02020603050405020304" pitchFamily="18" charset="0"/>
                        </a:rPr>
                        <a:t>63.5</a:t>
                      </a:r>
                      <a:endParaRPr lang="en-IN"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53.0</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71.6</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extLst>
                  <a:ext uri="{0D108BD9-81ED-4DB2-BD59-A6C34878D82A}">
                    <a16:rowId xmlns:a16="http://schemas.microsoft.com/office/drawing/2014/main" val="1938155336"/>
                  </a:ext>
                </a:extLst>
              </a:tr>
              <a:tr h="157613">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1 – 2 PM</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74.2</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55.5</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54.1</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56.4</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60.4</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dirty="0">
                          <a:effectLst/>
                          <a:latin typeface="Times New Roman" panose="02020603050405020304" pitchFamily="18" charset="0"/>
                          <a:cs typeface="Times New Roman" panose="02020603050405020304" pitchFamily="18" charset="0"/>
                        </a:rPr>
                        <a:t>62.4</a:t>
                      </a:r>
                      <a:endParaRPr lang="en-IN"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55.6</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75.8</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extLst>
                  <a:ext uri="{0D108BD9-81ED-4DB2-BD59-A6C34878D82A}">
                    <a16:rowId xmlns:a16="http://schemas.microsoft.com/office/drawing/2014/main" val="2546128509"/>
                  </a:ext>
                </a:extLst>
              </a:tr>
              <a:tr h="157613">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2 – 3 PM</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74.6</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55.1</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54.3</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60.2</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58.4</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62.3</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57.1</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75.6</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extLst>
                  <a:ext uri="{0D108BD9-81ED-4DB2-BD59-A6C34878D82A}">
                    <a16:rowId xmlns:a16="http://schemas.microsoft.com/office/drawing/2014/main" val="3784997367"/>
                  </a:ext>
                </a:extLst>
              </a:tr>
              <a:tr h="157613">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3 – 4 PM</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74.5</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55.5</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55.6</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60.3</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58.4</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60.8</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58.5</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74.2</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extLst>
                  <a:ext uri="{0D108BD9-81ED-4DB2-BD59-A6C34878D82A}">
                    <a16:rowId xmlns:a16="http://schemas.microsoft.com/office/drawing/2014/main" val="690686955"/>
                  </a:ext>
                </a:extLst>
              </a:tr>
              <a:tr h="157613">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 – 5 PM</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75.5</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54.7</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56.4</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61.5</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56.9</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61.8</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60.3</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68.7</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extLst>
                  <a:ext uri="{0D108BD9-81ED-4DB2-BD59-A6C34878D82A}">
                    <a16:rowId xmlns:a16="http://schemas.microsoft.com/office/drawing/2014/main" val="2220564478"/>
                  </a:ext>
                </a:extLst>
              </a:tr>
              <a:tr h="157613">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 – 6 PM</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74.1</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55.1</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55.0</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60.6</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61.5</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61.9</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64.7</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74.3</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extLst>
                  <a:ext uri="{0D108BD9-81ED-4DB2-BD59-A6C34878D82A}">
                    <a16:rowId xmlns:a16="http://schemas.microsoft.com/office/drawing/2014/main" val="3744096444"/>
                  </a:ext>
                </a:extLst>
              </a:tr>
              <a:tr h="157613">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6 – 7 PM</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71.1</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56.5</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54.9</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57.6</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55.1</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60.2</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60.9</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74.7</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extLst>
                  <a:ext uri="{0D108BD9-81ED-4DB2-BD59-A6C34878D82A}">
                    <a16:rowId xmlns:a16="http://schemas.microsoft.com/office/drawing/2014/main" val="1331520824"/>
                  </a:ext>
                </a:extLst>
              </a:tr>
              <a:tr h="157613">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7 – 8 PM</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70.8</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54.8</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54.5</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55.7</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54.1</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58.5</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56.6</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75.0</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extLst>
                  <a:ext uri="{0D108BD9-81ED-4DB2-BD59-A6C34878D82A}">
                    <a16:rowId xmlns:a16="http://schemas.microsoft.com/office/drawing/2014/main" val="4273601414"/>
                  </a:ext>
                </a:extLst>
              </a:tr>
              <a:tr h="157613">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8 – 9 PM</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68.7</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55.5</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56.2</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52.6</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51.2</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56.2</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55.4</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70.1</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extLst>
                  <a:ext uri="{0D108BD9-81ED-4DB2-BD59-A6C34878D82A}">
                    <a16:rowId xmlns:a16="http://schemas.microsoft.com/office/drawing/2014/main" val="1308142109"/>
                  </a:ext>
                </a:extLst>
              </a:tr>
              <a:tr h="157613">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9 – 10 PM</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63.6</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50.2</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53.0</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51.1</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45.1</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53.1</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50.7</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61.3</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extLst>
                  <a:ext uri="{0D108BD9-81ED-4DB2-BD59-A6C34878D82A}">
                    <a16:rowId xmlns:a16="http://schemas.microsoft.com/office/drawing/2014/main" val="2965459724"/>
                  </a:ext>
                </a:extLst>
              </a:tr>
              <a:tr h="76644">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Night Time</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9">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RESULTS</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a:txBody>
                    <a:bodyPr/>
                    <a:lstStyle/>
                    <a:p>
                      <a:pPr marL="347345" algn="just">
                        <a:lnSpc>
                          <a:spcPct val="100000"/>
                        </a:lnSpc>
                        <a:spcAft>
                          <a:spcPts val="600"/>
                        </a:spcAft>
                      </a:pPr>
                      <a:r>
                        <a:rPr lang="en-IN" sz="1000">
                          <a:effectLst/>
                          <a:latin typeface="Times New Roman" panose="02020603050405020304" pitchFamily="18" charset="0"/>
                          <a:cs typeface="Times New Roman" panose="02020603050405020304" pitchFamily="18" charset="0"/>
                        </a:rPr>
                        <a:t> </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16263748"/>
                  </a:ext>
                </a:extLst>
              </a:tr>
              <a:tr h="157613">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10 – 11 PM</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61.1</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47.3</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50.2</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56.5</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56.1</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51.0</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50.6</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56.6</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extLst>
                  <a:ext uri="{0D108BD9-81ED-4DB2-BD59-A6C34878D82A}">
                    <a16:rowId xmlns:a16="http://schemas.microsoft.com/office/drawing/2014/main" val="4087146463"/>
                  </a:ext>
                </a:extLst>
              </a:tr>
              <a:tr h="157613">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11 – 12 PM</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55.1</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43.7</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44.8</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50.4</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50.8</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51.0</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48.7</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52.6</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extLst>
                  <a:ext uri="{0D108BD9-81ED-4DB2-BD59-A6C34878D82A}">
                    <a16:rowId xmlns:a16="http://schemas.microsoft.com/office/drawing/2014/main" val="3100562324"/>
                  </a:ext>
                </a:extLst>
              </a:tr>
              <a:tr h="157613">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12 – 1 AM</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48.9</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36.4</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42.4</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39.7</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41.6</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45.7</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45.7</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47.8</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extLst>
                  <a:ext uri="{0D108BD9-81ED-4DB2-BD59-A6C34878D82A}">
                    <a16:rowId xmlns:a16="http://schemas.microsoft.com/office/drawing/2014/main" val="1812360023"/>
                  </a:ext>
                </a:extLst>
              </a:tr>
              <a:tr h="157613">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1 – 2 AM</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46.0</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38.5</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39.5</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41.1</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42.2</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45.6</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47.1</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50.4</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extLst>
                  <a:ext uri="{0D108BD9-81ED-4DB2-BD59-A6C34878D82A}">
                    <a16:rowId xmlns:a16="http://schemas.microsoft.com/office/drawing/2014/main" val="1313118164"/>
                  </a:ext>
                </a:extLst>
              </a:tr>
              <a:tr h="157613">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2 – 3 AM</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49.6</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37.2</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39.8</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38.7</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41.3</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48.7</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47.7</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49.1</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extLst>
                  <a:ext uri="{0D108BD9-81ED-4DB2-BD59-A6C34878D82A}">
                    <a16:rowId xmlns:a16="http://schemas.microsoft.com/office/drawing/2014/main" val="3148161853"/>
                  </a:ext>
                </a:extLst>
              </a:tr>
              <a:tr h="157613">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3 – 4 AM</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49.5</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38.8</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37.3</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43.3</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39.1</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48.1</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43.5</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51.0</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extLst>
                  <a:ext uri="{0D108BD9-81ED-4DB2-BD59-A6C34878D82A}">
                    <a16:rowId xmlns:a16="http://schemas.microsoft.com/office/drawing/2014/main" val="3302645933"/>
                  </a:ext>
                </a:extLst>
              </a:tr>
              <a:tr h="157613">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 – 5 AM</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50.1</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36.4</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39.4</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41.4</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41.6</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45.1</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42.6</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50.7</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extLst>
                  <a:ext uri="{0D108BD9-81ED-4DB2-BD59-A6C34878D82A}">
                    <a16:rowId xmlns:a16="http://schemas.microsoft.com/office/drawing/2014/main" val="1143415367"/>
                  </a:ext>
                </a:extLst>
              </a:tr>
              <a:tr h="157613">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 – 6 AM</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58.8</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50.5</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45.2</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45.2</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49.6</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45.1</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43.1</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61.5</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extLst>
                  <a:ext uri="{0D108BD9-81ED-4DB2-BD59-A6C34878D82A}">
                    <a16:rowId xmlns:a16="http://schemas.microsoft.com/office/drawing/2014/main" val="2184072386"/>
                  </a:ext>
                </a:extLst>
              </a:tr>
              <a:tr h="157613">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Leq Day</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70.1</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55.1</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54.3</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54.8</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55.6</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59.5</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53.8</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66.4</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extLst>
                  <a:ext uri="{0D108BD9-81ED-4DB2-BD59-A6C34878D82A}">
                    <a16:rowId xmlns:a16="http://schemas.microsoft.com/office/drawing/2014/main" val="1775986208"/>
                  </a:ext>
                </a:extLst>
              </a:tr>
              <a:tr h="157613">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Leq Night</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52.4</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41.1</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42.3</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44.5</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45.3</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47.6</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46.1</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52.5</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extLst>
                  <a:ext uri="{0D108BD9-81ED-4DB2-BD59-A6C34878D82A}">
                    <a16:rowId xmlns:a16="http://schemas.microsoft.com/office/drawing/2014/main" val="2321011045"/>
                  </a:ext>
                </a:extLst>
              </a:tr>
              <a:tr h="157613">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Leq D-N</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68.7</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54.2</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53.8</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54.7</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55.5</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58.9</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a:txBody>
                    <a:bodyPr/>
                    <a:lstStyle/>
                    <a:p>
                      <a:pPr marL="347345" algn="ctr">
                        <a:lnSpc>
                          <a:spcPct val="100000"/>
                        </a:lnSpc>
                        <a:spcAft>
                          <a:spcPts val="600"/>
                        </a:spcAft>
                      </a:pPr>
                      <a:r>
                        <a:rPr lang="en-US" sz="1000">
                          <a:effectLst/>
                          <a:latin typeface="Times New Roman" panose="02020603050405020304" pitchFamily="18" charset="0"/>
                          <a:cs typeface="Times New Roman" panose="02020603050405020304" pitchFamily="18" charset="0"/>
                        </a:rPr>
                        <a:t>54.8</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gridSpan="2">
                  <a:txBody>
                    <a:bodyPr/>
                    <a:lstStyle/>
                    <a:p>
                      <a:pPr marL="347345" algn="ctr">
                        <a:lnSpc>
                          <a:spcPct val="100000"/>
                        </a:lnSpc>
                        <a:spcAft>
                          <a:spcPts val="600"/>
                        </a:spcAft>
                      </a:pPr>
                      <a:r>
                        <a:rPr lang="en-US" sz="1000" dirty="0">
                          <a:effectLst/>
                          <a:latin typeface="Times New Roman" panose="02020603050405020304" pitchFamily="18" charset="0"/>
                          <a:cs typeface="Times New Roman" panose="02020603050405020304" pitchFamily="18" charset="0"/>
                        </a:rPr>
                        <a:t>65.4</a:t>
                      </a:r>
                      <a:endParaRPr lang="en-IN"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041" marR="11041" marT="0" marB="0" anchor="ctr"/>
                </a:tc>
                <a:tc hMerge="1">
                  <a:txBody>
                    <a:bodyPr/>
                    <a:lstStyle/>
                    <a:p>
                      <a:endParaRPr lang="en-IN"/>
                    </a:p>
                  </a:txBody>
                  <a:tcPr/>
                </a:tc>
                <a:extLst>
                  <a:ext uri="{0D108BD9-81ED-4DB2-BD59-A6C34878D82A}">
                    <a16:rowId xmlns:a16="http://schemas.microsoft.com/office/drawing/2014/main" val="3650994078"/>
                  </a:ext>
                </a:extLst>
              </a:tr>
            </a:tbl>
          </a:graphicData>
        </a:graphic>
      </p:graphicFrame>
    </p:spTree>
    <p:extLst>
      <p:ext uri="{BB962C8B-B14F-4D97-AF65-F5344CB8AC3E}">
        <p14:creationId xmlns:p14="http://schemas.microsoft.com/office/powerpoint/2010/main" val="1781684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99300" y="6416675"/>
            <a:ext cx="2311400" cy="365125"/>
          </a:xfrm>
        </p:spPr>
        <p:txBody>
          <a:bodyPr/>
          <a:lstStyle/>
          <a:p>
            <a:pPr>
              <a:defRPr/>
            </a:pPr>
            <a:fld id="{E37F0A0A-F07F-49B8-B7E1-B2CDB105F3D9}" type="slidenum">
              <a:rPr lang="en-US" smtClean="0"/>
              <a:pPr>
                <a:defRPr/>
              </a:pPr>
              <a:t>35</a:t>
            </a:fld>
            <a:endParaRPr lang="en-US"/>
          </a:p>
        </p:txBody>
      </p:sp>
      <p:sp>
        <p:nvSpPr>
          <p:cNvPr id="7" name="Rectangle 6"/>
          <p:cNvSpPr/>
          <p:nvPr/>
        </p:nvSpPr>
        <p:spPr>
          <a:xfrm>
            <a:off x="501650" y="26313"/>
            <a:ext cx="9328150" cy="430887"/>
          </a:xfrm>
          <a:prstGeom prst="rect">
            <a:avLst/>
          </a:prstGeom>
        </p:spPr>
        <p:txBody>
          <a:bodyPr>
            <a:spAutoFit/>
          </a:bodyPr>
          <a:lstStyle/>
          <a:p>
            <a:pPr algn="ctr">
              <a:defRPr/>
            </a:pPr>
            <a:r>
              <a:rPr lang="en-US" sz="2200" b="1" dirty="0">
                <a:latin typeface="Times New Roman" pitchFamily="18" charset="0"/>
                <a:cs typeface="Times New Roman" pitchFamily="18" charset="0"/>
              </a:rPr>
              <a:t>POINT WISE COMPLIANCES OF TERM OF REFERENCES</a:t>
            </a:r>
            <a:endParaRPr lang="en-US" sz="2200" b="1" cap="all" dirty="0">
              <a:latin typeface="Times New Roman" pitchFamily="18" charset="0"/>
              <a:ea typeface="+mj-ea"/>
              <a:cs typeface="Times New Roman" pitchFamily="18" charset="0"/>
            </a:endParaRPr>
          </a:p>
        </p:txBody>
      </p:sp>
      <p:sp>
        <p:nvSpPr>
          <p:cNvPr id="6" name="Rectangle 2">
            <a:extLst>
              <a:ext uri="{FF2B5EF4-FFF2-40B4-BE49-F238E27FC236}">
                <a16:creationId xmlns:a16="http://schemas.microsoft.com/office/drawing/2014/main" id="{8E3FA15C-98F1-4D6B-AD3F-0A02F4B595C2}"/>
              </a:ext>
            </a:extLst>
          </p:cNvPr>
          <p:cNvSpPr>
            <a:spLocks noChangeArrowheads="1"/>
          </p:cNvSpPr>
          <p:nvPr/>
        </p:nvSpPr>
        <p:spPr bwMode="auto">
          <a:xfrm>
            <a:off x="3216088" y="1748920"/>
            <a:ext cx="8131550" cy="3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aphicFrame>
        <p:nvGraphicFramePr>
          <p:cNvPr id="8" name="Table 7">
            <a:extLst>
              <a:ext uri="{FF2B5EF4-FFF2-40B4-BE49-F238E27FC236}">
                <a16:creationId xmlns:a16="http://schemas.microsoft.com/office/drawing/2014/main" id="{8D2C6D29-7681-4002-BF94-BC8A1BBE906D}"/>
              </a:ext>
            </a:extLst>
          </p:cNvPr>
          <p:cNvGraphicFramePr>
            <a:graphicFrameLocks noGrp="1"/>
          </p:cNvGraphicFramePr>
          <p:nvPr>
            <p:extLst>
              <p:ext uri="{D42A27DB-BD31-4B8C-83A1-F6EECF244321}">
                <p14:modId xmlns:p14="http://schemas.microsoft.com/office/powerpoint/2010/main" val="1678521198"/>
              </p:ext>
            </p:extLst>
          </p:nvPr>
        </p:nvGraphicFramePr>
        <p:xfrm>
          <a:off x="152400" y="596773"/>
          <a:ext cx="9601201" cy="688594"/>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gridCol w="5486401">
                  <a:extLst>
                    <a:ext uri="{9D8B030D-6E8A-4147-A177-3AD203B41FA5}">
                      <a16:colId xmlns:a16="http://schemas.microsoft.com/office/drawing/2014/main" val="20002"/>
                    </a:ext>
                  </a:extLst>
                </a:gridCol>
              </a:tblGrid>
              <a:tr h="457200">
                <a:tc>
                  <a:txBody>
                    <a:bodyPr/>
                    <a:lstStyle/>
                    <a:p>
                      <a:r>
                        <a:rPr lang="en-US" sz="1150" b="1" dirty="0">
                          <a:latin typeface="Times New Roman" pitchFamily="18" charset="0"/>
                          <a:cs typeface="Times New Roman" pitchFamily="18" charset="0"/>
                        </a:rPr>
                        <a:t>TOR Point</a:t>
                      </a:r>
                    </a:p>
                  </a:txBody>
                  <a:tcPr>
                    <a:solidFill>
                      <a:schemeClr val="accent1">
                        <a:lumMod val="20000"/>
                        <a:lumOff val="80000"/>
                      </a:schemeClr>
                    </a:solidFill>
                  </a:tcPr>
                </a:tc>
                <a:tc>
                  <a:txBody>
                    <a:bodyPr/>
                    <a:lstStyle/>
                    <a:p>
                      <a:r>
                        <a:rPr lang="en-US" sz="1150" b="1" dirty="0">
                          <a:latin typeface="Times New Roman" pitchFamily="18" charset="0"/>
                          <a:cs typeface="Times New Roman" pitchFamily="18" charset="0"/>
                        </a:rPr>
                        <a:t>ToR Details</a:t>
                      </a:r>
                    </a:p>
                  </a:txBody>
                  <a:tcPr>
                    <a:solidFill>
                      <a:schemeClr val="accent1">
                        <a:lumMod val="20000"/>
                        <a:lumOff val="80000"/>
                      </a:schemeClr>
                    </a:solidFill>
                  </a:tcPr>
                </a:tc>
                <a:tc>
                  <a:txBody>
                    <a:bodyPr/>
                    <a:lstStyle/>
                    <a:p>
                      <a:r>
                        <a:rPr lang="en-US" sz="1150" b="1" dirty="0">
                          <a:latin typeface="Times New Roman" pitchFamily="18" charset="0"/>
                          <a:cs typeface="Times New Roman" pitchFamily="18" charset="0"/>
                        </a:rPr>
                        <a:t>Implementation/Plan </a:t>
                      </a:r>
                    </a:p>
                  </a:txBody>
                  <a:tcPr>
                    <a:solidFill>
                      <a:schemeClr val="accent1">
                        <a:lumMod val="20000"/>
                        <a:lumOff val="80000"/>
                      </a:schemeClr>
                    </a:solidFill>
                  </a:tcPr>
                </a:tc>
                <a:extLst>
                  <a:ext uri="{0D108BD9-81ED-4DB2-BD59-A6C34878D82A}">
                    <a16:rowId xmlns:a16="http://schemas.microsoft.com/office/drawing/2014/main" val="10000"/>
                  </a:ext>
                </a:extLst>
              </a:tr>
              <a:tr h="0">
                <a:tc>
                  <a:txBody>
                    <a:bodyPr/>
                    <a:lstStyle/>
                    <a:p>
                      <a:pPr marL="0" lvl="0" indent="0" algn="ctr">
                        <a:lnSpc>
                          <a:spcPct val="150000"/>
                        </a:lnSpc>
                        <a:spcAft>
                          <a:spcPts val="600"/>
                        </a:spcAft>
                        <a:buFont typeface="+mj-lt"/>
                        <a:buNone/>
                      </a:pPr>
                      <a:r>
                        <a:rPr lang="en-US" sz="1150" b="0" dirty="0">
                          <a:effectLst/>
                          <a:latin typeface="Times New Roman" panose="02020603050405020304" pitchFamily="18" charset="0"/>
                          <a:ea typeface="Times New Roman" panose="02020603050405020304" pitchFamily="18" charset="0"/>
                          <a:cs typeface="Times New Roman" panose="02020603050405020304" pitchFamily="18" charset="0"/>
                        </a:rPr>
                        <a:t>viii.</a:t>
                      </a:r>
                      <a:endParaRPr lang="en-IN" sz="11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150">
                          <a:effectLst/>
                          <a:latin typeface="Times New Roman" panose="02020603050405020304" pitchFamily="18" charset="0"/>
                          <a:ea typeface="Times New Roman" panose="02020603050405020304" pitchFamily="18" charset="0"/>
                        </a:rPr>
                        <a:t>Soil Characteristic as per CPCB guidelines</a:t>
                      </a:r>
                      <a:endParaRPr lang="en-IN" sz="115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600"/>
                        </a:spcAft>
                      </a:pPr>
                      <a:r>
                        <a:rPr lang="en-US" sz="1150" dirty="0">
                          <a:effectLst/>
                          <a:latin typeface="Times New Roman" panose="02020603050405020304" pitchFamily="18" charset="0"/>
                          <a:ea typeface="Times New Roman" panose="02020603050405020304" pitchFamily="18" charset="0"/>
                        </a:rPr>
                        <a:t>Soil monitoring has been carried out at eight locations. Details is as given below:-</a:t>
                      </a:r>
                      <a:endParaRPr lang="en-IN" sz="115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4" name="Table 3">
            <a:extLst>
              <a:ext uri="{FF2B5EF4-FFF2-40B4-BE49-F238E27FC236}">
                <a16:creationId xmlns:a16="http://schemas.microsoft.com/office/drawing/2014/main" id="{39F0D6F0-2927-826C-85DE-5F45C6A2B64E}"/>
              </a:ext>
            </a:extLst>
          </p:cNvPr>
          <p:cNvGraphicFramePr>
            <a:graphicFrameLocks noGrp="1"/>
          </p:cNvGraphicFramePr>
          <p:nvPr>
            <p:extLst>
              <p:ext uri="{D42A27DB-BD31-4B8C-83A1-F6EECF244321}">
                <p14:modId xmlns:p14="http://schemas.microsoft.com/office/powerpoint/2010/main" val="3237855134"/>
              </p:ext>
            </p:extLst>
          </p:nvPr>
        </p:nvGraphicFramePr>
        <p:xfrm>
          <a:off x="838200" y="1453515"/>
          <a:ext cx="8458199" cy="5312438"/>
        </p:xfrm>
        <a:graphic>
          <a:graphicData uri="http://schemas.openxmlformats.org/drawingml/2006/table">
            <a:tbl>
              <a:tblPr firstRow="1" firstCol="1" bandRow="1">
                <a:tableStyleId>{5940675A-B579-460E-94D1-54222C63F5DA}</a:tableStyleId>
              </a:tblPr>
              <a:tblGrid>
                <a:gridCol w="533400">
                  <a:extLst>
                    <a:ext uri="{9D8B030D-6E8A-4147-A177-3AD203B41FA5}">
                      <a16:colId xmlns:a16="http://schemas.microsoft.com/office/drawing/2014/main" val="112761713"/>
                    </a:ext>
                  </a:extLst>
                </a:gridCol>
                <a:gridCol w="1600200">
                  <a:extLst>
                    <a:ext uri="{9D8B030D-6E8A-4147-A177-3AD203B41FA5}">
                      <a16:colId xmlns:a16="http://schemas.microsoft.com/office/drawing/2014/main" val="767046493"/>
                    </a:ext>
                  </a:extLst>
                </a:gridCol>
                <a:gridCol w="1295400">
                  <a:extLst>
                    <a:ext uri="{9D8B030D-6E8A-4147-A177-3AD203B41FA5}">
                      <a16:colId xmlns:a16="http://schemas.microsoft.com/office/drawing/2014/main" val="268604542"/>
                    </a:ext>
                  </a:extLst>
                </a:gridCol>
                <a:gridCol w="914400">
                  <a:extLst>
                    <a:ext uri="{9D8B030D-6E8A-4147-A177-3AD203B41FA5}">
                      <a16:colId xmlns:a16="http://schemas.microsoft.com/office/drawing/2014/main" val="3473780070"/>
                    </a:ext>
                  </a:extLst>
                </a:gridCol>
                <a:gridCol w="1143000">
                  <a:extLst>
                    <a:ext uri="{9D8B030D-6E8A-4147-A177-3AD203B41FA5}">
                      <a16:colId xmlns:a16="http://schemas.microsoft.com/office/drawing/2014/main" val="512561032"/>
                    </a:ext>
                  </a:extLst>
                </a:gridCol>
                <a:gridCol w="1143000">
                  <a:extLst>
                    <a:ext uri="{9D8B030D-6E8A-4147-A177-3AD203B41FA5}">
                      <a16:colId xmlns:a16="http://schemas.microsoft.com/office/drawing/2014/main" val="1297875785"/>
                    </a:ext>
                  </a:extLst>
                </a:gridCol>
                <a:gridCol w="762000">
                  <a:extLst>
                    <a:ext uri="{9D8B030D-6E8A-4147-A177-3AD203B41FA5}">
                      <a16:colId xmlns:a16="http://schemas.microsoft.com/office/drawing/2014/main" val="213782537"/>
                    </a:ext>
                  </a:extLst>
                </a:gridCol>
                <a:gridCol w="1066799">
                  <a:extLst>
                    <a:ext uri="{9D8B030D-6E8A-4147-A177-3AD203B41FA5}">
                      <a16:colId xmlns:a16="http://schemas.microsoft.com/office/drawing/2014/main" val="1426359864"/>
                    </a:ext>
                  </a:extLst>
                </a:gridCol>
              </a:tblGrid>
              <a:tr h="37386">
                <a:tc gridSpan="8">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Results for analysis of Soil Samples (Location S1, S2, S3, S4)</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183963869"/>
                  </a:ext>
                </a:extLst>
              </a:tr>
              <a:tr h="79250">
                <a:tc rowSpan="2">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S No.</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rowSpan="2">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Parameters</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rowSpan="2">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Test Protocol</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rowSpan="2">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Unit</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S1</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S2</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S3</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S4</a:t>
                      </a:r>
                      <a:endParaRPr lang="en-IN"/>
                    </a:p>
                  </a:txBody>
                  <a:tcPr marL="12559" marR="12559" marT="0" marB="0" anchor="ctr"/>
                </a:tc>
                <a:extLst>
                  <a:ext uri="{0D108BD9-81ED-4DB2-BD59-A6C34878D82A}">
                    <a16:rowId xmlns:a16="http://schemas.microsoft.com/office/drawing/2014/main" val="2802787325"/>
                  </a:ext>
                </a:extLst>
              </a:tr>
              <a:tr h="288567">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r>
                        <a:rPr lang="en-US" sz="1100">
                          <a:effectLst/>
                          <a:latin typeface="Times New Roman" panose="02020603050405020304" pitchFamily="18" charset="0"/>
                          <a:cs typeface="Times New Roman" panose="02020603050405020304" pitchFamily="18" charset="0"/>
                        </a:rPr>
                        <a:t>Project site</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Dahmi khurd</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Palri</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Chirota</a:t>
                      </a:r>
                      <a:endParaRPr lang="en-IN"/>
                    </a:p>
                  </a:txBody>
                  <a:tcPr marL="12559" marR="12559" marT="0" marB="0" anchor="ctr"/>
                </a:tc>
                <a:extLst>
                  <a:ext uri="{0D108BD9-81ED-4DB2-BD59-A6C34878D82A}">
                    <a16:rowId xmlns:a16="http://schemas.microsoft.com/office/drawing/2014/main" val="2509521307"/>
                  </a:ext>
                </a:extLst>
              </a:tr>
              <a:tr h="162977">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1</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pH</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IS 2720 (P-26):1987</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6.79</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6.82</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6.90</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6.95</a:t>
                      </a:r>
                      <a:endParaRPr lang="en-IN"/>
                    </a:p>
                  </a:txBody>
                  <a:tcPr marL="12559" marR="12559" marT="0" marB="0" anchor="ctr"/>
                </a:tc>
                <a:extLst>
                  <a:ext uri="{0D108BD9-81ED-4DB2-BD59-A6C34878D82A}">
                    <a16:rowId xmlns:a16="http://schemas.microsoft.com/office/drawing/2014/main" val="132645891"/>
                  </a:ext>
                </a:extLst>
              </a:tr>
              <a:tr h="288567">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2</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Electrical Conductivity</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IS 14767:2000</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mS/ cm</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1404.10</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1602.21</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1571.31</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1520.20</a:t>
                      </a:r>
                      <a:endParaRPr lang="en-IN"/>
                    </a:p>
                  </a:txBody>
                  <a:tcPr marL="12559" marR="12559" marT="0" marB="0" anchor="ctr"/>
                </a:tc>
                <a:extLst>
                  <a:ext uri="{0D108BD9-81ED-4DB2-BD59-A6C34878D82A}">
                    <a16:rowId xmlns:a16="http://schemas.microsoft.com/office/drawing/2014/main" val="2351039016"/>
                  </a:ext>
                </a:extLst>
              </a:tr>
              <a:tr h="204840">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3</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Water Holding Capacity</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USEPA</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52.1</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57.4</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53.4</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49.41</a:t>
                      </a:r>
                      <a:endParaRPr lang="en-IN"/>
                    </a:p>
                  </a:txBody>
                  <a:tcPr marL="12559" marR="12559" marT="0" marB="0" anchor="ctr"/>
                </a:tc>
                <a:extLst>
                  <a:ext uri="{0D108BD9-81ED-4DB2-BD59-A6C34878D82A}">
                    <a16:rowId xmlns:a16="http://schemas.microsoft.com/office/drawing/2014/main" val="1488554478"/>
                  </a:ext>
                </a:extLst>
              </a:tr>
              <a:tr h="204840">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4</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Porosity</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USEPA</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 </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32.41</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30.41</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25.6</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28.54</a:t>
                      </a:r>
                      <a:endParaRPr lang="en-IN"/>
                    </a:p>
                  </a:txBody>
                  <a:tcPr marL="12559" marR="12559" marT="0" marB="0" anchor="ctr"/>
                </a:tc>
                <a:extLst>
                  <a:ext uri="{0D108BD9-81ED-4DB2-BD59-A6C34878D82A}">
                    <a16:rowId xmlns:a16="http://schemas.microsoft.com/office/drawing/2014/main" val="1063796052"/>
                  </a:ext>
                </a:extLst>
              </a:tr>
              <a:tr h="162977">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5</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Organic Matter</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IS 2720 (P-22):1972</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0.54</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0.51</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0.48</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0.56</a:t>
                      </a:r>
                      <a:endParaRPr lang="en-IN"/>
                    </a:p>
                  </a:txBody>
                  <a:tcPr marL="12559" marR="12559" marT="0" marB="0" anchor="ctr"/>
                </a:tc>
                <a:extLst>
                  <a:ext uri="{0D108BD9-81ED-4DB2-BD59-A6C34878D82A}">
                    <a16:rowId xmlns:a16="http://schemas.microsoft.com/office/drawing/2014/main" val="1024833838"/>
                  </a:ext>
                </a:extLst>
              </a:tr>
              <a:tr h="204840">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6</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Cation exchange capacity </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IS 2720 (P-24):1976</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meq/kg</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8.95</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10.14</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14.21</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12.4</a:t>
                      </a:r>
                      <a:endParaRPr lang="en-IN"/>
                    </a:p>
                  </a:txBody>
                  <a:tcPr marL="12559" marR="12559" marT="0" marB="0" anchor="ctr"/>
                </a:tc>
                <a:extLst>
                  <a:ext uri="{0D108BD9-81ED-4DB2-BD59-A6C34878D82A}">
                    <a16:rowId xmlns:a16="http://schemas.microsoft.com/office/drawing/2014/main" val="1003425349"/>
                  </a:ext>
                </a:extLst>
              </a:tr>
              <a:tr h="162977">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7</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Calcium</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IS 2720 (P-23):1976</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mg/kg</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tc>
                <a:tc>
                  <a:txBody>
                    <a:bodyPr/>
                    <a:lstStyle/>
                    <a:p>
                      <a:r>
                        <a:rPr lang="en-US" sz="1100">
                          <a:effectLst/>
                          <a:latin typeface="Times New Roman" panose="02020603050405020304" pitchFamily="18" charset="0"/>
                          <a:cs typeface="Times New Roman" panose="02020603050405020304" pitchFamily="18" charset="0"/>
                        </a:rPr>
                        <a:t>10.36</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16.4</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14.1</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15.7</a:t>
                      </a:r>
                      <a:endParaRPr lang="en-IN"/>
                    </a:p>
                  </a:txBody>
                  <a:tcPr marL="12559" marR="12559" marT="0" marB="0" anchor="ctr"/>
                </a:tc>
                <a:extLst>
                  <a:ext uri="{0D108BD9-81ED-4DB2-BD59-A6C34878D82A}">
                    <a16:rowId xmlns:a16="http://schemas.microsoft.com/office/drawing/2014/main" val="1047295725"/>
                  </a:ext>
                </a:extLst>
              </a:tr>
              <a:tr h="162977">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8</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Magnesium</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IS 2720 (P-25):1976</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mg/kg</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tc>
                <a:tc>
                  <a:txBody>
                    <a:bodyPr/>
                    <a:lstStyle/>
                    <a:p>
                      <a:r>
                        <a:rPr lang="en-US" sz="1100">
                          <a:effectLst/>
                          <a:latin typeface="Times New Roman" panose="02020603050405020304" pitchFamily="18" charset="0"/>
                          <a:cs typeface="Times New Roman" panose="02020603050405020304" pitchFamily="18" charset="0"/>
                        </a:rPr>
                        <a:t>8.32</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10.14</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7.52</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8.14</a:t>
                      </a:r>
                      <a:endParaRPr lang="en-IN"/>
                    </a:p>
                  </a:txBody>
                  <a:tcPr marL="12559" marR="12559" marT="0" marB="0" anchor="ctr"/>
                </a:tc>
                <a:extLst>
                  <a:ext uri="{0D108BD9-81ED-4DB2-BD59-A6C34878D82A}">
                    <a16:rowId xmlns:a16="http://schemas.microsoft.com/office/drawing/2014/main" val="2324205391"/>
                  </a:ext>
                </a:extLst>
              </a:tr>
              <a:tr h="204840">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9</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 Phosphorous</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USEPA</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tc>
                <a:tc>
                  <a:txBody>
                    <a:bodyPr/>
                    <a:lstStyle/>
                    <a:p>
                      <a:r>
                        <a:rPr lang="en-US" sz="1100">
                          <a:effectLst/>
                          <a:latin typeface="Times New Roman" panose="02020603050405020304" pitchFamily="18" charset="0"/>
                          <a:cs typeface="Times New Roman" panose="02020603050405020304" pitchFamily="18" charset="0"/>
                        </a:rPr>
                        <a:t>0.021</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0.023</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0.018</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0.022</a:t>
                      </a:r>
                      <a:endParaRPr lang="en-IN"/>
                    </a:p>
                  </a:txBody>
                  <a:tcPr marL="12559" marR="12559" marT="0" marB="0" anchor="ctr"/>
                </a:tc>
                <a:extLst>
                  <a:ext uri="{0D108BD9-81ED-4DB2-BD59-A6C34878D82A}">
                    <a16:rowId xmlns:a16="http://schemas.microsoft.com/office/drawing/2014/main" val="2324626097"/>
                  </a:ext>
                </a:extLst>
              </a:tr>
              <a:tr h="204840">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10</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Total Kjeldahl Nitrogen</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IS 14684 (RA 2014):1999</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tc>
                <a:tc>
                  <a:txBody>
                    <a:bodyPr/>
                    <a:lstStyle/>
                    <a:p>
                      <a:r>
                        <a:rPr lang="en-US" sz="1100">
                          <a:effectLst/>
                          <a:latin typeface="Times New Roman" panose="02020603050405020304" pitchFamily="18" charset="0"/>
                          <a:cs typeface="Times New Roman" panose="02020603050405020304" pitchFamily="18" charset="0"/>
                        </a:rPr>
                        <a:t>0.024</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0.020</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0.019</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0.020</a:t>
                      </a:r>
                      <a:endParaRPr lang="en-IN"/>
                    </a:p>
                  </a:txBody>
                  <a:tcPr marL="12559" marR="12559" marT="0" marB="0" anchor="ctr"/>
                </a:tc>
                <a:extLst>
                  <a:ext uri="{0D108BD9-81ED-4DB2-BD59-A6C34878D82A}">
                    <a16:rowId xmlns:a16="http://schemas.microsoft.com/office/drawing/2014/main" val="3499597420"/>
                  </a:ext>
                </a:extLst>
              </a:tr>
              <a:tr h="162977">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11</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Sodium</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IS 9497:1980</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mg/kg</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tc>
                <a:tc>
                  <a:txBody>
                    <a:bodyPr/>
                    <a:lstStyle/>
                    <a:p>
                      <a:r>
                        <a:rPr lang="en-US" sz="1100">
                          <a:effectLst/>
                          <a:latin typeface="Times New Roman" panose="02020603050405020304" pitchFamily="18" charset="0"/>
                          <a:cs typeface="Times New Roman" panose="02020603050405020304" pitchFamily="18" charset="0"/>
                        </a:rPr>
                        <a:t>2.13</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2.40</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2.91</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2.87</a:t>
                      </a:r>
                      <a:endParaRPr lang="en-IN"/>
                    </a:p>
                  </a:txBody>
                  <a:tcPr marL="12559" marR="12559" marT="0" marB="0" anchor="ctr"/>
                </a:tc>
                <a:extLst>
                  <a:ext uri="{0D108BD9-81ED-4DB2-BD59-A6C34878D82A}">
                    <a16:rowId xmlns:a16="http://schemas.microsoft.com/office/drawing/2014/main" val="3939769099"/>
                  </a:ext>
                </a:extLst>
              </a:tr>
              <a:tr h="162977">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12</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Potassium</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IS 9497:1980</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mg/kg</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tc>
                <a:tc>
                  <a:txBody>
                    <a:bodyPr/>
                    <a:lstStyle/>
                    <a:p>
                      <a:r>
                        <a:rPr lang="en-US" sz="1100">
                          <a:effectLst/>
                          <a:latin typeface="Times New Roman" panose="02020603050405020304" pitchFamily="18" charset="0"/>
                          <a:cs typeface="Times New Roman" panose="02020603050405020304" pitchFamily="18" charset="0"/>
                        </a:rPr>
                        <a:t>0.84</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0.94</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0.81</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0.92</a:t>
                      </a:r>
                      <a:endParaRPr lang="en-IN"/>
                    </a:p>
                  </a:txBody>
                  <a:tcPr marL="12559" marR="12559" marT="0" marB="0" anchor="ctr"/>
                </a:tc>
                <a:extLst>
                  <a:ext uri="{0D108BD9-81ED-4DB2-BD59-A6C34878D82A}">
                    <a16:rowId xmlns:a16="http://schemas.microsoft.com/office/drawing/2014/main" val="3496979173"/>
                  </a:ext>
                </a:extLst>
              </a:tr>
              <a:tr h="204840">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13</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Sodium Absorption Ratio </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mg/kg</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34.0</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36.4</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31.41</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30.41</a:t>
                      </a:r>
                      <a:endParaRPr lang="en-IN"/>
                    </a:p>
                  </a:txBody>
                  <a:tcPr marL="12559" marR="12559" marT="0" marB="0" anchor="ctr"/>
                </a:tc>
                <a:extLst>
                  <a:ext uri="{0D108BD9-81ED-4DB2-BD59-A6C34878D82A}">
                    <a16:rowId xmlns:a16="http://schemas.microsoft.com/office/drawing/2014/main" val="3146646325"/>
                  </a:ext>
                </a:extLst>
              </a:tr>
              <a:tr h="246704">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14</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Copper (as Cu)</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rowSpan="7">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 USEPA 3050B;</a:t>
                      </a:r>
                      <a:endParaRPr lang="en-IN" sz="1100">
                        <a:effectLst/>
                        <a:latin typeface="Times New Roman" panose="02020603050405020304" pitchFamily="18" charset="0"/>
                        <a:cs typeface="Times New Roman" panose="02020603050405020304" pitchFamily="18" charset="0"/>
                      </a:endParaRPr>
                    </a:p>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 APHA-23rd Edition:2017</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mg/kg</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0.002</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0.002</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0.0015</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0.018</a:t>
                      </a:r>
                      <a:endParaRPr lang="en-IN"/>
                    </a:p>
                  </a:txBody>
                  <a:tcPr marL="12559" marR="12559" marT="0" marB="0" anchor="ctr"/>
                </a:tc>
                <a:extLst>
                  <a:ext uri="{0D108BD9-81ED-4DB2-BD59-A6C34878D82A}">
                    <a16:rowId xmlns:a16="http://schemas.microsoft.com/office/drawing/2014/main" val="485529309"/>
                  </a:ext>
                </a:extLst>
              </a:tr>
              <a:tr h="79250">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15</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Cadmium (as Cd)</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vMerge="1">
                  <a:txBody>
                    <a:bodyPr/>
                    <a:lstStyle/>
                    <a:p>
                      <a:endParaRPr lang="en-IN"/>
                    </a:p>
                  </a:txBody>
                  <a:tcPr/>
                </a:tc>
                <a:tc>
                  <a:txBody>
                    <a:bodyPr/>
                    <a:lstStyle/>
                    <a:p>
                      <a:r>
                        <a:rPr lang="en-US" sz="1100">
                          <a:effectLst/>
                          <a:latin typeface="Times New Roman" panose="02020603050405020304" pitchFamily="18" charset="0"/>
                          <a:cs typeface="Times New Roman" panose="02020603050405020304" pitchFamily="18" charset="0"/>
                        </a:rPr>
                        <a:t>mg/kg</a:t>
                      </a:r>
                      <a:endParaRPr lang="en-IN"/>
                    </a:p>
                  </a:txBody>
                  <a:tcPr marL="12559" marR="12559" marT="0" marB="0"/>
                </a:tc>
                <a:tc>
                  <a:txBody>
                    <a:bodyPr/>
                    <a:lstStyle/>
                    <a:p>
                      <a:r>
                        <a:rPr lang="en-US" sz="1100">
                          <a:effectLst/>
                          <a:latin typeface="Times New Roman" panose="02020603050405020304" pitchFamily="18" charset="0"/>
                          <a:cs typeface="Times New Roman" panose="02020603050405020304" pitchFamily="18" charset="0"/>
                        </a:rPr>
                        <a:t>ND</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ND</a:t>
                      </a:r>
                      <a:endParaRPr lang="en-IN"/>
                    </a:p>
                  </a:txBody>
                  <a:tcPr marL="12559" marR="12559" marT="0" marB="0"/>
                </a:tc>
                <a:tc>
                  <a:txBody>
                    <a:bodyPr/>
                    <a:lstStyle/>
                    <a:p>
                      <a:r>
                        <a:rPr lang="en-US" sz="1100">
                          <a:effectLst/>
                          <a:latin typeface="Times New Roman" panose="02020603050405020304" pitchFamily="18" charset="0"/>
                          <a:cs typeface="Times New Roman" panose="02020603050405020304" pitchFamily="18" charset="0"/>
                        </a:rPr>
                        <a:t>ND</a:t>
                      </a:r>
                      <a:endParaRPr lang="en-IN"/>
                    </a:p>
                  </a:txBody>
                  <a:tcPr marL="12559" marR="12559" marT="0" marB="0"/>
                </a:tc>
                <a:tc>
                  <a:txBody>
                    <a:bodyPr/>
                    <a:lstStyle/>
                    <a:p>
                      <a:r>
                        <a:rPr lang="en-US" sz="1100">
                          <a:effectLst/>
                          <a:latin typeface="Times New Roman" panose="02020603050405020304" pitchFamily="18" charset="0"/>
                          <a:cs typeface="Times New Roman" panose="02020603050405020304" pitchFamily="18" charset="0"/>
                        </a:rPr>
                        <a:t>ND</a:t>
                      </a:r>
                      <a:endParaRPr lang="en-IN"/>
                    </a:p>
                  </a:txBody>
                  <a:tcPr marL="12559" marR="12559" marT="0" marB="0"/>
                </a:tc>
                <a:extLst>
                  <a:ext uri="{0D108BD9-81ED-4DB2-BD59-A6C34878D82A}">
                    <a16:rowId xmlns:a16="http://schemas.microsoft.com/office/drawing/2014/main" val="3930511809"/>
                  </a:ext>
                </a:extLst>
              </a:tr>
              <a:tr h="162977">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16</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Iron (as Fe) </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vMerge="1">
                  <a:txBody>
                    <a:bodyPr/>
                    <a:lstStyle/>
                    <a:p>
                      <a:endParaRPr lang="en-IN"/>
                    </a:p>
                  </a:txBody>
                  <a:tcPr/>
                </a:tc>
                <a:tc>
                  <a:txBody>
                    <a:bodyPr/>
                    <a:lstStyle/>
                    <a:p>
                      <a:r>
                        <a:rPr lang="en-US" sz="1100">
                          <a:effectLst/>
                          <a:latin typeface="Times New Roman" panose="02020603050405020304" pitchFamily="18" charset="0"/>
                          <a:cs typeface="Times New Roman" panose="02020603050405020304" pitchFamily="18" charset="0"/>
                        </a:rPr>
                        <a:t>mg/kg</a:t>
                      </a:r>
                      <a:endParaRPr lang="en-IN"/>
                    </a:p>
                  </a:txBody>
                  <a:tcPr marL="12559" marR="12559" marT="0" marB="0"/>
                </a:tc>
                <a:tc>
                  <a:txBody>
                    <a:bodyPr/>
                    <a:lstStyle/>
                    <a:p>
                      <a:r>
                        <a:rPr lang="en-US" sz="1100">
                          <a:effectLst/>
                          <a:latin typeface="Times New Roman" panose="02020603050405020304" pitchFamily="18" charset="0"/>
                          <a:cs typeface="Times New Roman" panose="02020603050405020304" pitchFamily="18" charset="0"/>
                        </a:rPr>
                        <a:t>8.26</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7.56</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6.60</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6.90</a:t>
                      </a:r>
                      <a:endParaRPr lang="en-IN"/>
                    </a:p>
                  </a:txBody>
                  <a:tcPr marL="12559" marR="12559" marT="0" marB="0" anchor="ctr"/>
                </a:tc>
                <a:extLst>
                  <a:ext uri="{0D108BD9-81ED-4DB2-BD59-A6C34878D82A}">
                    <a16:rowId xmlns:a16="http://schemas.microsoft.com/office/drawing/2014/main" val="1621375574"/>
                  </a:ext>
                </a:extLst>
              </a:tr>
              <a:tr h="162977">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17</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Zinc (as Zn) </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vMerge="1">
                  <a:txBody>
                    <a:bodyPr/>
                    <a:lstStyle/>
                    <a:p>
                      <a:endParaRPr lang="en-IN"/>
                    </a:p>
                  </a:txBody>
                  <a:tcPr/>
                </a:tc>
                <a:tc>
                  <a:txBody>
                    <a:bodyPr/>
                    <a:lstStyle/>
                    <a:p>
                      <a:r>
                        <a:rPr lang="en-US" sz="1100">
                          <a:effectLst/>
                          <a:latin typeface="Times New Roman" panose="02020603050405020304" pitchFamily="18" charset="0"/>
                          <a:cs typeface="Times New Roman" panose="02020603050405020304" pitchFamily="18" charset="0"/>
                        </a:rPr>
                        <a:t>mg/kg</a:t>
                      </a:r>
                      <a:endParaRPr lang="en-IN"/>
                    </a:p>
                  </a:txBody>
                  <a:tcPr marL="12559" marR="12559" marT="0" marB="0"/>
                </a:tc>
                <a:tc>
                  <a:txBody>
                    <a:bodyPr/>
                    <a:lstStyle/>
                    <a:p>
                      <a:r>
                        <a:rPr lang="en-US" sz="1100">
                          <a:effectLst/>
                          <a:latin typeface="Times New Roman" panose="02020603050405020304" pitchFamily="18" charset="0"/>
                          <a:cs typeface="Times New Roman" panose="02020603050405020304" pitchFamily="18" charset="0"/>
                        </a:rPr>
                        <a:t>4.23</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3.41</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3.68</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3.78</a:t>
                      </a:r>
                      <a:endParaRPr lang="en-IN"/>
                    </a:p>
                  </a:txBody>
                  <a:tcPr marL="12559" marR="12559" marT="0" marB="0" anchor="ctr"/>
                </a:tc>
                <a:extLst>
                  <a:ext uri="{0D108BD9-81ED-4DB2-BD59-A6C34878D82A}">
                    <a16:rowId xmlns:a16="http://schemas.microsoft.com/office/drawing/2014/main" val="1472091753"/>
                  </a:ext>
                </a:extLst>
              </a:tr>
              <a:tr h="79250">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18</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Lead (as Pb </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vMerge="1">
                  <a:txBody>
                    <a:bodyPr/>
                    <a:lstStyle/>
                    <a:p>
                      <a:endParaRPr lang="en-IN"/>
                    </a:p>
                  </a:txBody>
                  <a:tcPr/>
                </a:tc>
                <a:tc>
                  <a:txBody>
                    <a:bodyPr/>
                    <a:lstStyle/>
                    <a:p>
                      <a:r>
                        <a:rPr lang="en-US" sz="1100">
                          <a:effectLst/>
                          <a:latin typeface="Times New Roman" panose="02020603050405020304" pitchFamily="18" charset="0"/>
                          <a:cs typeface="Times New Roman" panose="02020603050405020304" pitchFamily="18" charset="0"/>
                        </a:rPr>
                        <a:t>mg/kg</a:t>
                      </a:r>
                      <a:endParaRPr lang="en-IN"/>
                    </a:p>
                  </a:txBody>
                  <a:tcPr marL="12559" marR="12559" marT="0" marB="0"/>
                </a:tc>
                <a:tc>
                  <a:txBody>
                    <a:bodyPr/>
                    <a:lstStyle/>
                    <a:p>
                      <a:r>
                        <a:rPr lang="en-US" sz="1100">
                          <a:effectLst/>
                          <a:latin typeface="Times New Roman" panose="02020603050405020304" pitchFamily="18" charset="0"/>
                          <a:cs typeface="Times New Roman" panose="02020603050405020304" pitchFamily="18" charset="0"/>
                        </a:rPr>
                        <a:t>ND</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ND</a:t>
                      </a:r>
                      <a:endParaRPr lang="en-IN"/>
                    </a:p>
                  </a:txBody>
                  <a:tcPr marL="12559" marR="12559" marT="0" marB="0"/>
                </a:tc>
                <a:tc>
                  <a:txBody>
                    <a:bodyPr/>
                    <a:lstStyle/>
                    <a:p>
                      <a:r>
                        <a:rPr lang="en-US" sz="1100">
                          <a:effectLst/>
                          <a:latin typeface="Times New Roman" panose="02020603050405020304" pitchFamily="18" charset="0"/>
                          <a:cs typeface="Times New Roman" panose="02020603050405020304" pitchFamily="18" charset="0"/>
                        </a:rPr>
                        <a:t>ND</a:t>
                      </a:r>
                      <a:endParaRPr lang="en-IN"/>
                    </a:p>
                  </a:txBody>
                  <a:tcPr marL="12559" marR="12559" marT="0" marB="0"/>
                </a:tc>
                <a:tc>
                  <a:txBody>
                    <a:bodyPr/>
                    <a:lstStyle/>
                    <a:p>
                      <a:r>
                        <a:rPr lang="en-US" sz="1100">
                          <a:effectLst/>
                          <a:latin typeface="Times New Roman" panose="02020603050405020304" pitchFamily="18" charset="0"/>
                          <a:cs typeface="Times New Roman" panose="02020603050405020304" pitchFamily="18" charset="0"/>
                        </a:rPr>
                        <a:t>ND</a:t>
                      </a:r>
                      <a:endParaRPr lang="en-IN"/>
                    </a:p>
                  </a:txBody>
                  <a:tcPr marL="12559" marR="12559" marT="0" marB="0"/>
                </a:tc>
                <a:extLst>
                  <a:ext uri="{0D108BD9-81ED-4DB2-BD59-A6C34878D82A}">
                    <a16:rowId xmlns:a16="http://schemas.microsoft.com/office/drawing/2014/main" val="1178442677"/>
                  </a:ext>
                </a:extLst>
              </a:tr>
              <a:tr h="79250">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19</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Nickel (as Ni)</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vMerge="1">
                  <a:txBody>
                    <a:bodyPr/>
                    <a:lstStyle/>
                    <a:p>
                      <a:endParaRPr lang="en-IN"/>
                    </a:p>
                  </a:txBody>
                  <a:tcPr/>
                </a:tc>
                <a:tc>
                  <a:txBody>
                    <a:bodyPr/>
                    <a:lstStyle/>
                    <a:p>
                      <a:r>
                        <a:rPr lang="en-US" sz="1100">
                          <a:effectLst/>
                          <a:latin typeface="Times New Roman" panose="02020603050405020304" pitchFamily="18" charset="0"/>
                          <a:cs typeface="Times New Roman" panose="02020603050405020304" pitchFamily="18" charset="0"/>
                        </a:rPr>
                        <a:t>mg/kg</a:t>
                      </a:r>
                      <a:endParaRPr lang="en-IN"/>
                    </a:p>
                  </a:txBody>
                  <a:tcPr marL="12559" marR="12559" marT="0" marB="0"/>
                </a:tc>
                <a:tc>
                  <a:txBody>
                    <a:bodyPr/>
                    <a:lstStyle/>
                    <a:p>
                      <a:r>
                        <a:rPr lang="en-US" sz="1100">
                          <a:effectLst/>
                          <a:latin typeface="Times New Roman" panose="02020603050405020304" pitchFamily="18" charset="0"/>
                          <a:cs typeface="Times New Roman" panose="02020603050405020304" pitchFamily="18" charset="0"/>
                        </a:rPr>
                        <a:t>ND</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ND</a:t>
                      </a:r>
                      <a:endParaRPr lang="en-IN"/>
                    </a:p>
                  </a:txBody>
                  <a:tcPr marL="12559" marR="12559" marT="0" marB="0"/>
                </a:tc>
                <a:tc>
                  <a:txBody>
                    <a:bodyPr/>
                    <a:lstStyle/>
                    <a:p>
                      <a:r>
                        <a:rPr lang="en-US" sz="1100">
                          <a:effectLst/>
                          <a:latin typeface="Times New Roman" panose="02020603050405020304" pitchFamily="18" charset="0"/>
                          <a:cs typeface="Times New Roman" panose="02020603050405020304" pitchFamily="18" charset="0"/>
                        </a:rPr>
                        <a:t>ND</a:t>
                      </a:r>
                      <a:endParaRPr lang="en-IN"/>
                    </a:p>
                  </a:txBody>
                  <a:tcPr marL="12559" marR="12559" marT="0" marB="0"/>
                </a:tc>
                <a:tc>
                  <a:txBody>
                    <a:bodyPr/>
                    <a:lstStyle/>
                    <a:p>
                      <a:r>
                        <a:rPr lang="en-US" sz="1100">
                          <a:effectLst/>
                          <a:latin typeface="Times New Roman" panose="02020603050405020304" pitchFamily="18" charset="0"/>
                          <a:cs typeface="Times New Roman" panose="02020603050405020304" pitchFamily="18" charset="0"/>
                        </a:rPr>
                        <a:t>ND</a:t>
                      </a:r>
                      <a:endParaRPr lang="en-IN"/>
                    </a:p>
                  </a:txBody>
                  <a:tcPr marL="12559" marR="12559" marT="0" marB="0"/>
                </a:tc>
                <a:extLst>
                  <a:ext uri="{0D108BD9-81ED-4DB2-BD59-A6C34878D82A}">
                    <a16:rowId xmlns:a16="http://schemas.microsoft.com/office/drawing/2014/main" val="3128041766"/>
                  </a:ext>
                </a:extLst>
              </a:tr>
              <a:tr h="162977">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20</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Manganese (as Mn)</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vMerge="1">
                  <a:txBody>
                    <a:bodyPr/>
                    <a:lstStyle/>
                    <a:p>
                      <a:endParaRPr lang="en-IN"/>
                    </a:p>
                  </a:txBody>
                  <a:tcPr/>
                </a:tc>
                <a:tc>
                  <a:txBody>
                    <a:bodyPr/>
                    <a:lstStyle/>
                    <a:p>
                      <a:r>
                        <a:rPr lang="en-US" sz="1100" dirty="0">
                          <a:effectLst/>
                          <a:latin typeface="Times New Roman" panose="02020603050405020304" pitchFamily="18" charset="0"/>
                          <a:cs typeface="Times New Roman" panose="02020603050405020304" pitchFamily="18" charset="0"/>
                        </a:rPr>
                        <a:t>mg/kg</a:t>
                      </a:r>
                      <a:endParaRPr lang="en-IN" dirty="0"/>
                    </a:p>
                  </a:txBody>
                  <a:tcPr marL="12559" marR="12559" marT="0" marB="0"/>
                </a:tc>
                <a:tc>
                  <a:txBody>
                    <a:bodyPr/>
                    <a:lstStyle/>
                    <a:p>
                      <a:r>
                        <a:rPr lang="en-US" sz="1100" dirty="0">
                          <a:effectLst/>
                          <a:latin typeface="Times New Roman" panose="02020603050405020304" pitchFamily="18" charset="0"/>
                          <a:cs typeface="Times New Roman" panose="02020603050405020304" pitchFamily="18" charset="0"/>
                        </a:rPr>
                        <a:t>0.95</a:t>
                      </a:r>
                      <a:endParaRPr lang="en-IN" dirty="0"/>
                    </a:p>
                  </a:txBody>
                  <a:tcPr marL="12559" marR="12559" marT="0" marB="0" anchor="ctr"/>
                </a:tc>
                <a:tc>
                  <a:txBody>
                    <a:bodyPr/>
                    <a:lstStyle/>
                    <a:p>
                      <a:r>
                        <a:rPr lang="en-US" sz="1100" dirty="0">
                          <a:effectLst/>
                          <a:latin typeface="Times New Roman" panose="02020603050405020304" pitchFamily="18" charset="0"/>
                          <a:cs typeface="Times New Roman" panose="02020603050405020304" pitchFamily="18" charset="0"/>
                        </a:rPr>
                        <a:t>0.84</a:t>
                      </a:r>
                      <a:endParaRPr lang="en-IN" dirty="0"/>
                    </a:p>
                  </a:txBody>
                  <a:tcPr marL="12559" marR="12559" marT="0" marB="0" anchor="ctr"/>
                </a:tc>
                <a:tc>
                  <a:txBody>
                    <a:bodyPr/>
                    <a:lstStyle/>
                    <a:p>
                      <a:r>
                        <a:rPr lang="en-US" sz="1100" dirty="0">
                          <a:effectLst/>
                          <a:latin typeface="Times New Roman" panose="02020603050405020304" pitchFamily="18" charset="0"/>
                          <a:cs typeface="Times New Roman" panose="02020603050405020304" pitchFamily="18" charset="0"/>
                        </a:rPr>
                        <a:t>0.67</a:t>
                      </a:r>
                      <a:endParaRPr lang="en-IN" dirty="0"/>
                    </a:p>
                  </a:txBody>
                  <a:tcPr marL="12559" marR="12559" marT="0" marB="0" anchor="ctr"/>
                </a:tc>
                <a:tc>
                  <a:txBody>
                    <a:bodyPr/>
                    <a:lstStyle/>
                    <a:p>
                      <a:r>
                        <a:rPr lang="en-US" sz="1100" dirty="0">
                          <a:effectLst/>
                          <a:latin typeface="Times New Roman" panose="02020603050405020304" pitchFamily="18" charset="0"/>
                          <a:cs typeface="Times New Roman" panose="02020603050405020304" pitchFamily="18" charset="0"/>
                        </a:rPr>
                        <a:t>0.61</a:t>
                      </a:r>
                      <a:endParaRPr lang="en-IN" dirty="0"/>
                    </a:p>
                  </a:txBody>
                  <a:tcPr marL="12559" marR="12559" marT="0" marB="0" anchor="ctr"/>
                </a:tc>
                <a:extLst>
                  <a:ext uri="{0D108BD9-81ED-4DB2-BD59-A6C34878D82A}">
                    <a16:rowId xmlns:a16="http://schemas.microsoft.com/office/drawing/2014/main" val="2201421658"/>
                  </a:ext>
                </a:extLst>
              </a:tr>
              <a:tr h="37386">
                <a:tc rowSpan="4">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21</a:t>
                      </a:r>
                      <a:endParaRPr lang="en-IN" sz="1100">
                        <a:effectLst/>
                        <a:latin typeface="Times New Roman" panose="02020603050405020304" pitchFamily="18" charset="0"/>
                        <a:cs typeface="Times New Roman" panose="02020603050405020304" pitchFamily="18" charset="0"/>
                      </a:endParaRPr>
                    </a:p>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 </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Texture</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gridSpan="6">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 </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987449561"/>
                  </a:ext>
                </a:extLst>
              </a:tr>
              <a:tr h="204840">
                <a:tc vMerge="1">
                  <a:txBody>
                    <a:bodyPr/>
                    <a:lstStyle/>
                    <a:p>
                      <a:endParaRPr lang="en-IN"/>
                    </a:p>
                  </a:txBody>
                  <a:tcP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Sand</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rowSpan="3">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 </a:t>
                      </a:r>
                      <a:endParaRPr lang="en-IN" sz="1100">
                        <a:effectLst/>
                        <a:latin typeface="Times New Roman" panose="02020603050405020304" pitchFamily="18" charset="0"/>
                        <a:cs typeface="Times New Roman" panose="02020603050405020304" pitchFamily="18" charset="0"/>
                      </a:endParaRPr>
                    </a:p>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USEPA</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67.59</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58.20</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61.10</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60.14</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extLst>
                  <a:ext uri="{0D108BD9-81ED-4DB2-BD59-A6C34878D82A}">
                    <a16:rowId xmlns:a16="http://schemas.microsoft.com/office/drawing/2014/main" val="3664607357"/>
                  </a:ext>
                </a:extLst>
              </a:tr>
              <a:tr h="204840">
                <a:tc vMerge="1">
                  <a:txBody>
                    <a:bodyPr/>
                    <a:lstStyle/>
                    <a:p>
                      <a:endParaRPr lang="en-IN"/>
                    </a:p>
                  </a:txBody>
                  <a:tcP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Silt</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vMerge="1">
                  <a:txBody>
                    <a:bodyPr/>
                    <a:lstStyle/>
                    <a:p>
                      <a:endParaRPr lang="en-IN"/>
                    </a:p>
                  </a:txBody>
                  <a:tcPr/>
                </a:tc>
                <a:tc>
                  <a:txBody>
                    <a:bodyPr/>
                    <a:lstStyle/>
                    <a:p>
                      <a:r>
                        <a:rPr lang="en-US" sz="1100">
                          <a:effectLst/>
                          <a:latin typeface="Times New Roman" panose="02020603050405020304" pitchFamily="18" charset="0"/>
                          <a:cs typeface="Times New Roman" panose="02020603050405020304" pitchFamily="18" charset="0"/>
                        </a:rPr>
                        <a:t>%</a:t>
                      </a:r>
                      <a:endParaRPr lang="en-IN"/>
                    </a:p>
                  </a:txBody>
                  <a:tcPr marL="12559" marR="12559" marT="0" marB="0" anchor="ctr"/>
                </a:tc>
                <a:tc>
                  <a:txBody>
                    <a:bodyPr/>
                    <a:lstStyle/>
                    <a:p>
                      <a:r>
                        <a:rPr lang="en-US" sz="1100">
                          <a:effectLst/>
                          <a:latin typeface="Times New Roman" panose="02020603050405020304" pitchFamily="18" charset="0"/>
                          <a:cs typeface="Times New Roman" panose="02020603050405020304" pitchFamily="18" charset="0"/>
                        </a:rPr>
                        <a:t>21.32</a:t>
                      </a:r>
                      <a:endParaRPr lang="en-IN"/>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23.39</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24.10</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21.54</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extLst>
                  <a:ext uri="{0D108BD9-81ED-4DB2-BD59-A6C34878D82A}">
                    <a16:rowId xmlns:a16="http://schemas.microsoft.com/office/drawing/2014/main" val="2083036872"/>
                  </a:ext>
                </a:extLst>
              </a:tr>
              <a:tr h="204840">
                <a:tc vMerge="1">
                  <a:txBody>
                    <a:bodyPr/>
                    <a:lstStyle/>
                    <a:p>
                      <a:endParaRPr lang="en-IN"/>
                    </a:p>
                  </a:txBody>
                  <a:tcPr/>
                </a:tc>
                <a:tc>
                  <a:txBody>
                    <a:bodyPr/>
                    <a:lstStyle/>
                    <a:p>
                      <a:pPr marL="0" algn="l">
                        <a:lnSpc>
                          <a:spcPct val="100000"/>
                        </a:lnSpc>
                        <a:spcAft>
                          <a:spcPts val="0"/>
                        </a:spcAft>
                      </a:pPr>
                      <a:r>
                        <a:rPr lang="en-US" sz="1100">
                          <a:effectLst/>
                          <a:latin typeface="Times New Roman" panose="02020603050405020304" pitchFamily="18" charset="0"/>
                          <a:cs typeface="Times New Roman" panose="02020603050405020304" pitchFamily="18" charset="0"/>
                        </a:rPr>
                        <a:t>Clay</a:t>
                      </a:r>
                      <a:endParaRPr lang="en-IN"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vMerge="1">
                  <a:txBody>
                    <a:bodyPr/>
                    <a:lstStyle/>
                    <a:p>
                      <a:endParaRPr lang="en-IN"/>
                    </a:p>
                  </a:txBody>
                  <a:tcPr/>
                </a:tc>
                <a:tc>
                  <a:txBody>
                    <a:bodyPr/>
                    <a:lstStyle/>
                    <a:p>
                      <a:r>
                        <a:rPr lang="en-US" sz="1100" dirty="0">
                          <a:effectLst/>
                          <a:latin typeface="Times New Roman" panose="02020603050405020304" pitchFamily="18" charset="0"/>
                          <a:cs typeface="Times New Roman" panose="02020603050405020304" pitchFamily="18" charset="0"/>
                        </a:rPr>
                        <a:t>%</a:t>
                      </a:r>
                      <a:endParaRPr lang="en-IN" dirty="0"/>
                    </a:p>
                  </a:txBody>
                  <a:tcPr marL="12559" marR="12559" marT="0" marB="0" anchor="ctr"/>
                </a:tc>
                <a:tc>
                  <a:txBody>
                    <a:bodyPr/>
                    <a:lstStyle/>
                    <a:p>
                      <a:r>
                        <a:rPr lang="en-US" sz="1100" dirty="0">
                          <a:effectLst/>
                          <a:latin typeface="Times New Roman" panose="02020603050405020304" pitchFamily="18" charset="0"/>
                          <a:cs typeface="Times New Roman" panose="02020603050405020304" pitchFamily="18" charset="0"/>
                        </a:rPr>
                        <a:t>11.09</a:t>
                      </a:r>
                      <a:endParaRPr lang="en-IN" dirty="0"/>
                    </a:p>
                  </a:txBody>
                  <a:tcPr marL="12559" marR="12559" marT="0" marB="0" anchor="ctr"/>
                </a:tc>
                <a:tc>
                  <a:txBody>
                    <a:bodyPr/>
                    <a:lstStyle/>
                    <a:p>
                      <a:pPr marL="0" algn="l">
                        <a:lnSpc>
                          <a:spcPct val="100000"/>
                        </a:lnSpc>
                        <a:spcAft>
                          <a:spcPts val="0"/>
                        </a:spcAft>
                      </a:pPr>
                      <a:r>
                        <a:rPr lang="en-US" sz="1100" dirty="0">
                          <a:effectLst/>
                          <a:latin typeface="Times New Roman" panose="02020603050405020304" pitchFamily="18" charset="0"/>
                          <a:cs typeface="Times New Roman" panose="02020603050405020304" pitchFamily="18" charset="0"/>
                        </a:rPr>
                        <a:t>18.41</a:t>
                      </a:r>
                      <a:endParaRPr lang="en-IN"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dirty="0">
                          <a:effectLst/>
                          <a:latin typeface="Times New Roman" panose="02020603050405020304" pitchFamily="18" charset="0"/>
                          <a:cs typeface="Times New Roman" panose="02020603050405020304" pitchFamily="18" charset="0"/>
                        </a:rPr>
                        <a:t>14.8</a:t>
                      </a:r>
                      <a:endParaRPr lang="en-IN"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tc>
                  <a:txBody>
                    <a:bodyPr/>
                    <a:lstStyle/>
                    <a:p>
                      <a:pPr marL="0" algn="l">
                        <a:lnSpc>
                          <a:spcPct val="100000"/>
                        </a:lnSpc>
                        <a:spcAft>
                          <a:spcPts val="0"/>
                        </a:spcAft>
                      </a:pPr>
                      <a:r>
                        <a:rPr lang="en-US" sz="1100" dirty="0">
                          <a:effectLst/>
                          <a:latin typeface="Times New Roman" panose="02020603050405020304" pitchFamily="18" charset="0"/>
                          <a:cs typeface="Times New Roman" panose="02020603050405020304" pitchFamily="18" charset="0"/>
                        </a:rPr>
                        <a:t>18.32</a:t>
                      </a:r>
                      <a:endParaRPr lang="en-IN"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59" marR="12559" marT="0" marB="0" anchor="ctr"/>
                </a:tc>
                <a:extLst>
                  <a:ext uri="{0D108BD9-81ED-4DB2-BD59-A6C34878D82A}">
                    <a16:rowId xmlns:a16="http://schemas.microsoft.com/office/drawing/2014/main" val="1884756701"/>
                  </a:ext>
                </a:extLst>
              </a:tr>
            </a:tbl>
          </a:graphicData>
        </a:graphic>
      </p:graphicFrame>
    </p:spTree>
    <p:extLst>
      <p:ext uri="{BB962C8B-B14F-4D97-AF65-F5344CB8AC3E}">
        <p14:creationId xmlns:p14="http://schemas.microsoft.com/office/powerpoint/2010/main" val="41425738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99300" y="6416675"/>
            <a:ext cx="2311400" cy="365125"/>
          </a:xfrm>
        </p:spPr>
        <p:txBody>
          <a:bodyPr/>
          <a:lstStyle/>
          <a:p>
            <a:pPr>
              <a:defRPr/>
            </a:pPr>
            <a:fld id="{E37F0A0A-F07F-49B8-B7E1-B2CDB105F3D9}" type="slidenum">
              <a:rPr lang="en-US" smtClean="0"/>
              <a:pPr>
                <a:defRPr/>
              </a:pPr>
              <a:t>36</a:t>
            </a:fld>
            <a:endParaRPr lang="en-US"/>
          </a:p>
        </p:txBody>
      </p:sp>
      <p:sp>
        <p:nvSpPr>
          <p:cNvPr id="7" name="Rectangle 6"/>
          <p:cNvSpPr/>
          <p:nvPr/>
        </p:nvSpPr>
        <p:spPr>
          <a:xfrm>
            <a:off x="501650" y="26313"/>
            <a:ext cx="9328150" cy="430887"/>
          </a:xfrm>
          <a:prstGeom prst="rect">
            <a:avLst/>
          </a:prstGeom>
        </p:spPr>
        <p:txBody>
          <a:bodyPr>
            <a:spAutoFit/>
          </a:bodyPr>
          <a:lstStyle/>
          <a:p>
            <a:pPr algn="ctr">
              <a:defRPr/>
            </a:pPr>
            <a:r>
              <a:rPr lang="en-US" sz="2200" b="1" dirty="0">
                <a:latin typeface="Times New Roman" pitchFamily="18" charset="0"/>
                <a:cs typeface="Times New Roman" pitchFamily="18" charset="0"/>
              </a:rPr>
              <a:t>POINT WISE COMPLIANCES OF TERM OF REFERENCES</a:t>
            </a:r>
            <a:endParaRPr lang="en-US" sz="2200" b="1" cap="all" dirty="0">
              <a:latin typeface="Times New Roman" pitchFamily="18" charset="0"/>
              <a:ea typeface="+mj-ea"/>
              <a:cs typeface="Times New Roman" pitchFamily="18" charset="0"/>
            </a:endParaRPr>
          </a:p>
        </p:txBody>
      </p:sp>
      <p:sp>
        <p:nvSpPr>
          <p:cNvPr id="6" name="Rectangle 2">
            <a:extLst>
              <a:ext uri="{FF2B5EF4-FFF2-40B4-BE49-F238E27FC236}">
                <a16:creationId xmlns:a16="http://schemas.microsoft.com/office/drawing/2014/main" id="{8E3FA15C-98F1-4D6B-AD3F-0A02F4B595C2}"/>
              </a:ext>
            </a:extLst>
          </p:cNvPr>
          <p:cNvSpPr>
            <a:spLocks noChangeArrowheads="1"/>
          </p:cNvSpPr>
          <p:nvPr/>
        </p:nvSpPr>
        <p:spPr bwMode="auto">
          <a:xfrm>
            <a:off x="3216088" y="1748920"/>
            <a:ext cx="8131550" cy="3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aphicFrame>
        <p:nvGraphicFramePr>
          <p:cNvPr id="3" name="Table 2">
            <a:extLst>
              <a:ext uri="{FF2B5EF4-FFF2-40B4-BE49-F238E27FC236}">
                <a16:creationId xmlns:a16="http://schemas.microsoft.com/office/drawing/2014/main" id="{3AD41727-A9C4-ED60-FCC4-85AE7431DE6D}"/>
              </a:ext>
            </a:extLst>
          </p:cNvPr>
          <p:cNvGraphicFramePr>
            <a:graphicFrameLocks noGrp="1"/>
          </p:cNvGraphicFramePr>
          <p:nvPr>
            <p:extLst>
              <p:ext uri="{D42A27DB-BD31-4B8C-83A1-F6EECF244321}">
                <p14:modId xmlns:p14="http://schemas.microsoft.com/office/powerpoint/2010/main" val="788399034"/>
              </p:ext>
            </p:extLst>
          </p:nvPr>
        </p:nvGraphicFramePr>
        <p:xfrm>
          <a:off x="304801" y="457200"/>
          <a:ext cx="9220197" cy="6356257"/>
        </p:xfrm>
        <a:graphic>
          <a:graphicData uri="http://schemas.openxmlformats.org/drawingml/2006/table">
            <a:tbl>
              <a:tblPr firstRow="1" firstCol="1" bandRow="1">
                <a:tableStyleId>{5940675A-B579-460E-94D1-54222C63F5DA}</a:tableStyleId>
              </a:tblPr>
              <a:tblGrid>
                <a:gridCol w="394306">
                  <a:extLst>
                    <a:ext uri="{9D8B030D-6E8A-4147-A177-3AD203B41FA5}">
                      <a16:colId xmlns:a16="http://schemas.microsoft.com/office/drawing/2014/main" val="2222343343"/>
                    </a:ext>
                  </a:extLst>
                </a:gridCol>
                <a:gridCol w="1662558">
                  <a:extLst>
                    <a:ext uri="{9D8B030D-6E8A-4147-A177-3AD203B41FA5}">
                      <a16:colId xmlns:a16="http://schemas.microsoft.com/office/drawing/2014/main" val="3034064949"/>
                    </a:ext>
                  </a:extLst>
                </a:gridCol>
                <a:gridCol w="1245797">
                  <a:extLst>
                    <a:ext uri="{9D8B030D-6E8A-4147-A177-3AD203B41FA5}">
                      <a16:colId xmlns:a16="http://schemas.microsoft.com/office/drawing/2014/main" val="3827311237"/>
                    </a:ext>
                  </a:extLst>
                </a:gridCol>
                <a:gridCol w="1012211">
                  <a:extLst>
                    <a:ext uri="{9D8B030D-6E8A-4147-A177-3AD203B41FA5}">
                      <a16:colId xmlns:a16="http://schemas.microsoft.com/office/drawing/2014/main" val="196061900"/>
                    </a:ext>
                  </a:extLst>
                </a:gridCol>
                <a:gridCol w="1245797">
                  <a:extLst>
                    <a:ext uri="{9D8B030D-6E8A-4147-A177-3AD203B41FA5}">
                      <a16:colId xmlns:a16="http://schemas.microsoft.com/office/drawing/2014/main" val="1672777466"/>
                    </a:ext>
                  </a:extLst>
                </a:gridCol>
                <a:gridCol w="1090073">
                  <a:extLst>
                    <a:ext uri="{9D8B030D-6E8A-4147-A177-3AD203B41FA5}">
                      <a16:colId xmlns:a16="http://schemas.microsoft.com/office/drawing/2014/main" val="976420656"/>
                    </a:ext>
                  </a:extLst>
                </a:gridCol>
                <a:gridCol w="1274057">
                  <a:extLst>
                    <a:ext uri="{9D8B030D-6E8A-4147-A177-3AD203B41FA5}">
                      <a16:colId xmlns:a16="http://schemas.microsoft.com/office/drawing/2014/main" val="2124770214"/>
                    </a:ext>
                  </a:extLst>
                </a:gridCol>
                <a:gridCol w="1295398">
                  <a:extLst>
                    <a:ext uri="{9D8B030D-6E8A-4147-A177-3AD203B41FA5}">
                      <a16:colId xmlns:a16="http://schemas.microsoft.com/office/drawing/2014/main" val="1821304505"/>
                    </a:ext>
                  </a:extLst>
                </a:gridCol>
              </a:tblGrid>
              <a:tr h="33934">
                <a:tc gridSpan="8">
                  <a:txBody>
                    <a:bodyPr/>
                    <a:lstStyle/>
                    <a:p>
                      <a:pPr marL="0" algn="l">
                        <a:lnSpc>
                          <a:spcPct val="100000"/>
                        </a:lnSpc>
                        <a:spcAft>
                          <a:spcPts val="0"/>
                        </a:spcAft>
                      </a:pPr>
                      <a:r>
                        <a:rPr lang="en-US" sz="1200" b="1" dirty="0">
                          <a:effectLst/>
                          <a:latin typeface="Times New Roman" panose="02020603050405020304" pitchFamily="18" charset="0"/>
                          <a:cs typeface="Times New Roman" panose="02020603050405020304" pitchFamily="18" charset="0"/>
                        </a:rPr>
                        <a:t>Results for analysis of Soil Samples (Location S5, S6, S7, S8)</a:t>
                      </a:r>
                      <a:endParaRPr lang="en-IN"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pPr marL="0" algn="l">
                        <a:lnSpc>
                          <a:spcPct val="100000"/>
                        </a:lnSpc>
                        <a:spcAft>
                          <a:spcPts val="0"/>
                        </a:spcAft>
                      </a:pPr>
                      <a:endParaRPr lang="en-IN"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tc>
                <a:extLst>
                  <a:ext uri="{0D108BD9-81ED-4DB2-BD59-A6C34878D82A}">
                    <a16:rowId xmlns:a16="http://schemas.microsoft.com/office/drawing/2014/main" val="59664427"/>
                  </a:ext>
                </a:extLst>
              </a:tr>
              <a:tr h="71931">
                <a:tc rowSpan="2">
                  <a:txBody>
                    <a:bodyPr/>
                    <a:lstStyle/>
                    <a:p>
                      <a:pPr marL="0" algn="l">
                        <a:lnSpc>
                          <a:spcPct val="100000"/>
                        </a:lnSpc>
                        <a:spcAft>
                          <a:spcPts val="0"/>
                        </a:spcAft>
                      </a:pPr>
                      <a:r>
                        <a:rPr lang="en-US" sz="1200" b="1" dirty="0">
                          <a:effectLst/>
                          <a:latin typeface="Times New Roman" panose="02020603050405020304" pitchFamily="18" charset="0"/>
                          <a:cs typeface="Times New Roman" panose="02020603050405020304" pitchFamily="18" charset="0"/>
                        </a:rPr>
                        <a:t>S.</a:t>
                      </a:r>
                    </a:p>
                    <a:p>
                      <a:pPr marL="0" algn="l">
                        <a:lnSpc>
                          <a:spcPct val="100000"/>
                        </a:lnSpc>
                        <a:spcAft>
                          <a:spcPts val="0"/>
                        </a:spcAft>
                      </a:pPr>
                      <a:r>
                        <a:rPr lang="en-US" sz="1200" b="1" dirty="0">
                          <a:effectLst/>
                          <a:latin typeface="Times New Roman" panose="02020603050405020304" pitchFamily="18" charset="0"/>
                          <a:cs typeface="Times New Roman" panose="02020603050405020304" pitchFamily="18" charset="0"/>
                        </a:rPr>
                        <a:t>No.</a:t>
                      </a:r>
                      <a:endParaRPr lang="en-IN"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rowSpan="2">
                  <a:txBody>
                    <a:bodyPr/>
                    <a:lstStyle/>
                    <a:p>
                      <a:pPr marL="0" algn="l">
                        <a:lnSpc>
                          <a:spcPct val="100000"/>
                        </a:lnSpc>
                        <a:spcAft>
                          <a:spcPts val="0"/>
                        </a:spcAft>
                      </a:pPr>
                      <a:r>
                        <a:rPr lang="en-US" sz="1200" b="1" dirty="0">
                          <a:effectLst/>
                          <a:latin typeface="Times New Roman" panose="02020603050405020304" pitchFamily="18" charset="0"/>
                          <a:cs typeface="Times New Roman" panose="02020603050405020304" pitchFamily="18" charset="0"/>
                        </a:rPr>
                        <a:t>Parameters</a:t>
                      </a:r>
                      <a:endParaRPr lang="en-IN"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rowSpan="2">
                  <a:txBody>
                    <a:bodyPr/>
                    <a:lstStyle/>
                    <a:p>
                      <a:pPr marL="0" algn="ctr">
                        <a:lnSpc>
                          <a:spcPct val="100000"/>
                        </a:lnSpc>
                        <a:spcAft>
                          <a:spcPts val="0"/>
                        </a:spcAft>
                      </a:pPr>
                      <a:r>
                        <a:rPr lang="en-US" sz="1200" b="1" dirty="0">
                          <a:effectLst/>
                          <a:latin typeface="Times New Roman" panose="02020603050405020304" pitchFamily="18" charset="0"/>
                          <a:cs typeface="Times New Roman" panose="02020603050405020304" pitchFamily="18" charset="0"/>
                        </a:rPr>
                        <a:t>Test Protocol</a:t>
                      </a:r>
                      <a:endParaRPr lang="en-IN"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rowSpan="2">
                  <a:txBody>
                    <a:bodyPr/>
                    <a:lstStyle/>
                    <a:p>
                      <a:pPr marL="0" algn="l">
                        <a:lnSpc>
                          <a:spcPct val="100000"/>
                        </a:lnSpc>
                        <a:spcAft>
                          <a:spcPts val="0"/>
                        </a:spcAft>
                      </a:pPr>
                      <a:r>
                        <a:rPr lang="en-US" sz="1200" b="1">
                          <a:effectLst/>
                          <a:latin typeface="Times New Roman" panose="02020603050405020304" pitchFamily="18" charset="0"/>
                          <a:cs typeface="Times New Roman" panose="02020603050405020304" pitchFamily="18" charset="0"/>
                        </a:rPr>
                        <a:t>Unit</a:t>
                      </a:r>
                      <a:endParaRPr lang="en-IN"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algn="ctr"/>
                      <a:r>
                        <a:rPr lang="en-US" sz="1200" b="1" dirty="0">
                          <a:effectLst/>
                          <a:latin typeface="Times New Roman" panose="02020603050405020304" pitchFamily="18" charset="0"/>
                          <a:cs typeface="Times New Roman" panose="02020603050405020304" pitchFamily="18" charset="0"/>
                        </a:rPr>
                        <a:t>S5</a:t>
                      </a:r>
                      <a:endParaRPr lang="en-IN" sz="1200" b="1" dirty="0"/>
                    </a:p>
                  </a:txBody>
                  <a:tcPr marL="11399" marR="11399" marT="0" marB="0" anchor="ctr"/>
                </a:tc>
                <a:tc>
                  <a:txBody>
                    <a:bodyPr/>
                    <a:lstStyle/>
                    <a:p>
                      <a:pPr algn="ctr"/>
                      <a:r>
                        <a:rPr lang="en-US" sz="1200" b="1">
                          <a:effectLst/>
                          <a:latin typeface="Times New Roman" panose="02020603050405020304" pitchFamily="18" charset="0"/>
                          <a:cs typeface="Times New Roman" panose="02020603050405020304" pitchFamily="18" charset="0"/>
                        </a:rPr>
                        <a:t>S6</a:t>
                      </a:r>
                      <a:endParaRPr lang="en-IN" sz="1200" b="1"/>
                    </a:p>
                  </a:txBody>
                  <a:tcPr marL="11399" marR="11399" marT="0" marB="0" anchor="ctr"/>
                </a:tc>
                <a:tc>
                  <a:txBody>
                    <a:bodyPr/>
                    <a:lstStyle/>
                    <a:p>
                      <a:pPr algn="ctr"/>
                      <a:r>
                        <a:rPr lang="en-US" sz="1200" b="1">
                          <a:effectLst/>
                          <a:latin typeface="Times New Roman" panose="02020603050405020304" pitchFamily="18" charset="0"/>
                          <a:cs typeface="Times New Roman" panose="02020603050405020304" pitchFamily="18" charset="0"/>
                        </a:rPr>
                        <a:t>S7</a:t>
                      </a:r>
                      <a:endParaRPr lang="en-IN" sz="1200" b="1"/>
                    </a:p>
                  </a:txBody>
                  <a:tcPr marL="11399" marR="11399" marT="0" marB="0" anchor="ctr"/>
                </a:tc>
                <a:tc>
                  <a:txBody>
                    <a:bodyPr/>
                    <a:lstStyle/>
                    <a:p>
                      <a:pPr algn="ctr"/>
                      <a:r>
                        <a:rPr lang="en-US" sz="1200" b="1">
                          <a:effectLst/>
                          <a:latin typeface="Times New Roman" panose="02020603050405020304" pitchFamily="18" charset="0"/>
                          <a:cs typeface="Times New Roman" panose="02020603050405020304" pitchFamily="18" charset="0"/>
                        </a:rPr>
                        <a:t>S8</a:t>
                      </a:r>
                      <a:endParaRPr lang="en-IN" sz="1200" b="1"/>
                    </a:p>
                  </a:txBody>
                  <a:tcPr marL="11399" marR="11399" marT="0" marB="0" anchor="ctr"/>
                </a:tc>
                <a:extLst>
                  <a:ext uri="{0D108BD9-81ED-4DB2-BD59-A6C34878D82A}">
                    <a16:rowId xmlns:a16="http://schemas.microsoft.com/office/drawing/2014/main" val="1857032844"/>
                  </a:ext>
                </a:extLst>
              </a:tr>
              <a:tr h="27153">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a:r>
                        <a:rPr lang="en-US" sz="1200" b="1" dirty="0" err="1">
                          <a:effectLst/>
                          <a:latin typeface="Times New Roman" panose="02020603050405020304" pitchFamily="18" charset="0"/>
                          <a:cs typeface="Times New Roman" panose="02020603050405020304" pitchFamily="18" charset="0"/>
                        </a:rPr>
                        <a:t>Lokhanda</a:t>
                      </a:r>
                      <a:endParaRPr lang="en-IN" sz="1200" b="1" dirty="0"/>
                    </a:p>
                  </a:txBody>
                  <a:tcPr marL="11399" marR="11399" marT="0" marB="0" anchor="ctr"/>
                </a:tc>
                <a:tc>
                  <a:txBody>
                    <a:bodyPr/>
                    <a:lstStyle/>
                    <a:p>
                      <a:pPr algn="ctr"/>
                      <a:r>
                        <a:rPr lang="en-US" sz="1200" b="1">
                          <a:effectLst/>
                          <a:latin typeface="Times New Roman" panose="02020603050405020304" pitchFamily="18" charset="0"/>
                          <a:cs typeface="Times New Roman" panose="02020603050405020304" pitchFamily="18" charset="0"/>
                        </a:rPr>
                        <a:t>Bagru</a:t>
                      </a:r>
                      <a:endParaRPr lang="en-IN" sz="1200" b="1"/>
                    </a:p>
                  </a:txBody>
                  <a:tcPr marL="11399" marR="11399" marT="0" marB="0" anchor="ctr"/>
                </a:tc>
                <a:tc>
                  <a:txBody>
                    <a:bodyPr/>
                    <a:lstStyle/>
                    <a:p>
                      <a:pPr algn="ctr"/>
                      <a:r>
                        <a:rPr lang="en-US" sz="1200" b="1">
                          <a:effectLst/>
                          <a:latin typeface="Times New Roman" panose="02020603050405020304" pitchFamily="18" charset="0"/>
                          <a:cs typeface="Times New Roman" panose="02020603050405020304" pitchFamily="18" charset="0"/>
                        </a:rPr>
                        <a:t>Bari Ka Khera</a:t>
                      </a:r>
                      <a:endParaRPr lang="en-IN" sz="1200" b="1"/>
                    </a:p>
                  </a:txBody>
                  <a:tcPr marL="11399" marR="11399" marT="0" marB="0" anchor="ctr"/>
                </a:tc>
                <a:tc>
                  <a:txBody>
                    <a:bodyPr/>
                    <a:lstStyle/>
                    <a:p>
                      <a:pPr algn="ctr"/>
                      <a:r>
                        <a:rPr lang="en-US" sz="1200" b="1">
                          <a:effectLst/>
                          <a:latin typeface="Times New Roman" panose="02020603050405020304" pitchFamily="18" charset="0"/>
                          <a:cs typeface="Times New Roman" panose="02020603050405020304" pitchFamily="18" charset="0"/>
                        </a:rPr>
                        <a:t>Within Industrial Area</a:t>
                      </a:r>
                      <a:endParaRPr lang="en-IN" sz="1200" b="1" dirty="0"/>
                    </a:p>
                  </a:txBody>
                  <a:tcPr marL="11399" marR="11399" marT="0" marB="0" anchor="ctr"/>
                </a:tc>
                <a:extLst>
                  <a:ext uri="{0D108BD9-81ED-4DB2-BD59-A6C34878D82A}">
                    <a16:rowId xmlns:a16="http://schemas.microsoft.com/office/drawing/2014/main" val="3522340517"/>
                  </a:ext>
                </a:extLst>
              </a:tr>
              <a:tr h="147926">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1</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pH</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ctr">
                        <a:lnSpc>
                          <a:spcPct val="100000"/>
                        </a:lnSpc>
                        <a:spcAft>
                          <a:spcPts val="0"/>
                        </a:spcAft>
                      </a:pPr>
                      <a:r>
                        <a:rPr lang="en-US" sz="1200" dirty="0">
                          <a:effectLst/>
                          <a:latin typeface="Times New Roman" panose="02020603050405020304" pitchFamily="18" charset="0"/>
                          <a:cs typeface="Times New Roman" panose="02020603050405020304" pitchFamily="18" charset="0"/>
                        </a:rPr>
                        <a:t>IS 2720 (P-26):1987</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l">
                        <a:lnSpc>
                          <a:spcPct val="100000"/>
                        </a:lnSpc>
                        <a:spcAft>
                          <a:spcPts val="0"/>
                        </a:spcAft>
                      </a:pPr>
                      <a:r>
                        <a:rPr lang="en-US" sz="1200" dirty="0">
                          <a:effectLst/>
                          <a:latin typeface="Times New Roman" panose="02020603050405020304" pitchFamily="18" charset="0"/>
                          <a:cs typeface="Times New Roman" panose="02020603050405020304" pitchFamily="18" charset="0"/>
                        </a:rPr>
                        <a:t>--</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algn="ctr"/>
                      <a:r>
                        <a:rPr lang="en-US" sz="1200" dirty="0">
                          <a:effectLst/>
                          <a:latin typeface="Times New Roman" panose="02020603050405020304" pitchFamily="18" charset="0"/>
                          <a:cs typeface="Times New Roman" panose="02020603050405020304" pitchFamily="18" charset="0"/>
                        </a:rPr>
                        <a:t>6.52</a:t>
                      </a:r>
                      <a:endParaRPr lang="en-IN" sz="1200" dirty="0"/>
                    </a:p>
                  </a:txBody>
                  <a:tcPr marL="11399" marR="11399" marT="0" marB="0" anchor="ctr"/>
                </a:tc>
                <a:tc>
                  <a:txBody>
                    <a:bodyPr/>
                    <a:lstStyle/>
                    <a:p>
                      <a:pPr algn="ctr"/>
                      <a:r>
                        <a:rPr lang="en-US" sz="1200" dirty="0">
                          <a:effectLst/>
                          <a:latin typeface="Times New Roman" panose="02020603050405020304" pitchFamily="18" charset="0"/>
                          <a:cs typeface="Times New Roman" panose="02020603050405020304" pitchFamily="18" charset="0"/>
                        </a:rPr>
                        <a:t>6.45</a:t>
                      </a:r>
                      <a:endParaRPr lang="en-IN" sz="1200" dirty="0"/>
                    </a:p>
                  </a:txBody>
                  <a:tcPr marL="11399" marR="11399" marT="0" marB="0" anchor="ctr"/>
                </a:tc>
                <a:tc>
                  <a:txBody>
                    <a:bodyPr/>
                    <a:lstStyle/>
                    <a:p>
                      <a:pPr algn="ctr"/>
                      <a:r>
                        <a:rPr lang="en-US" sz="1200" dirty="0">
                          <a:effectLst/>
                          <a:latin typeface="Times New Roman" panose="02020603050405020304" pitchFamily="18" charset="0"/>
                          <a:cs typeface="Times New Roman" panose="02020603050405020304" pitchFamily="18" charset="0"/>
                        </a:rPr>
                        <a:t>6.57</a:t>
                      </a:r>
                      <a:endParaRPr lang="en-IN" sz="1200" dirty="0"/>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6.60</a:t>
                      </a:r>
                      <a:endParaRPr lang="en-IN" sz="1200" dirty="0"/>
                    </a:p>
                  </a:txBody>
                  <a:tcPr marL="11399" marR="11399" marT="0" marB="0" anchor="ctr"/>
                </a:tc>
                <a:extLst>
                  <a:ext uri="{0D108BD9-81ED-4DB2-BD59-A6C34878D82A}">
                    <a16:rowId xmlns:a16="http://schemas.microsoft.com/office/drawing/2014/main" val="3514636144"/>
                  </a:ext>
                </a:extLst>
              </a:tr>
              <a:tr h="261918">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2</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Electrical Conductivity</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ctr">
                        <a:lnSpc>
                          <a:spcPct val="100000"/>
                        </a:lnSpc>
                        <a:spcAft>
                          <a:spcPts val="0"/>
                        </a:spcAft>
                      </a:pPr>
                      <a:r>
                        <a:rPr lang="en-US" sz="1200">
                          <a:effectLst/>
                          <a:latin typeface="Times New Roman" panose="02020603050405020304" pitchFamily="18" charset="0"/>
                          <a:cs typeface="Times New Roman" panose="02020603050405020304" pitchFamily="18" charset="0"/>
                        </a:rPr>
                        <a:t>IS 14767:2000</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mS/ cm</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algn="ctr"/>
                      <a:r>
                        <a:rPr lang="en-US" sz="1200" dirty="0">
                          <a:effectLst/>
                          <a:latin typeface="Times New Roman" panose="02020603050405020304" pitchFamily="18" charset="0"/>
                          <a:cs typeface="Times New Roman" panose="02020603050405020304" pitchFamily="18" charset="0"/>
                        </a:rPr>
                        <a:t>1404.10</a:t>
                      </a:r>
                      <a:endParaRPr lang="en-IN" sz="1200" dirty="0"/>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1371.41</a:t>
                      </a:r>
                      <a:endParaRPr lang="en-IN" sz="1200"/>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1454.61</a:t>
                      </a:r>
                      <a:endParaRPr lang="en-IN" sz="1200"/>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1458.41</a:t>
                      </a:r>
                      <a:endParaRPr lang="en-IN" sz="1200"/>
                    </a:p>
                  </a:txBody>
                  <a:tcPr marL="11399" marR="11399" marT="0" marB="0" anchor="ctr"/>
                </a:tc>
                <a:extLst>
                  <a:ext uri="{0D108BD9-81ED-4DB2-BD59-A6C34878D82A}">
                    <a16:rowId xmlns:a16="http://schemas.microsoft.com/office/drawing/2014/main" val="1159428730"/>
                  </a:ext>
                </a:extLst>
              </a:tr>
              <a:tr h="185923">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3</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Water Holding Capacity</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ctr">
                        <a:lnSpc>
                          <a:spcPct val="100000"/>
                        </a:lnSpc>
                        <a:spcAft>
                          <a:spcPts val="0"/>
                        </a:spcAft>
                      </a:pPr>
                      <a:r>
                        <a:rPr lang="en-US" sz="1200">
                          <a:effectLst/>
                          <a:latin typeface="Times New Roman" panose="02020603050405020304" pitchFamily="18" charset="0"/>
                          <a:cs typeface="Times New Roman" panose="02020603050405020304" pitchFamily="18" charset="0"/>
                        </a:rPr>
                        <a:t>USEPA</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tc>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52.1</a:t>
                      </a:r>
                      <a:endParaRPr lang="en-IN" sz="1200"/>
                    </a:p>
                  </a:txBody>
                  <a:tcPr marL="11399" marR="11399" marT="0" marB="0" anchor="ctr"/>
                </a:tc>
                <a:tc>
                  <a:txBody>
                    <a:bodyPr/>
                    <a:lstStyle/>
                    <a:p>
                      <a:pPr algn="ctr"/>
                      <a:r>
                        <a:rPr lang="en-US" sz="1200" dirty="0">
                          <a:effectLst/>
                          <a:latin typeface="Times New Roman" panose="02020603050405020304" pitchFamily="18" charset="0"/>
                          <a:cs typeface="Times New Roman" panose="02020603050405020304" pitchFamily="18" charset="0"/>
                        </a:rPr>
                        <a:t>45.1</a:t>
                      </a:r>
                      <a:endParaRPr lang="en-IN" sz="1200" dirty="0"/>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51.21</a:t>
                      </a:r>
                      <a:endParaRPr lang="en-IN" sz="1200"/>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42.1</a:t>
                      </a:r>
                      <a:endParaRPr lang="en-IN" sz="1200"/>
                    </a:p>
                  </a:txBody>
                  <a:tcPr marL="11399" marR="11399" marT="0" marB="0" anchor="ctr"/>
                </a:tc>
                <a:extLst>
                  <a:ext uri="{0D108BD9-81ED-4DB2-BD59-A6C34878D82A}">
                    <a16:rowId xmlns:a16="http://schemas.microsoft.com/office/drawing/2014/main" val="4111788100"/>
                  </a:ext>
                </a:extLst>
              </a:tr>
              <a:tr h="185923">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4</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Porosity</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ctr">
                        <a:lnSpc>
                          <a:spcPct val="100000"/>
                        </a:lnSpc>
                        <a:spcAft>
                          <a:spcPts val="0"/>
                        </a:spcAft>
                      </a:pPr>
                      <a:r>
                        <a:rPr lang="en-US" sz="1200">
                          <a:effectLst/>
                          <a:latin typeface="Times New Roman" panose="02020603050405020304" pitchFamily="18" charset="0"/>
                          <a:cs typeface="Times New Roman" panose="02020603050405020304" pitchFamily="18" charset="0"/>
                        </a:rPr>
                        <a:t>USEPA</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tc>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 </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32.41</a:t>
                      </a:r>
                      <a:endParaRPr lang="en-IN" sz="1200"/>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30.14</a:t>
                      </a:r>
                      <a:endParaRPr lang="en-IN" sz="1200"/>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28.11</a:t>
                      </a:r>
                      <a:endParaRPr lang="en-IN" sz="1200"/>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31.1</a:t>
                      </a:r>
                      <a:endParaRPr lang="en-IN" sz="1200"/>
                    </a:p>
                  </a:txBody>
                  <a:tcPr marL="11399" marR="11399" marT="0" marB="0" anchor="ctr"/>
                </a:tc>
                <a:extLst>
                  <a:ext uri="{0D108BD9-81ED-4DB2-BD59-A6C34878D82A}">
                    <a16:rowId xmlns:a16="http://schemas.microsoft.com/office/drawing/2014/main" val="2867708759"/>
                  </a:ext>
                </a:extLst>
              </a:tr>
              <a:tr h="147926">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5</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Organic Matter</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ctr">
                        <a:lnSpc>
                          <a:spcPct val="100000"/>
                        </a:lnSpc>
                        <a:spcAft>
                          <a:spcPts val="0"/>
                        </a:spcAft>
                      </a:pPr>
                      <a:r>
                        <a:rPr lang="en-US" sz="1200">
                          <a:effectLst/>
                          <a:latin typeface="Times New Roman" panose="02020603050405020304" pitchFamily="18" charset="0"/>
                          <a:cs typeface="Times New Roman" panose="02020603050405020304" pitchFamily="18" charset="0"/>
                        </a:rPr>
                        <a:t>IS 2720 (P-22):1972</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0.54</a:t>
                      </a:r>
                      <a:endParaRPr lang="en-IN" sz="1200"/>
                    </a:p>
                  </a:txBody>
                  <a:tcPr marL="11399" marR="11399" marT="0" marB="0" anchor="ctr"/>
                </a:tc>
                <a:tc>
                  <a:txBody>
                    <a:bodyPr/>
                    <a:lstStyle/>
                    <a:p>
                      <a:pPr algn="ctr"/>
                      <a:r>
                        <a:rPr lang="en-US" sz="1200" dirty="0">
                          <a:effectLst/>
                          <a:latin typeface="Times New Roman" panose="02020603050405020304" pitchFamily="18" charset="0"/>
                          <a:cs typeface="Times New Roman" panose="02020603050405020304" pitchFamily="18" charset="0"/>
                        </a:rPr>
                        <a:t>0.61</a:t>
                      </a:r>
                      <a:endParaRPr lang="en-IN" sz="1200" dirty="0"/>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0.56</a:t>
                      </a:r>
                      <a:endParaRPr lang="en-IN" sz="1200"/>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0.65</a:t>
                      </a:r>
                      <a:endParaRPr lang="en-IN" sz="1200"/>
                    </a:p>
                  </a:txBody>
                  <a:tcPr marL="11399" marR="11399" marT="0" marB="0" anchor="ctr"/>
                </a:tc>
                <a:extLst>
                  <a:ext uri="{0D108BD9-81ED-4DB2-BD59-A6C34878D82A}">
                    <a16:rowId xmlns:a16="http://schemas.microsoft.com/office/drawing/2014/main" val="368379660"/>
                  </a:ext>
                </a:extLst>
              </a:tr>
              <a:tr h="147926">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6</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Cation exchange capacity </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ctr">
                        <a:lnSpc>
                          <a:spcPct val="100000"/>
                        </a:lnSpc>
                        <a:spcAft>
                          <a:spcPts val="0"/>
                        </a:spcAft>
                      </a:pPr>
                      <a:r>
                        <a:rPr lang="en-US" sz="1200" dirty="0">
                          <a:effectLst/>
                          <a:latin typeface="Times New Roman" panose="02020603050405020304" pitchFamily="18" charset="0"/>
                          <a:cs typeface="Times New Roman" panose="02020603050405020304" pitchFamily="18" charset="0"/>
                        </a:rPr>
                        <a:t>IS 2720 (P-24):1976</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mEq/kg</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7.81</a:t>
                      </a:r>
                      <a:endParaRPr lang="en-IN" sz="1200"/>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8.12</a:t>
                      </a:r>
                      <a:endParaRPr lang="en-IN" sz="1200"/>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7.04</a:t>
                      </a:r>
                      <a:endParaRPr lang="en-IN" sz="1200"/>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9.10</a:t>
                      </a:r>
                      <a:endParaRPr lang="en-IN" sz="1200"/>
                    </a:p>
                  </a:txBody>
                  <a:tcPr marL="11399" marR="11399" marT="0" marB="0" anchor="ctr"/>
                </a:tc>
                <a:extLst>
                  <a:ext uri="{0D108BD9-81ED-4DB2-BD59-A6C34878D82A}">
                    <a16:rowId xmlns:a16="http://schemas.microsoft.com/office/drawing/2014/main" val="2303127681"/>
                  </a:ext>
                </a:extLst>
              </a:tr>
              <a:tr h="147926">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7</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Calcium</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ctr">
                        <a:lnSpc>
                          <a:spcPct val="100000"/>
                        </a:lnSpc>
                        <a:spcAft>
                          <a:spcPts val="0"/>
                        </a:spcAft>
                      </a:pPr>
                      <a:r>
                        <a:rPr lang="en-US" sz="1200">
                          <a:effectLst/>
                          <a:latin typeface="Times New Roman" panose="02020603050405020304" pitchFamily="18" charset="0"/>
                          <a:cs typeface="Times New Roman" panose="02020603050405020304" pitchFamily="18" charset="0"/>
                        </a:rPr>
                        <a:t>IS 2720 (P-23):1976</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mg/kg</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tc>
                <a:tc>
                  <a:txBody>
                    <a:bodyPr/>
                    <a:lstStyle/>
                    <a:p>
                      <a:pPr algn="ctr"/>
                      <a:r>
                        <a:rPr lang="en-US" sz="1200">
                          <a:effectLst/>
                          <a:latin typeface="Times New Roman" panose="02020603050405020304" pitchFamily="18" charset="0"/>
                          <a:cs typeface="Times New Roman" panose="02020603050405020304" pitchFamily="18" charset="0"/>
                        </a:rPr>
                        <a:t>9.41</a:t>
                      </a:r>
                      <a:endParaRPr lang="en-IN" sz="1200"/>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8.14</a:t>
                      </a:r>
                      <a:endParaRPr lang="en-IN" sz="1200"/>
                    </a:p>
                  </a:txBody>
                  <a:tcPr marL="11399" marR="11399" marT="0" marB="0" anchor="ctr"/>
                </a:tc>
                <a:tc>
                  <a:txBody>
                    <a:bodyPr/>
                    <a:lstStyle/>
                    <a:p>
                      <a:pPr algn="ctr"/>
                      <a:r>
                        <a:rPr lang="en-US" sz="1200" dirty="0">
                          <a:effectLst/>
                          <a:latin typeface="Times New Roman" panose="02020603050405020304" pitchFamily="18" charset="0"/>
                          <a:cs typeface="Times New Roman" panose="02020603050405020304" pitchFamily="18" charset="0"/>
                        </a:rPr>
                        <a:t>7.69</a:t>
                      </a:r>
                      <a:endParaRPr lang="en-IN" sz="1200" dirty="0"/>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11.1</a:t>
                      </a:r>
                      <a:endParaRPr lang="en-IN" sz="1200"/>
                    </a:p>
                  </a:txBody>
                  <a:tcPr marL="11399" marR="11399" marT="0" marB="0" anchor="ctr"/>
                </a:tc>
                <a:extLst>
                  <a:ext uri="{0D108BD9-81ED-4DB2-BD59-A6C34878D82A}">
                    <a16:rowId xmlns:a16="http://schemas.microsoft.com/office/drawing/2014/main" val="3406173622"/>
                  </a:ext>
                </a:extLst>
              </a:tr>
              <a:tr h="147926">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8</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Magnesium</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ctr">
                        <a:lnSpc>
                          <a:spcPct val="100000"/>
                        </a:lnSpc>
                        <a:spcAft>
                          <a:spcPts val="0"/>
                        </a:spcAft>
                      </a:pPr>
                      <a:r>
                        <a:rPr lang="en-US" sz="1200" dirty="0">
                          <a:effectLst/>
                          <a:latin typeface="Times New Roman" panose="02020603050405020304" pitchFamily="18" charset="0"/>
                          <a:cs typeface="Times New Roman" panose="02020603050405020304" pitchFamily="18" charset="0"/>
                        </a:rPr>
                        <a:t>IS 2720 (P-25):1976</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mg/kg</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tc>
                <a:tc>
                  <a:txBody>
                    <a:bodyPr/>
                    <a:lstStyle/>
                    <a:p>
                      <a:pPr algn="ctr"/>
                      <a:r>
                        <a:rPr lang="en-US" sz="1200">
                          <a:effectLst/>
                          <a:latin typeface="Times New Roman" panose="02020603050405020304" pitchFamily="18" charset="0"/>
                          <a:cs typeface="Times New Roman" panose="02020603050405020304" pitchFamily="18" charset="0"/>
                        </a:rPr>
                        <a:t>7.21</a:t>
                      </a:r>
                      <a:endParaRPr lang="en-IN" sz="1200"/>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7.04</a:t>
                      </a:r>
                      <a:endParaRPr lang="en-IN" sz="1200"/>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6.02</a:t>
                      </a:r>
                      <a:endParaRPr lang="en-IN" sz="1200"/>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7.54</a:t>
                      </a:r>
                      <a:endParaRPr lang="en-IN" sz="1200"/>
                    </a:p>
                  </a:txBody>
                  <a:tcPr marL="11399" marR="11399" marT="0" marB="0" anchor="ctr"/>
                </a:tc>
                <a:extLst>
                  <a:ext uri="{0D108BD9-81ED-4DB2-BD59-A6C34878D82A}">
                    <a16:rowId xmlns:a16="http://schemas.microsoft.com/office/drawing/2014/main" val="3523445017"/>
                  </a:ext>
                </a:extLst>
              </a:tr>
              <a:tr h="185923">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9</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 Phosphorous</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ctr">
                        <a:lnSpc>
                          <a:spcPct val="100000"/>
                        </a:lnSpc>
                        <a:spcAft>
                          <a:spcPts val="0"/>
                        </a:spcAft>
                      </a:pPr>
                      <a:r>
                        <a:rPr lang="en-US" sz="1200">
                          <a:effectLst/>
                          <a:latin typeface="Times New Roman" panose="02020603050405020304" pitchFamily="18" charset="0"/>
                          <a:cs typeface="Times New Roman" panose="02020603050405020304" pitchFamily="18" charset="0"/>
                        </a:rPr>
                        <a:t>USEPA</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tc>
                <a:tc>
                  <a:txBody>
                    <a:bodyPr/>
                    <a:lstStyle/>
                    <a:p>
                      <a:pPr algn="ctr"/>
                      <a:r>
                        <a:rPr lang="en-US" sz="1200">
                          <a:effectLst/>
                          <a:latin typeface="Times New Roman" panose="02020603050405020304" pitchFamily="18" charset="0"/>
                          <a:cs typeface="Times New Roman" panose="02020603050405020304" pitchFamily="18" charset="0"/>
                        </a:rPr>
                        <a:t>0.02</a:t>
                      </a:r>
                      <a:endParaRPr lang="en-IN" sz="1200"/>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0.023</a:t>
                      </a:r>
                      <a:endParaRPr lang="en-IN" sz="1200"/>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0.018</a:t>
                      </a:r>
                      <a:endParaRPr lang="en-IN" sz="1200"/>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0.023</a:t>
                      </a:r>
                      <a:endParaRPr lang="en-IN" sz="1200"/>
                    </a:p>
                  </a:txBody>
                  <a:tcPr marL="11399" marR="11399" marT="0" marB="0" anchor="ctr"/>
                </a:tc>
                <a:extLst>
                  <a:ext uri="{0D108BD9-81ED-4DB2-BD59-A6C34878D82A}">
                    <a16:rowId xmlns:a16="http://schemas.microsoft.com/office/drawing/2014/main" val="540474933"/>
                  </a:ext>
                </a:extLst>
              </a:tr>
              <a:tr h="185923">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10</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Total Kjeldahl Nitrogen</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ctr">
                        <a:lnSpc>
                          <a:spcPct val="100000"/>
                        </a:lnSpc>
                        <a:spcAft>
                          <a:spcPts val="0"/>
                        </a:spcAft>
                      </a:pPr>
                      <a:r>
                        <a:rPr lang="en-US" sz="1200" dirty="0">
                          <a:effectLst/>
                          <a:latin typeface="Times New Roman" panose="02020603050405020304" pitchFamily="18" charset="0"/>
                          <a:cs typeface="Times New Roman" panose="02020603050405020304" pitchFamily="18" charset="0"/>
                        </a:rPr>
                        <a:t>IS 14684 (RA 2014):1999</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tc>
                <a:tc>
                  <a:txBody>
                    <a:bodyPr/>
                    <a:lstStyle/>
                    <a:p>
                      <a:pPr algn="ctr"/>
                      <a:r>
                        <a:rPr lang="en-US" sz="1200">
                          <a:effectLst/>
                          <a:latin typeface="Times New Roman" panose="02020603050405020304" pitchFamily="18" charset="0"/>
                          <a:cs typeface="Times New Roman" panose="02020603050405020304" pitchFamily="18" charset="0"/>
                        </a:rPr>
                        <a:t>0.022</a:t>
                      </a:r>
                      <a:endParaRPr lang="en-IN" sz="1200"/>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0.025</a:t>
                      </a:r>
                      <a:endParaRPr lang="en-IN" sz="1200"/>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0.024</a:t>
                      </a:r>
                      <a:endParaRPr lang="en-IN" sz="1200"/>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0.027</a:t>
                      </a:r>
                      <a:endParaRPr lang="en-IN" sz="1200"/>
                    </a:p>
                  </a:txBody>
                  <a:tcPr marL="11399" marR="11399" marT="0" marB="0" anchor="ctr"/>
                </a:tc>
                <a:extLst>
                  <a:ext uri="{0D108BD9-81ED-4DB2-BD59-A6C34878D82A}">
                    <a16:rowId xmlns:a16="http://schemas.microsoft.com/office/drawing/2014/main" val="2361404057"/>
                  </a:ext>
                </a:extLst>
              </a:tr>
              <a:tr h="147926">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11</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Sodium</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ctr">
                        <a:lnSpc>
                          <a:spcPct val="100000"/>
                        </a:lnSpc>
                        <a:spcAft>
                          <a:spcPts val="0"/>
                        </a:spcAft>
                      </a:pPr>
                      <a:r>
                        <a:rPr lang="en-US" sz="1200">
                          <a:effectLst/>
                          <a:latin typeface="Times New Roman" panose="02020603050405020304" pitchFamily="18" charset="0"/>
                          <a:cs typeface="Times New Roman" panose="02020603050405020304" pitchFamily="18" charset="0"/>
                        </a:rPr>
                        <a:t>IS 9497:1980</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mg/kg</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tc>
                <a:tc>
                  <a:txBody>
                    <a:bodyPr/>
                    <a:lstStyle/>
                    <a:p>
                      <a:pPr algn="ctr"/>
                      <a:r>
                        <a:rPr lang="en-US" sz="1200">
                          <a:effectLst/>
                          <a:latin typeface="Times New Roman" panose="02020603050405020304" pitchFamily="18" charset="0"/>
                          <a:cs typeface="Times New Roman" panose="02020603050405020304" pitchFamily="18" charset="0"/>
                        </a:rPr>
                        <a:t>1.41</a:t>
                      </a:r>
                      <a:endParaRPr lang="en-IN" sz="1200"/>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2.64</a:t>
                      </a:r>
                      <a:endParaRPr lang="en-IN" sz="1200"/>
                    </a:p>
                  </a:txBody>
                  <a:tcPr marL="11399" marR="11399" marT="0" marB="0" anchor="ctr"/>
                </a:tc>
                <a:tc>
                  <a:txBody>
                    <a:bodyPr/>
                    <a:lstStyle/>
                    <a:p>
                      <a:pPr algn="ctr"/>
                      <a:r>
                        <a:rPr lang="en-US" sz="1200" dirty="0">
                          <a:effectLst/>
                          <a:latin typeface="Times New Roman" panose="02020603050405020304" pitchFamily="18" charset="0"/>
                          <a:cs typeface="Times New Roman" panose="02020603050405020304" pitchFamily="18" charset="0"/>
                        </a:rPr>
                        <a:t>1.63</a:t>
                      </a:r>
                      <a:endParaRPr lang="en-IN" sz="1200" dirty="0"/>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3.14</a:t>
                      </a:r>
                      <a:endParaRPr lang="en-IN" sz="1200"/>
                    </a:p>
                  </a:txBody>
                  <a:tcPr marL="11399" marR="11399" marT="0" marB="0" anchor="ctr"/>
                </a:tc>
                <a:extLst>
                  <a:ext uri="{0D108BD9-81ED-4DB2-BD59-A6C34878D82A}">
                    <a16:rowId xmlns:a16="http://schemas.microsoft.com/office/drawing/2014/main" val="203404621"/>
                  </a:ext>
                </a:extLst>
              </a:tr>
              <a:tr h="147926">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12</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Potassium</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ctr">
                        <a:lnSpc>
                          <a:spcPct val="100000"/>
                        </a:lnSpc>
                        <a:spcAft>
                          <a:spcPts val="0"/>
                        </a:spcAft>
                      </a:pPr>
                      <a:r>
                        <a:rPr lang="en-US" sz="1200" dirty="0">
                          <a:effectLst/>
                          <a:latin typeface="Times New Roman" panose="02020603050405020304" pitchFamily="18" charset="0"/>
                          <a:cs typeface="Times New Roman" panose="02020603050405020304" pitchFamily="18" charset="0"/>
                        </a:rPr>
                        <a:t>IS 9497:1980</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mg/kg</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tc>
                <a:tc>
                  <a:txBody>
                    <a:bodyPr/>
                    <a:lstStyle/>
                    <a:p>
                      <a:pPr algn="ctr"/>
                      <a:r>
                        <a:rPr lang="en-US" sz="1200">
                          <a:effectLst/>
                          <a:latin typeface="Times New Roman" panose="02020603050405020304" pitchFamily="18" charset="0"/>
                          <a:cs typeface="Times New Roman" panose="02020603050405020304" pitchFamily="18" charset="0"/>
                        </a:rPr>
                        <a:t>0.80</a:t>
                      </a:r>
                      <a:endParaRPr lang="en-IN" sz="1200"/>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1.02</a:t>
                      </a:r>
                      <a:endParaRPr lang="en-IN" sz="1200"/>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0.95</a:t>
                      </a:r>
                      <a:endParaRPr lang="en-IN" sz="1200"/>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1.32</a:t>
                      </a:r>
                      <a:endParaRPr lang="en-IN" sz="1200"/>
                    </a:p>
                  </a:txBody>
                  <a:tcPr marL="11399" marR="11399" marT="0" marB="0" anchor="ctr"/>
                </a:tc>
                <a:extLst>
                  <a:ext uri="{0D108BD9-81ED-4DB2-BD59-A6C34878D82A}">
                    <a16:rowId xmlns:a16="http://schemas.microsoft.com/office/drawing/2014/main" val="226633005"/>
                  </a:ext>
                </a:extLst>
              </a:tr>
              <a:tr h="185923">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13</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Sodium Absorption Ratio </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ctr">
                        <a:lnSpc>
                          <a:spcPct val="100000"/>
                        </a:lnSpc>
                        <a:spcAft>
                          <a:spcPts val="0"/>
                        </a:spcAft>
                      </a:pPr>
                      <a:r>
                        <a:rPr lang="en-US" sz="1200">
                          <a:effectLst/>
                          <a:latin typeface="Times New Roman" panose="02020603050405020304" pitchFamily="18" charset="0"/>
                          <a:cs typeface="Times New Roman" panose="02020603050405020304" pitchFamily="18" charset="0"/>
                        </a:rPr>
                        <a:t>USEPA</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mg/kg</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39.52</a:t>
                      </a:r>
                      <a:endParaRPr lang="en-IN" sz="1200"/>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33.3</a:t>
                      </a:r>
                      <a:endParaRPr lang="en-IN" sz="1200"/>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28.4</a:t>
                      </a:r>
                      <a:endParaRPr lang="en-IN" sz="1200"/>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35.14</a:t>
                      </a:r>
                      <a:endParaRPr lang="en-IN" sz="1200"/>
                    </a:p>
                  </a:txBody>
                  <a:tcPr marL="11399" marR="11399" marT="0" marB="0" anchor="ctr"/>
                </a:tc>
                <a:extLst>
                  <a:ext uri="{0D108BD9-81ED-4DB2-BD59-A6C34878D82A}">
                    <a16:rowId xmlns:a16="http://schemas.microsoft.com/office/drawing/2014/main" val="499901703"/>
                  </a:ext>
                </a:extLst>
              </a:tr>
              <a:tr h="223921">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14</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Copper (as Cu)</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rowSpan="7">
                  <a:txBody>
                    <a:bodyPr/>
                    <a:lstStyle/>
                    <a:p>
                      <a:pPr marL="0" algn="ctr">
                        <a:lnSpc>
                          <a:spcPct val="100000"/>
                        </a:lnSpc>
                        <a:spcAft>
                          <a:spcPts val="0"/>
                        </a:spcAft>
                      </a:pPr>
                      <a:r>
                        <a:rPr lang="en-US" sz="1200" dirty="0">
                          <a:effectLst/>
                          <a:latin typeface="Times New Roman" panose="02020603050405020304" pitchFamily="18" charset="0"/>
                          <a:cs typeface="Times New Roman" panose="02020603050405020304" pitchFamily="18" charset="0"/>
                        </a:rPr>
                        <a:t> USEPA 3050B;</a:t>
                      </a:r>
                      <a:endParaRPr lang="en-IN" sz="1200" dirty="0">
                        <a:effectLst/>
                        <a:latin typeface="Times New Roman" panose="02020603050405020304" pitchFamily="18" charset="0"/>
                        <a:cs typeface="Times New Roman" panose="02020603050405020304" pitchFamily="18" charset="0"/>
                      </a:endParaRPr>
                    </a:p>
                    <a:p>
                      <a:pPr marL="0" algn="ctr">
                        <a:lnSpc>
                          <a:spcPct val="100000"/>
                        </a:lnSpc>
                        <a:spcAft>
                          <a:spcPts val="0"/>
                        </a:spcAft>
                      </a:pPr>
                      <a:r>
                        <a:rPr lang="en-US" sz="1200" dirty="0">
                          <a:effectLst/>
                          <a:latin typeface="Times New Roman" panose="02020603050405020304" pitchFamily="18" charset="0"/>
                          <a:cs typeface="Times New Roman" panose="02020603050405020304" pitchFamily="18" charset="0"/>
                        </a:rPr>
                        <a:t> APHA-23rd Edition:2017</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mg/kg</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0.002</a:t>
                      </a:r>
                      <a:endParaRPr lang="en-IN" sz="1200"/>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0.0022</a:t>
                      </a:r>
                      <a:endParaRPr lang="en-IN" sz="1200"/>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0.0015</a:t>
                      </a:r>
                      <a:endParaRPr lang="en-IN" sz="1200"/>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0.0018</a:t>
                      </a:r>
                      <a:endParaRPr lang="en-IN" sz="1200"/>
                    </a:p>
                  </a:txBody>
                  <a:tcPr marL="11399" marR="11399" marT="0" marB="0" anchor="ctr"/>
                </a:tc>
                <a:extLst>
                  <a:ext uri="{0D108BD9-81ED-4DB2-BD59-A6C34878D82A}">
                    <a16:rowId xmlns:a16="http://schemas.microsoft.com/office/drawing/2014/main" val="3695575319"/>
                  </a:ext>
                </a:extLst>
              </a:tr>
              <a:tr h="71931">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15</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Cadmium (as Cd)</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vMerge="1">
                  <a:txBody>
                    <a:bodyPr/>
                    <a:lstStyle/>
                    <a:p>
                      <a:endParaRPr lang="en-IN"/>
                    </a:p>
                  </a:txBody>
                  <a:tcPr/>
                </a:tc>
                <a:tc>
                  <a:txBody>
                    <a:bodyPr/>
                    <a:lstStyle/>
                    <a:p>
                      <a:r>
                        <a:rPr lang="en-US" sz="1200">
                          <a:effectLst/>
                          <a:latin typeface="Times New Roman" panose="02020603050405020304" pitchFamily="18" charset="0"/>
                          <a:cs typeface="Times New Roman" panose="02020603050405020304" pitchFamily="18" charset="0"/>
                        </a:rPr>
                        <a:t>mg/kg</a:t>
                      </a:r>
                      <a:endParaRPr lang="en-IN" sz="1200"/>
                    </a:p>
                  </a:txBody>
                  <a:tcPr marL="11399" marR="11399" marT="0" marB="0"/>
                </a:tc>
                <a:tc>
                  <a:txBody>
                    <a:bodyPr/>
                    <a:lstStyle/>
                    <a:p>
                      <a:pPr algn="ctr"/>
                      <a:r>
                        <a:rPr lang="en-US" sz="1200">
                          <a:effectLst/>
                          <a:latin typeface="Times New Roman" panose="02020603050405020304" pitchFamily="18" charset="0"/>
                          <a:cs typeface="Times New Roman" panose="02020603050405020304" pitchFamily="18" charset="0"/>
                        </a:rPr>
                        <a:t>ND</a:t>
                      </a:r>
                      <a:endParaRPr lang="en-IN" sz="1200"/>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ND</a:t>
                      </a:r>
                      <a:endParaRPr lang="en-IN" sz="1200"/>
                    </a:p>
                  </a:txBody>
                  <a:tcPr marL="11399" marR="11399" marT="0" marB="0"/>
                </a:tc>
                <a:tc>
                  <a:txBody>
                    <a:bodyPr/>
                    <a:lstStyle/>
                    <a:p>
                      <a:pPr algn="ctr"/>
                      <a:r>
                        <a:rPr lang="en-US" sz="1200">
                          <a:effectLst/>
                          <a:latin typeface="Times New Roman" panose="02020603050405020304" pitchFamily="18" charset="0"/>
                          <a:cs typeface="Times New Roman" panose="02020603050405020304" pitchFamily="18" charset="0"/>
                        </a:rPr>
                        <a:t>ND</a:t>
                      </a:r>
                      <a:endParaRPr lang="en-IN" sz="1200"/>
                    </a:p>
                  </a:txBody>
                  <a:tcPr marL="11399" marR="11399" marT="0" marB="0"/>
                </a:tc>
                <a:tc>
                  <a:txBody>
                    <a:bodyPr/>
                    <a:lstStyle/>
                    <a:p>
                      <a:pPr algn="ctr"/>
                      <a:r>
                        <a:rPr lang="en-US" sz="1200">
                          <a:effectLst/>
                          <a:latin typeface="Times New Roman" panose="02020603050405020304" pitchFamily="18" charset="0"/>
                          <a:cs typeface="Times New Roman" panose="02020603050405020304" pitchFamily="18" charset="0"/>
                        </a:rPr>
                        <a:t>ND</a:t>
                      </a:r>
                      <a:endParaRPr lang="en-IN" sz="1200"/>
                    </a:p>
                  </a:txBody>
                  <a:tcPr marL="11399" marR="11399" marT="0" marB="0"/>
                </a:tc>
                <a:extLst>
                  <a:ext uri="{0D108BD9-81ED-4DB2-BD59-A6C34878D82A}">
                    <a16:rowId xmlns:a16="http://schemas.microsoft.com/office/drawing/2014/main" val="2723385387"/>
                  </a:ext>
                </a:extLst>
              </a:tr>
              <a:tr h="147926">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16</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Iron (as Fe) </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vMerge="1">
                  <a:txBody>
                    <a:bodyPr/>
                    <a:lstStyle/>
                    <a:p>
                      <a:endParaRPr lang="en-IN"/>
                    </a:p>
                  </a:txBody>
                  <a:tcPr/>
                </a:tc>
                <a:tc>
                  <a:txBody>
                    <a:bodyPr/>
                    <a:lstStyle/>
                    <a:p>
                      <a:r>
                        <a:rPr lang="en-US" sz="1200">
                          <a:effectLst/>
                          <a:latin typeface="Times New Roman" panose="02020603050405020304" pitchFamily="18" charset="0"/>
                          <a:cs typeface="Times New Roman" panose="02020603050405020304" pitchFamily="18" charset="0"/>
                        </a:rPr>
                        <a:t>mg/kg</a:t>
                      </a:r>
                      <a:endParaRPr lang="en-IN" sz="1200"/>
                    </a:p>
                  </a:txBody>
                  <a:tcPr marL="11399" marR="11399" marT="0" marB="0"/>
                </a:tc>
                <a:tc>
                  <a:txBody>
                    <a:bodyPr/>
                    <a:lstStyle/>
                    <a:p>
                      <a:pPr algn="ctr"/>
                      <a:r>
                        <a:rPr lang="en-US" sz="1200">
                          <a:effectLst/>
                          <a:latin typeface="Times New Roman" panose="02020603050405020304" pitchFamily="18" charset="0"/>
                          <a:cs typeface="Times New Roman" panose="02020603050405020304" pitchFamily="18" charset="0"/>
                        </a:rPr>
                        <a:t>6.41</a:t>
                      </a:r>
                      <a:endParaRPr lang="en-IN" sz="1200"/>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7.14</a:t>
                      </a:r>
                      <a:endParaRPr lang="en-IN" sz="1200"/>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5.45</a:t>
                      </a:r>
                      <a:endParaRPr lang="en-IN" sz="1200"/>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7.45</a:t>
                      </a:r>
                      <a:endParaRPr lang="en-IN" sz="1200"/>
                    </a:p>
                  </a:txBody>
                  <a:tcPr marL="11399" marR="11399" marT="0" marB="0" anchor="ctr"/>
                </a:tc>
                <a:extLst>
                  <a:ext uri="{0D108BD9-81ED-4DB2-BD59-A6C34878D82A}">
                    <a16:rowId xmlns:a16="http://schemas.microsoft.com/office/drawing/2014/main" val="1359995785"/>
                  </a:ext>
                </a:extLst>
              </a:tr>
              <a:tr h="147926">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17</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Zinc (as Zn) </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vMerge="1">
                  <a:txBody>
                    <a:bodyPr/>
                    <a:lstStyle/>
                    <a:p>
                      <a:endParaRPr lang="en-IN"/>
                    </a:p>
                  </a:txBody>
                  <a:tcPr/>
                </a:tc>
                <a:tc>
                  <a:txBody>
                    <a:bodyPr/>
                    <a:lstStyle/>
                    <a:p>
                      <a:r>
                        <a:rPr lang="en-US" sz="1200">
                          <a:effectLst/>
                          <a:latin typeface="Times New Roman" panose="02020603050405020304" pitchFamily="18" charset="0"/>
                          <a:cs typeface="Times New Roman" panose="02020603050405020304" pitchFamily="18" charset="0"/>
                        </a:rPr>
                        <a:t>mg/kg</a:t>
                      </a:r>
                      <a:endParaRPr lang="en-IN" sz="1200"/>
                    </a:p>
                  </a:txBody>
                  <a:tcPr marL="11399" marR="11399" marT="0" marB="0"/>
                </a:tc>
                <a:tc>
                  <a:txBody>
                    <a:bodyPr/>
                    <a:lstStyle/>
                    <a:p>
                      <a:pPr algn="ctr"/>
                      <a:r>
                        <a:rPr lang="en-US" sz="1200">
                          <a:effectLst/>
                          <a:latin typeface="Times New Roman" panose="02020603050405020304" pitchFamily="18" charset="0"/>
                          <a:cs typeface="Times New Roman" panose="02020603050405020304" pitchFamily="18" charset="0"/>
                        </a:rPr>
                        <a:t>3.21</a:t>
                      </a:r>
                      <a:endParaRPr lang="en-IN" sz="1200"/>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2.91</a:t>
                      </a:r>
                      <a:endParaRPr lang="en-IN" sz="1200"/>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3.02</a:t>
                      </a:r>
                      <a:endParaRPr lang="en-IN" sz="1200"/>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3.14</a:t>
                      </a:r>
                      <a:endParaRPr lang="en-IN" sz="1200"/>
                    </a:p>
                  </a:txBody>
                  <a:tcPr marL="11399" marR="11399" marT="0" marB="0" anchor="ctr"/>
                </a:tc>
                <a:extLst>
                  <a:ext uri="{0D108BD9-81ED-4DB2-BD59-A6C34878D82A}">
                    <a16:rowId xmlns:a16="http://schemas.microsoft.com/office/drawing/2014/main" val="2723682842"/>
                  </a:ext>
                </a:extLst>
              </a:tr>
              <a:tr h="71931">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18</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Lead (as Pb </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vMerge="1">
                  <a:txBody>
                    <a:bodyPr/>
                    <a:lstStyle/>
                    <a:p>
                      <a:endParaRPr lang="en-IN"/>
                    </a:p>
                  </a:txBody>
                  <a:tcPr/>
                </a:tc>
                <a:tc>
                  <a:txBody>
                    <a:bodyPr/>
                    <a:lstStyle/>
                    <a:p>
                      <a:r>
                        <a:rPr lang="en-US" sz="1200">
                          <a:effectLst/>
                          <a:latin typeface="Times New Roman" panose="02020603050405020304" pitchFamily="18" charset="0"/>
                          <a:cs typeface="Times New Roman" panose="02020603050405020304" pitchFamily="18" charset="0"/>
                        </a:rPr>
                        <a:t>mg/kg</a:t>
                      </a:r>
                      <a:endParaRPr lang="en-IN" sz="1200"/>
                    </a:p>
                  </a:txBody>
                  <a:tcPr marL="11399" marR="11399" marT="0" marB="0"/>
                </a:tc>
                <a:tc>
                  <a:txBody>
                    <a:bodyPr/>
                    <a:lstStyle/>
                    <a:p>
                      <a:pPr algn="ctr"/>
                      <a:r>
                        <a:rPr lang="en-US" sz="1200">
                          <a:effectLst/>
                          <a:latin typeface="Times New Roman" panose="02020603050405020304" pitchFamily="18" charset="0"/>
                          <a:cs typeface="Times New Roman" panose="02020603050405020304" pitchFamily="18" charset="0"/>
                        </a:rPr>
                        <a:t>ND</a:t>
                      </a:r>
                      <a:endParaRPr lang="en-IN" sz="1200"/>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ND</a:t>
                      </a:r>
                      <a:endParaRPr lang="en-IN" sz="1200"/>
                    </a:p>
                  </a:txBody>
                  <a:tcPr marL="11399" marR="11399" marT="0" marB="0"/>
                </a:tc>
                <a:tc>
                  <a:txBody>
                    <a:bodyPr/>
                    <a:lstStyle/>
                    <a:p>
                      <a:pPr algn="ctr"/>
                      <a:r>
                        <a:rPr lang="en-US" sz="1200" dirty="0">
                          <a:effectLst/>
                          <a:latin typeface="Times New Roman" panose="02020603050405020304" pitchFamily="18" charset="0"/>
                          <a:cs typeface="Times New Roman" panose="02020603050405020304" pitchFamily="18" charset="0"/>
                        </a:rPr>
                        <a:t>ND</a:t>
                      </a:r>
                      <a:endParaRPr lang="en-IN" sz="1200" dirty="0"/>
                    </a:p>
                  </a:txBody>
                  <a:tcPr marL="11399" marR="11399" marT="0" marB="0"/>
                </a:tc>
                <a:tc>
                  <a:txBody>
                    <a:bodyPr/>
                    <a:lstStyle/>
                    <a:p>
                      <a:pPr algn="ctr"/>
                      <a:r>
                        <a:rPr lang="en-US" sz="1200">
                          <a:effectLst/>
                          <a:latin typeface="Times New Roman" panose="02020603050405020304" pitchFamily="18" charset="0"/>
                          <a:cs typeface="Times New Roman" panose="02020603050405020304" pitchFamily="18" charset="0"/>
                        </a:rPr>
                        <a:t>ND</a:t>
                      </a:r>
                      <a:endParaRPr lang="en-IN" sz="1200"/>
                    </a:p>
                  </a:txBody>
                  <a:tcPr marL="11399" marR="11399" marT="0" marB="0"/>
                </a:tc>
                <a:extLst>
                  <a:ext uri="{0D108BD9-81ED-4DB2-BD59-A6C34878D82A}">
                    <a16:rowId xmlns:a16="http://schemas.microsoft.com/office/drawing/2014/main" val="3304693530"/>
                  </a:ext>
                </a:extLst>
              </a:tr>
              <a:tr h="71931">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19</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Nickel (as Ni)</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vMerge="1">
                  <a:txBody>
                    <a:bodyPr/>
                    <a:lstStyle/>
                    <a:p>
                      <a:endParaRPr lang="en-IN"/>
                    </a:p>
                  </a:txBody>
                  <a:tcPr/>
                </a:tc>
                <a:tc>
                  <a:txBody>
                    <a:bodyPr/>
                    <a:lstStyle/>
                    <a:p>
                      <a:r>
                        <a:rPr lang="en-US" sz="1200">
                          <a:effectLst/>
                          <a:latin typeface="Times New Roman" panose="02020603050405020304" pitchFamily="18" charset="0"/>
                          <a:cs typeface="Times New Roman" panose="02020603050405020304" pitchFamily="18" charset="0"/>
                        </a:rPr>
                        <a:t>mg/kg</a:t>
                      </a:r>
                      <a:endParaRPr lang="en-IN" sz="1200"/>
                    </a:p>
                  </a:txBody>
                  <a:tcPr marL="11399" marR="11399" marT="0" marB="0"/>
                </a:tc>
                <a:tc>
                  <a:txBody>
                    <a:bodyPr/>
                    <a:lstStyle/>
                    <a:p>
                      <a:pPr algn="ctr"/>
                      <a:r>
                        <a:rPr lang="en-US" sz="1200">
                          <a:effectLst/>
                          <a:latin typeface="Times New Roman" panose="02020603050405020304" pitchFamily="18" charset="0"/>
                          <a:cs typeface="Times New Roman" panose="02020603050405020304" pitchFamily="18" charset="0"/>
                        </a:rPr>
                        <a:t>ND</a:t>
                      </a:r>
                      <a:endParaRPr lang="en-IN" sz="1200"/>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ND</a:t>
                      </a:r>
                      <a:endParaRPr lang="en-IN" sz="1200"/>
                    </a:p>
                  </a:txBody>
                  <a:tcPr marL="11399" marR="11399" marT="0" marB="0"/>
                </a:tc>
                <a:tc>
                  <a:txBody>
                    <a:bodyPr/>
                    <a:lstStyle/>
                    <a:p>
                      <a:pPr algn="ctr"/>
                      <a:r>
                        <a:rPr lang="en-US" sz="1200" dirty="0">
                          <a:effectLst/>
                          <a:latin typeface="Times New Roman" panose="02020603050405020304" pitchFamily="18" charset="0"/>
                          <a:cs typeface="Times New Roman" panose="02020603050405020304" pitchFamily="18" charset="0"/>
                        </a:rPr>
                        <a:t>ND</a:t>
                      </a:r>
                      <a:endParaRPr lang="en-IN" sz="1200" dirty="0"/>
                    </a:p>
                  </a:txBody>
                  <a:tcPr marL="11399" marR="11399" marT="0" marB="0"/>
                </a:tc>
                <a:tc>
                  <a:txBody>
                    <a:bodyPr/>
                    <a:lstStyle/>
                    <a:p>
                      <a:pPr algn="ctr"/>
                      <a:r>
                        <a:rPr lang="en-US" sz="1200">
                          <a:effectLst/>
                          <a:latin typeface="Times New Roman" panose="02020603050405020304" pitchFamily="18" charset="0"/>
                          <a:cs typeface="Times New Roman" panose="02020603050405020304" pitchFamily="18" charset="0"/>
                        </a:rPr>
                        <a:t>ND</a:t>
                      </a:r>
                      <a:endParaRPr lang="en-IN" sz="1200"/>
                    </a:p>
                  </a:txBody>
                  <a:tcPr marL="11399" marR="11399" marT="0" marB="0"/>
                </a:tc>
                <a:extLst>
                  <a:ext uri="{0D108BD9-81ED-4DB2-BD59-A6C34878D82A}">
                    <a16:rowId xmlns:a16="http://schemas.microsoft.com/office/drawing/2014/main" val="2749486989"/>
                  </a:ext>
                </a:extLst>
              </a:tr>
              <a:tr h="147926">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20</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Manganese (as Mn)</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vMerge="1">
                  <a:txBody>
                    <a:bodyPr/>
                    <a:lstStyle/>
                    <a:p>
                      <a:endParaRPr lang="en-IN"/>
                    </a:p>
                  </a:txBody>
                  <a:tcPr/>
                </a:tc>
                <a:tc>
                  <a:txBody>
                    <a:bodyPr/>
                    <a:lstStyle/>
                    <a:p>
                      <a:r>
                        <a:rPr lang="en-US" sz="1200" dirty="0">
                          <a:effectLst/>
                          <a:latin typeface="Times New Roman" panose="02020603050405020304" pitchFamily="18" charset="0"/>
                          <a:cs typeface="Times New Roman" panose="02020603050405020304" pitchFamily="18" charset="0"/>
                        </a:rPr>
                        <a:t>mg/kg</a:t>
                      </a:r>
                      <a:endParaRPr lang="en-IN" sz="1200" dirty="0"/>
                    </a:p>
                  </a:txBody>
                  <a:tcPr marL="11399" marR="11399" marT="0" marB="0"/>
                </a:tc>
                <a:tc>
                  <a:txBody>
                    <a:bodyPr/>
                    <a:lstStyle/>
                    <a:p>
                      <a:pPr algn="ctr"/>
                      <a:r>
                        <a:rPr lang="en-US" sz="1200" dirty="0">
                          <a:effectLst/>
                          <a:latin typeface="Times New Roman" panose="02020603050405020304" pitchFamily="18" charset="0"/>
                          <a:cs typeface="Times New Roman" panose="02020603050405020304" pitchFamily="18" charset="0"/>
                        </a:rPr>
                        <a:t>0.85</a:t>
                      </a:r>
                      <a:endParaRPr lang="en-IN" sz="1200" dirty="0"/>
                    </a:p>
                  </a:txBody>
                  <a:tcPr marL="11399" marR="11399" marT="0" marB="0" anchor="ctr"/>
                </a:tc>
                <a:tc>
                  <a:txBody>
                    <a:bodyPr/>
                    <a:lstStyle/>
                    <a:p>
                      <a:pPr algn="ctr"/>
                      <a:r>
                        <a:rPr lang="en-US" sz="1200" dirty="0">
                          <a:effectLst/>
                          <a:latin typeface="Times New Roman" panose="02020603050405020304" pitchFamily="18" charset="0"/>
                          <a:cs typeface="Times New Roman" panose="02020603050405020304" pitchFamily="18" charset="0"/>
                        </a:rPr>
                        <a:t>0.67</a:t>
                      </a:r>
                      <a:endParaRPr lang="en-IN" sz="1200" dirty="0"/>
                    </a:p>
                  </a:txBody>
                  <a:tcPr marL="11399" marR="11399" marT="0" marB="0" anchor="ctr"/>
                </a:tc>
                <a:tc>
                  <a:txBody>
                    <a:bodyPr/>
                    <a:lstStyle/>
                    <a:p>
                      <a:pPr algn="ctr"/>
                      <a:r>
                        <a:rPr lang="en-US" sz="1200" dirty="0">
                          <a:effectLst/>
                          <a:latin typeface="Times New Roman" panose="02020603050405020304" pitchFamily="18" charset="0"/>
                          <a:cs typeface="Times New Roman" panose="02020603050405020304" pitchFamily="18" charset="0"/>
                        </a:rPr>
                        <a:t>0.75</a:t>
                      </a:r>
                      <a:endParaRPr lang="en-IN" sz="1200" dirty="0"/>
                    </a:p>
                  </a:txBody>
                  <a:tcPr marL="11399" marR="11399" marT="0" marB="0" anchor="ctr"/>
                </a:tc>
                <a:tc>
                  <a:txBody>
                    <a:bodyPr/>
                    <a:lstStyle/>
                    <a:p>
                      <a:pPr algn="ctr"/>
                      <a:r>
                        <a:rPr lang="en-US" sz="1200" dirty="0">
                          <a:effectLst/>
                          <a:latin typeface="Times New Roman" panose="02020603050405020304" pitchFamily="18" charset="0"/>
                          <a:cs typeface="Times New Roman" panose="02020603050405020304" pitchFamily="18" charset="0"/>
                        </a:rPr>
                        <a:t>0.86</a:t>
                      </a:r>
                      <a:endParaRPr lang="en-IN" sz="1200" dirty="0"/>
                    </a:p>
                  </a:txBody>
                  <a:tcPr marL="11399" marR="11399" marT="0" marB="0" anchor="ctr"/>
                </a:tc>
                <a:extLst>
                  <a:ext uri="{0D108BD9-81ED-4DB2-BD59-A6C34878D82A}">
                    <a16:rowId xmlns:a16="http://schemas.microsoft.com/office/drawing/2014/main" val="2440325407"/>
                  </a:ext>
                </a:extLst>
              </a:tr>
              <a:tr h="33934">
                <a:tc rowSpan="4">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21</a:t>
                      </a:r>
                      <a:endParaRPr lang="en-IN" sz="1200">
                        <a:effectLst/>
                        <a:latin typeface="Times New Roman" panose="02020603050405020304" pitchFamily="18" charset="0"/>
                        <a:cs typeface="Times New Roman" panose="02020603050405020304" pitchFamily="18" charset="0"/>
                      </a:endParaRPr>
                    </a:p>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 </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Texture</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gridSpan="6">
                  <a:txBody>
                    <a:bodyPr/>
                    <a:lstStyle/>
                    <a:p>
                      <a:pPr marL="0" algn="ctr">
                        <a:lnSpc>
                          <a:spcPct val="100000"/>
                        </a:lnSpc>
                        <a:spcAft>
                          <a:spcPts val="0"/>
                        </a:spcAft>
                      </a:pPr>
                      <a:r>
                        <a:rPr lang="en-US" sz="1200" dirty="0">
                          <a:effectLst/>
                          <a:latin typeface="Times New Roman" panose="02020603050405020304" pitchFamily="18" charset="0"/>
                          <a:cs typeface="Times New Roman" panose="02020603050405020304" pitchFamily="18" charset="0"/>
                        </a:rPr>
                        <a:t> </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pPr marL="0" algn="ctr">
                        <a:lnSpc>
                          <a:spcPct val="100000"/>
                        </a:lnSpc>
                        <a:spcAft>
                          <a:spcPts val="0"/>
                        </a:spcAft>
                      </a:pP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extLst>
                  <a:ext uri="{0D108BD9-81ED-4DB2-BD59-A6C34878D82A}">
                    <a16:rowId xmlns:a16="http://schemas.microsoft.com/office/drawing/2014/main" val="270773753"/>
                  </a:ext>
                </a:extLst>
              </a:tr>
              <a:tr h="147926">
                <a:tc vMerge="1">
                  <a:txBody>
                    <a:bodyPr/>
                    <a:lstStyle/>
                    <a:p>
                      <a:endParaRPr lang="en-IN"/>
                    </a:p>
                  </a:txBody>
                  <a:tcPr/>
                </a:tc>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Sand</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rowSpan="3">
                  <a:txBody>
                    <a:bodyPr/>
                    <a:lstStyle/>
                    <a:p>
                      <a:pPr marL="0" algn="ctr">
                        <a:lnSpc>
                          <a:spcPct val="100000"/>
                        </a:lnSpc>
                        <a:spcAft>
                          <a:spcPts val="0"/>
                        </a:spcAft>
                      </a:pPr>
                      <a:r>
                        <a:rPr lang="en-US" sz="1200" dirty="0">
                          <a:effectLst/>
                          <a:latin typeface="Times New Roman" panose="02020603050405020304" pitchFamily="18" charset="0"/>
                          <a:cs typeface="Times New Roman" panose="02020603050405020304" pitchFamily="18" charset="0"/>
                        </a:rPr>
                        <a:t> </a:t>
                      </a:r>
                      <a:endParaRPr lang="en-IN" sz="1200" dirty="0">
                        <a:effectLst/>
                        <a:latin typeface="Times New Roman" panose="02020603050405020304" pitchFamily="18" charset="0"/>
                        <a:cs typeface="Times New Roman" panose="02020603050405020304" pitchFamily="18" charset="0"/>
                      </a:endParaRPr>
                    </a:p>
                    <a:p>
                      <a:pPr marL="0" algn="ctr">
                        <a:lnSpc>
                          <a:spcPct val="100000"/>
                        </a:lnSpc>
                        <a:spcAft>
                          <a:spcPts val="0"/>
                        </a:spcAft>
                      </a:pPr>
                      <a:r>
                        <a:rPr lang="en-US" sz="1200" dirty="0">
                          <a:effectLst/>
                          <a:latin typeface="Times New Roman" panose="02020603050405020304" pitchFamily="18" charset="0"/>
                          <a:cs typeface="Times New Roman" panose="02020603050405020304" pitchFamily="18" charset="0"/>
                        </a:rPr>
                        <a:t>USEPA</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tc>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ctr">
                        <a:lnSpc>
                          <a:spcPct val="100000"/>
                        </a:lnSpc>
                        <a:spcAft>
                          <a:spcPts val="0"/>
                        </a:spcAft>
                      </a:pPr>
                      <a:r>
                        <a:rPr lang="en-US" sz="1200">
                          <a:effectLst/>
                          <a:latin typeface="Times New Roman" panose="02020603050405020304" pitchFamily="18" charset="0"/>
                          <a:cs typeface="Times New Roman" panose="02020603050405020304" pitchFamily="18" charset="0"/>
                        </a:rPr>
                        <a:t>67.1</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ctr">
                        <a:lnSpc>
                          <a:spcPct val="100000"/>
                        </a:lnSpc>
                        <a:spcAft>
                          <a:spcPts val="0"/>
                        </a:spcAft>
                      </a:pPr>
                      <a:r>
                        <a:rPr lang="en-US" sz="1200">
                          <a:effectLst/>
                          <a:latin typeface="Times New Roman" panose="02020603050405020304" pitchFamily="18" charset="0"/>
                          <a:cs typeface="Times New Roman" panose="02020603050405020304" pitchFamily="18" charset="0"/>
                        </a:rPr>
                        <a:t>60.1</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ctr">
                        <a:lnSpc>
                          <a:spcPct val="100000"/>
                        </a:lnSpc>
                        <a:spcAft>
                          <a:spcPts val="0"/>
                        </a:spcAft>
                      </a:pPr>
                      <a:r>
                        <a:rPr lang="en-US" sz="1200" dirty="0">
                          <a:effectLst/>
                          <a:latin typeface="Times New Roman" panose="02020603050405020304" pitchFamily="18" charset="0"/>
                          <a:cs typeface="Times New Roman" panose="02020603050405020304" pitchFamily="18" charset="0"/>
                        </a:rPr>
                        <a:t>58.4</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ctr">
                        <a:lnSpc>
                          <a:spcPct val="100000"/>
                        </a:lnSpc>
                        <a:spcAft>
                          <a:spcPts val="0"/>
                        </a:spcAft>
                      </a:pPr>
                      <a:r>
                        <a:rPr lang="en-US" sz="1200">
                          <a:effectLst/>
                          <a:latin typeface="Times New Roman" panose="02020603050405020304" pitchFamily="18" charset="0"/>
                          <a:cs typeface="Times New Roman" panose="02020603050405020304" pitchFamily="18" charset="0"/>
                        </a:rPr>
                        <a:t>64</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extLst>
                  <a:ext uri="{0D108BD9-81ED-4DB2-BD59-A6C34878D82A}">
                    <a16:rowId xmlns:a16="http://schemas.microsoft.com/office/drawing/2014/main" val="1754107058"/>
                  </a:ext>
                </a:extLst>
              </a:tr>
              <a:tr h="185923">
                <a:tc vMerge="1">
                  <a:txBody>
                    <a:bodyPr/>
                    <a:lstStyle/>
                    <a:p>
                      <a:endParaRPr lang="en-IN"/>
                    </a:p>
                  </a:txBody>
                  <a:tcPr/>
                </a:tc>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Silt </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vMerge="1">
                  <a:txBody>
                    <a:bodyPr/>
                    <a:lstStyle/>
                    <a:p>
                      <a:endParaRPr lang="en-IN"/>
                    </a:p>
                  </a:txBody>
                  <a:tcPr/>
                </a:tc>
                <a:tc>
                  <a:txBody>
                    <a:bodyPr/>
                    <a:lstStyle/>
                    <a:p>
                      <a:r>
                        <a:rPr lang="en-US" sz="1200">
                          <a:effectLst/>
                          <a:latin typeface="Times New Roman" panose="02020603050405020304" pitchFamily="18" charset="0"/>
                          <a:cs typeface="Times New Roman" panose="02020603050405020304" pitchFamily="18" charset="0"/>
                        </a:rPr>
                        <a:t>%</a:t>
                      </a:r>
                      <a:endParaRPr lang="en-IN" sz="1200"/>
                    </a:p>
                  </a:txBody>
                  <a:tcPr marL="11399" marR="11399" marT="0" marB="0" anchor="ctr"/>
                </a:tc>
                <a:tc>
                  <a:txBody>
                    <a:bodyPr/>
                    <a:lstStyle/>
                    <a:p>
                      <a:pPr algn="ctr"/>
                      <a:r>
                        <a:rPr lang="en-US" sz="1200">
                          <a:effectLst/>
                          <a:latin typeface="Times New Roman" panose="02020603050405020304" pitchFamily="18" charset="0"/>
                          <a:cs typeface="Times New Roman" panose="02020603050405020304" pitchFamily="18" charset="0"/>
                        </a:rPr>
                        <a:t>25.41</a:t>
                      </a:r>
                      <a:endParaRPr lang="en-IN" sz="1200"/>
                    </a:p>
                  </a:txBody>
                  <a:tcPr marL="11399" marR="11399" marT="0" marB="0" anchor="ctr"/>
                </a:tc>
                <a:tc>
                  <a:txBody>
                    <a:bodyPr/>
                    <a:lstStyle/>
                    <a:p>
                      <a:pPr marL="0" algn="ctr">
                        <a:lnSpc>
                          <a:spcPct val="100000"/>
                        </a:lnSpc>
                        <a:spcAft>
                          <a:spcPts val="0"/>
                        </a:spcAft>
                      </a:pPr>
                      <a:r>
                        <a:rPr lang="en-US" sz="1200">
                          <a:effectLst/>
                          <a:latin typeface="Times New Roman" panose="02020603050405020304" pitchFamily="18" charset="0"/>
                          <a:cs typeface="Times New Roman" panose="02020603050405020304" pitchFamily="18" charset="0"/>
                        </a:rPr>
                        <a:t>24.10</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ctr">
                        <a:lnSpc>
                          <a:spcPct val="100000"/>
                        </a:lnSpc>
                        <a:spcAft>
                          <a:spcPts val="0"/>
                        </a:spcAft>
                      </a:pPr>
                      <a:r>
                        <a:rPr lang="en-US" sz="1200">
                          <a:effectLst/>
                          <a:latin typeface="Times New Roman" panose="02020603050405020304" pitchFamily="18" charset="0"/>
                          <a:cs typeface="Times New Roman" panose="02020603050405020304" pitchFamily="18" charset="0"/>
                        </a:rPr>
                        <a:t>21.41</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ctr">
                        <a:lnSpc>
                          <a:spcPct val="100000"/>
                        </a:lnSpc>
                        <a:spcAft>
                          <a:spcPts val="0"/>
                        </a:spcAft>
                      </a:pPr>
                      <a:r>
                        <a:rPr lang="en-US" sz="1200">
                          <a:effectLst/>
                          <a:latin typeface="Times New Roman" panose="02020603050405020304" pitchFamily="18" charset="0"/>
                          <a:cs typeface="Times New Roman" panose="02020603050405020304" pitchFamily="18" charset="0"/>
                        </a:rPr>
                        <a:t>18.41</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extLst>
                  <a:ext uri="{0D108BD9-81ED-4DB2-BD59-A6C34878D82A}">
                    <a16:rowId xmlns:a16="http://schemas.microsoft.com/office/drawing/2014/main" val="681257641"/>
                  </a:ext>
                </a:extLst>
              </a:tr>
              <a:tr h="185923">
                <a:tc vMerge="1">
                  <a:txBody>
                    <a:bodyPr/>
                    <a:lstStyle/>
                    <a:p>
                      <a:endParaRPr lang="en-IN"/>
                    </a:p>
                  </a:txBody>
                  <a:tcPr/>
                </a:tc>
                <a:tc>
                  <a:txBody>
                    <a:bodyPr/>
                    <a:lstStyle/>
                    <a:p>
                      <a:pPr marL="0" algn="l">
                        <a:lnSpc>
                          <a:spcPct val="100000"/>
                        </a:lnSpc>
                        <a:spcAft>
                          <a:spcPts val="0"/>
                        </a:spcAft>
                      </a:pPr>
                      <a:r>
                        <a:rPr lang="en-US" sz="1200">
                          <a:effectLst/>
                          <a:latin typeface="Times New Roman" panose="02020603050405020304" pitchFamily="18" charset="0"/>
                          <a:cs typeface="Times New Roman" panose="02020603050405020304" pitchFamily="18" charset="0"/>
                        </a:rPr>
                        <a:t>Clay</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vMerge="1">
                  <a:txBody>
                    <a:bodyPr/>
                    <a:lstStyle/>
                    <a:p>
                      <a:endParaRPr lang="en-IN"/>
                    </a:p>
                  </a:txBody>
                  <a:tcPr/>
                </a:tc>
                <a:tc>
                  <a:txBody>
                    <a:bodyPr/>
                    <a:lstStyle/>
                    <a:p>
                      <a:r>
                        <a:rPr lang="en-US" sz="1200" dirty="0">
                          <a:effectLst/>
                          <a:latin typeface="Times New Roman" panose="02020603050405020304" pitchFamily="18" charset="0"/>
                          <a:cs typeface="Times New Roman" panose="02020603050405020304" pitchFamily="18" charset="0"/>
                        </a:rPr>
                        <a:t>%</a:t>
                      </a:r>
                      <a:endParaRPr lang="en-IN" sz="1200" dirty="0"/>
                    </a:p>
                  </a:txBody>
                  <a:tcPr marL="11399" marR="11399" marT="0" marB="0" anchor="ctr"/>
                </a:tc>
                <a:tc>
                  <a:txBody>
                    <a:bodyPr/>
                    <a:lstStyle/>
                    <a:p>
                      <a:pPr algn="ctr"/>
                      <a:r>
                        <a:rPr lang="en-US" sz="1200" dirty="0">
                          <a:effectLst/>
                          <a:latin typeface="Times New Roman" panose="02020603050405020304" pitchFamily="18" charset="0"/>
                          <a:cs typeface="Times New Roman" panose="02020603050405020304" pitchFamily="18" charset="0"/>
                        </a:rPr>
                        <a:t>7.49</a:t>
                      </a:r>
                      <a:endParaRPr lang="en-IN" sz="1200" dirty="0"/>
                    </a:p>
                  </a:txBody>
                  <a:tcPr marL="11399" marR="11399" marT="0" marB="0" anchor="ctr"/>
                </a:tc>
                <a:tc>
                  <a:txBody>
                    <a:bodyPr/>
                    <a:lstStyle/>
                    <a:p>
                      <a:pPr marL="0" algn="ctr">
                        <a:lnSpc>
                          <a:spcPct val="100000"/>
                        </a:lnSpc>
                        <a:spcAft>
                          <a:spcPts val="0"/>
                        </a:spcAft>
                      </a:pPr>
                      <a:r>
                        <a:rPr lang="en-US" sz="1200" dirty="0">
                          <a:effectLst/>
                          <a:latin typeface="Times New Roman" panose="02020603050405020304" pitchFamily="18" charset="0"/>
                          <a:cs typeface="Times New Roman" panose="02020603050405020304" pitchFamily="18" charset="0"/>
                        </a:rPr>
                        <a:t>15.80</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ctr">
                        <a:lnSpc>
                          <a:spcPct val="100000"/>
                        </a:lnSpc>
                        <a:spcAft>
                          <a:spcPts val="0"/>
                        </a:spcAft>
                      </a:pPr>
                      <a:r>
                        <a:rPr lang="en-US" sz="1200" dirty="0">
                          <a:effectLst/>
                          <a:latin typeface="Times New Roman" panose="02020603050405020304" pitchFamily="18" charset="0"/>
                          <a:cs typeface="Times New Roman" panose="02020603050405020304" pitchFamily="18" charset="0"/>
                        </a:rPr>
                        <a:t>20.19</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tc>
                  <a:txBody>
                    <a:bodyPr/>
                    <a:lstStyle/>
                    <a:p>
                      <a:pPr marL="0" algn="ctr">
                        <a:lnSpc>
                          <a:spcPct val="100000"/>
                        </a:lnSpc>
                        <a:spcAft>
                          <a:spcPts val="0"/>
                        </a:spcAft>
                      </a:pPr>
                      <a:r>
                        <a:rPr lang="en-US" sz="1200" dirty="0">
                          <a:effectLst/>
                          <a:latin typeface="Times New Roman" panose="02020603050405020304" pitchFamily="18" charset="0"/>
                          <a:cs typeface="Times New Roman" panose="02020603050405020304" pitchFamily="18" charset="0"/>
                        </a:rPr>
                        <a:t>17.59</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99" marR="11399" marT="0" marB="0" anchor="ctr"/>
                </a:tc>
                <a:extLst>
                  <a:ext uri="{0D108BD9-81ED-4DB2-BD59-A6C34878D82A}">
                    <a16:rowId xmlns:a16="http://schemas.microsoft.com/office/drawing/2014/main" val="3621496313"/>
                  </a:ext>
                </a:extLst>
              </a:tr>
            </a:tbl>
          </a:graphicData>
        </a:graphic>
      </p:graphicFrame>
    </p:spTree>
    <p:extLst>
      <p:ext uri="{BB962C8B-B14F-4D97-AF65-F5344CB8AC3E}">
        <p14:creationId xmlns:p14="http://schemas.microsoft.com/office/powerpoint/2010/main" val="2975191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99300" y="6416675"/>
            <a:ext cx="2311400" cy="365125"/>
          </a:xfrm>
        </p:spPr>
        <p:txBody>
          <a:bodyPr/>
          <a:lstStyle/>
          <a:p>
            <a:pPr>
              <a:defRPr/>
            </a:pPr>
            <a:fld id="{E37F0A0A-F07F-49B8-B7E1-B2CDB105F3D9}" type="slidenum">
              <a:rPr lang="en-US" smtClean="0"/>
              <a:pPr>
                <a:defRPr/>
              </a:pPr>
              <a:t>37</a:t>
            </a:fld>
            <a:endParaRPr lang="en-US"/>
          </a:p>
        </p:txBody>
      </p:sp>
      <p:sp>
        <p:nvSpPr>
          <p:cNvPr id="7" name="Rectangle 6"/>
          <p:cNvSpPr/>
          <p:nvPr/>
        </p:nvSpPr>
        <p:spPr>
          <a:xfrm>
            <a:off x="501650" y="26313"/>
            <a:ext cx="9328150" cy="430887"/>
          </a:xfrm>
          <a:prstGeom prst="rect">
            <a:avLst/>
          </a:prstGeom>
        </p:spPr>
        <p:txBody>
          <a:bodyPr>
            <a:spAutoFit/>
          </a:bodyPr>
          <a:lstStyle/>
          <a:p>
            <a:pPr algn="ctr">
              <a:defRPr/>
            </a:pPr>
            <a:r>
              <a:rPr lang="en-US" sz="2200" b="1" dirty="0">
                <a:latin typeface="Times New Roman" pitchFamily="18" charset="0"/>
                <a:cs typeface="Times New Roman" pitchFamily="18" charset="0"/>
              </a:rPr>
              <a:t>POINT WISE COMPLIANCES OF TERM OF REFERENCES</a:t>
            </a:r>
            <a:endParaRPr lang="en-US" sz="2200" b="1" cap="all" dirty="0">
              <a:latin typeface="Times New Roman" pitchFamily="18" charset="0"/>
              <a:ea typeface="+mj-ea"/>
              <a:cs typeface="Times New Roman" pitchFamily="18" charset="0"/>
            </a:endParaRPr>
          </a:p>
        </p:txBody>
      </p:sp>
      <p:sp>
        <p:nvSpPr>
          <p:cNvPr id="6" name="Rectangle 2">
            <a:extLst>
              <a:ext uri="{FF2B5EF4-FFF2-40B4-BE49-F238E27FC236}">
                <a16:creationId xmlns:a16="http://schemas.microsoft.com/office/drawing/2014/main" id="{8E3FA15C-98F1-4D6B-AD3F-0A02F4B595C2}"/>
              </a:ext>
            </a:extLst>
          </p:cNvPr>
          <p:cNvSpPr>
            <a:spLocks noChangeArrowheads="1"/>
          </p:cNvSpPr>
          <p:nvPr/>
        </p:nvSpPr>
        <p:spPr bwMode="auto">
          <a:xfrm>
            <a:off x="3216088" y="1748920"/>
            <a:ext cx="8131550" cy="3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aphicFrame>
        <p:nvGraphicFramePr>
          <p:cNvPr id="8" name="Table 7">
            <a:extLst>
              <a:ext uri="{FF2B5EF4-FFF2-40B4-BE49-F238E27FC236}">
                <a16:creationId xmlns:a16="http://schemas.microsoft.com/office/drawing/2014/main" id="{8D2C6D29-7681-4002-BF94-BC8A1BBE906D}"/>
              </a:ext>
            </a:extLst>
          </p:cNvPr>
          <p:cNvGraphicFramePr>
            <a:graphicFrameLocks noGrp="1"/>
          </p:cNvGraphicFramePr>
          <p:nvPr>
            <p:extLst>
              <p:ext uri="{D42A27DB-BD31-4B8C-83A1-F6EECF244321}">
                <p14:modId xmlns:p14="http://schemas.microsoft.com/office/powerpoint/2010/main" val="1456824551"/>
              </p:ext>
            </p:extLst>
          </p:nvPr>
        </p:nvGraphicFramePr>
        <p:xfrm>
          <a:off x="228599" y="533401"/>
          <a:ext cx="9601201" cy="6210681"/>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gridCol w="5486401">
                  <a:extLst>
                    <a:ext uri="{9D8B030D-6E8A-4147-A177-3AD203B41FA5}">
                      <a16:colId xmlns:a16="http://schemas.microsoft.com/office/drawing/2014/main" val="20002"/>
                    </a:ext>
                  </a:extLst>
                </a:gridCol>
              </a:tblGrid>
              <a:tr h="430058">
                <a:tc>
                  <a:txBody>
                    <a:bodyPr/>
                    <a:lstStyle/>
                    <a:p>
                      <a:r>
                        <a:rPr lang="en-US" sz="1200" b="1" dirty="0">
                          <a:latin typeface="Times New Roman" pitchFamily="18" charset="0"/>
                          <a:cs typeface="Times New Roman" pitchFamily="18" charset="0"/>
                        </a:rPr>
                        <a:t>TOR Point</a:t>
                      </a:r>
                    </a:p>
                  </a:txBody>
                  <a:tcPr>
                    <a:solidFill>
                      <a:schemeClr val="accent1">
                        <a:lumMod val="20000"/>
                        <a:lumOff val="80000"/>
                      </a:schemeClr>
                    </a:solidFill>
                  </a:tcPr>
                </a:tc>
                <a:tc>
                  <a:txBody>
                    <a:bodyPr/>
                    <a:lstStyle/>
                    <a:p>
                      <a:r>
                        <a:rPr lang="en-US" sz="1200" b="1" dirty="0">
                          <a:latin typeface="Times New Roman" pitchFamily="18" charset="0"/>
                          <a:cs typeface="Times New Roman" pitchFamily="18" charset="0"/>
                        </a:rPr>
                        <a:t>ToR Details</a:t>
                      </a:r>
                    </a:p>
                  </a:txBody>
                  <a:tcPr>
                    <a:solidFill>
                      <a:schemeClr val="accent1">
                        <a:lumMod val="20000"/>
                        <a:lumOff val="80000"/>
                      </a:schemeClr>
                    </a:solidFill>
                  </a:tcPr>
                </a:tc>
                <a:tc>
                  <a:txBody>
                    <a:bodyPr/>
                    <a:lstStyle/>
                    <a:p>
                      <a:r>
                        <a:rPr lang="en-US" sz="1200" b="1" dirty="0">
                          <a:latin typeface="Times New Roman" pitchFamily="18" charset="0"/>
                          <a:cs typeface="Times New Roman" pitchFamily="18" charset="0"/>
                        </a:rPr>
                        <a:t>Implementation/Plan </a:t>
                      </a:r>
                    </a:p>
                  </a:txBody>
                  <a:tcPr>
                    <a:solidFill>
                      <a:schemeClr val="accent1">
                        <a:lumMod val="20000"/>
                        <a:lumOff val="80000"/>
                      </a:schemeClr>
                    </a:solidFill>
                  </a:tcPr>
                </a:tc>
                <a:extLst>
                  <a:ext uri="{0D108BD9-81ED-4DB2-BD59-A6C34878D82A}">
                    <a16:rowId xmlns:a16="http://schemas.microsoft.com/office/drawing/2014/main" val="10000"/>
                  </a:ext>
                </a:extLst>
              </a:tr>
              <a:tr h="1545939">
                <a:tc>
                  <a:txBody>
                    <a:bodyPr/>
                    <a:lstStyle/>
                    <a:p>
                      <a:pPr marL="0" lvl="0" indent="0" algn="ctr">
                        <a:lnSpc>
                          <a:spcPct val="150000"/>
                        </a:lnSpc>
                        <a:spcAft>
                          <a:spcPts val="600"/>
                        </a:spcAft>
                        <a:buFont typeface="+mj-lt"/>
                        <a:buNone/>
                      </a:pPr>
                      <a:r>
                        <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rPr>
                        <a:t>ix.</a:t>
                      </a:r>
                    </a:p>
                    <a:p>
                      <a:pPr marL="0" lvl="0" indent="0" algn="ctr">
                        <a:lnSpc>
                          <a:spcPct val="150000"/>
                        </a:lnSpc>
                        <a:spcAft>
                          <a:spcPts val="600"/>
                        </a:spcAft>
                        <a:buFont typeface="+mj-lt"/>
                        <a:buNone/>
                      </a:pP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ctr">
                        <a:lnSpc>
                          <a:spcPct val="150000"/>
                        </a:lnSpc>
                        <a:spcAft>
                          <a:spcPts val="600"/>
                        </a:spcAft>
                        <a:buFont typeface="+mj-lt"/>
                        <a:buNone/>
                      </a:pP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ctr">
                        <a:lnSpc>
                          <a:spcPct val="150000"/>
                        </a:lnSpc>
                        <a:spcAft>
                          <a:spcPts val="600"/>
                        </a:spcAft>
                        <a:buFont typeface="+mj-lt"/>
                        <a:buNone/>
                      </a:pP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ctr">
                        <a:lnSpc>
                          <a:spcPct val="150000"/>
                        </a:lnSpc>
                        <a:spcAft>
                          <a:spcPts val="600"/>
                        </a:spcAft>
                        <a:buFont typeface="+mj-lt"/>
                        <a:buNone/>
                      </a:pPr>
                      <a:endParaRPr lang="en-IN"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200" dirty="0">
                          <a:effectLst/>
                          <a:latin typeface="Times New Roman" panose="02020603050405020304" pitchFamily="18" charset="0"/>
                          <a:ea typeface="Times New Roman" panose="02020603050405020304" pitchFamily="18" charset="0"/>
                        </a:rPr>
                        <a:t>Traffic study of the area, type of vehicles, frequency of vehicles for transportation of materials, additional traffic due to proposed project, parking arrangement etc.</a:t>
                      </a:r>
                      <a:endParaRPr lang="en-IN" sz="12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600"/>
                        </a:spcAft>
                      </a:pPr>
                      <a:endParaRPr lang="en-US" sz="12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endParaRPr lang="en-IN" sz="12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endParaRPr lang="en-IN"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864783">
                <a:tc>
                  <a:txBody>
                    <a:bodyPr/>
                    <a:lstStyle/>
                    <a:p>
                      <a:pPr marL="0" lvl="0" indent="0" algn="ctr">
                        <a:lnSpc>
                          <a:spcPct val="150000"/>
                        </a:lnSpc>
                        <a:spcAft>
                          <a:spcPts val="600"/>
                        </a:spcAft>
                        <a:buFont typeface="+mj-lt"/>
                        <a:buNone/>
                      </a:pPr>
                      <a:r>
                        <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IN"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200" dirty="0">
                          <a:solidFill>
                            <a:schemeClr val="tx1"/>
                          </a:solidFill>
                          <a:effectLst/>
                          <a:latin typeface="Times New Roman" panose="02020603050405020304" pitchFamily="18" charset="0"/>
                          <a:ea typeface="Times New Roman" panose="02020603050405020304" pitchFamily="18" charset="0"/>
                        </a:rPr>
                        <a:t>Detailed description of flora and fauna (terrestrial and aquatic) existing in the study area shall be given with special reference to rare, endemic and endangered species. If schedule-I fauna are found within the study area, a Wildlife Conservation Plan shall be prepared and furnished.</a:t>
                      </a:r>
                    </a:p>
                  </a:txBody>
                  <a:tcPr marL="68580" marR="68580" marT="0" marB="0"/>
                </a:tc>
                <a:tc>
                  <a:txBody>
                    <a:bodyPr/>
                    <a:lstStyle/>
                    <a:p>
                      <a:pPr algn="just">
                        <a:lnSpc>
                          <a:spcPct val="150000"/>
                        </a:lnSpc>
                        <a:spcAft>
                          <a:spcPts val="600"/>
                        </a:spcAft>
                      </a:pPr>
                      <a:r>
                        <a:rPr lang="en-US" sz="1200" b="1" dirty="0">
                          <a:effectLst/>
                          <a:latin typeface="Times New Roman" panose="02020603050405020304" pitchFamily="18" charset="0"/>
                          <a:ea typeface="Times New Roman" panose="02020603050405020304" pitchFamily="18" charset="0"/>
                        </a:rPr>
                        <a:t> </a:t>
                      </a:r>
                    </a:p>
                    <a:p>
                      <a:pPr algn="just">
                        <a:lnSpc>
                          <a:spcPct val="150000"/>
                        </a:lnSpc>
                        <a:spcAft>
                          <a:spcPts val="600"/>
                        </a:spcAft>
                      </a:pPr>
                      <a:endParaRPr lang="en-US" sz="1200" b="1" dirty="0">
                        <a:effectLst/>
                        <a:latin typeface="Times New Roman" panose="02020603050405020304" pitchFamily="18" charset="0"/>
                        <a:ea typeface="Times New Roman" panose="02020603050405020304" pitchFamily="18" charset="0"/>
                      </a:endParaRPr>
                    </a:p>
                    <a:p>
                      <a:pPr algn="just">
                        <a:lnSpc>
                          <a:spcPct val="150000"/>
                        </a:lnSpc>
                        <a:spcAft>
                          <a:spcPts val="600"/>
                        </a:spcAft>
                      </a:pPr>
                      <a:endParaRPr lang="en-US" sz="1200" b="1" dirty="0">
                        <a:effectLst/>
                        <a:latin typeface="Times New Roman" panose="02020603050405020304" pitchFamily="18" charset="0"/>
                        <a:ea typeface="Times New Roman" panose="02020603050405020304" pitchFamily="18" charset="0"/>
                      </a:endParaRPr>
                    </a:p>
                    <a:p>
                      <a:pPr algn="just">
                        <a:lnSpc>
                          <a:spcPct val="150000"/>
                        </a:lnSpc>
                        <a:spcAft>
                          <a:spcPts val="600"/>
                        </a:spcAft>
                      </a:pPr>
                      <a:endParaRPr lang="en-US" sz="1200" b="1" dirty="0">
                        <a:effectLst/>
                        <a:latin typeface="Times New Roman" panose="02020603050405020304" pitchFamily="18" charset="0"/>
                        <a:ea typeface="Times New Roman" panose="02020603050405020304" pitchFamily="18" charset="0"/>
                      </a:endParaRPr>
                    </a:p>
                    <a:p>
                      <a:pPr algn="just">
                        <a:lnSpc>
                          <a:spcPct val="150000"/>
                        </a:lnSpc>
                        <a:spcAft>
                          <a:spcPts val="600"/>
                        </a:spcAft>
                      </a:pPr>
                      <a:endParaRPr lang="en-US" sz="1200" b="1" dirty="0">
                        <a:effectLst/>
                        <a:latin typeface="Times New Roman" panose="02020603050405020304" pitchFamily="18" charset="0"/>
                        <a:ea typeface="Times New Roman" panose="02020603050405020304" pitchFamily="18" charset="0"/>
                      </a:endParaRPr>
                    </a:p>
                    <a:p>
                      <a:pPr algn="just">
                        <a:lnSpc>
                          <a:spcPct val="150000"/>
                        </a:lnSpc>
                        <a:spcAft>
                          <a:spcPts val="600"/>
                        </a:spcAft>
                      </a:pPr>
                      <a:endParaRPr lang="en-US" sz="1200" b="1" dirty="0">
                        <a:effectLst/>
                        <a:latin typeface="Times New Roman" panose="02020603050405020304" pitchFamily="18" charset="0"/>
                        <a:ea typeface="Times New Roman" panose="02020603050405020304" pitchFamily="18" charset="0"/>
                      </a:endParaRPr>
                    </a:p>
                    <a:p>
                      <a:pPr algn="just">
                        <a:lnSpc>
                          <a:spcPct val="150000"/>
                        </a:lnSpc>
                        <a:spcAft>
                          <a:spcPts val="600"/>
                        </a:spcAft>
                      </a:pPr>
                      <a:endParaRPr lang="en-US" sz="1200" b="1" dirty="0">
                        <a:effectLst/>
                        <a:latin typeface="Times New Roman" panose="02020603050405020304" pitchFamily="18" charset="0"/>
                        <a:ea typeface="Times New Roman" panose="02020603050405020304" pitchFamily="18" charset="0"/>
                      </a:endParaRPr>
                    </a:p>
                    <a:p>
                      <a:pPr algn="just">
                        <a:lnSpc>
                          <a:spcPct val="150000"/>
                        </a:lnSpc>
                        <a:spcAft>
                          <a:spcPts val="600"/>
                        </a:spcAft>
                      </a:pPr>
                      <a:endParaRPr lang="en-US" sz="1200" b="1" dirty="0">
                        <a:effectLst/>
                        <a:latin typeface="Times New Roman" panose="02020603050405020304" pitchFamily="18" charset="0"/>
                        <a:ea typeface="Times New Roman" panose="02020603050405020304" pitchFamily="18" charset="0"/>
                      </a:endParaRPr>
                    </a:p>
                    <a:p>
                      <a:pPr algn="just">
                        <a:lnSpc>
                          <a:spcPct val="150000"/>
                        </a:lnSpc>
                        <a:spcAft>
                          <a:spcPts val="600"/>
                        </a:spcAft>
                      </a:pPr>
                      <a:endParaRPr lang="en-US" sz="12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24699908"/>
                  </a:ext>
                </a:extLst>
              </a:tr>
              <a:tr h="950419">
                <a:tc>
                  <a:txBody>
                    <a:bodyPr/>
                    <a:lstStyle/>
                    <a:p>
                      <a:pPr marL="0" lvl="0" indent="0" algn="ctr">
                        <a:lnSpc>
                          <a:spcPct val="150000"/>
                        </a:lnSpc>
                        <a:spcAft>
                          <a:spcPts val="600"/>
                        </a:spcAft>
                        <a:buFont typeface="+mj-lt"/>
                        <a:buNone/>
                      </a:pPr>
                      <a:r>
                        <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rPr>
                        <a:t>xi.</a:t>
                      </a:r>
                      <a:endParaRPr lang="en-IN"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200" dirty="0">
                          <a:effectLst/>
                          <a:latin typeface="Times New Roman" panose="02020603050405020304" pitchFamily="18" charset="0"/>
                          <a:ea typeface="Times New Roman" panose="02020603050405020304" pitchFamily="18" charset="0"/>
                        </a:rPr>
                        <a:t>Socio-economic status of the study area.</a:t>
                      </a:r>
                    </a:p>
                  </a:txBody>
                  <a:tcPr marL="68580" marR="68580" marT="0" marB="0"/>
                </a:tc>
                <a:tc>
                  <a:txBody>
                    <a:bodyPr/>
                    <a:lstStyle/>
                    <a:p>
                      <a:pPr algn="just">
                        <a:lnSpc>
                          <a:spcPct val="150000"/>
                        </a:lnSpc>
                        <a:spcAft>
                          <a:spcPts val="600"/>
                        </a:spcAft>
                      </a:pPr>
                      <a:r>
                        <a:rPr lang="en-US" sz="1200" kern="1200" dirty="0">
                          <a:solidFill>
                            <a:schemeClr val="tx1"/>
                          </a:solidFill>
                          <a:effectLst/>
                          <a:latin typeface="Times New Roman" panose="02020603050405020304" pitchFamily="18" charset="0"/>
                          <a:ea typeface="+mn-ea"/>
                          <a:cs typeface="+mn-cs"/>
                        </a:rPr>
                        <a:t>The total population in the study area has been worked out to 97776. Of this 51.6 % are male and the remaining 48.4 % are female. In the study area the total number of literate persons is 59509, which is 60.9 % of the total population. Of the total literates 60.4 % are male, and the remaining 39.6 % are female. </a:t>
                      </a:r>
                      <a:endParaRPr lang="en-IN" sz="1200" kern="1200" dirty="0">
                        <a:solidFill>
                          <a:schemeClr val="tx1"/>
                        </a:solidFill>
                        <a:effectLst/>
                        <a:latin typeface="Times New Roman" panose="02020603050405020304" pitchFamily="18" charset="0"/>
                        <a:ea typeface="Times New Roman" panose="02020603050405020304" pitchFamily="18" charset="0"/>
                        <a:cs typeface="+mn-cs"/>
                      </a:endParaRPr>
                    </a:p>
                  </a:txBody>
                  <a:tcPr marL="68580" marR="68580" marT="0" marB="0"/>
                </a:tc>
                <a:extLst>
                  <a:ext uri="{0D108BD9-81ED-4DB2-BD59-A6C34878D82A}">
                    <a16:rowId xmlns:a16="http://schemas.microsoft.com/office/drawing/2014/main" val="2365872657"/>
                  </a:ext>
                </a:extLst>
              </a:tr>
            </a:tbl>
          </a:graphicData>
        </a:graphic>
      </p:graphicFrame>
      <p:sp>
        <p:nvSpPr>
          <p:cNvPr id="9" name="Rectangle 2">
            <a:extLst>
              <a:ext uri="{FF2B5EF4-FFF2-40B4-BE49-F238E27FC236}">
                <a16:creationId xmlns:a16="http://schemas.microsoft.com/office/drawing/2014/main" id="{9D4297A5-3FAA-A619-4362-6666328CF344}"/>
              </a:ext>
            </a:extLst>
          </p:cNvPr>
          <p:cNvSpPr>
            <a:spLocks noChangeArrowheads="1"/>
          </p:cNvSpPr>
          <p:nvPr/>
        </p:nvSpPr>
        <p:spPr bwMode="auto">
          <a:xfrm>
            <a:off x="3200400" y="1744237"/>
            <a:ext cx="8131550" cy="3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aphicFrame>
        <p:nvGraphicFramePr>
          <p:cNvPr id="10" name="Table 9">
            <a:extLst>
              <a:ext uri="{FF2B5EF4-FFF2-40B4-BE49-F238E27FC236}">
                <a16:creationId xmlns:a16="http://schemas.microsoft.com/office/drawing/2014/main" id="{8954128B-CAB4-896E-EA1C-B224924483CC}"/>
              </a:ext>
            </a:extLst>
          </p:cNvPr>
          <p:cNvGraphicFramePr>
            <a:graphicFrameLocks noGrp="1"/>
          </p:cNvGraphicFramePr>
          <p:nvPr>
            <p:extLst>
              <p:ext uri="{D42A27DB-BD31-4B8C-83A1-F6EECF244321}">
                <p14:modId xmlns:p14="http://schemas.microsoft.com/office/powerpoint/2010/main" val="2727983987"/>
              </p:ext>
            </p:extLst>
          </p:nvPr>
        </p:nvGraphicFramePr>
        <p:xfrm>
          <a:off x="4419600" y="1095375"/>
          <a:ext cx="5334001" cy="1419225"/>
        </p:xfrm>
        <a:graphic>
          <a:graphicData uri="http://schemas.openxmlformats.org/drawingml/2006/table">
            <a:tbl>
              <a:tblPr>
                <a:tableStyleId>{5940675A-B579-460E-94D1-54222C63F5DA}</a:tableStyleId>
              </a:tblPr>
              <a:tblGrid>
                <a:gridCol w="1411941">
                  <a:extLst>
                    <a:ext uri="{9D8B030D-6E8A-4147-A177-3AD203B41FA5}">
                      <a16:colId xmlns:a16="http://schemas.microsoft.com/office/drawing/2014/main" val="462576717"/>
                    </a:ext>
                  </a:extLst>
                </a:gridCol>
                <a:gridCol w="2510117">
                  <a:extLst>
                    <a:ext uri="{9D8B030D-6E8A-4147-A177-3AD203B41FA5}">
                      <a16:colId xmlns:a16="http://schemas.microsoft.com/office/drawing/2014/main" val="1443891604"/>
                    </a:ext>
                  </a:extLst>
                </a:gridCol>
                <a:gridCol w="1411943">
                  <a:extLst>
                    <a:ext uri="{9D8B030D-6E8A-4147-A177-3AD203B41FA5}">
                      <a16:colId xmlns:a16="http://schemas.microsoft.com/office/drawing/2014/main" val="329730226"/>
                    </a:ext>
                  </a:extLst>
                </a:gridCol>
              </a:tblGrid>
              <a:tr h="0">
                <a:tc>
                  <a:txBody>
                    <a:bodyPr/>
                    <a:lstStyle/>
                    <a:p>
                      <a:pPr marR="45720" algn="l">
                        <a:lnSpc>
                          <a:spcPct val="100000"/>
                        </a:lnSpc>
                        <a:spcAft>
                          <a:spcPts val="0"/>
                        </a:spcAft>
                      </a:pPr>
                      <a:r>
                        <a:rPr lang="en-IN" sz="900" dirty="0">
                          <a:effectLst/>
                          <a:latin typeface="Times New Roman" panose="02020603050405020304" pitchFamily="18" charset="0"/>
                          <a:cs typeface="Times New Roman" panose="02020603050405020304" pitchFamily="18" charset="0"/>
                        </a:rPr>
                        <a:t>Particular </a:t>
                      </a:r>
                      <a:endParaRPr lang="en-IN"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marR="45720" algn="l">
                        <a:lnSpc>
                          <a:spcPct val="100000"/>
                        </a:lnSpc>
                        <a:spcAft>
                          <a:spcPts val="0"/>
                        </a:spcAft>
                      </a:pPr>
                      <a:r>
                        <a:rPr lang="en-IN" sz="900">
                          <a:effectLst/>
                          <a:latin typeface="Times New Roman" panose="02020603050405020304" pitchFamily="18" charset="0"/>
                          <a:cs typeface="Times New Roman" panose="02020603050405020304" pitchFamily="18" charset="0"/>
                        </a:rPr>
                        <a:t>No. of Trucks</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marR="45720" algn="l">
                        <a:lnSpc>
                          <a:spcPct val="100000"/>
                        </a:lnSpc>
                        <a:spcAft>
                          <a:spcPts val="0"/>
                        </a:spcAft>
                      </a:pPr>
                      <a:r>
                        <a:rPr lang="en-IN" sz="900">
                          <a:effectLst/>
                          <a:latin typeface="Times New Roman" panose="02020603050405020304" pitchFamily="18" charset="0"/>
                          <a:cs typeface="Times New Roman" panose="02020603050405020304" pitchFamily="18" charset="0"/>
                        </a:rPr>
                        <a:t>Capacity of Trucks (Tonne)</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extLst>
                  <a:ext uri="{0D108BD9-81ED-4DB2-BD59-A6C34878D82A}">
                    <a16:rowId xmlns:a16="http://schemas.microsoft.com/office/drawing/2014/main" val="3066005152"/>
                  </a:ext>
                </a:extLst>
              </a:tr>
              <a:tr h="0">
                <a:tc>
                  <a:txBody>
                    <a:bodyPr/>
                    <a:lstStyle/>
                    <a:p>
                      <a:pPr marR="45720" algn="l">
                        <a:lnSpc>
                          <a:spcPct val="100000"/>
                        </a:lnSpc>
                        <a:spcAft>
                          <a:spcPts val="0"/>
                        </a:spcAft>
                      </a:pPr>
                      <a:r>
                        <a:rPr lang="en-IN" sz="900">
                          <a:effectLst/>
                          <a:latin typeface="Times New Roman" panose="02020603050405020304" pitchFamily="18" charset="0"/>
                          <a:cs typeface="Times New Roman" panose="02020603050405020304" pitchFamily="18" charset="0"/>
                        </a:rPr>
                        <a:t>Type of Vehicle </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marR="45720" algn="l">
                        <a:lnSpc>
                          <a:spcPct val="100000"/>
                        </a:lnSpc>
                        <a:spcAft>
                          <a:spcPts val="0"/>
                        </a:spcAft>
                      </a:pPr>
                      <a:r>
                        <a:rPr lang="en-US" sz="900" kern="1200">
                          <a:effectLst/>
                          <a:latin typeface="Times New Roman" panose="02020603050405020304" pitchFamily="18" charset="0"/>
                          <a:cs typeface="Times New Roman" panose="02020603050405020304" pitchFamily="18" charset="0"/>
                        </a:rPr>
                        <a:t>Trucks</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rowSpan="2">
                  <a:txBody>
                    <a:bodyPr/>
                    <a:lstStyle/>
                    <a:p>
                      <a:pPr marR="45720" algn="l">
                        <a:lnSpc>
                          <a:spcPct val="100000"/>
                        </a:lnSpc>
                        <a:spcAft>
                          <a:spcPts val="0"/>
                        </a:spcAft>
                      </a:pPr>
                      <a:r>
                        <a:rPr lang="en-IN" sz="900">
                          <a:effectLst/>
                          <a:latin typeface="Times New Roman" panose="02020603050405020304" pitchFamily="18" charset="0"/>
                          <a:cs typeface="Times New Roman" panose="02020603050405020304" pitchFamily="18" charset="0"/>
                        </a:rPr>
                        <a:t>25 MT trucks</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extLst>
                  <a:ext uri="{0D108BD9-81ED-4DB2-BD59-A6C34878D82A}">
                    <a16:rowId xmlns:a16="http://schemas.microsoft.com/office/drawing/2014/main" val="597662140"/>
                  </a:ext>
                </a:extLst>
              </a:tr>
              <a:tr h="0">
                <a:tc>
                  <a:txBody>
                    <a:bodyPr/>
                    <a:lstStyle/>
                    <a:p>
                      <a:pPr marR="45720" algn="l">
                        <a:lnSpc>
                          <a:spcPct val="100000"/>
                        </a:lnSpc>
                        <a:spcAft>
                          <a:spcPts val="0"/>
                        </a:spcAft>
                      </a:pPr>
                      <a:r>
                        <a:rPr lang="en-IN" sz="900" dirty="0">
                          <a:effectLst/>
                          <a:latin typeface="Times New Roman" panose="02020603050405020304" pitchFamily="18" charset="0"/>
                          <a:cs typeface="Times New Roman" panose="02020603050405020304" pitchFamily="18" charset="0"/>
                        </a:rPr>
                        <a:t>Frequency of vehicles for transportation of material</a:t>
                      </a:r>
                      <a:endParaRPr lang="en-IN"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marR="45720" algn="l">
                        <a:lnSpc>
                          <a:spcPct val="100000"/>
                        </a:lnSpc>
                        <a:spcAft>
                          <a:spcPts val="0"/>
                        </a:spcAft>
                      </a:pPr>
                      <a:r>
                        <a:rPr lang="en-US" sz="900" kern="1200">
                          <a:effectLst/>
                          <a:latin typeface="Times New Roman" panose="02020603050405020304" pitchFamily="18" charset="0"/>
                          <a:cs typeface="Times New Roman" panose="02020603050405020304" pitchFamily="18" charset="0"/>
                        </a:rPr>
                        <a:t>Maximum 3 trucks per hour of 25 MT capacity</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vMerge="1">
                  <a:txBody>
                    <a:bodyPr/>
                    <a:lstStyle/>
                    <a:p>
                      <a:endParaRPr lang="en-IN"/>
                    </a:p>
                  </a:txBody>
                  <a:tcPr/>
                </a:tc>
                <a:extLst>
                  <a:ext uri="{0D108BD9-81ED-4DB2-BD59-A6C34878D82A}">
                    <a16:rowId xmlns:a16="http://schemas.microsoft.com/office/drawing/2014/main" val="965012366"/>
                  </a:ext>
                </a:extLst>
              </a:tr>
              <a:tr h="0">
                <a:tc>
                  <a:txBody>
                    <a:bodyPr/>
                    <a:lstStyle/>
                    <a:p>
                      <a:pPr marR="45720" algn="l">
                        <a:lnSpc>
                          <a:spcPct val="100000"/>
                        </a:lnSpc>
                        <a:spcAft>
                          <a:spcPts val="0"/>
                        </a:spcAft>
                      </a:pPr>
                      <a:r>
                        <a:rPr lang="en-IN" sz="900">
                          <a:effectLst/>
                          <a:latin typeface="Times New Roman" panose="02020603050405020304" pitchFamily="18" charset="0"/>
                          <a:cs typeface="Times New Roman" panose="02020603050405020304" pitchFamily="18" charset="0"/>
                        </a:rPr>
                        <a:t>Additional Traffic due to proposed project</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marR="45720" algn="l">
                        <a:lnSpc>
                          <a:spcPct val="100000"/>
                        </a:lnSpc>
                        <a:spcAft>
                          <a:spcPts val="0"/>
                        </a:spcAft>
                      </a:pPr>
                      <a:r>
                        <a:rPr lang="en-US" sz="900" kern="1200">
                          <a:effectLst/>
                          <a:latin typeface="Times New Roman" panose="02020603050405020304" pitchFamily="18" charset="0"/>
                          <a:cs typeface="Times New Roman" panose="02020603050405020304" pitchFamily="18" charset="0"/>
                        </a:rPr>
                        <a:t>20 trucks per day (day time operation only)</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marR="45720" algn="l">
                        <a:lnSpc>
                          <a:spcPct val="100000"/>
                        </a:lnSpc>
                        <a:spcAft>
                          <a:spcPts val="0"/>
                        </a:spcAft>
                      </a:pPr>
                      <a:r>
                        <a:rPr lang="en-IN" sz="900">
                          <a:effectLst/>
                          <a:latin typeface="Times New Roman" panose="02020603050405020304" pitchFamily="18" charset="0"/>
                          <a:cs typeface="Times New Roman" panose="02020603050405020304" pitchFamily="18" charset="0"/>
                        </a:rPr>
                        <a:t>--</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extLst>
                  <a:ext uri="{0D108BD9-81ED-4DB2-BD59-A6C34878D82A}">
                    <a16:rowId xmlns:a16="http://schemas.microsoft.com/office/drawing/2014/main" val="1714676338"/>
                  </a:ext>
                </a:extLst>
              </a:tr>
              <a:tr h="0">
                <a:tc>
                  <a:txBody>
                    <a:bodyPr/>
                    <a:lstStyle/>
                    <a:p>
                      <a:pPr marR="45720" algn="l">
                        <a:lnSpc>
                          <a:spcPct val="100000"/>
                        </a:lnSpc>
                        <a:spcAft>
                          <a:spcPts val="0"/>
                        </a:spcAft>
                      </a:pPr>
                      <a:r>
                        <a:rPr lang="en-IN" sz="900" dirty="0">
                          <a:effectLst/>
                          <a:latin typeface="Times New Roman" panose="02020603050405020304" pitchFamily="18" charset="0"/>
                          <a:cs typeface="Times New Roman" panose="02020603050405020304" pitchFamily="18" charset="0"/>
                        </a:rPr>
                        <a:t>Parking arrangement</a:t>
                      </a:r>
                      <a:endParaRPr lang="en-IN"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marR="45720" algn="l">
                        <a:lnSpc>
                          <a:spcPct val="100000"/>
                        </a:lnSpc>
                        <a:spcAft>
                          <a:spcPts val="0"/>
                        </a:spcAft>
                      </a:pPr>
                      <a:r>
                        <a:rPr lang="en-US" sz="900" kern="1200">
                          <a:effectLst/>
                          <a:latin typeface="Times New Roman" panose="02020603050405020304" pitchFamily="18" charset="0"/>
                          <a:cs typeface="Times New Roman" panose="02020603050405020304" pitchFamily="18" charset="0"/>
                        </a:rPr>
                        <a:t>Inside the plant area proper circulation road, turning and parking (up to 5 trucks) is proposed</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tc>
                  <a:txBody>
                    <a:bodyPr/>
                    <a:lstStyle/>
                    <a:p>
                      <a:pPr marR="45720" algn="l">
                        <a:lnSpc>
                          <a:spcPct val="100000"/>
                        </a:lnSpc>
                        <a:spcAft>
                          <a:spcPts val="0"/>
                        </a:spcAft>
                      </a:pPr>
                      <a:r>
                        <a:rPr lang="en-IN" sz="900" dirty="0">
                          <a:effectLst/>
                          <a:latin typeface="Times New Roman" panose="02020603050405020304" pitchFamily="18" charset="0"/>
                          <a:cs typeface="Times New Roman" panose="02020603050405020304" pitchFamily="18" charset="0"/>
                        </a:rPr>
                        <a:t>Truck turnaround time of maximum 2 hours is considered </a:t>
                      </a:r>
                      <a:endParaRPr lang="en-IN"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tc>
                <a:extLst>
                  <a:ext uri="{0D108BD9-81ED-4DB2-BD59-A6C34878D82A}">
                    <a16:rowId xmlns:a16="http://schemas.microsoft.com/office/drawing/2014/main" val="4031405909"/>
                  </a:ext>
                </a:extLst>
              </a:tr>
            </a:tbl>
          </a:graphicData>
        </a:graphic>
      </p:graphicFrame>
      <p:graphicFrame>
        <p:nvGraphicFramePr>
          <p:cNvPr id="11" name="Table 10">
            <a:extLst>
              <a:ext uri="{FF2B5EF4-FFF2-40B4-BE49-F238E27FC236}">
                <a16:creationId xmlns:a16="http://schemas.microsoft.com/office/drawing/2014/main" id="{E0C882E9-52A8-2F1B-D1D1-608BA189AB92}"/>
              </a:ext>
            </a:extLst>
          </p:cNvPr>
          <p:cNvGraphicFramePr>
            <a:graphicFrameLocks noGrp="1"/>
          </p:cNvGraphicFramePr>
          <p:nvPr>
            <p:extLst>
              <p:ext uri="{D42A27DB-BD31-4B8C-83A1-F6EECF244321}">
                <p14:modId xmlns:p14="http://schemas.microsoft.com/office/powerpoint/2010/main" val="368179515"/>
              </p:ext>
            </p:extLst>
          </p:nvPr>
        </p:nvGraphicFramePr>
        <p:xfrm>
          <a:off x="4715166" y="2667000"/>
          <a:ext cx="4929908" cy="2880360"/>
        </p:xfrm>
        <a:graphic>
          <a:graphicData uri="http://schemas.openxmlformats.org/drawingml/2006/table">
            <a:tbl>
              <a:tblPr firstRow="1" firstCol="1" bandRow="1">
                <a:tableStyleId>{5940675A-B579-460E-94D1-54222C63F5DA}</a:tableStyleId>
              </a:tblPr>
              <a:tblGrid>
                <a:gridCol w="2006173">
                  <a:extLst>
                    <a:ext uri="{9D8B030D-6E8A-4147-A177-3AD203B41FA5}">
                      <a16:colId xmlns:a16="http://schemas.microsoft.com/office/drawing/2014/main" val="1142409464"/>
                    </a:ext>
                  </a:extLst>
                </a:gridCol>
                <a:gridCol w="2923735">
                  <a:extLst>
                    <a:ext uri="{9D8B030D-6E8A-4147-A177-3AD203B41FA5}">
                      <a16:colId xmlns:a16="http://schemas.microsoft.com/office/drawing/2014/main" val="3680097857"/>
                    </a:ext>
                  </a:extLst>
                </a:gridCol>
              </a:tblGrid>
              <a:tr h="31786">
                <a:tc gridSpan="2">
                  <a:txBody>
                    <a:bodyPr/>
                    <a:lstStyle/>
                    <a:p>
                      <a:pPr algn="ctr">
                        <a:lnSpc>
                          <a:spcPct val="100000"/>
                        </a:lnSpc>
                        <a:spcAft>
                          <a:spcPts val="0"/>
                        </a:spcAft>
                      </a:pPr>
                      <a:r>
                        <a:rPr lang="en-US" sz="900" dirty="0">
                          <a:effectLst/>
                          <a:latin typeface="Times New Roman" panose="02020603050405020304" pitchFamily="18" charset="0"/>
                          <a:cs typeface="Times New Roman" panose="02020603050405020304" pitchFamily="18" charset="0"/>
                        </a:rPr>
                        <a:t>Core Zone</a:t>
                      </a:r>
                      <a:endParaRPr lang="en-IN" sz="9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541" marR="61541" marT="0" marB="0"/>
                </a:tc>
                <a:tc hMerge="1">
                  <a:txBody>
                    <a:bodyPr/>
                    <a:lstStyle/>
                    <a:p>
                      <a:endParaRPr lang="en-IN"/>
                    </a:p>
                  </a:txBody>
                  <a:tcPr/>
                </a:tc>
                <a:extLst>
                  <a:ext uri="{0D108BD9-81ED-4DB2-BD59-A6C34878D82A}">
                    <a16:rowId xmlns:a16="http://schemas.microsoft.com/office/drawing/2014/main" val="1256899409"/>
                  </a:ext>
                </a:extLst>
              </a:tr>
              <a:tr h="31786">
                <a:tc gridSpan="2">
                  <a:txBody>
                    <a:bodyPr/>
                    <a:lstStyle/>
                    <a:p>
                      <a:pPr algn="l">
                        <a:lnSpc>
                          <a:spcPct val="100000"/>
                        </a:lnSpc>
                        <a:spcAft>
                          <a:spcPts val="0"/>
                        </a:spcAft>
                      </a:pPr>
                      <a:r>
                        <a:rPr lang="en-US" sz="900" dirty="0">
                          <a:effectLst/>
                          <a:latin typeface="Times New Roman" panose="02020603050405020304" pitchFamily="18" charset="0"/>
                          <a:cs typeface="Times New Roman" panose="02020603050405020304" pitchFamily="18" charset="0"/>
                        </a:rPr>
                        <a:t>Flora</a:t>
                      </a:r>
                      <a:endParaRPr lang="en-IN"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541" marR="61541" marT="0" marB="0"/>
                </a:tc>
                <a:tc hMerge="1">
                  <a:txBody>
                    <a:bodyPr/>
                    <a:lstStyle/>
                    <a:p>
                      <a:endParaRPr lang="en-IN"/>
                    </a:p>
                  </a:txBody>
                  <a:tcPr/>
                </a:tc>
                <a:extLst>
                  <a:ext uri="{0D108BD9-81ED-4DB2-BD59-A6C34878D82A}">
                    <a16:rowId xmlns:a16="http://schemas.microsoft.com/office/drawing/2014/main" val="3644995953"/>
                  </a:ext>
                </a:extLst>
              </a:tr>
              <a:tr h="31786">
                <a:tc>
                  <a:txBody>
                    <a:bodyPr/>
                    <a:lstStyle/>
                    <a:p>
                      <a:pPr algn="ctr">
                        <a:lnSpc>
                          <a:spcPct val="100000"/>
                        </a:lnSpc>
                        <a:spcAft>
                          <a:spcPts val="0"/>
                        </a:spcAft>
                      </a:pPr>
                      <a:r>
                        <a:rPr lang="en-US" sz="900" dirty="0">
                          <a:effectLst/>
                          <a:latin typeface="Times New Roman" panose="02020603050405020304" pitchFamily="18" charset="0"/>
                          <a:cs typeface="Times New Roman" panose="02020603050405020304" pitchFamily="18" charset="0"/>
                        </a:rPr>
                        <a:t>Tree</a:t>
                      </a:r>
                      <a:endParaRPr lang="en-IN"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541" marR="61541" marT="0" marB="0"/>
                </a:tc>
                <a:tc>
                  <a:txBody>
                    <a:bodyPr/>
                    <a:lstStyle/>
                    <a:p>
                      <a:pPr algn="ctr">
                        <a:lnSpc>
                          <a:spcPct val="100000"/>
                        </a:lnSpc>
                        <a:spcAft>
                          <a:spcPts val="0"/>
                        </a:spcAft>
                      </a:pPr>
                      <a:r>
                        <a:rPr lang="en-US" sz="900" baseline="0" dirty="0">
                          <a:effectLst/>
                          <a:latin typeface="Times New Roman" panose="02020603050405020304" pitchFamily="18" charset="0"/>
                          <a:cs typeface="Times New Roman" panose="02020603050405020304" pitchFamily="18" charset="0"/>
                        </a:rPr>
                        <a:t>08 </a:t>
                      </a:r>
                      <a:r>
                        <a:rPr lang="en-US" sz="900" dirty="0">
                          <a:effectLst/>
                          <a:latin typeface="Times New Roman" panose="02020603050405020304" pitchFamily="18" charset="0"/>
                          <a:cs typeface="Times New Roman" panose="02020603050405020304" pitchFamily="18" charset="0"/>
                        </a:rPr>
                        <a:t>Species </a:t>
                      </a:r>
                      <a:endParaRPr lang="en-IN"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541" marR="61541" marT="0" marB="0"/>
                </a:tc>
                <a:extLst>
                  <a:ext uri="{0D108BD9-81ED-4DB2-BD59-A6C34878D82A}">
                    <a16:rowId xmlns:a16="http://schemas.microsoft.com/office/drawing/2014/main" val="796022698"/>
                  </a:ext>
                </a:extLst>
              </a:tr>
              <a:tr h="31786">
                <a:tc>
                  <a:txBody>
                    <a:bodyPr/>
                    <a:lstStyle/>
                    <a:p>
                      <a:pPr algn="ctr">
                        <a:lnSpc>
                          <a:spcPct val="100000"/>
                        </a:lnSpc>
                        <a:spcAft>
                          <a:spcPts val="0"/>
                        </a:spcAft>
                      </a:pPr>
                      <a:r>
                        <a:rPr lang="en-US" sz="900" dirty="0">
                          <a:effectLst/>
                          <a:latin typeface="Times New Roman" panose="02020603050405020304" pitchFamily="18" charset="0"/>
                          <a:cs typeface="Times New Roman" panose="02020603050405020304" pitchFamily="18" charset="0"/>
                        </a:rPr>
                        <a:t>Shrubs</a:t>
                      </a:r>
                      <a:endParaRPr lang="en-IN"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541" marR="61541" marT="0" marB="0"/>
                </a:tc>
                <a:tc>
                  <a:txBody>
                    <a:bodyPr/>
                    <a:lstStyle/>
                    <a:p>
                      <a:pPr algn="ctr">
                        <a:lnSpc>
                          <a:spcPct val="100000"/>
                        </a:lnSpc>
                        <a:spcAft>
                          <a:spcPts val="0"/>
                        </a:spcAft>
                      </a:pPr>
                      <a:r>
                        <a:rPr lang="en-US" sz="900" baseline="0" dirty="0">
                          <a:effectLst/>
                          <a:latin typeface="Times New Roman" panose="02020603050405020304" pitchFamily="18" charset="0"/>
                          <a:cs typeface="Times New Roman" panose="02020603050405020304" pitchFamily="18" charset="0"/>
                        </a:rPr>
                        <a:t>04 </a:t>
                      </a:r>
                      <a:r>
                        <a:rPr lang="en-US" sz="900" dirty="0">
                          <a:effectLst/>
                          <a:latin typeface="Times New Roman" panose="02020603050405020304" pitchFamily="18" charset="0"/>
                          <a:cs typeface="Times New Roman" panose="02020603050405020304" pitchFamily="18" charset="0"/>
                        </a:rPr>
                        <a:t>Species </a:t>
                      </a:r>
                      <a:endParaRPr lang="en-IN"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541" marR="61541" marT="0" marB="0"/>
                </a:tc>
                <a:extLst>
                  <a:ext uri="{0D108BD9-81ED-4DB2-BD59-A6C34878D82A}">
                    <a16:rowId xmlns:a16="http://schemas.microsoft.com/office/drawing/2014/main" val="3792020434"/>
                  </a:ext>
                </a:extLst>
              </a:tr>
              <a:tr h="31786">
                <a:tc>
                  <a:txBody>
                    <a:bodyPr/>
                    <a:lstStyle/>
                    <a:p>
                      <a:pPr algn="ctr">
                        <a:lnSpc>
                          <a:spcPct val="100000"/>
                        </a:lnSpc>
                        <a:spcAft>
                          <a:spcPts val="0"/>
                        </a:spcAft>
                      </a:pPr>
                      <a:r>
                        <a:rPr lang="en-US" sz="900" dirty="0">
                          <a:effectLst/>
                          <a:latin typeface="Times New Roman" panose="02020603050405020304" pitchFamily="18" charset="0"/>
                          <a:cs typeface="Times New Roman" panose="02020603050405020304" pitchFamily="18" charset="0"/>
                        </a:rPr>
                        <a:t>Herbs  and Grasses</a:t>
                      </a:r>
                      <a:endParaRPr lang="en-IN"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541" marR="61541" marT="0" marB="0"/>
                </a:tc>
                <a:tc>
                  <a:txBody>
                    <a:bodyPr/>
                    <a:lstStyle/>
                    <a:p>
                      <a:pPr algn="ctr">
                        <a:lnSpc>
                          <a:spcPct val="100000"/>
                        </a:lnSpc>
                        <a:spcAft>
                          <a:spcPts val="0"/>
                        </a:spcAft>
                      </a:pPr>
                      <a:r>
                        <a:rPr lang="en-US" sz="900" dirty="0">
                          <a:effectLst/>
                          <a:latin typeface="Times New Roman" panose="02020603050405020304" pitchFamily="18" charset="0"/>
                          <a:cs typeface="Times New Roman" panose="02020603050405020304" pitchFamily="18" charset="0"/>
                        </a:rPr>
                        <a:t>04 Species</a:t>
                      </a:r>
                      <a:endParaRPr lang="en-IN"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541" marR="61541" marT="0" marB="0"/>
                </a:tc>
                <a:extLst>
                  <a:ext uri="{0D108BD9-81ED-4DB2-BD59-A6C34878D82A}">
                    <a16:rowId xmlns:a16="http://schemas.microsoft.com/office/drawing/2014/main" val="3650649252"/>
                  </a:ext>
                </a:extLst>
              </a:tr>
              <a:tr h="31786">
                <a:tc gridSpan="2">
                  <a:txBody>
                    <a:bodyPr/>
                    <a:lstStyle/>
                    <a:p>
                      <a:pPr algn="l">
                        <a:lnSpc>
                          <a:spcPct val="100000"/>
                        </a:lnSpc>
                        <a:spcAft>
                          <a:spcPts val="0"/>
                        </a:spcAft>
                      </a:pPr>
                      <a:r>
                        <a:rPr lang="en-US" sz="900" dirty="0">
                          <a:effectLst/>
                          <a:latin typeface="Times New Roman" panose="02020603050405020304" pitchFamily="18" charset="0"/>
                          <a:cs typeface="Times New Roman" panose="02020603050405020304" pitchFamily="18" charset="0"/>
                        </a:rPr>
                        <a:t>Fauna</a:t>
                      </a:r>
                      <a:endParaRPr lang="en-IN"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541" marR="61541" marT="0" marB="0"/>
                </a:tc>
                <a:tc hMerge="1">
                  <a:txBody>
                    <a:bodyPr/>
                    <a:lstStyle/>
                    <a:p>
                      <a:endParaRPr lang="en-IN"/>
                    </a:p>
                  </a:txBody>
                  <a:tcPr/>
                </a:tc>
                <a:extLst>
                  <a:ext uri="{0D108BD9-81ED-4DB2-BD59-A6C34878D82A}">
                    <a16:rowId xmlns:a16="http://schemas.microsoft.com/office/drawing/2014/main" val="450831330"/>
                  </a:ext>
                </a:extLst>
              </a:tr>
              <a:tr h="31786">
                <a:tc>
                  <a:txBody>
                    <a:bodyPr/>
                    <a:lstStyle/>
                    <a:p>
                      <a:pPr algn="ctr">
                        <a:lnSpc>
                          <a:spcPct val="100000"/>
                        </a:lnSpc>
                        <a:spcAft>
                          <a:spcPts val="0"/>
                        </a:spcAft>
                      </a:pPr>
                      <a:r>
                        <a:rPr lang="en-US" sz="900">
                          <a:effectLst/>
                          <a:latin typeface="Times New Roman" panose="02020603050405020304" pitchFamily="18" charset="0"/>
                          <a:cs typeface="Times New Roman" panose="02020603050405020304" pitchFamily="18" charset="0"/>
                        </a:rPr>
                        <a:t>Avifauna</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541" marR="61541" marT="0" marB="0"/>
                </a:tc>
                <a:tc>
                  <a:txBody>
                    <a:bodyPr/>
                    <a:lstStyle/>
                    <a:p>
                      <a:pPr algn="ctr">
                        <a:lnSpc>
                          <a:spcPct val="100000"/>
                        </a:lnSpc>
                        <a:spcAft>
                          <a:spcPts val="0"/>
                        </a:spcAft>
                      </a:pPr>
                      <a:r>
                        <a:rPr lang="en-US" sz="900" dirty="0">
                          <a:effectLst/>
                          <a:latin typeface="Times New Roman" panose="02020603050405020304" pitchFamily="18" charset="0"/>
                          <a:cs typeface="Times New Roman" panose="02020603050405020304" pitchFamily="18" charset="0"/>
                        </a:rPr>
                        <a:t>05 Species</a:t>
                      </a:r>
                      <a:endParaRPr lang="en-IN"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541" marR="61541" marT="0" marB="0"/>
                </a:tc>
                <a:extLst>
                  <a:ext uri="{0D108BD9-81ED-4DB2-BD59-A6C34878D82A}">
                    <a16:rowId xmlns:a16="http://schemas.microsoft.com/office/drawing/2014/main" val="1287615731"/>
                  </a:ext>
                </a:extLst>
              </a:tr>
              <a:tr h="31786">
                <a:tc>
                  <a:txBody>
                    <a:bodyPr/>
                    <a:lstStyle/>
                    <a:p>
                      <a:pPr algn="ctr">
                        <a:lnSpc>
                          <a:spcPct val="100000"/>
                        </a:lnSpc>
                        <a:spcAft>
                          <a:spcPts val="0"/>
                        </a:spcAft>
                      </a:pPr>
                      <a:r>
                        <a:rPr lang="en-US" sz="900">
                          <a:effectLst/>
                          <a:latin typeface="Times New Roman" panose="02020603050405020304" pitchFamily="18" charset="0"/>
                          <a:cs typeface="Times New Roman" panose="02020603050405020304" pitchFamily="18" charset="0"/>
                        </a:rPr>
                        <a:t>Mammalia</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541" marR="61541" marT="0" marB="0"/>
                </a:tc>
                <a:tc>
                  <a:txBody>
                    <a:bodyPr/>
                    <a:lstStyle/>
                    <a:p>
                      <a:pPr algn="ctr">
                        <a:lnSpc>
                          <a:spcPct val="100000"/>
                        </a:lnSpc>
                        <a:spcAft>
                          <a:spcPts val="0"/>
                        </a:spcAft>
                      </a:pPr>
                      <a:r>
                        <a:rPr lang="en-US" sz="900" dirty="0">
                          <a:effectLst/>
                          <a:latin typeface="Times New Roman" panose="02020603050405020304" pitchFamily="18" charset="0"/>
                          <a:cs typeface="Times New Roman" panose="02020603050405020304" pitchFamily="18" charset="0"/>
                        </a:rPr>
                        <a:t>02 Species</a:t>
                      </a:r>
                      <a:endParaRPr lang="en-IN"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541" marR="61541" marT="0" marB="0"/>
                </a:tc>
                <a:extLst>
                  <a:ext uri="{0D108BD9-81ED-4DB2-BD59-A6C34878D82A}">
                    <a16:rowId xmlns:a16="http://schemas.microsoft.com/office/drawing/2014/main" val="1761712066"/>
                  </a:ext>
                </a:extLst>
              </a:tr>
              <a:tr h="31786">
                <a:tc>
                  <a:txBody>
                    <a:bodyPr/>
                    <a:lstStyle/>
                    <a:p>
                      <a:pPr algn="ctr">
                        <a:lnSpc>
                          <a:spcPct val="100000"/>
                        </a:lnSpc>
                        <a:spcAft>
                          <a:spcPts val="0"/>
                        </a:spcAft>
                      </a:pPr>
                      <a:r>
                        <a:rPr lang="en-US" sz="900" dirty="0">
                          <a:effectLst/>
                          <a:latin typeface="Times New Roman" panose="02020603050405020304" pitchFamily="18" charset="0"/>
                          <a:cs typeface="Times New Roman" panose="02020603050405020304" pitchFamily="18" charset="0"/>
                        </a:rPr>
                        <a:t>Amphibian</a:t>
                      </a:r>
                      <a:endParaRPr lang="en-IN"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541" marR="61541" marT="0" marB="0"/>
                </a:tc>
                <a:tc>
                  <a:txBody>
                    <a:bodyPr/>
                    <a:lstStyle/>
                    <a:p>
                      <a:pPr algn="ctr">
                        <a:lnSpc>
                          <a:spcPct val="100000"/>
                        </a:lnSpc>
                        <a:spcAft>
                          <a:spcPts val="0"/>
                        </a:spcAft>
                      </a:pPr>
                      <a:r>
                        <a:rPr lang="en-IN" sz="900" dirty="0">
                          <a:effectLst/>
                          <a:latin typeface="Times New Roman" panose="02020603050405020304" pitchFamily="18" charset="0"/>
                          <a:cs typeface="Times New Roman" panose="02020603050405020304" pitchFamily="18" charset="0"/>
                        </a:rPr>
                        <a:t>-</a:t>
                      </a:r>
                      <a:endParaRPr lang="en-IN"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541" marR="61541" marT="0" marB="0"/>
                </a:tc>
                <a:extLst>
                  <a:ext uri="{0D108BD9-81ED-4DB2-BD59-A6C34878D82A}">
                    <a16:rowId xmlns:a16="http://schemas.microsoft.com/office/drawing/2014/main" val="2697038200"/>
                  </a:ext>
                </a:extLst>
              </a:tr>
              <a:tr h="31786">
                <a:tc>
                  <a:txBody>
                    <a:bodyPr/>
                    <a:lstStyle/>
                    <a:p>
                      <a:pPr algn="ctr">
                        <a:lnSpc>
                          <a:spcPct val="100000"/>
                        </a:lnSpc>
                        <a:spcAft>
                          <a:spcPts val="0"/>
                        </a:spcAft>
                      </a:pPr>
                      <a:r>
                        <a:rPr lang="en-US" sz="900">
                          <a:effectLst/>
                          <a:latin typeface="Times New Roman" panose="02020603050405020304" pitchFamily="18" charset="0"/>
                          <a:cs typeface="Times New Roman" panose="02020603050405020304" pitchFamily="18" charset="0"/>
                        </a:rPr>
                        <a:t>Reptiles</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541" marR="61541"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effectLst/>
                          <a:latin typeface="Times New Roman" panose="02020603050405020304" pitchFamily="18" charset="0"/>
                          <a:cs typeface="Times New Roman" panose="02020603050405020304" pitchFamily="18" charset="0"/>
                        </a:rPr>
                        <a:t>01 Species</a:t>
                      </a:r>
                      <a:endParaRPr lang="en-IN"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541" marR="61541" marT="0" marB="0"/>
                </a:tc>
                <a:extLst>
                  <a:ext uri="{0D108BD9-81ED-4DB2-BD59-A6C34878D82A}">
                    <a16:rowId xmlns:a16="http://schemas.microsoft.com/office/drawing/2014/main" val="3245681457"/>
                  </a:ext>
                </a:extLst>
              </a:tr>
              <a:tr h="31786">
                <a:tc gridSpan="2">
                  <a:txBody>
                    <a:bodyPr/>
                    <a:lstStyle/>
                    <a:p>
                      <a:pPr algn="ctr">
                        <a:lnSpc>
                          <a:spcPct val="100000"/>
                        </a:lnSpc>
                        <a:spcAft>
                          <a:spcPts val="0"/>
                        </a:spcAft>
                      </a:pPr>
                      <a:r>
                        <a:rPr lang="en-US" sz="900" dirty="0">
                          <a:effectLst/>
                          <a:latin typeface="Times New Roman" panose="02020603050405020304" pitchFamily="18" charset="0"/>
                          <a:cs typeface="Times New Roman" panose="02020603050405020304" pitchFamily="18" charset="0"/>
                        </a:rPr>
                        <a:t>Buffer Zone</a:t>
                      </a:r>
                      <a:endParaRPr lang="en-IN" sz="9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541" marR="61541" marT="0" marB="0"/>
                </a:tc>
                <a:tc hMerge="1">
                  <a:txBody>
                    <a:bodyPr/>
                    <a:lstStyle/>
                    <a:p>
                      <a:endParaRPr lang="en-IN"/>
                    </a:p>
                  </a:txBody>
                  <a:tcPr/>
                </a:tc>
                <a:extLst>
                  <a:ext uri="{0D108BD9-81ED-4DB2-BD59-A6C34878D82A}">
                    <a16:rowId xmlns:a16="http://schemas.microsoft.com/office/drawing/2014/main" val="1402093466"/>
                  </a:ext>
                </a:extLst>
              </a:tr>
              <a:tr h="31786">
                <a:tc gridSpan="2">
                  <a:txBody>
                    <a:bodyPr/>
                    <a:lstStyle/>
                    <a:p>
                      <a:pPr algn="l">
                        <a:lnSpc>
                          <a:spcPct val="100000"/>
                        </a:lnSpc>
                        <a:spcAft>
                          <a:spcPts val="0"/>
                        </a:spcAft>
                      </a:pPr>
                      <a:r>
                        <a:rPr lang="en-US" sz="900" dirty="0">
                          <a:effectLst/>
                          <a:latin typeface="Times New Roman" panose="02020603050405020304" pitchFamily="18" charset="0"/>
                          <a:cs typeface="Times New Roman" panose="02020603050405020304" pitchFamily="18" charset="0"/>
                        </a:rPr>
                        <a:t>Flora</a:t>
                      </a:r>
                      <a:endParaRPr lang="en-IN"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541" marR="61541" marT="0" marB="0"/>
                </a:tc>
                <a:tc hMerge="1">
                  <a:txBody>
                    <a:bodyPr/>
                    <a:lstStyle/>
                    <a:p>
                      <a:endParaRPr lang="en-IN"/>
                    </a:p>
                  </a:txBody>
                  <a:tcPr/>
                </a:tc>
                <a:extLst>
                  <a:ext uri="{0D108BD9-81ED-4DB2-BD59-A6C34878D82A}">
                    <a16:rowId xmlns:a16="http://schemas.microsoft.com/office/drawing/2014/main" val="2390599762"/>
                  </a:ext>
                </a:extLst>
              </a:tr>
              <a:tr h="31786">
                <a:tc>
                  <a:txBody>
                    <a:bodyPr/>
                    <a:lstStyle/>
                    <a:p>
                      <a:pPr algn="ctr">
                        <a:lnSpc>
                          <a:spcPct val="100000"/>
                        </a:lnSpc>
                        <a:spcAft>
                          <a:spcPts val="0"/>
                        </a:spcAft>
                      </a:pPr>
                      <a:r>
                        <a:rPr lang="en-US" sz="900">
                          <a:effectLst/>
                          <a:latin typeface="Times New Roman" panose="02020603050405020304" pitchFamily="18" charset="0"/>
                          <a:cs typeface="Times New Roman" panose="02020603050405020304" pitchFamily="18" charset="0"/>
                        </a:rPr>
                        <a:t>Tree</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541" marR="61541" marT="0" marB="0"/>
                </a:tc>
                <a:tc>
                  <a:txBody>
                    <a:bodyPr/>
                    <a:lstStyle/>
                    <a:p>
                      <a:pPr algn="ctr">
                        <a:lnSpc>
                          <a:spcPct val="100000"/>
                        </a:lnSpc>
                        <a:spcAft>
                          <a:spcPts val="0"/>
                        </a:spcAft>
                      </a:pPr>
                      <a:r>
                        <a:rPr lang="en-US" sz="900" baseline="0" dirty="0">
                          <a:effectLst/>
                          <a:latin typeface="Times New Roman" panose="02020603050405020304" pitchFamily="18" charset="0"/>
                          <a:cs typeface="Times New Roman" panose="02020603050405020304" pitchFamily="18" charset="0"/>
                        </a:rPr>
                        <a:t>27 </a:t>
                      </a:r>
                      <a:r>
                        <a:rPr lang="en-US" sz="900" dirty="0">
                          <a:effectLst/>
                          <a:latin typeface="Times New Roman" panose="02020603050405020304" pitchFamily="18" charset="0"/>
                          <a:cs typeface="Times New Roman" panose="02020603050405020304" pitchFamily="18" charset="0"/>
                        </a:rPr>
                        <a:t>Species </a:t>
                      </a:r>
                      <a:endParaRPr lang="en-IN"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541" marR="61541" marT="0" marB="0"/>
                </a:tc>
                <a:extLst>
                  <a:ext uri="{0D108BD9-81ED-4DB2-BD59-A6C34878D82A}">
                    <a16:rowId xmlns:a16="http://schemas.microsoft.com/office/drawing/2014/main" val="3239431991"/>
                  </a:ext>
                </a:extLst>
              </a:tr>
              <a:tr h="31786">
                <a:tc>
                  <a:txBody>
                    <a:bodyPr/>
                    <a:lstStyle/>
                    <a:p>
                      <a:pPr algn="ctr">
                        <a:lnSpc>
                          <a:spcPct val="100000"/>
                        </a:lnSpc>
                        <a:spcAft>
                          <a:spcPts val="0"/>
                        </a:spcAft>
                      </a:pPr>
                      <a:r>
                        <a:rPr lang="en-US" sz="900" dirty="0">
                          <a:effectLst/>
                          <a:latin typeface="Times New Roman" panose="02020603050405020304" pitchFamily="18" charset="0"/>
                          <a:cs typeface="Times New Roman" panose="02020603050405020304" pitchFamily="18" charset="0"/>
                        </a:rPr>
                        <a:t>Shrubs</a:t>
                      </a:r>
                      <a:endParaRPr lang="en-IN"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541" marR="61541" marT="0" marB="0"/>
                </a:tc>
                <a:tc>
                  <a:txBody>
                    <a:bodyPr/>
                    <a:lstStyle/>
                    <a:p>
                      <a:pPr algn="ctr">
                        <a:lnSpc>
                          <a:spcPct val="100000"/>
                        </a:lnSpc>
                        <a:spcAft>
                          <a:spcPts val="0"/>
                        </a:spcAft>
                      </a:pPr>
                      <a:r>
                        <a:rPr lang="en-US" sz="900" dirty="0">
                          <a:effectLst/>
                          <a:latin typeface="Times New Roman" panose="02020603050405020304" pitchFamily="18" charset="0"/>
                          <a:cs typeface="Times New Roman" panose="02020603050405020304" pitchFamily="18" charset="0"/>
                        </a:rPr>
                        <a:t>13 Species </a:t>
                      </a:r>
                      <a:endParaRPr lang="en-IN"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541" marR="61541" marT="0" marB="0"/>
                </a:tc>
                <a:extLst>
                  <a:ext uri="{0D108BD9-81ED-4DB2-BD59-A6C34878D82A}">
                    <a16:rowId xmlns:a16="http://schemas.microsoft.com/office/drawing/2014/main" val="2661078730"/>
                  </a:ext>
                </a:extLst>
              </a:tr>
              <a:tr h="31786">
                <a:tc>
                  <a:txBody>
                    <a:bodyPr/>
                    <a:lstStyle/>
                    <a:p>
                      <a:pPr algn="ctr">
                        <a:lnSpc>
                          <a:spcPct val="100000"/>
                        </a:lnSpc>
                        <a:spcAft>
                          <a:spcPts val="0"/>
                        </a:spcAft>
                      </a:pPr>
                      <a:r>
                        <a:rPr lang="en-US" sz="900" dirty="0">
                          <a:effectLst/>
                          <a:latin typeface="Times New Roman" panose="02020603050405020304" pitchFamily="18" charset="0"/>
                          <a:cs typeface="Times New Roman" panose="02020603050405020304" pitchFamily="18" charset="0"/>
                        </a:rPr>
                        <a:t>Herbs &amp; Grasses</a:t>
                      </a:r>
                      <a:endParaRPr lang="en-IN"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541" marR="61541" marT="0" marB="0"/>
                </a:tc>
                <a:tc>
                  <a:txBody>
                    <a:bodyPr/>
                    <a:lstStyle/>
                    <a:p>
                      <a:pPr algn="ctr">
                        <a:lnSpc>
                          <a:spcPct val="100000"/>
                        </a:lnSpc>
                        <a:spcAft>
                          <a:spcPts val="0"/>
                        </a:spcAft>
                      </a:pPr>
                      <a:r>
                        <a:rPr lang="en-US" sz="900" dirty="0">
                          <a:effectLst/>
                          <a:latin typeface="Times New Roman" panose="02020603050405020304" pitchFamily="18" charset="0"/>
                          <a:cs typeface="Times New Roman" panose="02020603050405020304" pitchFamily="18" charset="0"/>
                        </a:rPr>
                        <a:t>58 Species</a:t>
                      </a:r>
                      <a:endParaRPr lang="en-IN"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541" marR="61541" marT="0" marB="0"/>
                </a:tc>
                <a:extLst>
                  <a:ext uri="{0D108BD9-81ED-4DB2-BD59-A6C34878D82A}">
                    <a16:rowId xmlns:a16="http://schemas.microsoft.com/office/drawing/2014/main" val="1461954603"/>
                  </a:ext>
                </a:extLst>
              </a:tr>
              <a:tr h="31786">
                <a:tc gridSpan="2">
                  <a:txBody>
                    <a:bodyPr/>
                    <a:lstStyle/>
                    <a:p>
                      <a:pPr algn="l">
                        <a:lnSpc>
                          <a:spcPct val="100000"/>
                        </a:lnSpc>
                        <a:spcAft>
                          <a:spcPts val="0"/>
                        </a:spcAft>
                      </a:pPr>
                      <a:r>
                        <a:rPr lang="en-US" sz="900" dirty="0">
                          <a:effectLst/>
                          <a:latin typeface="Times New Roman" panose="02020603050405020304" pitchFamily="18" charset="0"/>
                          <a:cs typeface="Times New Roman" panose="02020603050405020304" pitchFamily="18" charset="0"/>
                        </a:rPr>
                        <a:t>Fauna</a:t>
                      </a:r>
                      <a:endParaRPr lang="en-IN"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541" marR="61541" marT="0" marB="0"/>
                </a:tc>
                <a:tc hMerge="1">
                  <a:txBody>
                    <a:bodyPr/>
                    <a:lstStyle/>
                    <a:p>
                      <a:endParaRPr lang="en-IN"/>
                    </a:p>
                  </a:txBody>
                  <a:tcPr/>
                </a:tc>
                <a:extLst>
                  <a:ext uri="{0D108BD9-81ED-4DB2-BD59-A6C34878D82A}">
                    <a16:rowId xmlns:a16="http://schemas.microsoft.com/office/drawing/2014/main" val="1832879384"/>
                  </a:ext>
                </a:extLst>
              </a:tr>
              <a:tr h="31786">
                <a:tc>
                  <a:txBody>
                    <a:bodyPr/>
                    <a:lstStyle/>
                    <a:p>
                      <a:pPr algn="ctr">
                        <a:lnSpc>
                          <a:spcPct val="100000"/>
                        </a:lnSpc>
                        <a:spcAft>
                          <a:spcPts val="0"/>
                        </a:spcAft>
                      </a:pPr>
                      <a:r>
                        <a:rPr lang="en-US" sz="900">
                          <a:effectLst/>
                          <a:latin typeface="Times New Roman" panose="02020603050405020304" pitchFamily="18" charset="0"/>
                          <a:cs typeface="Times New Roman" panose="02020603050405020304" pitchFamily="18" charset="0"/>
                        </a:rPr>
                        <a:t>Avifauna</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541" marR="61541" marT="0" marB="0"/>
                </a:tc>
                <a:tc>
                  <a:txBody>
                    <a:bodyPr/>
                    <a:lstStyle/>
                    <a:p>
                      <a:pPr algn="ctr">
                        <a:lnSpc>
                          <a:spcPct val="100000"/>
                        </a:lnSpc>
                        <a:spcAft>
                          <a:spcPts val="0"/>
                        </a:spcAft>
                      </a:pPr>
                      <a:r>
                        <a:rPr lang="en-US" sz="900" baseline="0" dirty="0">
                          <a:effectLst/>
                          <a:latin typeface="Times New Roman" panose="02020603050405020304" pitchFamily="18" charset="0"/>
                          <a:cs typeface="Times New Roman" panose="02020603050405020304" pitchFamily="18" charset="0"/>
                        </a:rPr>
                        <a:t>41 </a:t>
                      </a:r>
                      <a:r>
                        <a:rPr lang="en-US" sz="900" dirty="0">
                          <a:effectLst/>
                          <a:latin typeface="Times New Roman" panose="02020603050405020304" pitchFamily="18" charset="0"/>
                          <a:cs typeface="Times New Roman" panose="02020603050405020304" pitchFamily="18" charset="0"/>
                        </a:rPr>
                        <a:t>Species</a:t>
                      </a:r>
                      <a:endParaRPr lang="en-IN"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541" marR="61541" marT="0" marB="0"/>
                </a:tc>
                <a:extLst>
                  <a:ext uri="{0D108BD9-81ED-4DB2-BD59-A6C34878D82A}">
                    <a16:rowId xmlns:a16="http://schemas.microsoft.com/office/drawing/2014/main" val="2570666463"/>
                  </a:ext>
                </a:extLst>
              </a:tr>
              <a:tr h="31786">
                <a:tc>
                  <a:txBody>
                    <a:bodyPr/>
                    <a:lstStyle/>
                    <a:p>
                      <a:pPr algn="ctr">
                        <a:lnSpc>
                          <a:spcPct val="100000"/>
                        </a:lnSpc>
                        <a:spcAft>
                          <a:spcPts val="0"/>
                        </a:spcAft>
                      </a:pPr>
                      <a:r>
                        <a:rPr lang="en-US" sz="900">
                          <a:effectLst/>
                          <a:latin typeface="Times New Roman" panose="02020603050405020304" pitchFamily="18" charset="0"/>
                          <a:cs typeface="Times New Roman" panose="02020603050405020304" pitchFamily="18" charset="0"/>
                        </a:rPr>
                        <a:t>Mammalia</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541" marR="61541" marT="0" marB="0"/>
                </a:tc>
                <a:tc>
                  <a:txBody>
                    <a:bodyPr/>
                    <a:lstStyle/>
                    <a:p>
                      <a:pPr algn="ctr">
                        <a:lnSpc>
                          <a:spcPct val="100000"/>
                        </a:lnSpc>
                        <a:spcAft>
                          <a:spcPts val="0"/>
                        </a:spcAft>
                      </a:pPr>
                      <a:r>
                        <a:rPr lang="en-US" sz="900" dirty="0">
                          <a:effectLst/>
                          <a:latin typeface="Times New Roman" panose="02020603050405020304" pitchFamily="18" charset="0"/>
                          <a:cs typeface="Times New Roman" panose="02020603050405020304" pitchFamily="18" charset="0"/>
                        </a:rPr>
                        <a:t>08 Species</a:t>
                      </a:r>
                      <a:endParaRPr lang="en-IN"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541" marR="61541" marT="0" marB="0"/>
                </a:tc>
                <a:extLst>
                  <a:ext uri="{0D108BD9-81ED-4DB2-BD59-A6C34878D82A}">
                    <a16:rowId xmlns:a16="http://schemas.microsoft.com/office/drawing/2014/main" val="3274080465"/>
                  </a:ext>
                </a:extLst>
              </a:tr>
              <a:tr h="31786">
                <a:tc>
                  <a:txBody>
                    <a:bodyPr/>
                    <a:lstStyle/>
                    <a:p>
                      <a:pPr algn="ctr">
                        <a:lnSpc>
                          <a:spcPct val="100000"/>
                        </a:lnSpc>
                        <a:spcAft>
                          <a:spcPts val="0"/>
                        </a:spcAft>
                      </a:pPr>
                      <a:r>
                        <a:rPr lang="en-US" sz="900">
                          <a:effectLst/>
                          <a:latin typeface="Times New Roman" panose="02020603050405020304" pitchFamily="18" charset="0"/>
                          <a:cs typeface="Times New Roman" panose="02020603050405020304" pitchFamily="18" charset="0"/>
                        </a:rPr>
                        <a:t>Amphibian</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541" marR="61541" marT="0" marB="0"/>
                </a:tc>
                <a:tc>
                  <a:txBody>
                    <a:bodyPr/>
                    <a:lstStyle/>
                    <a:p>
                      <a:pPr algn="ctr">
                        <a:lnSpc>
                          <a:spcPct val="100000"/>
                        </a:lnSpc>
                        <a:spcAft>
                          <a:spcPts val="0"/>
                        </a:spcAft>
                      </a:pPr>
                      <a:r>
                        <a:rPr lang="en-US" sz="900" dirty="0">
                          <a:effectLst/>
                          <a:latin typeface="Times New Roman" panose="02020603050405020304" pitchFamily="18" charset="0"/>
                          <a:cs typeface="Times New Roman" panose="02020603050405020304" pitchFamily="18" charset="0"/>
                        </a:rPr>
                        <a:t>02 Species</a:t>
                      </a:r>
                      <a:endParaRPr lang="en-IN"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541" marR="61541" marT="0" marB="0"/>
                </a:tc>
                <a:extLst>
                  <a:ext uri="{0D108BD9-81ED-4DB2-BD59-A6C34878D82A}">
                    <a16:rowId xmlns:a16="http://schemas.microsoft.com/office/drawing/2014/main" val="3689865324"/>
                  </a:ext>
                </a:extLst>
              </a:tr>
              <a:tr h="31786">
                <a:tc>
                  <a:txBody>
                    <a:bodyPr/>
                    <a:lstStyle/>
                    <a:p>
                      <a:pPr algn="ctr">
                        <a:lnSpc>
                          <a:spcPct val="100000"/>
                        </a:lnSpc>
                        <a:spcAft>
                          <a:spcPts val="0"/>
                        </a:spcAft>
                      </a:pPr>
                      <a:r>
                        <a:rPr lang="en-US" sz="900">
                          <a:effectLst/>
                          <a:latin typeface="Times New Roman" panose="02020603050405020304" pitchFamily="18" charset="0"/>
                          <a:cs typeface="Times New Roman" panose="02020603050405020304" pitchFamily="18" charset="0"/>
                        </a:rPr>
                        <a:t>Reptiles</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541" marR="61541" marT="0" marB="0"/>
                </a:tc>
                <a:tc>
                  <a:txBody>
                    <a:bodyPr/>
                    <a:lstStyle/>
                    <a:p>
                      <a:pPr algn="ctr">
                        <a:lnSpc>
                          <a:spcPct val="100000"/>
                        </a:lnSpc>
                        <a:spcAft>
                          <a:spcPts val="0"/>
                        </a:spcAft>
                      </a:pPr>
                      <a:r>
                        <a:rPr lang="en-US" sz="900" dirty="0">
                          <a:effectLst/>
                          <a:latin typeface="Times New Roman" panose="02020603050405020304" pitchFamily="18" charset="0"/>
                          <a:cs typeface="Times New Roman" panose="02020603050405020304" pitchFamily="18" charset="0"/>
                        </a:rPr>
                        <a:t>07 Species</a:t>
                      </a:r>
                      <a:endParaRPr lang="en-IN"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541" marR="61541" marT="0" marB="0"/>
                </a:tc>
                <a:extLst>
                  <a:ext uri="{0D108BD9-81ED-4DB2-BD59-A6C34878D82A}">
                    <a16:rowId xmlns:a16="http://schemas.microsoft.com/office/drawing/2014/main" val="1921068973"/>
                  </a:ext>
                </a:extLst>
              </a:tr>
              <a:tr h="31786">
                <a:tc>
                  <a:txBody>
                    <a:bodyPr/>
                    <a:lstStyle/>
                    <a:p>
                      <a:pPr algn="ctr">
                        <a:lnSpc>
                          <a:spcPct val="100000"/>
                        </a:lnSpc>
                        <a:spcAft>
                          <a:spcPts val="0"/>
                        </a:spcAft>
                      </a:pPr>
                      <a:r>
                        <a:rPr lang="en-US" sz="900" dirty="0">
                          <a:effectLst/>
                          <a:latin typeface="Times New Roman" panose="02020603050405020304" pitchFamily="18" charset="0"/>
                          <a:cs typeface="Times New Roman" panose="02020603050405020304" pitchFamily="18" charset="0"/>
                        </a:rPr>
                        <a:t>Butterflies</a:t>
                      </a:r>
                      <a:endParaRPr lang="en-IN"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541" marR="61541" marT="0" marB="0"/>
                </a:tc>
                <a:tc>
                  <a:txBody>
                    <a:bodyPr/>
                    <a:lstStyle/>
                    <a:p>
                      <a:pPr algn="ctr">
                        <a:lnSpc>
                          <a:spcPct val="100000"/>
                        </a:lnSpc>
                        <a:spcAft>
                          <a:spcPts val="0"/>
                        </a:spcAft>
                      </a:pPr>
                      <a:r>
                        <a:rPr lang="en-US" sz="900" dirty="0">
                          <a:effectLst/>
                          <a:latin typeface="Times New Roman" panose="02020603050405020304" pitchFamily="18" charset="0"/>
                          <a:cs typeface="Times New Roman" panose="02020603050405020304" pitchFamily="18" charset="0"/>
                        </a:rPr>
                        <a:t>06 Species</a:t>
                      </a:r>
                      <a:endParaRPr lang="en-IN"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541" marR="61541" marT="0" marB="0"/>
                </a:tc>
                <a:extLst>
                  <a:ext uri="{0D108BD9-81ED-4DB2-BD59-A6C34878D82A}">
                    <a16:rowId xmlns:a16="http://schemas.microsoft.com/office/drawing/2014/main" val="455560920"/>
                  </a:ext>
                </a:extLst>
              </a:tr>
            </a:tbl>
          </a:graphicData>
        </a:graphic>
      </p:graphicFrame>
    </p:spTree>
    <p:extLst>
      <p:ext uri="{BB962C8B-B14F-4D97-AF65-F5344CB8AC3E}">
        <p14:creationId xmlns:p14="http://schemas.microsoft.com/office/powerpoint/2010/main" val="39773972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99300" y="6416675"/>
            <a:ext cx="2311400" cy="365125"/>
          </a:xfrm>
        </p:spPr>
        <p:txBody>
          <a:bodyPr/>
          <a:lstStyle/>
          <a:p>
            <a:pPr>
              <a:defRPr/>
            </a:pPr>
            <a:fld id="{E37F0A0A-F07F-49B8-B7E1-B2CDB105F3D9}" type="slidenum">
              <a:rPr lang="en-US" smtClean="0"/>
              <a:pPr>
                <a:defRPr/>
              </a:pPr>
              <a:t>38</a:t>
            </a:fld>
            <a:endParaRPr lang="en-US"/>
          </a:p>
        </p:txBody>
      </p:sp>
      <p:sp>
        <p:nvSpPr>
          <p:cNvPr id="7" name="Rectangle 6"/>
          <p:cNvSpPr/>
          <p:nvPr/>
        </p:nvSpPr>
        <p:spPr>
          <a:xfrm>
            <a:off x="501650" y="26313"/>
            <a:ext cx="9328150" cy="430887"/>
          </a:xfrm>
          <a:prstGeom prst="rect">
            <a:avLst/>
          </a:prstGeom>
        </p:spPr>
        <p:txBody>
          <a:bodyPr>
            <a:spAutoFit/>
          </a:bodyPr>
          <a:lstStyle/>
          <a:p>
            <a:pPr algn="ctr">
              <a:defRPr/>
            </a:pPr>
            <a:r>
              <a:rPr lang="en-US" sz="2200" b="1" dirty="0">
                <a:latin typeface="Times New Roman" pitchFamily="18" charset="0"/>
                <a:cs typeface="Times New Roman" pitchFamily="18" charset="0"/>
              </a:rPr>
              <a:t>POINT WISE COMPLIANCES OF TERM OF REFERENCES</a:t>
            </a:r>
            <a:endParaRPr lang="en-US" sz="2200" b="1" cap="all" dirty="0">
              <a:latin typeface="Times New Roman" pitchFamily="18" charset="0"/>
              <a:ea typeface="+mj-ea"/>
              <a:cs typeface="Times New Roman" pitchFamily="18" charset="0"/>
            </a:endParaRPr>
          </a:p>
        </p:txBody>
      </p:sp>
      <p:sp>
        <p:nvSpPr>
          <p:cNvPr id="6" name="Rectangle 2">
            <a:extLst>
              <a:ext uri="{FF2B5EF4-FFF2-40B4-BE49-F238E27FC236}">
                <a16:creationId xmlns:a16="http://schemas.microsoft.com/office/drawing/2014/main" id="{8E3FA15C-98F1-4D6B-AD3F-0A02F4B595C2}"/>
              </a:ext>
            </a:extLst>
          </p:cNvPr>
          <p:cNvSpPr>
            <a:spLocks noChangeArrowheads="1"/>
          </p:cNvSpPr>
          <p:nvPr/>
        </p:nvSpPr>
        <p:spPr bwMode="auto">
          <a:xfrm>
            <a:off x="3216088" y="1748920"/>
            <a:ext cx="8131550" cy="3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aphicFrame>
        <p:nvGraphicFramePr>
          <p:cNvPr id="8" name="Table 7">
            <a:extLst>
              <a:ext uri="{FF2B5EF4-FFF2-40B4-BE49-F238E27FC236}">
                <a16:creationId xmlns:a16="http://schemas.microsoft.com/office/drawing/2014/main" id="{8D2C6D29-7681-4002-BF94-BC8A1BBE906D}"/>
              </a:ext>
            </a:extLst>
          </p:cNvPr>
          <p:cNvGraphicFramePr>
            <a:graphicFrameLocks noGrp="1"/>
          </p:cNvGraphicFramePr>
          <p:nvPr>
            <p:extLst>
              <p:ext uri="{D42A27DB-BD31-4B8C-83A1-F6EECF244321}">
                <p14:modId xmlns:p14="http://schemas.microsoft.com/office/powerpoint/2010/main" val="4126095581"/>
              </p:ext>
            </p:extLst>
          </p:nvPr>
        </p:nvGraphicFramePr>
        <p:xfrm>
          <a:off x="228599" y="569212"/>
          <a:ext cx="9601201" cy="5855272"/>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3962401">
                  <a:extLst>
                    <a:ext uri="{9D8B030D-6E8A-4147-A177-3AD203B41FA5}">
                      <a16:colId xmlns:a16="http://schemas.microsoft.com/office/drawing/2014/main" val="20001"/>
                    </a:ext>
                  </a:extLst>
                </a:gridCol>
                <a:gridCol w="5105400">
                  <a:extLst>
                    <a:ext uri="{9D8B030D-6E8A-4147-A177-3AD203B41FA5}">
                      <a16:colId xmlns:a16="http://schemas.microsoft.com/office/drawing/2014/main" val="20002"/>
                    </a:ext>
                  </a:extLst>
                </a:gridCol>
              </a:tblGrid>
              <a:tr h="457200">
                <a:tc>
                  <a:txBody>
                    <a:bodyPr/>
                    <a:lstStyle/>
                    <a:p>
                      <a:r>
                        <a:rPr lang="en-US" sz="1150" b="1" dirty="0">
                          <a:latin typeface="Times New Roman" pitchFamily="18" charset="0"/>
                          <a:cs typeface="Times New Roman" pitchFamily="18" charset="0"/>
                        </a:rPr>
                        <a:t>TOR Point</a:t>
                      </a:r>
                    </a:p>
                  </a:txBody>
                  <a:tcPr>
                    <a:solidFill>
                      <a:schemeClr val="accent1">
                        <a:lumMod val="20000"/>
                        <a:lumOff val="80000"/>
                      </a:schemeClr>
                    </a:solidFill>
                  </a:tcPr>
                </a:tc>
                <a:tc>
                  <a:txBody>
                    <a:bodyPr/>
                    <a:lstStyle/>
                    <a:p>
                      <a:r>
                        <a:rPr lang="en-US" sz="1150" b="1" dirty="0">
                          <a:latin typeface="Times New Roman" pitchFamily="18" charset="0"/>
                          <a:cs typeface="Times New Roman" pitchFamily="18" charset="0"/>
                        </a:rPr>
                        <a:t>ToR Details</a:t>
                      </a:r>
                    </a:p>
                  </a:txBody>
                  <a:tcPr>
                    <a:solidFill>
                      <a:schemeClr val="accent1">
                        <a:lumMod val="20000"/>
                        <a:lumOff val="80000"/>
                      </a:schemeClr>
                    </a:solidFill>
                  </a:tcPr>
                </a:tc>
                <a:tc>
                  <a:txBody>
                    <a:bodyPr/>
                    <a:lstStyle/>
                    <a:p>
                      <a:r>
                        <a:rPr lang="en-US" sz="1150" b="1" dirty="0">
                          <a:latin typeface="Times New Roman" pitchFamily="18" charset="0"/>
                          <a:cs typeface="Times New Roman" pitchFamily="18" charset="0"/>
                        </a:rPr>
                        <a:t>Implementation/Plan </a:t>
                      </a:r>
                    </a:p>
                  </a:txBody>
                  <a:tcPr>
                    <a:solidFill>
                      <a:schemeClr val="accent1">
                        <a:lumMod val="20000"/>
                        <a:lumOff val="80000"/>
                      </a:schemeClr>
                    </a:solidFill>
                  </a:tcPr>
                </a:tc>
                <a:extLst>
                  <a:ext uri="{0D108BD9-81ED-4DB2-BD59-A6C34878D82A}">
                    <a16:rowId xmlns:a16="http://schemas.microsoft.com/office/drawing/2014/main" val="10000"/>
                  </a:ext>
                </a:extLst>
              </a:tr>
              <a:tr h="0">
                <a:tc>
                  <a:txBody>
                    <a:bodyPr/>
                    <a:lstStyle/>
                    <a:p>
                      <a:pPr marL="0" lvl="0" indent="0" algn="ctr">
                        <a:lnSpc>
                          <a:spcPct val="150000"/>
                        </a:lnSpc>
                        <a:spcAft>
                          <a:spcPts val="600"/>
                        </a:spcAft>
                        <a:buFont typeface="+mj-lt"/>
                        <a:buNone/>
                      </a:pPr>
                      <a:r>
                        <a:rPr lang="en-US" sz="1150" b="0" dirty="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IN" sz="11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150" b="1" dirty="0">
                          <a:effectLst/>
                          <a:latin typeface="Times New Roman" panose="02020603050405020304" pitchFamily="18" charset="0"/>
                          <a:ea typeface="Times New Roman" panose="02020603050405020304" pitchFamily="18" charset="0"/>
                        </a:rPr>
                        <a:t>Impact Assessment and Environment Management Plan</a:t>
                      </a:r>
                      <a:endParaRPr lang="en-IN" sz="115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600"/>
                        </a:spcAft>
                      </a:pPr>
                      <a:endParaRPr lang="en-IN" sz="115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marL="0" lvl="0" indent="0" algn="ctr">
                        <a:lnSpc>
                          <a:spcPct val="150000"/>
                        </a:lnSpc>
                        <a:spcAft>
                          <a:spcPts val="600"/>
                        </a:spcAft>
                        <a:buFont typeface="+mj-lt"/>
                        <a:buNone/>
                      </a:pPr>
                      <a:r>
                        <a:rPr lang="en-US" sz="1150" b="0"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150" b="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1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indent="0" algn="just">
                        <a:lnSpc>
                          <a:spcPct val="150000"/>
                        </a:lnSpc>
                        <a:spcAft>
                          <a:spcPts val="1000"/>
                        </a:spcAft>
                      </a:pPr>
                      <a:r>
                        <a:rPr lang="en-US" sz="1150" dirty="0">
                          <a:effectLst/>
                          <a:latin typeface="Times New Roman" panose="02020603050405020304" pitchFamily="18" charset="0"/>
                          <a:ea typeface="Times New Roman" panose="02020603050405020304" pitchFamily="18" charset="0"/>
                          <a:cs typeface="Times New Roman" panose="02020603050405020304" pitchFamily="18" charset="0"/>
                        </a:rPr>
                        <a:t>Assessment of ground level concentration of pollutants from the stack emission based on site-specific meteorological features. In case the project is located on a hilly terrain, the AQIP Modeling shall be done using inputs of the specific terrain characteristics for determining the potential impacts of the project on the AAQ. Cumulative impact of all sources of emissions (including transportation) on the AAQ of the area shall be well assessed. Details of the model used and the input data used for modeling shall also be provided. The air quality contours shall be plotted on a location map showing the location of project site, habitation nearby, sensitive receptors, if any.</a:t>
                      </a:r>
                      <a:endParaRPr lang="en-IN" sz="11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150" dirty="0">
                          <a:effectLst/>
                          <a:latin typeface="Times New Roman" panose="02020603050405020304" pitchFamily="18" charset="0"/>
                          <a:ea typeface="Times New Roman" panose="02020603050405020304" pitchFamily="18" charset="0"/>
                        </a:rPr>
                        <a:t>AERMOD Version 9.5 model was used to predict the changes in air quality i.e. Maximum Ground Level Concentration (GLC’s) of PM10, PM2.5, SO2, NOX and CO due to expansion activity. The GLC’s were predicted for the scenario, with EMP (80% of pollution control) in the project. Maximum ground level concentrations of particulate matter due to project activities are:-</a:t>
                      </a:r>
                      <a:endParaRPr lang="en-IN" sz="115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1555161"/>
                  </a:ext>
                </a:extLst>
              </a:tr>
              <a:tr h="0">
                <a:tc>
                  <a:txBody>
                    <a:bodyPr/>
                    <a:lstStyle/>
                    <a:p>
                      <a:pPr marL="0" lvl="0" indent="0" algn="ctr">
                        <a:lnSpc>
                          <a:spcPct val="150000"/>
                        </a:lnSpc>
                        <a:spcAft>
                          <a:spcPts val="600"/>
                        </a:spcAft>
                        <a:buFont typeface="+mj-lt"/>
                        <a:buNone/>
                      </a:pPr>
                      <a:r>
                        <a:rPr lang="en-US" sz="1150" b="0" dirty="0">
                          <a:effectLst/>
                          <a:latin typeface="Times New Roman" panose="02020603050405020304" pitchFamily="18" charset="0"/>
                          <a:ea typeface="Times New Roman" panose="02020603050405020304" pitchFamily="18" charset="0"/>
                          <a:cs typeface="Times New Roman" panose="02020603050405020304" pitchFamily="18" charset="0"/>
                        </a:rPr>
                        <a:t>ii.</a:t>
                      </a:r>
                      <a:endParaRPr lang="en-IN" sz="11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indent="0" algn="just">
                        <a:lnSpc>
                          <a:spcPct val="150000"/>
                        </a:lnSpc>
                        <a:spcAft>
                          <a:spcPts val="1000"/>
                        </a:spcAft>
                      </a:pPr>
                      <a:r>
                        <a:rPr lang="en-US" sz="1150" dirty="0">
                          <a:effectLst/>
                          <a:latin typeface="Times New Roman" panose="02020603050405020304" pitchFamily="18" charset="0"/>
                          <a:ea typeface="Times New Roman" panose="02020603050405020304" pitchFamily="18" charset="0"/>
                          <a:cs typeface="Times New Roman" panose="02020603050405020304" pitchFamily="18" charset="0"/>
                        </a:rPr>
                        <a:t>Water Quality modeling - in case of discharge in water body</a:t>
                      </a:r>
                      <a:endParaRPr lang="en-IN" sz="11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150" dirty="0">
                          <a:effectLst/>
                          <a:latin typeface="Times New Roman" panose="02020603050405020304" pitchFamily="18" charset="0"/>
                          <a:ea typeface="Times New Roman" panose="02020603050405020304" pitchFamily="18" charset="0"/>
                        </a:rPr>
                        <a:t>The unit is being/will be maintaining zero liquid discharge. Thus, no risk will be envisaged due to effluent discharge. No effluent is being/will be generated during process. As there is no effluent will be discharged outside the plant premises. Treated water from STP will be used for landscaping purposes.</a:t>
                      </a:r>
                      <a:endParaRPr lang="en-IN" sz="115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99990657"/>
                  </a:ext>
                </a:extLst>
              </a:tr>
              <a:tr h="0">
                <a:tc>
                  <a:txBody>
                    <a:bodyPr/>
                    <a:lstStyle/>
                    <a:p>
                      <a:pPr marL="0" lvl="0" indent="0" algn="ctr">
                        <a:lnSpc>
                          <a:spcPct val="150000"/>
                        </a:lnSpc>
                        <a:spcAft>
                          <a:spcPts val="600"/>
                        </a:spcAft>
                        <a:buFont typeface="+mj-lt"/>
                        <a:buNone/>
                      </a:pPr>
                      <a:r>
                        <a:rPr lang="en-US" sz="1150" b="0" dirty="0">
                          <a:effectLst/>
                          <a:latin typeface="Times New Roman" panose="02020603050405020304" pitchFamily="18" charset="0"/>
                          <a:ea typeface="Times New Roman" panose="02020603050405020304" pitchFamily="18" charset="0"/>
                          <a:cs typeface="Times New Roman" panose="02020603050405020304" pitchFamily="18" charset="0"/>
                        </a:rPr>
                        <a:t>iii.</a:t>
                      </a:r>
                      <a:endParaRPr lang="en-IN" sz="11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150">
                          <a:effectLst/>
                          <a:latin typeface="Times New Roman" panose="02020603050405020304" pitchFamily="18" charset="0"/>
                          <a:ea typeface="Times New Roman" panose="02020603050405020304" pitchFamily="18" charset="0"/>
                        </a:rPr>
                        <a:t>Impact of the transport of the raw materials and end products on the surroundings environment shall be assessed and provided. In this regard, options for transport of raw materials and finished products and wastes(large quantities) by rail or rail-cum road transport or conveyor-cum-rail transport shall be examined</a:t>
                      </a:r>
                      <a:endParaRPr lang="en-IN" sz="115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600"/>
                        </a:spcAft>
                      </a:pPr>
                      <a:r>
                        <a:rPr lang="en-US" sz="1150" dirty="0">
                          <a:solidFill>
                            <a:srgbClr val="231F20"/>
                          </a:solidFill>
                          <a:effectLst/>
                          <a:latin typeface="Times New Roman" panose="02020603050405020304" pitchFamily="18" charset="0"/>
                          <a:ea typeface="Times New Roman" panose="02020603050405020304" pitchFamily="18" charset="0"/>
                        </a:rPr>
                        <a:t>The transport of the raw materials is being/will be carried out in covered trucks and trailers hence negligible impact would be there with the transportation of raw materials and products. </a:t>
                      </a:r>
                      <a:endParaRPr lang="en-IN" sz="115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8958481"/>
                  </a:ext>
                </a:extLst>
              </a:tr>
            </a:tbl>
          </a:graphicData>
        </a:graphic>
      </p:graphicFrame>
      <p:graphicFrame>
        <p:nvGraphicFramePr>
          <p:cNvPr id="4" name="Table 3">
            <a:extLst>
              <a:ext uri="{FF2B5EF4-FFF2-40B4-BE49-F238E27FC236}">
                <a16:creationId xmlns:a16="http://schemas.microsoft.com/office/drawing/2014/main" id="{8002A696-5CEE-40CB-856D-6C7DC3390E9F}"/>
              </a:ext>
            </a:extLst>
          </p:cNvPr>
          <p:cNvGraphicFramePr>
            <a:graphicFrameLocks noGrp="1"/>
          </p:cNvGraphicFramePr>
          <p:nvPr>
            <p:extLst>
              <p:ext uri="{D42A27DB-BD31-4B8C-83A1-F6EECF244321}">
                <p14:modId xmlns:p14="http://schemas.microsoft.com/office/powerpoint/2010/main" val="933267805"/>
              </p:ext>
            </p:extLst>
          </p:nvPr>
        </p:nvGraphicFramePr>
        <p:xfrm>
          <a:off x="4987290" y="2667000"/>
          <a:ext cx="4309110" cy="1335342"/>
        </p:xfrm>
        <a:graphic>
          <a:graphicData uri="http://schemas.openxmlformats.org/drawingml/2006/table">
            <a:tbl>
              <a:tblPr>
                <a:tableStyleId>{5940675A-B579-460E-94D1-54222C63F5DA}</a:tableStyleId>
              </a:tblPr>
              <a:tblGrid>
                <a:gridCol w="1642110">
                  <a:extLst>
                    <a:ext uri="{9D8B030D-6E8A-4147-A177-3AD203B41FA5}">
                      <a16:colId xmlns:a16="http://schemas.microsoft.com/office/drawing/2014/main" val="298716209"/>
                    </a:ext>
                  </a:extLst>
                </a:gridCol>
                <a:gridCol w="1600200">
                  <a:extLst>
                    <a:ext uri="{9D8B030D-6E8A-4147-A177-3AD203B41FA5}">
                      <a16:colId xmlns:a16="http://schemas.microsoft.com/office/drawing/2014/main" val="3458894355"/>
                    </a:ext>
                  </a:extLst>
                </a:gridCol>
                <a:gridCol w="1066800">
                  <a:extLst>
                    <a:ext uri="{9D8B030D-6E8A-4147-A177-3AD203B41FA5}">
                      <a16:colId xmlns:a16="http://schemas.microsoft.com/office/drawing/2014/main" val="511294687"/>
                    </a:ext>
                  </a:extLst>
                </a:gridCol>
              </a:tblGrid>
              <a:tr h="158366">
                <a:tc>
                  <a:txBody>
                    <a:bodyPr/>
                    <a:lstStyle/>
                    <a:p>
                      <a:pPr marR="37465" algn="just">
                        <a:lnSpc>
                          <a:spcPct val="150000"/>
                        </a:lnSpc>
                        <a:spcAft>
                          <a:spcPts val="600"/>
                        </a:spcAft>
                      </a:pPr>
                      <a:r>
                        <a:rPr lang="en-US" sz="1000" b="1" dirty="0">
                          <a:effectLst/>
                          <a:latin typeface="Times New Roman" panose="02020603050405020304" pitchFamily="18" charset="0"/>
                          <a:cs typeface="Times New Roman" panose="02020603050405020304" pitchFamily="18" charset="0"/>
                        </a:rPr>
                        <a:t>Pollutant</a:t>
                      </a:r>
                      <a:endPar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64770" algn="ctr">
                        <a:lnSpc>
                          <a:spcPct val="150000"/>
                        </a:lnSpc>
                        <a:spcAft>
                          <a:spcPts val="600"/>
                        </a:spcAft>
                      </a:pPr>
                      <a:r>
                        <a:rPr lang="en-US" sz="1000" b="1" dirty="0">
                          <a:effectLst/>
                          <a:latin typeface="Times New Roman" panose="02020603050405020304" pitchFamily="18" charset="0"/>
                          <a:cs typeface="Times New Roman" panose="02020603050405020304" pitchFamily="18" charset="0"/>
                        </a:rPr>
                        <a:t>Maximum Incremental Concentration (</a:t>
                      </a:r>
                      <a:r>
                        <a:rPr lang="en-US" sz="1000" b="1" dirty="0">
                          <a:effectLst/>
                          <a:latin typeface="Times New Roman" panose="02020603050405020304" pitchFamily="18" charset="0"/>
                          <a:cs typeface="Times New Roman" panose="02020603050405020304" pitchFamily="18" charset="0"/>
                          <a:sym typeface="Symbol" panose="05050102010706020507" pitchFamily="18" charset="2"/>
                        </a:rPr>
                        <a:t></a:t>
                      </a:r>
                      <a:r>
                        <a:rPr lang="en-US" sz="1000" b="1" dirty="0">
                          <a:effectLst/>
                          <a:latin typeface="Times New Roman" panose="02020603050405020304" pitchFamily="18" charset="0"/>
                          <a:cs typeface="Times New Roman" panose="02020603050405020304" pitchFamily="18" charset="0"/>
                        </a:rPr>
                        <a:t>g/m</a:t>
                      </a:r>
                      <a:r>
                        <a:rPr lang="en-US" sz="1000" b="1" baseline="30000" dirty="0">
                          <a:effectLst/>
                          <a:latin typeface="Times New Roman" panose="02020603050405020304" pitchFamily="18" charset="0"/>
                          <a:cs typeface="Times New Roman" panose="02020603050405020304" pitchFamily="18" charset="0"/>
                        </a:rPr>
                        <a:t>3</a:t>
                      </a:r>
                      <a:r>
                        <a:rPr lang="en-US" sz="1000" b="1" dirty="0">
                          <a:effectLst/>
                          <a:latin typeface="Times New Roman" panose="02020603050405020304" pitchFamily="18" charset="0"/>
                          <a:cs typeface="Times New Roman" panose="02020603050405020304" pitchFamily="18" charset="0"/>
                        </a:rPr>
                        <a:t>)</a:t>
                      </a:r>
                      <a:endPar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72390" algn="ctr">
                        <a:lnSpc>
                          <a:spcPct val="150000"/>
                        </a:lnSpc>
                        <a:spcAft>
                          <a:spcPts val="600"/>
                        </a:spcAft>
                      </a:pPr>
                      <a:r>
                        <a:rPr lang="en-US" sz="1000" b="1" dirty="0">
                          <a:effectLst/>
                          <a:latin typeface="Times New Roman" panose="02020603050405020304" pitchFamily="18" charset="0"/>
                          <a:cs typeface="Times New Roman" panose="02020603050405020304" pitchFamily="18" charset="0"/>
                        </a:rPr>
                        <a:t>Towards Direction</a:t>
                      </a:r>
                      <a:endPar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03006197"/>
                  </a:ext>
                </a:extLst>
              </a:tr>
              <a:tr h="158552">
                <a:tc>
                  <a:txBody>
                    <a:bodyPr/>
                    <a:lstStyle/>
                    <a:p>
                      <a:pPr algn="just">
                        <a:lnSpc>
                          <a:spcPct val="150000"/>
                        </a:lnSpc>
                        <a:spcAft>
                          <a:spcPts val="600"/>
                        </a:spcAft>
                      </a:pPr>
                      <a:r>
                        <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PM10 </a:t>
                      </a: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(µg/m</a:t>
                      </a:r>
                      <a:r>
                        <a:rPr lang="en-US" sz="900" baseline="3000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600"/>
                        </a:spcAft>
                      </a:pPr>
                      <a:r>
                        <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11.55</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600"/>
                        </a:spcAft>
                      </a:pPr>
                      <a:r>
                        <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ESE</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65507395"/>
                  </a:ext>
                </a:extLst>
              </a:tr>
              <a:tr h="158552">
                <a:tc>
                  <a:txBody>
                    <a:bodyPr/>
                    <a:lstStyle/>
                    <a:p>
                      <a:pPr algn="just">
                        <a:lnSpc>
                          <a:spcPct val="150000"/>
                        </a:lnSpc>
                        <a:spcAft>
                          <a:spcPts val="600"/>
                        </a:spcAft>
                      </a:pPr>
                      <a:r>
                        <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PM2.5 </a:t>
                      </a: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(µg/m</a:t>
                      </a:r>
                      <a:r>
                        <a:rPr lang="en-US" sz="900" baseline="3000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600"/>
                        </a:spcAft>
                      </a:pPr>
                      <a:r>
                        <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4.61</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600"/>
                        </a:spcAft>
                      </a:pPr>
                      <a:r>
                        <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ESE</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74809356"/>
                  </a:ext>
                </a:extLst>
              </a:tr>
              <a:tr h="158552">
                <a:tc>
                  <a:txBody>
                    <a:bodyPr/>
                    <a:lstStyle/>
                    <a:p>
                      <a:pPr algn="just">
                        <a:lnSpc>
                          <a:spcPct val="150000"/>
                        </a:lnSpc>
                        <a:spcAft>
                          <a:spcPts val="600"/>
                        </a:spcAft>
                      </a:pPr>
                      <a:r>
                        <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SO2 </a:t>
                      </a: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(µg/m</a:t>
                      </a:r>
                      <a:r>
                        <a:rPr lang="en-US" sz="900" baseline="3000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600"/>
                        </a:spcAft>
                      </a:pPr>
                      <a:r>
                        <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7.69</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600"/>
                        </a:spcAft>
                      </a:pPr>
                      <a:r>
                        <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ESE</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94462687"/>
                  </a:ext>
                </a:extLst>
              </a:tr>
              <a:tr h="158552">
                <a:tc>
                  <a:txBody>
                    <a:bodyPr/>
                    <a:lstStyle/>
                    <a:p>
                      <a:pPr algn="just">
                        <a:lnSpc>
                          <a:spcPct val="150000"/>
                        </a:lnSpc>
                        <a:spcAft>
                          <a:spcPts val="600"/>
                        </a:spcAft>
                      </a:pPr>
                      <a:r>
                        <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NOX </a:t>
                      </a: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(µg/m</a:t>
                      </a:r>
                      <a:r>
                        <a:rPr lang="en-US" sz="900" baseline="3000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600"/>
                        </a:spcAft>
                      </a:pPr>
                      <a:r>
                        <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29.22</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600"/>
                        </a:spcAft>
                      </a:pPr>
                      <a:r>
                        <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ESE</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92463234"/>
                  </a:ext>
                </a:extLst>
              </a:tr>
              <a:tr h="158552">
                <a:tc>
                  <a:txBody>
                    <a:bodyPr/>
                    <a:lstStyle/>
                    <a:p>
                      <a:pPr algn="just">
                        <a:lnSpc>
                          <a:spcPct val="150000"/>
                        </a:lnSpc>
                        <a:spcAft>
                          <a:spcPts val="600"/>
                        </a:spcAft>
                      </a:pPr>
                      <a:r>
                        <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 </a:t>
                      </a: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(mg/m</a:t>
                      </a:r>
                      <a:r>
                        <a:rPr lang="en-US" sz="900" baseline="3000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600"/>
                        </a:spcAft>
                      </a:pPr>
                      <a:r>
                        <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0.14</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600"/>
                        </a:spcAft>
                      </a:pPr>
                      <a:r>
                        <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Within Site</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1741130"/>
                  </a:ext>
                </a:extLst>
              </a:tr>
            </a:tbl>
          </a:graphicData>
        </a:graphic>
      </p:graphicFrame>
    </p:spTree>
    <p:extLst>
      <p:ext uri="{BB962C8B-B14F-4D97-AF65-F5344CB8AC3E}">
        <p14:creationId xmlns:p14="http://schemas.microsoft.com/office/powerpoint/2010/main" val="7260547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99300" y="6416675"/>
            <a:ext cx="2311400" cy="365125"/>
          </a:xfrm>
        </p:spPr>
        <p:txBody>
          <a:bodyPr/>
          <a:lstStyle/>
          <a:p>
            <a:pPr>
              <a:defRPr/>
            </a:pPr>
            <a:fld id="{E37F0A0A-F07F-49B8-B7E1-B2CDB105F3D9}" type="slidenum">
              <a:rPr lang="en-US" smtClean="0"/>
              <a:pPr>
                <a:defRPr/>
              </a:pPr>
              <a:t>39</a:t>
            </a:fld>
            <a:endParaRPr lang="en-US"/>
          </a:p>
        </p:txBody>
      </p:sp>
      <p:sp>
        <p:nvSpPr>
          <p:cNvPr id="7" name="Rectangle 6"/>
          <p:cNvSpPr/>
          <p:nvPr/>
        </p:nvSpPr>
        <p:spPr>
          <a:xfrm>
            <a:off x="501650" y="26313"/>
            <a:ext cx="9328150" cy="430887"/>
          </a:xfrm>
          <a:prstGeom prst="rect">
            <a:avLst/>
          </a:prstGeom>
        </p:spPr>
        <p:txBody>
          <a:bodyPr>
            <a:spAutoFit/>
          </a:bodyPr>
          <a:lstStyle/>
          <a:p>
            <a:pPr algn="ctr">
              <a:defRPr/>
            </a:pPr>
            <a:r>
              <a:rPr lang="en-US" sz="2200" b="1" dirty="0">
                <a:latin typeface="Times New Roman" pitchFamily="18" charset="0"/>
                <a:cs typeface="Times New Roman" pitchFamily="18" charset="0"/>
              </a:rPr>
              <a:t>POINT WISE COMPLIANCES OF TERM OF REFERENCES</a:t>
            </a:r>
            <a:endParaRPr lang="en-US" sz="2200" b="1" cap="all" dirty="0">
              <a:latin typeface="Times New Roman" pitchFamily="18" charset="0"/>
              <a:ea typeface="+mj-ea"/>
              <a:cs typeface="Times New Roman" pitchFamily="18" charset="0"/>
            </a:endParaRPr>
          </a:p>
        </p:txBody>
      </p:sp>
      <p:sp>
        <p:nvSpPr>
          <p:cNvPr id="6" name="Rectangle 2">
            <a:extLst>
              <a:ext uri="{FF2B5EF4-FFF2-40B4-BE49-F238E27FC236}">
                <a16:creationId xmlns:a16="http://schemas.microsoft.com/office/drawing/2014/main" id="{8E3FA15C-98F1-4D6B-AD3F-0A02F4B595C2}"/>
              </a:ext>
            </a:extLst>
          </p:cNvPr>
          <p:cNvSpPr>
            <a:spLocks noChangeArrowheads="1"/>
          </p:cNvSpPr>
          <p:nvPr/>
        </p:nvSpPr>
        <p:spPr bwMode="auto">
          <a:xfrm>
            <a:off x="3216088" y="1748920"/>
            <a:ext cx="8131550" cy="3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aphicFrame>
        <p:nvGraphicFramePr>
          <p:cNvPr id="8" name="Table 7">
            <a:extLst>
              <a:ext uri="{FF2B5EF4-FFF2-40B4-BE49-F238E27FC236}">
                <a16:creationId xmlns:a16="http://schemas.microsoft.com/office/drawing/2014/main" id="{8D2C6D29-7681-4002-BF94-BC8A1BBE906D}"/>
              </a:ext>
            </a:extLst>
          </p:cNvPr>
          <p:cNvGraphicFramePr>
            <a:graphicFrameLocks noGrp="1"/>
          </p:cNvGraphicFramePr>
          <p:nvPr>
            <p:extLst>
              <p:ext uri="{D42A27DB-BD31-4B8C-83A1-F6EECF244321}">
                <p14:modId xmlns:p14="http://schemas.microsoft.com/office/powerpoint/2010/main" val="1102145344"/>
              </p:ext>
            </p:extLst>
          </p:nvPr>
        </p:nvGraphicFramePr>
        <p:xfrm>
          <a:off x="228599" y="569212"/>
          <a:ext cx="9601201" cy="614934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3352801">
                  <a:extLst>
                    <a:ext uri="{9D8B030D-6E8A-4147-A177-3AD203B41FA5}">
                      <a16:colId xmlns:a16="http://schemas.microsoft.com/office/drawing/2014/main" val="20001"/>
                    </a:ext>
                  </a:extLst>
                </a:gridCol>
                <a:gridCol w="5715000">
                  <a:extLst>
                    <a:ext uri="{9D8B030D-6E8A-4147-A177-3AD203B41FA5}">
                      <a16:colId xmlns:a16="http://schemas.microsoft.com/office/drawing/2014/main" val="20002"/>
                    </a:ext>
                  </a:extLst>
                </a:gridCol>
              </a:tblGrid>
              <a:tr h="457200">
                <a:tc>
                  <a:txBody>
                    <a:bodyPr/>
                    <a:lstStyle/>
                    <a:p>
                      <a:pPr>
                        <a:lnSpc>
                          <a:spcPct val="100000"/>
                        </a:lnSpc>
                      </a:pPr>
                      <a:r>
                        <a:rPr lang="en-US" sz="1250" b="1" dirty="0">
                          <a:latin typeface="Times New Roman" pitchFamily="18" charset="0"/>
                          <a:cs typeface="Times New Roman" pitchFamily="18" charset="0"/>
                        </a:rPr>
                        <a:t>TOR Point</a:t>
                      </a:r>
                    </a:p>
                  </a:txBody>
                  <a:tcPr>
                    <a:solidFill>
                      <a:schemeClr val="accent1">
                        <a:lumMod val="20000"/>
                        <a:lumOff val="80000"/>
                      </a:schemeClr>
                    </a:solidFill>
                  </a:tcPr>
                </a:tc>
                <a:tc>
                  <a:txBody>
                    <a:bodyPr/>
                    <a:lstStyle/>
                    <a:p>
                      <a:pPr>
                        <a:lnSpc>
                          <a:spcPct val="100000"/>
                        </a:lnSpc>
                      </a:pPr>
                      <a:r>
                        <a:rPr lang="en-US" sz="1250" b="1" dirty="0">
                          <a:latin typeface="Times New Roman" pitchFamily="18" charset="0"/>
                          <a:cs typeface="Times New Roman" pitchFamily="18" charset="0"/>
                        </a:rPr>
                        <a:t>ToR Details</a:t>
                      </a:r>
                    </a:p>
                  </a:txBody>
                  <a:tcPr>
                    <a:solidFill>
                      <a:schemeClr val="accent1">
                        <a:lumMod val="20000"/>
                        <a:lumOff val="80000"/>
                      </a:schemeClr>
                    </a:solidFill>
                  </a:tcPr>
                </a:tc>
                <a:tc>
                  <a:txBody>
                    <a:bodyPr/>
                    <a:lstStyle/>
                    <a:p>
                      <a:pPr>
                        <a:lnSpc>
                          <a:spcPct val="100000"/>
                        </a:lnSpc>
                      </a:pPr>
                      <a:r>
                        <a:rPr lang="en-US" sz="1250" b="1" dirty="0">
                          <a:latin typeface="Times New Roman" pitchFamily="18" charset="0"/>
                          <a:cs typeface="Times New Roman" pitchFamily="18" charset="0"/>
                        </a:rPr>
                        <a:t>Implementation/Plan </a:t>
                      </a:r>
                    </a:p>
                  </a:txBody>
                  <a:tcPr>
                    <a:solidFill>
                      <a:schemeClr val="accent1">
                        <a:lumMod val="20000"/>
                        <a:lumOff val="80000"/>
                      </a:schemeClr>
                    </a:solidFill>
                  </a:tcPr>
                </a:tc>
                <a:extLst>
                  <a:ext uri="{0D108BD9-81ED-4DB2-BD59-A6C34878D82A}">
                    <a16:rowId xmlns:a16="http://schemas.microsoft.com/office/drawing/2014/main" val="10000"/>
                  </a:ext>
                </a:extLst>
              </a:tr>
              <a:tr h="0">
                <a:tc>
                  <a:txBody>
                    <a:bodyPr/>
                    <a:lstStyle/>
                    <a:p>
                      <a:pPr marL="0" lvl="0" indent="0" algn="ctr">
                        <a:lnSpc>
                          <a:spcPct val="100000"/>
                        </a:lnSpc>
                        <a:spcAft>
                          <a:spcPts val="600"/>
                        </a:spcAft>
                        <a:buFont typeface="+mj-lt"/>
                        <a:buNone/>
                      </a:pPr>
                      <a:r>
                        <a:rPr lang="en-US" sz="1250" b="0" dirty="0">
                          <a:effectLst/>
                          <a:latin typeface="Times New Roman" panose="02020603050405020304" pitchFamily="18" charset="0"/>
                          <a:ea typeface="Times New Roman" panose="02020603050405020304" pitchFamily="18" charset="0"/>
                          <a:cs typeface="Times New Roman" panose="02020603050405020304" pitchFamily="18" charset="0"/>
                        </a:rPr>
                        <a:t>iv.</a:t>
                      </a:r>
                      <a:endParaRPr lang="en-IN" sz="12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350" algn="just">
                        <a:lnSpc>
                          <a:spcPct val="100000"/>
                        </a:lnSpc>
                        <a:spcAft>
                          <a:spcPts val="1000"/>
                        </a:spcAft>
                      </a:pPr>
                      <a:r>
                        <a:rPr lang="en-US" sz="12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note on treatment of wastewater from different plant operations, extent recycled and reused for different purposes shall be included. Complete scheme of effluent treatment. Characteristics of untreated and treated effluent to meet the prescribed standards of discharge under E(P) rules</a:t>
                      </a:r>
                      <a:endParaRPr lang="en-IN" sz="12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Aft>
                          <a:spcPts val="600"/>
                        </a:spcAft>
                      </a:pPr>
                      <a:r>
                        <a:rPr lang="en-US" sz="1250" b="1" dirty="0">
                          <a:effectLst/>
                          <a:latin typeface="Times New Roman" panose="02020603050405020304" pitchFamily="18" charset="0"/>
                          <a:ea typeface="Times New Roman" panose="02020603050405020304" pitchFamily="18" charset="0"/>
                        </a:rPr>
                        <a:t>Industrial Waste Water: </a:t>
                      </a:r>
                      <a:r>
                        <a:rPr lang="en-US" sz="1250" dirty="0">
                          <a:effectLst/>
                          <a:latin typeface="Times New Roman" panose="02020603050405020304" pitchFamily="18" charset="0"/>
                          <a:ea typeface="Times New Roman" panose="02020603050405020304" pitchFamily="18" charset="0"/>
                        </a:rPr>
                        <a:t>There is/will be no industrial effluent generation, as the water from quenching and cooling will be recycled. Hence, there will be no any discharge of wastewater outside the company premises; thus the unit will achieve ZLD.</a:t>
                      </a:r>
                    </a:p>
                    <a:p>
                      <a:pPr algn="just">
                        <a:lnSpc>
                          <a:spcPct val="100000"/>
                        </a:lnSpc>
                        <a:spcAft>
                          <a:spcPts val="600"/>
                        </a:spcAft>
                      </a:pPr>
                      <a:r>
                        <a:rPr lang="en-US" sz="1250" b="1" dirty="0">
                          <a:effectLst/>
                          <a:latin typeface="Times New Roman" panose="02020603050405020304" pitchFamily="18" charset="0"/>
                          <a:ea typeface="Times New Roman" panose="02020603050405020304" pitchFamily="18" charset="0"/>
                        </a:rPr>
                        <a:t>Domestic waste water</a:t>
                      </a:r>
                      <a:r>
                        <a:rPr lang="en-US" sz="1250" dirty="0">
                          <a:effectLst/>
                          <a:latin typeface="Times New Roman" panose="02020603050405020304" pitchFamily="18" charset="0"/>
                          <a:ea typeface="Times New Roman" panose="02020603050405020304" pitchFamily="18" charset="0"/>
                        </a:rPr>
                        <a:t>: Approximately 0.8 KLD domestic wastewater is being generated from the existing unit, which is disposed off into septic tank followed by soak pit. After expansion to the tune of 4,8 KLD will be generated. Which will be treated into Automatic Control Airlift Crossflow MBR followed by </a:t>
                      </a:r>
                      <a:r>
                        <a:rPr lang="en-US" sz="1250" dirty="0" err="1">
                          <a:effectLst/>
                          <a:latin typeface="Times New Roman" panose="02020603050405020304" pitchFamily="18" charset="0"/>
                          <a:ea typeface="Times New Roman" panose="02020603050405020304" pitchFamily="18" charset="0"/>
                        </a:rPr>
                        <a:t>Ozonator</a:t>
                      </a:r>
                      <a:r>
                        <a:rPr lang="en-US" sz="1250" dirty="0">
                          <a:effectLst/>
                          <a:latin typeface="Times New Roman" panose="02020603050405020304" pitchFamily="18" charset="0"/>
                          <a:ea typeface="Times New Roman" panose="02020603050405020304" pitchFamily="18" charset="0"/>
                        </a:rPr>
                        <a:t> technology STP (6 KLD). Treated water from STP will be reused in greenbelt/plantation purposes. </a:t>
                      </a:r>
                      <a:endParaRPr lang="en-IN" sz="125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marL="0" lvl="0" indent="0" algn="ctr">
                        <a:lnSpc>
                          <a:spcPct val="100000"/>
                        </a:lnSpc>
                        <a:spcAft>
                          <a:spcPts val="600"/>
                        </a:spcAft>
                        <a:buFont typeface="+mj-lt"/>
                        <a:buNone/>
                      </a:pPr>
                      <a:r>
                        <a:rPr lang="en-US" sz="1250" b="0" dirty="0">
                          <a:effectLst/>
                          <a:latin typeface="Times New Roman" panose="02020603050405020304" pitchFamily="18" charset="0"/>
                          <a:ea typeface="Times New Roman" panose="02020603050405020304" pitchFamily="18" charset="0"/>
                          <a:cs typeface="Times New Roman" panose="02020603050405020304" pitchFamily="18" charset="0"/>
                        </a:rPr>
                        <a:t>v.</a:t>
                      </a:r>
                      <a:endParaRPr lang="en-IN" sz="12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350" algn="just">
                        <a:lnSpc>
                          <a:spcPct val="100000"/>
                        </a:lnSpc>
                        <a:spcAft>
                          <a:spcPts val="1000"/>
                        </a:spcAft>
                      </a:pPr>
                      <a:r>
                        <a:rPr lang="en-US" sz="1250" dirty="0">
                          <a:effectLst/>
                          <a:latin typeface="Times New Roman" panose="02020603050405020304" pitchFamily="18" charset="0"/>
                          <a:ea typeface="Times New Roman" panose="02020603050405020304" pitchFamily="18" charset="0"/>
                          <a:cs typeface="Times New Roman" panose="02020603050405020304" pitchFamily="18" charset="0"/>
                        </a:rPr>
                        <a:t>Details of stack emission and action plan for control of emissions to meet standards.</a:t>
                      </a:r>
                      <a:endParaRPr lang="en-IN" sz="12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lvl="0" indent="0" algn="just">
                        <a:lnSpc>
                          <a:spcPct val="100000"/>
                        </a:lnSpc>
                        <a:spcAft>
                          <a:spcPts val="600"/>
                        </a:spcAft>
                        <a:buFont typeface="Symbol" panose="05050102010706020507" pitchFamily="18" charset="2"/>
                        <a:buNone/>
                      </a:pPr>
                      <a:r>
                        <a:rPr lang="en-US" sz="1250" dirty="0">
                          <a:effectLst/>
                          <a:latin typeface="Times New Roman" panose="02020603050405020304" pitchFamily="18" charset="0"/>
                          <a:ea typeface="Times New Roman" panose="02020603050405020304" pitchFamily="18" charset="0"/>
                        </a:rPr>
                        <a:t>To minimize &amp; control the emission from induction furnace exhaust gases after suction hood will be passed through spark arrester along with bag house before its discharge to atmosphere through stack (30 m). </a:t>
                      </a:r>
                      <a:endParaRPr lang="en-IN" sz="1250" dirty="0">
                        <a:effectLst/>
                        <a:latin typeface="Times New Roman" panose="02020603050405020304" pitchFamily="18" charset="0"/>
                        <a:ea typeface="Times New Roman" panose="02020603050405020304" pitchFamily="18" charset="0"/>
                      </a:endParaRPr>
                    </a:p>
                    <a:p>
                      <a:pPr marL="0" lvl="0" indent="0" algn="just">
                        <a:lnSpc>
                          <a:spcPct val="100000"/>
                        </a:lnSpc>
                        <a:spcAft>
                          <a:spcPts val="600"/>
                        </a:spcAft>
                        <a:buFont typeface="Symbol" panose="05050102010706020507" pitchFamily="18" charset="2"/>
                        <a:buNone/>
                      </a:pPr>
                      <a:r>
                        <a:rPr lang="en-US" sz="1250" dirty="0">
                          <a:effectLst/>
                          <a:latin typeface="Times New Roman" panose="02020603050405020304" pitchFamily="18" charset="0"/>
                          <a:ea typeface="Times New Roman" panose="02020603050405020304" pitchFamily="18" charset="0"/>
                        </a:rPr>
                        <a:t>From Re-Heating Furnace, gases passed through multi cyclone and bag house before its discharge to atmosphere through stack (30 m). </a:t>
                      </a:r>
                      <a:endParaRPr lang="en-IN" sz="1250" dirty="0">
                        <a:effectLst/>
                        <a:latin typeface="Times New Roman" panose="02020603050405020304" pitchFamily="18" charset="0"/>
                        <a:ea typeface="Times New Roman" panose="02020603050405020304" pitchFamily="18" charset="0"/>
                      </a:endParaRPr>
                    </a:p>
                    <a:p>
                      <a:pPr marL="0" lvl="0" indent="0" algn="just">
                        <a:lnSpc>
                          <a:spcPct val="100000"/>
                        </a:lnSpc>
                        <a:spcAft>
                          <a:spcPts val="600"/>
                        </a:spcAft>
                        <a:buFont typeface="Symbol" panose="05050102010706020507" pitchFamily="18" charset="2"/>
                        <a:buNone/>
                      </a:pPr>
                      <a:r>
                        <a:rPr lang="en-US" sz="1250" dirty="0">
                          <a:effectLst/>
                          <a:latin typeface="Times New Roman" panose="02020603050405020304" pitchFamily="18" charset="0"/>
                          <a:ea typeface="Times New Roman" panose="02020603050405020304" pitchFamily="18" charset="0"/>
                        </a:rPr>
                        <a:t>The flue gas outlets are being/will be designed to maintain the PM emission level below 30 mg/Nm</a:t>
                      </a:r>
                      <a:r>
                        <a:rPr lang="en-US" sz="1250" baseline="30000" dirty="0">
                          <a:effectLst/>
                          <a:latin typeface="Times New Roman" panose="02020603050405020304" pitchFamily="18" charset="0"/>
                          <a:ea typeface="Times New Roman" panose="02020603050405020304" pitchFamily="18" charset="0"/>
                        </a:rPr>
                        <a:t>3</a:t>
                      </a:r>
                      <a:r>
                        <a:rPr lang="en-US" sz="1250" dirty="0">
                          <a:effectLst/>
                          <a:latin typeface="Times New Roman" panose="02020603050405020304" pitchFamily="18" charset="0"/>
                          <a:ea typeface="Times New Roman" panose="02020603050405020304" pitchFamily="18" charset="0"/>
                        </a:rPr>
                        <a:t>.  Adequate stack height (10 m from ground level) has been provided with existing DG set (380 kVA-1 no) to take care of particulate &amp; gaseous emission.</a:t>
                      </a:r>
                      <a:endParaRPr lang="en-IN" sz="125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1555161"/>
                  </a:ext>
                </a:extLst>
              </a:tr>
              <a:tr h="0">
                <a:tc>
                  <a:txBody>
                    <a:bodyPr/>
                    <a:lstStyle/>
                    <a:p>
                      <a:pPr marL="0" lvl="0" indent="0" algn="ctr">
                        <a:lnSpc>
                          <a:spcPct val="100000"/>
                        </a:lnSpc>
                        <a:spcAft>
                          <a:spcPts val="600"/>
                        </a:spcAft>
                        <a:buFont typeface="+mj-lt"/>
                        <a:buNone/>
                      </a:pPr>
                      <a:r>
                        <a:rPr lang="en-US" sz="1250" b="0" dirty="0">
                          <a:effectLst/>
                          <a:latin typeface="Times New Roman" panose="02020603050405020304" pitchFamily="18" charset="0"/>
                          <a:ea typeface="Times New Roman" panose="02020603050405020304" pitchFamily="18" charset="0"/>
                          <a:cs typeface="Times New Roman" panose="02020603050405020304" pitchFamily="18" charset="0"/>
                        </a:rPr>
                        <a:t>vi.</a:t>
                      </a:r>
                      <a:endParaRPr lang="en-IN" sz="12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indent="0" algn="just">
                        <a:lnSpc>
                          <a:spcPct val="100000"/>
                        </a:lnSpc>
                        <a:spcAft>
                          <a:spcPts val="1000"/>
                        </a:spcAft>
                      </a:pPr>
                      <a:r>
                        <a:rPr lang="en-US" sz="1250" dirty="0">
                          <a:effectLst/>
                          <a:latin typeface="Times New Roman" panose="02020603050405020304" pitchFamily="18" charset="0"/>
                          <a:ea typeface="Times New Roman" panose="02020603050405020304" pitchFamily="18" charset="0"/>
                          <a:cs typeface="Times New Roman" panose="02020603050405020304" pitchFamily="18" charset="0"/>
                        </a:rPr>
                        <a:t>Measures for fugitive emission control.</a:t>
                      </a:r>
                      <a:endParaRPr lang="en-IN" sz="12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174625" marR="45720" lvl="0" indent="-174625" algn="just">
                        <a:lnSpc>
                          <a:spcPct val="100000"/>
                        </a:lnSpc>
                        <a:spcAft>
                          <a:spcPts val="600"/>
                        </a:spcAft>
                        <a:buFont typeface="Symbol" panose="05050102010706020507" pitchFamily="18" charset="2"/>
                        <a:buChar char=""/>
                        <a:tabLst>
                          <a:tab pos="457200" algn="l"/>
                        </a:tabLst>
                      </a:pPr>
                      <a:r>
                        <a:rPr lang="en-US" sz="1250" dirty="0">
                          <a:effectLst/>
                          <a:latin typeface="Times New Roman" panose="02020603050405020304" pitchFamily="18" charset="0"/>
                          <a:ea typeface="Times New Roman" panose="02020603050405020304" pitchFamily="18" charset="0"/>
                        </a:rPr>
                        <a:t>Adequate stack height (10 m from ground level) has been provided with existing DG set (380 kVA-1 no) to take care of particulate &amp; gaseous emission.</a:t>
                      </a:r>
                    </a:p>
                    <a:p>
                      <a:pPr marL="174625" marR="45720" lvl="0" indent="-174625" algn="just">
                        <a:lnSpc>
                          <a:spcPct val="100000"/>
                        </a:lnSpc>
                        <a:spcAft>
                          <a:spcPts val="600"/>
                        </a:spcAft>
                        <a:buFont typeface="Symbol" panose="05050102010706020507" pitchFamily="18" charset="2"/>
                        <a:buChar char=""/>
                        <a:tabLst>
                          <a:tab pos="457200" algn="l"/>
                        </a:tabLst>
                      </a:pPr>
                      <a:r>
                        <a:rPr lang="en-US" sz="1250" dirty="0">
                          <a:effectLst/>
                          <a:latin typeface="Times New Roman" panose="02020603050405020304" pitchFamily="18" charset="0"/>
                          <a:ea typeface="Times New Roman" panose="02020603050405020304" pitchFamily="18" charset="0"/>
                        </a:rPr>
                        <a:t>Good House-keeping practices;</a:t>
                      </a:r>
                    </a:p>
                    <a:p>
                      <a:pPr marL="174625" marR="45720" lvl="0" indent="-174625" algn="just">
                        <a:lnSpc>
                          <a:spcPct val="100000"/>
                        </a:lnSpc>
                        <a:spcAft>
                          <a:spcPts val="600"/>
                        </a:spcAft>
                        <a:buFont typeface="Symbol" panose="05050102010706020507" pitchFamily="18" charset="2"/>
                        <a:buChar char=""/>
                        <a:tabLst>
                          <a:tab pos="457200" algn="l"/>
                        </a:tabLst>
                      </a:pPr>
                      <a:r>
                        <a:rPr lang="en-US" sz="1250" dirty="0">
                          <a:effectLst/>
                          <a:latin typeface="Times New Roman" panose="02020603050405020304" pitchFamily="18" charset="0"/>
                          <a:ea typeface="Times New Roman" panose="02020603050405020304" pitchFamily="18" charset="0"/>
                        </a:rPr>
                        <a:t>All roads are/will be paved on which movement of raw materials or products will take place.</a:t>
                      </a:r>
                    </a:p>
                    <a:p>
                      <a:pPr marL="174625" marR="45720" lvl="0" indent="-174625" algn="just">
                        <a:lnSpc>
                          <a:spcPct val="100000"/>
                        </a:lnSpc>
                        <a:spcAft>
                          <a:spcPts val="600"/>
                        </a:spcAft>
                        <a:buFont typeface="Symbol" panose="05050102010706020507" pitchFamily="18" charset="2"/>
                        <a:buChar char=""/>
                        <a:tabLst>
                          <a:tab pos="457200" algn="l"/>
                        </a:tabLst>
                      </a:pPr>
                      <a:r>
                        <a:rPr lang="en-US" sz="1250" dirty="0">
                          <a:effectLst/>
                          <a:latin typeface="Times New Roman" panose="02020603050405020304" pitchFamily="18" charset="0"/>
                          <a:ea typeface="Times New Roman" panose="02020603050405020304" pitchFamily="18" charset="0"/>
                        </a:rPr>
                        <a:t>Ambient air quality and stack emissions are/will be regularly monitored to ensure that ambient air quality standards and suggested limits of the stack emission loads are met honestly all the time. </a:t>
                      </a:r>
                    </a:p>
                    <a:p>
                      <a:pPr marL="174625" marR="45720" lvl="0" indent="-174625" algn="just">
                        <a:lnSpc>
                          <a:spcPct val="100000"/>
                        </a:lnSpc>
                        <a:spcAft>
                          <a:spcPts val="600"/>
                        </a:spcAft>
                        <a:buFont typeface="Symbol" panose="05050102010706020507" pitchFamily="18" charset="2"/>
                        <a:buChar char=""/>
                        <a:tabLst>
                          <a:tab pos="457200" algn="l"/>
                        </a:tabLst>
                      </a:pPr>
                      <a:r>
                        <a:rPr lang="en-US" sz="1250" dirty="0">
                          <a:effectLst/>
                          <a:latin typeface="Times New Roman" panose="02020603050405020304" pitchFamily="18" charset="0"/>
                          <a:ea typeface="Times New Roman" panose="02020603050405020304" pitchFamily="18" charset="0"/>
                        </a:rPr>
                        <a:t>33% of plant area will be under green cover.</a:t>
                      </a:r>
                      <a:endParaRPr lang="en-IN" sz="125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99990657"/>
                  </a:ext>
                </a:extLst>
              </a:tr>
            </a:tbl>
          </a:graphicData>
        </a:graphic>
      </p:graphicFrame>
    </p:spTree>
    <p:extLst>
      <p:ext uri="{BB962C8B-B14F-4D97-AF65-F5344CB8AC3E}">
        <p14:creationId xmlns:p14="http://schemas.microsoft.com/office/powerpoint/2010/main" val="2808103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0" y="0"/>
            <a:ext cx="9906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3295667" y="76200"/>
            <a:ext cx="3429000" cy="461665"/>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LOCATION MAP </a:t>
            </a:r>
          </a:p>
        </p:txBody>
      </p:sp>
      <p:pic>
        <p:nvPicPr>
          <p:cNvPr id="2" name="Picture 2">
            <a:extLst>
              <a:ext uri="{FF2B5EF4-FFF2-40B4-BE49-F238E27FC236}">
                <a16:creationId xmlns:a16="http://schemas.microsoft.com/office/drawing/2014/main" id="{ED2F8A6F-39A6-76D6-E464-B2B6391087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140" y="614065"/>
            <a:ext cx="8180660" cy="613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58574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99300" y="6416675"/>
            <a:ext cx="2311400" cy="365125"/>
          </a:xfrm>
        </p:spPr>
        <p:txBody>
          <a:bodyPr/>
          <a:lstStyle/>
          <a:p>
            <a:pPr>
              <a:defRPr/>
            </a:pPr>
            <a:fld id="{E37F0A0A-F07F-49B8-B7E1-B2CDB105F3D9}" type="slidenum">
              <a:rPr lang="en-US" smtClean="0"/>
              <a:pPr>
                <a:defRPr/>
              </a:pPr>
              <a:t>40</a:t>
            </a:fld>
            <a:endParaRPr lang="en-US"/>
          </a:p>
        </p:txBody>
      </p:sp>
      <p:sp>
        <p:nvSpPr>
          <p:cNvPr id="7" name="Rectangle 6"/>
          <p:cNvSpPr/>
          <p:nvPr/>
        </p:nvSpPr>
        <p:spPr>
          <a:xfrm>
            <a:off x="501650" y="26313"/>
            <a:ext cx="9328150" cy="430887"/>
          </a:xfrm>
          <a:prstGeom prst="rect">
            <a:avLst/>
          </a:prstGeom>
        </p:spPr>
        <p:txBody>
          <a:bodyPr>
            <a:spAutoFit/>
          </a:bodyPr>
          <a:lstStyle/>
          <a:p>
            <a:pPr algn="ctr">
              <a:defRPr/>
            </a:pPr>
            <a:r>
              <a:rPr lang="en-US" sz="2200" b="1" dirty="0">
                <a:latin typeface="Times New Roman" pitchFamily="18" charset="0"/>
                <a:cs typeface="Times New Roman" pitchFamily="18" charset="0"/>
              </a:rPr>
              <a:t>POINT WISE COMPLIANCES OF TERM OF REFERENCES</a:t>
            </a:r>
            <a:endParaRPr lang="en-US" sz="2200" b="1" cap="all" dirty="0">
              <a:latin typeface="Times New Roman" pitchFamily="18" charset="0"/>
              <a:ea typeface="+mj-ea"/>
              <a:cs typeface="Times New Roman" pitchFamily="18" charset="0"/>
            </a:endParaRPr>
          </a:p>
        </p:txBody>
      </p:sp>
      <p:graphicFrame>
        <p:nvGraphicFramePr>
          <p:cNvPr id="8" name="Table 7">
            <a:extLst>
              <a:ext uri="{FF2B5EF4-FFF2-40B4-BE49-F238E27FC236}">
                <a16:creationId xmlns:a16="http://schemas.microsoft.com/office/drawing/2014/main" id="{8D2C6D29-7681-4002-BF94-BC8A1BBE906D}"/>
              </a:ext>
            </a:extLst>
          </p:cNvPr>
          <p:cNvGraphicFramePr>
            <a:graphicFrameLocks noGrp="1"/>
          </p:cNvGraphicFramePr>
          <p:nvPr>
            <p:extLst>
              <p:ext uri="{D42A27DB-BD31-4B8C-83A1-F6EECF244321}">
                <p14:modId xmlns:p14="http://schemas.microsoft.com/office/powerpoint/2010/main" val="2806542937"/>
              </p:ext>
            </p:extLst>
          </p:nvPr>
        </p:nvGraphicFramePr>
        <p:xfrm>
          <a:off x="228599" y="569212"/>
          <a:ext cx="9601201" cy="5281295"/>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3352801">
                  <a:extLst>
                    <a:ext uri="{9D8B030D-6E8A-4147-A177-3AD203B41FA5}">
                      <a16:colId xmlns:a16="http://schemas.microsoft.com/office/drawing/2014/main" val="20001"/>
                    </a:ext>
                  </a:extLst>
                </a:gridCol>
                <a:gridCol w="5715000">
                  <a:extLst>
                    <a:ext uri="{9D8B030D-6E8A-4147-A177-3AD203B41FA5}">
                      <a16:colId xmlns:a16="http://schemas.microsoft.com/office/drawing/2014/main" val="20002"/>
                    </a:ext>
                  </a:extLst>
                </a:gridCol>
              </a:tblGrid>
              <a:tr h="457200">
                <a:tc>
                  <a:txBody>
                    <a:bodyPr/>
                    <a:lstStyle/>
                    <a:p>
                      <a:pPr>
                        <a:lnSpc>
                          <a:spcPct val="150000"/>
                        </a:lnSpc>
                      </a:pPr>
                      <a:r>
                        <a:rPr lang="en-US" sz="1150" b="1" dirty="0">
                          <a:latin typeface="Times New Roman" pitchFamily="18" charset="0"/>
                          <a:cs typeface="Times New Roman" pitchFamily="18" charset="0"/>
                        </a:rPr>
                        <a:t>TOR Point</a:t>
                      </a:r>
                    </a:p>
                  </a:txBody>
                  <a:tcPr>
                    <a:solidFill>
                      <a:schemeClr val="accent1">
                        <a:lumMod val="20000"/>
                        <a:lumOff val="80000"/>
                      </a:schemeClr>
                    </a:solidFill>
                  </a:tcPr>
                </a:tc>
                <a:tc>
                  <a:txBody>
                    <a:bodyPr/>
                    <a:lstStyle/>
                    <a:p>
                      <a:pPr>
                        <a:lnSpc>
                          <a:spcPct val="150000"/>
                        </a:lnSpc>
                      </a:pPr>
                      <a:r>
                        <a:rPr lang="en-US" sz="1150" b="1" dirty="0">
                          <a:latin typeface="Times New Roman" pitchFamily="18" charset="0"/>
                          <a:cs typeface="Times New Roman" pitchFamily="18" charset="0"/>
                        </a:rPr>
                        <a:t>ToR Details</a:t>
                      </a:r>
                    </a:p>
                  </a:txBody>
                  <a:tcPr>
                    <a:solidFill>
                      <a:schemeClr val="accent1">
                        <a:lumMod val="20000"/>
                        <a:lumOff val="80000"/>
                      </a:schemeClr>
                    </a:solidFill>
                  </a:tcPr>
                </a:tc>
                <a:tc>
                  <a:txBody>
                    <a:bodyPr/>
                    <a:lstStyle/>
                    <a:p>
                      <a:pPr>
                        <a:lnSpc>
                          <a:spcPct val="150000"/>
                        </a:lnSpc>
                      </a:pPr>
                      <a:r>
                        <a:rPr lang="en-US" sz="1150" b="1" dirty="0">
                          <a:latin typeface="Times New Roman" pitchFamily="18" charset="0"/>
                          <a:cs typeface="Times New Roman" pitchFamily="18" charset="0"/>
                        </a:rPr>
                        <a:t>Implementation/Plan </a:t>
                      </a:r>
                    </a:p>
                  </a:txBody>
                  <a:tcPr>
                    <a:solidFill>
                      <a:schemeClr val="accent1">
                        <a:lumMod val="20000"/>
                        <a:lumOff val="80000"/>
                      </a:schemeClr>
                    </a:solidFill>
                  </a:tcPr>
                </a:tc>
                <a:extLst>
                  <a:ext uri="{0D108BD9-81ED-4DB2-BD59-A6C34878D82A}">
                    <a16:rowId xmlns:a16="http://schemas.microsoft.com/office/drawing/2014/main" val="10000"/>
                  </a:ext>
                </a:extLst>
              </a:tr>
              <a:tr h="0">
                <a:tc>
                  <a:txBody>
                    <a:bodyPr/>
                    <a:lstStyle/>
                    <a:p>
                      <a:pPr marL="0" lvl="0" indent="0" algn="ctr">
                        <a:lnSpc>
                          <a:spcPct val="150000"/>
                        </a:lnSpc>
                        <a:spcAft>
                          <a:spcPts val="600"/>
                        </a:spcAft>
                        <a:buFont typeface="+mj-lt"/>
                        <a:buNone/>
                      </a:pPr>
                      <a:r>
                        <a:rPr lang="en-US" sz="1150" b="0" dirty="0">
                          <a:effectLst/>
                          <a:latin typeface="Times New Roman" panose="02020603050405020304" pitchFamily="18" charset="0"/>
                          <a:ea typeface="Times New Roman" panose="02020603050405020304" pitchFamily="18" charset="0"/>
                          <a:cs typeface="Times New Roman" panose="02020603050405020304" pitchFamily="18" charset="0"/>
                        </a:rPr>
                        <a:t>vii.</a:t>
                      </a:r>
                      <a:endParaRPr lang="en-IN" sz="11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indent="0" algn="just">
                        <a:lnSpc>
                          <a:spcPct val="150000"/>
                        </a:lnSpc>
                        <a:spcAft>
                          <a:spcPts val="1000"/>
                        </a:spcAft>
                      </a:pPr>
                      <a:r>
                        <a:rPr lang="en-US" sz="1150" dirty="0">
                          <a:effectLst/>
                          <a:latin typeface="Times New Roman" panose="02020603050405020304" pitchFamily="18" charset="0"/>
                          <a:ea typeface="Times New Roman" panose="02020603050405020304" pitchFamily="18" charset="0"/>
                          <a:cs typeface="Times New Roman" panose="02020603050405020304" pitchFamily="18" charset="0"/>
                        </a:rPr>
                        <a:t>Details of hazardous waste generation and their storage, utilization and disposal. Copies of MOU regarding utilization of solid and hazardous waste shall also be included. EMP shall include the concept of waste-minimization, recycle/reuse/recover techniques, Energy conservation, and natural resource conservation. </a:t>
                      </a:r>
                      <a:endParaRPr lang="en-IN"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150" dirty="0">
                          <a:effectLst/>
                          <a:latin typeface="Times New Roman" panose="02020603050405020304" pitchFamily="18" charset="0"/>
                          <a:ea typeface="Times New Roman" panose="02020603050405020304" pitchFamily="18" charset="0"/>
                          <a:cs typeface="Times New Roman" panose="02020603050405020304" pitchFamily="18" charset="0"/>
                        </a:rPr>
                        <a:t> Details of hazardous waste generation and their storage, utilization and disposal:-</a:t>
                      </a:r>
                    </a:p>
                    <a:p>
                      <a:pPr algn="just">
                        <a:lnSpc>
                          <a:spcPct val="150000"/>
                        </a:lnSpc>
                        <a:spcAft>
                          <a:spcPts val="600"/>
                        </a:spcAft>
                      </a:pPr>
                      <a:endParaRPr lang="en-IN"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marL="0" lvl="0" indent="0" algn="ctr">
                        <a:lnSpc>
                          <a:spcPct val="150000"/>
                        </a:lnSpc>
                        <a:spcAft>
                          <a:spcPts val="600"/>
                        </a:spcAft>
                        <a:buFont typeface="+mj-lt"/>
                        <a:buNone/>
                      </a:pPr>
                      <a:r>
                        <a:rPr lang="en-US" sz="1150" b="0" dirty="0">
                          <a:effectLst/>
                          <a:latin typeface="Times New Roman" panose="02020603050405020304" pitchFamily="18" charset="0"/>
                          <a:ea typeface="Times New Roman" panose="02020603050405020304" pitchFamily="18" charset="0"/>
                          <a:cs typeface="Times New Roman" panose="02020603050405020304" pitchFamily="18" charset="0"/>
                        </a:rPr>
                        <a:t>viii.</a:t>
                      </a:r>
                      <a:endParaRPr lang="en-IN" sz="11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indent="0" algn="just">
                        <a:lnSpc>
                          <a:spcPct val="150000"/>
                        </a:lnSpc>
                        <a:spcAft>
                          <a:spcPts val="1000"/>
                        </a:spcAft>
                      </a:pPr>
                      <a:r>
                        <a:rPr lang="en-US" sz="1150" dirty="0">
                          <a:effectLst/>
                          <a:latin typeface="Times New Roman" panose="02020603050405020304" pitchFamily="18" charset="0"/>
                          <a:ea typeface="Times New Roman" panose="02020603050405020304" pitchFamily="18" charset="0"/>
                          <a:cs typeface="Times New Roman" panose="02020603050405020304" pitchFamily="18" charset="0"/>
                        </a:rPr>
                        <a:t>Proper utilization of fly ash shall be ensured as per fly Ash Notification, 2009. A detailed plan of action shall be provided.</a:t>
                      </a:r>
                      <a:endParaRPr lang="en-IN"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150" dirty="0">
                          <a:effectLst/>
                          <a:latin typeface="Times New Roman" panose="02020603050405020304" pitchFamily="18" charset="0"/>
                          <a:ea typeface="Times New Roman" panose="02020603050405020304" pitchFamily="18" charset="0"/>
                          <a:cs typeface="Times New Roman" panose="02020603050405020304" pitchFamily="18" charset="0"/>
                        </a:rPr>
                        <a:t>Not Applicable </a:t>
                      </a:r>
                      <a:endParaRPr lang="en-IN"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1555161"/>
                  </a:ext>
                </a:extLst>
              </a:tr>
              <a:tr h="0">
                <a:tc>
                  <a:txBody>
                    <a:bodyPr/>
                    <a:lstStyle/>
                    <a:p>
                      <a:pPr marL="0" lvl="0" indent="0" algn="ctr">
                        <a:lnSpc>
                          <a:spcPct val="150000"/>
                        </a:lnSpc>
                        <a:spcAft>
                          <a:spcPts val="600"/>
                        </a:spcAft>
                        <a:buFont typeface="+mj-lt"/>
                        <a:buNone/>
                      </a:pPr>
                      <a:r>
                        <a:rPr lang="en-US" sz="1150" b="0" dirty="0">
                          <a:effectLst/>
                          <a:latin typeface="Times New Roman" panose="02020603050405020304" pitchFamily="18" charset="0"/>
                          <a:ea typeface="Times New Roman" panose="02020603050405020304" pitchFamily="18" charset="0"/>
                          <a:cs typeface="Times New Roman" panose="02020603050405020304" pitchFamily="18" charset="0"/>
                        </a:rPr>
                        <a:t>ix</a:t>
                      </a:r>
                      <a:endParaRPr lang="en-IN" sz="11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indent="0" algn="just">
                        <a:lnSpc>
                          <a:spcPct val="150000"/>
                        </a:lnSpc>
                        <a:spcAft>
                          <a:spcPts val="1000"/>
                        </a:spcAft>
                      </a:pPr>
                      <a:r>
                        <a:rPr lang="en-US" sz="1150" dirty="0">
                          <a:effectLst/>
                          <a:latin typeface="Times New Roman" panose="02020603050405020304" pitchFamily="18" charset="0"/>
                          <a:ea typeface="Times New Roman" panose="02020603050405020304" pitchFamily="18" charset="0"/>
                          <a:cs typeface="Times New Roman" panose="02020603050405020304" pitchFamily="18" charset="0"/>
                        </a:rPr>
                        <a:t>Action Plan for the green belt development plan in 33% area i.e., land with not less than 1,500 trees per ha. Giving details of species, width of plantation, planning schedule etc. Shall be included. The green belt shall be around the project boundary and a scheme for greening of the roads used for the project shall also be incorporated.</a:t>
                      </a:r>
                      <a:endParaRPr lang="en-IN" sz="11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600"/>
                        </a:spcAft>
                      </a:pPr>
                      <a:r>
                        <a:rPr lang="en-US" sz="1150" dirty="0">
                          <a:effectLst/>
                          <a:latin typeface="Times New Roman" panose="02020603050405020304" pitchFamily="18" charset="0"/>
                          <a:ea typeface="Times New Roman" panose="02020603050405020304" pitchFamily="18" charset="0"/>
                        </a:rPr>
                        <a:t>Total Plot area	: 17280 sq. m.</a:t>
                      </a:r>
                    </a:p>
                    <a:p>
                      <a:pPr>
                        <a:lnSpc>
                          <a:spcPct val="115000"/>
                        </a:lnSpc>
                        <a:spcAft>
                          <a:spcPts val="600"/>
                        </a:spcAft>
                      </a:pPr>
                      <a:r>
                        <a:rPr lang="en-US" sz="1150" dirty="0">
                          <a:effectLst/>
                          <a:latin typeface="Times New Roman" panose="02020603050405020304" pitchFamily="18" charset="0"/>
                          <a:ea typeface="Times New Roman" panose="02020603050405020304" pitchFamily="18" charset="0"/>
                        </a:rPr>
                        <a:t>Total Plantation Area : 5702.4 sq. m. (33%)</a:t>
                      </a:r>
                    </a:p>
                    <a:p>
                      <a:pPr>
                        <a:lnSpc>
                          <a:spcPct val="115000"/>
                        </a:lnSpc>
                        <a:spcAft>
                          <a:spcPts val="600"/>
                        </a:spcAft>
                      </a:pPr>
                      <a:r>
                        <a:rPr lang="en-US" sz="1150" dirty="0">
                          <a:effectLst/>
                          <a:latin typeface="Times New Roman" panose="02020603050405020304" pitchFamily="18" charset="0"/>
                          <a:ea typeface="Times New Roman" panose="02020603050405020304" pitchFamily="18" charset="0"/>
                        </a:rPr>
                        <a:t>Tree to tree distance: 3 m </a:t>
                      </a:r>
                    </a:p>
                    <a:p>
                      <a:pPr>
                        <a:lnSpc>
                          <a:spcPct val="115000"/>
                        </a:lnSpc>
                        <a:spcAft>
                          <a:spcPts val="600"/>
                        </a:spcAft>
                      </a:pPr>
                      <a:r>
                        <a:rPr lang="en-US" sz="1150" dirty="0">
                          <a:effectLst/>
                          <a:latin typeface="Times New Roman" panose="02020603050405020304" pitchFamily="18" charset="0"/>
                          <a:ea typeface="Times New Roman" panose="02020603050405020304" pitchFamily="18" charset="0"/>
                        </a:rPr>
                        <a:t>Tree calculation	: </a:t>
                      </a:r>
                    </a:p>
                    <a:p>
                      <a:pPr>
                        <a:lnSpc>
                          <a:spcPct val="115000"/>
                        </a:lnSpc>
                        <a:spcAft>
                          <a:spcPts val="600"/>
                        </a:spcAft>
                      </a:pPr>
                      <a:r>
                        <a:rPr lang="en-US" sz="1150" dirty="0">
                          <a:effectLst/>
                          <a:latin typeface="Times New Roman" panose="02020603050405020304" pitchFamily="18" charset="0"/>
                          <a:ea typeface="Times New Roman" panose="02020603050405020304" pitchFamily="18" charset="0"/>
                        </a:rPr>
                        <a:t>Trees required: 5702.4 /9 = 633.6 (Says 634)</a:t>
                      </a:r>
                    </a:p>
                    <a:p>
                      <a:pPr>
                        <a:lnSpc>
                          <a:spcPct val="115000"/>
                        </a:lnSpc>
                        <a:spcAft>
                          <a:spcPts val="600"/>
                        </a:spcAft>
                      </a:pPr>
                      <a:r>
                        <a:rPr lang="en-US" sz="1150" dirty="0">
                          <a:effectLst/>
                          <a:latin typeface="Times New Roman" panose="02020603050405020304" pitchFamily="18" charset="0"/>
                          <a:ea typeface="Times New Roman" panose="02020603050405020304" pitchFamily="18" charset="0"/>
                        </a:rPr>
                        <a:t>Existing Trees	: 634-80=554</a:t>
                      </a:r>
                    </a:p>
                    <a:p>
                      <a:pPr>
                        <a:lnSpc>
                          <a:spcPct val="115000"/>
                        </a:lnSpc>
                        <a:spcAft>
                          <a:spcPts val="600"/>
                        </a:spcAft>
                      </a:pPr>
                      <a:r>
                        <a:rPr lang="en-US" sz="1150" dirty="0">
                          <a:effectLst/>
                          <a:latin typeface="Times New Roman" panose="02020603050405020304" pitchFamily="18" charset="0"/>
                          <a:ea typeface="Times New Roman" panose="02020603050405020304" pitchFamily="18" charset="0"/>
                        </a:rPr>
                        <a:t>Trees will be provided : 560</a:t>
                      </a:r>
                    </a:p>
                    <a:p>
                      <a:pPr>
                        <a:lnSpc>
                          <a:spcPct val="115000"/>
                        </a:lnSpc>
                        <a:spcAft>
                          <a:spcPts val="600"/>
                        </a:spcAft>
                      </a:pPr>
                      <a:r>
                        <a:rPr lang="en-US" sz="1150" dirty="0">
                          <a:effectLst/>
                          <a:latin typeface="Times New Roman" panose="02020603050405020304" pitchFamily="18" charset="0"/>
                          <a:ea typeface="Times New Roman" panose="02020603050405020304" pitchFamily="18" charset="0"/>
                        </a:rPr>
                        <a:t>Trees for proposed expansion= 560 tree will be planted at the existing plant site</a:t>
                      </a:r>
                    </a:p>
                  </a:txBody>
                  <a:tcPr marL="68580" marR="68580" marT="0" marB="0"/>
                </a:tc>
                <a:extLst>
                  <a:ext uri="{0D108BD9-81ED-4DB2-BD59-A6C34878D82A}">
                    <a16:rowId xmlns:a16="http://schemas.microsoft.com/office/drawing/2014/main" val="3699990657"/>
                  </a:ext>
                </a:extLst>
              </a:tr>
            </a:tbl>
          </a:graphicData>
        </a:graphic>
      </p:graphicFrame>
      <p:graphicFrame>
        <p:nvGraphicFramePr>
          <p:cNvPr id="3" name="Table 2">
            <a:extLst>
              <a:ext uri="{FF2B5EF4-FFF2-40B4-BE49-F238E27FC236}">
                <a16:creationId xmlns:a16="http://schemas.microsoft.com/office/drawing/2014/main" id="{46B4D155-9991-F533-B7F8-A1D1C9D4BE85}"/>
              </a:ext>
            </a:extLst>
          </p:cNvPr>
          <p:cNvGraphicFramePr>
            <a:graphicFrameLocks noGrp="1"/>
          </p:cNvGraphicFramePr>
          <p:nvPr>
            <p:extLst>
              <p:ext uri="{D42A27DB-BD31-4B8C-83A1-F6EECF244321}">
                <p14:modId xmlns:p14="http://schemas.microsoft.com/office/powerpoint/2010/main" val="3047759269"/>
              </p:ext>
            </p:extLst>
          </p:nvPr>
        </p:nvGraphicFramePr>
        <p:xfrm>
          <a:off x="4267199" y="1447800"/>
          <a:ext cx="5486401" cy="1219200"/>
        </p:xfrm>
        <a:graphic>
          <a:graphicData uri="http://schemas.openxmlformats.org/drawingml/2006/table">
            <a:tbl>
              <a:tblPr firstRow="1" firstCol="1" bandRow="1">
                <a:tableStyleId>{5940675A-B579-460E-94D1-54222C63F5DA}</a:tableStyleId>
              </a:tblPr>
              <a:tblGrid>
                <a:gridCol w="1018500">
                  <a:extLst>
                    <a:ext uri="{9D8B030D-6E8A-4147-A177-3AD203B41FA5}">
                      <a16:colId xmlns:a16="http://schemas.microsoft.com/office/drawing/2014/main" val="2242457297"/>
                    </a:ext>
                  </a:extLst>
                </a:gridCol>
                <a:gridCol w="900586">
                  <a:extLst>
                    <a:ext uri="{9D8B030D-6E8A-4147-A177-3AD203B41FA5}">
                      <a16:colId xmlns:a16="http://schemas.microsoft.com/office/drawing/2014/main" val="3333006897"/>
                    </a:ext>
                  </a:extLst>
                </a:gridCol>
                <a:gridCol w="898024">
                  <a:extLst>
                    <a:ext uri="{9D8B030D-6E8A-4147-A177-3AD203B41FA5}">
                      <a16:colId xmlns:a16="http://schemas.microsoft.com/office/drawing/2014/main" val="1439169565"/>
                    </a:ext>
                  </a:extLst>
                </a:gridCol>
                <a:gridCol w="688091">
                  <a:extLst>
                    <a:ext uri="{9D8B030D-6E8A-4147-A177-3AD203B41FA5}">
                      <a16:colId xmlns:a16="http://schemas.microsoft.com/office/drawing/2014/main" val="1762356548"/>
                    </a:ext>
                  </a:extLst>
                </a:gridCol>
                <a:gridCol w="609600">
                  <a:extLst>
                    <a:ext uri="{9D8B030D-6E8A-4147-A177-3AD203B41FA5}">
                      <a16:colId xmlns:a16="http://schemas.microsoft.com/office/drawing/2014/main" val="3824707646"/>
                    </a:ext>
                  </a:extLst>
                </a:gridCol>
                <a:gridCol w="1371600">
                  <a:extLst>
                    <a:ext uri="{9D8B030D-6E8A-4147-A177-3AD203B41FA5}">
                      <a16:colId xmlns:a16="http://schemas.microsoft.com/office/drawing/2014/main" val="806987361"/>
                    </a:ext>
                  </a:extLst>
                </a:gridCol>
              </a:tblGrid>
              <a:tr h="0">
                <a:tc rowSpan="2">
                  <a:txBody>
                    <a:bodyPr/>
                    <a:lstStyle/>
                    <a:p>
                      <a:pPr algn="l">
                        <a:lnSpc>
                          <a:spcPct val="100000"/>
                        </a:lnSpc>
                        <a:spcAft>
                          <a:spcPts val="0"/>
                        </a:spcAft>
                      </a:pPr>
                      <a:r>
                        <a:rPr lang="en-US" sz="1000">
                          <a:effectLst/>
                          <a:latin typeface="Times New Roman" panose="02020603050405020304" pitchFamily="18" charset="0"/>
                          <a:cs typeface="Times New Roman" panose="02020603050405020304" pitchFamily="18" charset="0"/>
                        </a:rPr>
                        <a:t>Particulars</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00000"/>
                        </a:lnSpc>
                        <a:spcAft>
                          <a:spcPts val="0"/>
                        </a:spcAft>
                      </a:pPr>
                      <a:r>
                        <a:rPr lang="en-US" sz="1000">
                          <a:effectLst/>
                          <a:latin typeface="Times New Roman" panose="02020603050405020304" pitchFamily="18" charset="0"/>
                          <a:cs typeface="Times New Roman" panose="02020603050405020304" pitchFamily="18" charset="0"/>
                        </a:rPr>
                        <a:t>Category</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3">
                  <a:txBody>
                    <a:bodyPr/>
                    <a:lstStyle/>
                    <a:p>
                      <a:pPr algn="l">
                        <a:lnSpc>
                          <a:spcPct val="100000"/>
                        </a:lnSpc>
                        <a:spcAft>
                          <a:spcPts val="0"/>
                        </a:spcAft>
                      </a:pPr>
                      <a:r>
                        <a:rPr lang="en-US" sz="1000">
                          <a:effectLst/>
                          <a:latin typeface="Times New Roman" panose="02020603050405020304" pitchFamily="18" charset="0"/>
                          <a:cs typeface="Times New Roman" panose="02020603050405020304" pitchFamily="18" charset="0"/>
                        </a:rPr>
                        <a:t>Quantity</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IN"/>
                    </a:p>
                  </a:txBody>
                  <a:tcPr/>
                </a:tc>
                <a:tc hMerge="1">
                  <a:txBody>
                    <a:bodyPr/>
                    <a:lstStyle/>
                    <a:p>
                      <a:endParaRPr lang="en-IN"/>
                    </a:p>
                  </a:txBody>
                  <a:tcPr/>
                </a:tc>
                <a:tc rowSpan="2">
                  <a:txBody>
                    <a:bodyPr/>
                    <a:lstStyle/>
                    <a:p>
                      <a:pPr algn="l">
                        <a:lnSpc>
                          <a:spcPct val="100000"/>
                        </a:lnSpc>
                        <a:spcAft>
                          <a:spcPts val="0"/>
                        </a:spcAft>
                      </a:pPr>
                      <a:r>
                        <a:rPr lang="en-US" sz="1000">
                          <a:effectLst/>
                          <a:latin typeface="Times New Roman" panose="02020603050405020304" pitchFamily="18" charset="0"/>
                          <a:cs typeface="Times New Roman" panose="02020603050405020304" pitchFamily="18" charset="0"/>
                        </a:rPr>
                        <a:t>Management</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26406415"/>
                  </a:ext>
                </a:extLst>
              </a:tr>
              <a:tr h="0">
                <a:tc vMerge="1">
                  <a:txBody>
                    <a:bodyPr/>
                    <a:lstStyle/>
                    <a:p>
                      <a:endParaRPr lang="en-IN"/>
                    </a:p>
                  </a:txBody>
                  <a:tcPr/>
                </a:tc>
                <a:tc vMerge="1">
                  <a:txBody>
                    <a:bodyPr/>
                    <a:lstStyle/>
                    <a:p>
                      <a:endParaRPr lang="en-IN"/>
                    </a:p>
                  </a:txBody>
                  <a:tcPr/>
                </a:tc>
                <a:tc>
                  <a:txBody>
                    <a:bodyPr/>
                    <a:lstStyle/>
                    <a:p>
                      <a:pPr algn="l">
                        <a:lnSpc>
                          <a:spcPct val="100000"/>
                        </a:lnSpc>
                        <a:spcAft>
                          <a:spcPts val="0"/>
                        </a:spcAft>
                      </a:pPr>
                      <a:r>
                        <a:rPr lang="en-US" sz="1000">
                          <a:effectLst/>
                          <a:latin typeface="Times New Roman" panose="02020603050405020304" pitchFamily="18" charset="0"/>
                          <a:cs typeface="Times New Roman" panose="02020603050405020304" pitchFamily="18" charset="0"/>
                        </a:rPr>
                        <a:t>Existing</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0000"/>
                        </a:lnSpc>
                        <a:spcAft>
                          <a:spcPts val="0"/>
                        </a:spcAft>
                      </a:pPr>
                      <a:r>
                        <a:rPr lang="en-US" sz="1000">
                          <a:effectLst/>
                          <a:latin typeface="Times New Roman" panose="02020603050405020304" pitchFamily="18" charset="0"/>
                          <a:cs typeface="Times New Roman" panose="02020603050405020304" pitchFamily="18" charset="0"/>
                        </a:rPr>
                        <a:t>Proposed</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0000"/>
                        </a:lnSpc>
                        <a:spcAft>
                          <a:spcPts val="0"/>
                        </a:spcAft>
                      </a:pPr>
                      <a:r>
                        <a:rPr lang="en-US" sz="1000">
                          <a:effectLst/>
                          <a:latin typeface="Times New Roman" panose="02020603050405020304" pitchFamily="18" charset="0"/>
                          <a:cs typeface="Times New Roman" panose="02020603050405020304" pitchFamily="18" charset="0"/>
                        </a:rPr>
                        <a:t>Total</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IN"/>
                    </a:p>
                  </a:txBody>
                  <a:tcPr/>
                </a:tc>
                <a:extLst>
                  <a:ext uri="{0D108BD9-81ED-4DB2-BD59-A6C34878D82A}">
                    <a16:rowId xmlns:a16="http://schemas.microsoft.com/office/drawing/2014/main" val="113326021"/>
                  </a:ext>
                </a:extLst>
              </a:tr>
              <a:tr h="50637">
                <a:tc>
                  <a:txBody>
                    <a:bodyPr/>
                    <a:lstStyle/>
                    <a:p>
                      <a:pPr algn="l">
                        <a:lnSpc>
                          <a:spcPct val="100000"/>
                        </a:lnSpc>
                        <a:spcAft>
                          <a:spcPts val="0"/>
                        </a:spcAft>
                      </a:pPr>
                      <a:r>
                        <a:rPr lang="en-US" sz="1000">
                          <a:effectLst/>
                          <a:latin typeface="Times New Roman" panose="02020603050405020304" pitchFamily="18" charset="0"/>
                          <a:cs typeface="Times New Roman" panose="02020603050405020304" pitchFamily="18" charset="0"/>
                        </a:rPr>
                        <a:t>Used/Spent oil</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0000"/>
                        </a:lnSpc>
                        <a:spcAft>
                          <a:spcPts val="0"/>
                        </a:spcAft>
                      </a:pPr>
                      <a:r>
                        <a:rPr lang="en-US" sz="1000">
                          <a:effectLst/>
                          <a:latin typeface="Times New Roman" panose="02020603050405020304" pitchFamily="18" charset="0"/>
                          <a:cs typeface="Times New Roman" panose="02020603050405020304" pitchFamily="18" charset="0"/>
                        </a:rPr>
                        <a:t>5.1</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0000"/>
                        </a:lnSpc>
                        <a:spcAft>
                          <a:spcPts val="0"/>
                        </a:spcAft>
                      </a:pPr>
                      <a:r>
                        <a:rPr lang="en-US" sz="1000">
                          <a:effectLst/>
                          <a:latin typeface="Times New Roman" panose="02020603050405020304" pitchFamily="18" charset="0"/>
                          <a:cs typeface="Times New Roman" panose="02020603050405020304" pitchFamily="18" charset="0"/>
                        </a:rPr>
                        <a:t>0.01</a:t>
                      </a:r>
                      <a:endParaRPr lang="en-IN" sz="1000">
                        <a:effectLst/>
                        <a:latin typeface="Times New Roman" panose="02020603050405020304" pitchFamily="18" charset="0"/>
                        <a:cs typeface="Times New Roman" panose="02020603050405020304" pitchFamily="18" charset="0"/>
                      </a:endParaRPr>
                    </a:p>
                    <a:p>
                      <a:pPr algn="l">
                        <a:lnSpc>
                          <a:spcPct val="100000"/>
                        </a:lnSpc>
                        <a:spcAft>
                          <a:spcPts val="0"/>
                        </a:spcAft>
                      </a:pPr>
                      <a:r>
                        <a:rPr lang="en-US" sz="1000">
                          <a:effectLst/>
                          <a:latin typeface="Times New Roman" panose="02020603050405020304" pitchFamily="18" charset="0"/>
                          <a:cs typeface="Times New Roman" panose="02020603050405020304" pitchFamily="18" charset="0"/>
                        </a:rPr>
                        <a:t>KL/year</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0000"/>
                        </a:lnSpc>
                        <a:spcAft>
                          <a:spcPts val="0"/>
                        </a:spcAft>
                      </a:pPr>
                      <a:r>
                        <a:rPr lang="en-US" sz="1000">
                          <a:effectLst/>
                          <a:latin typeface="Times New Roman" panose="02020603050405020304" pitchFamily="18" charset="0"/>
                          <a:cs typeface="Times New Roman" panose="02020603050405020304" pitchFamily="18" charset="0"/>
                        </a:rPr>
                        <a:t>-</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0000"/>
                        </a:lnSpc>
                        <a:spcAft>
                          <a:spcPts val="0"/>
                        </a:spcAft>
                      </a:pPr>
                      <a:r>
                        <a:rPr lang="en-US" sz="1000">
                          <a:effectLst/>
                          <a:latin typeface="Times New Roman" panose="02020603050405020304" pitchFamily="18" charset="0"/>
                          <a:cs typeface="Times New Roman" panose="02020603050405020304" pitchFamily="18" charset="0"/>
                        </a:rPr>
                        <a:t>0.01</a:t>
                      </a:r>
                      <a:endParaRPr lang="en-IN" sz="1000">
                        <a:effectLst/>
                        <a:latin typeface="Times New Roman" panose="02020603050405020304" pitchFamily="18" charset="0"/>
                        <a:cs typeface="Times New Roman" panose="02020603050405020304" pitchFamily="18" charset="0"/>
                      </a:endParaRPr>
                    </a:p>
                    <a:p>
                      <a:pPr algn="l">
                        <a:lnSpc>
                          <a:spcPct val="100000"/>
                        </a:lnSpc>
                        <a:spcAft>
                          <a:spcPts val="0"/>
                        </a:spcAft>
                      </a:pPr>
                      <a:r>
                        <a:rPr lang="en-US" sz="1000">
                          <a:effectLst/>
                          <a:latin typeface="Times New Roman" panose="02020603050405020304" pitchFamily="18" charset="0"/>
                          <a:cs typeface="Times New Roman" panose="02020603050405020304" pitchFamily="18" charset="0"/>
                        </a:rPr>
                        <a:t>KL/year</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0000"/>
                        </a:lnSpc>
                        <a:spcAft>
                          <a:spcPts val="0"/>
                        </a:spcAft>
                      </a:pPr>
                      <a:r>
                        <a:rPr lang="en-US" sz="1000">
                          <a:effectLst/>
                          <a:latin typeface="Times New Roman" panose="02020603050405020304" pitchFamily="18" charset="0"/>
                          <a:cs typeface="Times New Roman" panose="02020603050405020304" pitchFamily="18" charset="0"/>
                        </a:rPr>
                        <a:t>Authorized Recyclers</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83441238"/>
                  </a:ext>
                </a:extLst>
              </a:tr>
              <a:tr h="43056">
                <a:tc>
                  <a:txBody>
                    <a:bodyPr/>
                    <a:lstStyle/>
                    <a:p>
                      <a:pPr algn="l">
                        <a:lnSpc>
                          <a:spcPct val="100000"/>
                        </a:lnSpc>
                        <a:spcAft>
                          <a:spcPts val="0"/>
                        </a:spcAft>
                      </a:pPr>
                      <a:r>
                        <a:rPr lang="en-US" sz="1000">
                          <a:effectLst/>
                          <a:latin typeface="Times New Roman" panose="02020603050405020304" pitchFamily="18" charset="0"/>
                          <a:cs typeface="Times New Roman" panose="02020603050405020304" pitchFamily="18" charset="0"/>
                        </a:rPr>
                        <a:t>Slag</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0000"/>
                        </a:lnSpc>
                        <a:spcAft>
                          <a:spcPts val="0"/>
                        </a:spcAft>
                      </a:pPr>
                      <a:r>
                        <a:rPr lang="en-US" sz="1000">
                          <a:effectLst/>
                          <a:latin typeface="Times New Roman" panose="02020603050405020304" pitchFamily="18" charset="0"/>
                          <a:cs typeface="Times New Roman" panose="02020603050405020304" pitchFamily="18" charset="0"/>
                        </a:rPr>
                        <a:t>--</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0000"/>
                        </a:lnSpc>
                        <a:spcAft>
                          <a:spcPts val="0"/>
                        </a:spcAft>
                      </a:pPr>
                      <a:r>
                        <a:rPr lang="en-US" sz="1000">
                          <a:effectLst/>
                          <a:latin typeface="Times New Roman" panose="02020603050405020304" pitchFamily="18" charset="0"/>
                          <a:cs typeface="Times New Roman" panose="02020603050405020304" pitchFamily="18" charset="0"/>
                        </a:rPr>
                        <a:t>6 TPD</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0000"/>
                        </a:lnSpc>
                        <a:spcAft>
                          <a:spcPts val="0"/>
                        </a:spcAft>
                      </a:pPr>
                      <a:r>
                        <a:rPr lang="en-US" sz="1000">
                          <a:effectLst/>
                          <a:latin typeface="Times New Roman" panose="02020603050405020304" pitchFamily="18" charset="0"/>
                          <a:cs typeface="Times New Roman" panose="02020603050405020304" pitchFamily="18" charset="0"/>
                        </a:rPr>
                        <a:t>6 TPD</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0000"/>
                        </a:lnSpc>
                        <a:spcAft>
                          <a:spcPts val="0"/>
                        </a:spcAft>
                      </a:pPr>
                      <a:r>
                        <a:rPr lang="en-US" sz="1000">
                          <a:effectLst/>
                          <a:latin typeface="Times New Roman" panose="02020603050405020304" pitchFamily="18" charset="0"/>
                          <a:cs typeface="Times New Roman" panose="02020603050405020304" pitchFamily="18" charset="0"/>
                        </a:rPr>
                        <a:t>12 TPD</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0000"/>
                        </a:lnSpc>
                        <a:spcAft>
                          <a:spcPts val="0"/>
                        </a:spcAft>
                      </a:pPr>
                      <a:r>
                        <a:rPr lang="en-US" sz="1000">
                          <a:effectLst/>
                          <a:latin typeface="Times New Roman" panose="02020603050405020304" pitchFamily="18" charset="0"/>
                          <a:cs typeface="Times New Roman" panose="02020603050405020304" pitchFamily="18" charset="0"/>
                        </a:rPr>
                        <a:t>Used for road making</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54615016"/>
                  </a:ext>
                </a:extLst>
              </a:tr>
              <a:tr h="88544">
                <a:tc>
                  <a:txBody>
                    <a:bodyPr/>
                    <a:lstStyle/>
                    <a:p>
                      <a:pPr algn="l">
                        <a:lnSpc>
                          <a:spcPct val="100000"/>
                        </a:lnSpc>
                        <a:spcAft>
                          <a:spcPts val="0"/>
                        </a:spcAft>
                      </a:pPr>
                      <a:r>
                        <a:rPr lang="en-US" sz="1000" kern="1200">
                          <a:effectLst/>
                          <a:latin typeface="Times New Roman" panose="02020603050405020304" pitchFamily="18" charset="0"/>
                          <a:cs typeface="Times New Roman" panose="02020603050405020304" pitchFamily="18" charset="0"/>
                        </a:rPr>
                        <a:t>Recycle water tank sludge</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0000"/>
                        </a:lnSpc>
                        <a:spcAft>
                          <a:spcPts val="0"/>
                        </a:spcAft>
                      </a:pPr>
                      <a:r>
                        <a:rPr lang="en-US" sz="1000" kern="1200">
                          <a:effectLst/>
                          <a:latin typeface="Times New Roman" panose="02020603050405020304" pitchFamily="18" charset="0"/>
                          <a:cs typeface="Times New Roman" panose="02020603050405020304" pitchFamily="18" charset="0"/>
                        </a:rPr>
                        <a:t>--</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0000"/>
                        </a:lnSpc>
                        <a:spcAft>
                          <a:spcPts val="0"/>
                        </a:spcAft>
                      </a:pPr>
                      <a:r>
                        <a:rPr lang="en-US" sz="1000" kern="1200">
                          <a:effectLst/>
                          <a:latin typeface="Times New Roman" panose="02020603050405020304" pitchFamily="18" charset="0"/>
                          <a:cs typeface="Times New Roman" panose="02020603050405020304" pitchFamily="18" charset="0"/>
                        </a:rPr>
                        <a:t>0.15 TPA</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0000"/>
                        </a:lnSpc>
                        <a:spcAft>
                          <a:spcPts val="0"/>
                        </a:spcAft>
                      </a:pPr>
                      <a:r>
                        <a:rPr lang="en-US" sz="1000" kern="1200">
                          <a:effectLst/>
                          <a:latin typeface="Times New Roman" panose="02020603050405020304" pitchFamily="18" charset="0"/>
                          <a:cs typeface="Times New Roman" panose="02020603050405020304" pitchFamily="18" charset="0"/>
                        </a:rPr>
                        <a:t>0.35 TPA</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0000"/>
                        </a:lnSpc>
                        <a:spcAft>
                          <a:spcPts val="0"/>
                        </a:spcAft>
                      </a:pPr>
                      <a:r>
                        <a:rPr lang="en-US" sz="1000" kern="1200">
                          <a:effectLst/>
                          <a:latin typeface="Times New Roman" panose="02020603050405020304" pitchFamily="18" charset="0"/>
                          <a:cs typeface="Times New Roman" panose="02020603050405020304" pitchFamily="18" charset="0"/>
                        </a:rPr>
                        <a:t>0.5 TPA</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0000"/>
                        </a:lnSpc>
                        <a:spcAft>
                          <a:spcPts val="0"/>
                        </a:spcAft>
                      </a:pPr>
                      <a:r>
                        <a:rPr lang="en-US" sz="1000" kern="1200" dirty="0">
                          <a:effectLst/>
                          <a:latin typeface="Times New Roman" panose="02020603050405020304" pitchFamily="18" charset="0"/>
                          <a:cs typeface="Times New Roman" panose="02020603050405020304" pitchFamily="18" charset="0"/>
                        </a:rPr>
                        <a:t>Six monthly cleaning frequency and sold to cement unit</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60286056"/>
                  </a:ext>
                </a:extLst>
              </a:tr>
            </a:tbl>
          </a:graphicData>
        </a:graphic>
      </p:graphicFrame>
    </p:spTree>
    <p:extLst>
      <p:ext uri="{BB962C8B-B14F-4D97-AF65-F5344CB8AC3E}">
        <p14:creationId xmlns:p14="http://schemas.microsoft.com/office/powerpoint/2010/main" val="4058565844"/>
      </p:ext>
    </p:extLst>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Number Placeholder 1"/>
          <p:cNvSpPr>
            <a:spLocks noGrp="1"/>
          </p:cNvSpPr>
          <p:nvPr>
            <p:ph idx="12" sz="quarter" type="sldNum"/>
          </p:nvPr>
        </p:nvSpPr>
        <p:spPr>
          <a:xfrm>
            <a:off x="7099300" y="6416675"/>
            <a:ext cx="2311400" cy="365125"/>
          </a:xfrm>
        </p:spPr>
        <p:txBody>
          <a:bodyPr/>
          <a:lstStyle/>
          <a:p>
            <a:pPr>
              <a:defRPr/>
            </a:pPr>
            <a:fld id="{E37F0A0A-F07F-49B8-B7E1-B2CDB105F3D9}" type="slidenum">
              <a:rPr lang="en-US" smtClean="0"/>
              <a:pPr>
                <a:defRPr/>
              </a:pPr>
              <a:t>41</a:t>
            </a:fld>
            <a:endParaRPr lang="en-US"/>
          </a:p>
        </p:txBody>
      </p:sp>
      <p:sp>
        <p:nvSpPr>
          <p:cNvPr id="7" name="Rectangle 6"/>
          <p:cNvSpPr/>
          <p:nvPr/>
        </p:nvSpPr>
        <p:spPr>
          <a:xfrm>
            <a:off x="501650" y="26313"/>
            <a:ext cx="9328150" cy="430887"/>
          </a:xfrm>
          <a:prstGeom prst="rect">
            <a:avLst/>
          </a:prstGeom>
        </p:spPr>
        <p:txBody>
          <a:bodyPr>
            <a:spAutoFit/>
          </a:bodyPr>
          <a:lstStyle/>
          <a:p>
            <a:pPr algn="ctr">
              <a:defRPr/>
            </a:pPr>
            <a:r>
              <a:rPr b="1" dirty="0" lang="en-US" sz="2200">
                <a:latin charset="0" pitchFamily="18" typeface="Times New Roman"/>
                <a:cs charset="0" pitchFamily="18" typeface="Times New Roman"/>
              </a:rPr>
              <a:t>POINT WISE COMPLIANCES OF TERM OF REFERENCES</a:t>
            </a:r>
            <a:endParaRPr b="1" cap="all" dirty="0" lang="en-US" sz="2200">
              <a:latin charset="0" pitchFamily="18" typeface="Times New Roman"/>
              <a:ea typeface="+mj-ea"/>
              <a:cs charset="0" pitchFamily="18" typeface="Times New Roman"/>
            </a:endParaRPr>
          </a:p>
        </p:txBody>
      </p:sp>
      <p:sp>
        <p:nvSpPr>
          <p:cNvPr id="6" name="Rectangle 2">
            <a:extLst>
              <a:ext uri="{FF2B5EF4-FFF2-40B4-BE49-F238E27FC236}">
                <a16:creationId xmlns:a16="http://schemas.microsoft.com/office/drawing/2014/main" id="{8E3FA15C-98F1-4D6B-AD3F-0A02F4B595C2}"/>
              </a:ext>
            </a:extLst>
          </p:cNvPr>
          <p:cNvSpPr>
            <a:spLocks noChangeArrowheads="1"/>
          </p:cNvSpPr>
          <p:nvPr/>
        </p:nvSpPr>
        <p:spPr bwMode="auto">
          <a:xfrm>
            <a:off x="3216088" y="1748920"/>
            <a:ext cx="8131550" cy="3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anchorCtr="0" bIns="45720" compatLnSpc="1" lIns="91440" numCol="1" rIns="91440" tIns="45720" vert="horz" wrap="square">
            <a:prstTxWarp prst="textNoShape">
              <a:avLst/>
            </a:prstTxWarp>
            <a:spAutoFit/>
          </a:bodyPr>
          <a:lstStyle/>
          <a:p>
            <a:endParaRPr lang="en-IN"/>
          </a:p>
        </p:txBody>
      </p:sp>
      <p:sp>
        <p:nvSpPr>
          <p:cNvPr id="8" name="Rectangle 7">
            <a:extLst>
              <a:ext uri="{FF2B5EF4-FFF2-40B4-BE49-F238E27FC236}">
                <a16:creationId xmlns:a16="http://schemas.microsoft.com/office/drawing/2014/main" id="{CB1B5338-270B-4008-8375-A06C846AF2D6}"/>
              </a:ext>
            </a:extLst>
          </p:cNvPr>
          <p:cNvSpPr/>
          <p:nvPr/>
        </p:nvSpPr>
        <p:spPr>
          <a:xfrm>
            <a:off x="0" y="381000"/>
            <a:ext cx="8991600" cy="307777"/>
          </a:xfrm>
          <a:prstGeom prst="rect">
            <a:avLst/>
          </a:prstGeom>
        </p:spPr>
        <p:txBody>
          <a:bodyPr wrap="square">
            <a:spAutoFit/>
          </a:bodyPr>
          <a:lstStyle/>
          <a:p>
            <a:r>
              <a:rPr b="1" cap="small" dirty="0" lang="en-IN" sz="1400" u="sng">
                <a:solidFill>
                  <a:schemeClr val="accent1">
                    <a:lumMod val="50000"/>
                  </a:schemeClr>
                </a:solidFill>
                <a:latin charset="0" pitchFamily="18" typeface="Times New Roman"/>
                <a:cs charset="0" pitchFamily="18" typeface="Times New Roman"/>
              </a:rPr>
              <a:t>TOR POINT-ix Cont.... </a:t>
            </a:r>
          </a:p>
        </p:txBody>
      </p:sp>
      <p:graphicFrame>
        <p:nvGraphicFramePr>
          <p:cNvPr id="4" name="Table 3">
            <a:extLst>
              <a:ext uri="{FF2B5EF4-FFF2-40B4-BE49-F238E27FC236}">
                <a16:creationId xmlns:a16="http://schemas.microsoft.com/office/drawing/2014/main" id="{29469A25-2CF0-E1BB-AD98-986514310284}"/>
              </a:ext>
            </a:extLst>
          </p:cNvPr>
          <p:cNvGraphicFramePr>
            <a:graphicFrameLocks noGrp="1"/>
          </p:cNvGraphicFramePr>
          <p:nvPr>
            <p:extLst>
              <p:ext uri="{D42A27DB-BD31-4B8C-83A1-F6EECF244321}">
                <p14:modId xmlns:p14="http://schemas.microsoft.com/office/powerpoint/2010/main" val="3802767384"/>
              </p:ext>
            </p:extLst>
          </p:nvPr>
        </p:nvGraphicFramePr>
        <p:xfrm>
          <a:off x="762762" y="5334000"/>
          <a:ext cx="8380476" cy="1207392"/>
        </p:xfrm>
        <a:graphic>
          <a:graphicData uri="http://schemas.openxmlformats.org/drawingml/2006/table">
            <a:tbl>
              <a:tblPr bandRow="1" firstCol="1" firstRow="1">
                <a:tableStyleId>{5940675A-B579-460E-94D1-54222C63F5DA}</a:tableStyleId>
              </a:tblPr>
              <a:tblGrid>
                <a:gridCol w="608838">
                  <a:extLst>
                    <a:ext uri="{9D8B030D-6E8A-4147-A177-3AD203B41FA5}">
                      <a16:colId xmlns:a16="http://schemas.microsoft.com/office/drawing/2014/main" val="239049145"/>
                    </a:ext>
                  </a:extLst>
                </a:gridCol>
                <a:gridCol w="3068515">
                  <a:extLst>
                    <a:ext uri="{9D8B030D-6E8A-4147-A177-3AD203B41FA5}">
                      <a16:colId xmlns:a16="http://schemas.microsoft.com/office/drawing/2014/main" val="4106248542"/>
                    </a:ext>
                  </a:extLst>
                </a:gridCol>
                <a:gridCol w="2075006">
                  <a:extLst>
                    <a:ext uri="{9D8B030D-6E8A-4147-A177-3AD203B41FA5}">
                      <a16:colId xmlns:a16="http://schemas.microsoft.com/office/drawing/2014/main" val="2106184737"/>
                    </a:ext>
                  </a:extLst>
                </a:gridCol>
                <a:gridCol w="2628117">
                  <a:extLst>
                    <a:ext uri="{9D8B030D-6E8A-4147-A177-3AD203B41FA5}">
                      <a16:colId xmlns:a16="http://schemas.microsoft.com/office/drawing/2014/main" val="1134930308"/>
                    </a:ext>
                  </a:extLst>
                </a:gridCol>
              </a:tblGrid>
              <a:tr h="129540">
                <a:tc>
                  <a:txBody>
                    <a:bodyPr/>
                    <a:lstStyle/>
                    <a:p>
                      <a:pPr algn="just">
                        <a:lnSpc>
                          <a:spcPct val="150000"/>
                        </a:lnSpc>
                        <a:spcAft>
                          <a:spcPts val="600"/>
                        </a:spcAft>
                      </a:pPr>
                      <a:r>
                        <a:rPr b="1" dirty="0" lang="en-US" sz="1000">
                          <a:effectLst/>
                          <a:latin charset="0" panose="02020603050405020304" pitchFamily="18" typeface="Times New Roman"/>
                          <a:cs charset="0" panose="02020603050405020304" pitchFamily="18" typeface="Times New Roman"/>
                        </a:rPr>
                        <a:t>S. No</a:t>
                      </a:r>
                      <a:endParaRPr b="1" dirty="0"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anchor="ctr" marB="0" marL="68580" marR="68580" marT="0"/>
                </a:tc>
                <a:tc>
                  <a:txBody>
                    <a:bodyPr/>
                    <a:lstStyle/>
                    <a:p>
                      <a:pPr algn="just">
                        <a:lnSpc>
                          <a:spcPct val="150000"/>
                        </a:lnSpc>
                        <a:spcAft>
                          <a:spcPts val="600"/>
                        </a:spcAft>
                      </a:pPr>
                      <a:r>
                        <a:rPr b="1" dirty="0" i="1" lang="en-US" sz="1000">
                          <a:effectLst/>
                          <a:latin charset="0" panose="02020603050405020304" pitchFamily="18" typeface="Times New Roman"/>
                          <a:cs charset="0" panose="02020603050405020304" pitchFamily="18" typeface="Times New Roman"/>
                        </a:rPr>
                        <a:t>Scientific Name</a:t>
                      </a:r>
                      <a:endParaRPr b="1" dirty="0" i="1"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anchor="ctr" marB="0" marL="68580" marR="68580" marT="0"/>
                </a:tc>
                <a:tc>
                  <a:txBody>
                    <a:bodyPr/>
                    <a:lstStyle/>
                    <a:p>
                      <a:pPr algn="ctr">
                        <a:lnSpc>
                          <a:spcPct val="150000"/>
                        </a:lnSpc>
                        <a:spcAft>
                          <a:spcPts val="600"/>
                        </a:spcAft>
                      </a:pPr>
                      <a:r>
                        <a:rPr b="1" dirty="0" lang="en-US" sz="1000">
                          <a:effectLst/>
                          <a:latin charset="0" panose="02020603050405020304" pitchFamily="18" typeface="Times New Roman"/>
                          <a:cs charset="0" panose="02020603050405020304" pitchFamily="18" typeface="Times New Roman"/>
                        </a:rPr>
                        <a:t>Local Name</a:t>
                      </a:r>
                      <a:endParaRPr b="1" dirty="0"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anchor="ctr" marB="0" marL="68580" marR="68580" marT="0"/>
                </a:tc>
                <a:tc>
                  <a:txBody>
                    <a:bodyPr/>
                    <a:lstStyle/>
                    <a:p>
                      <a:pPr algn="ctr">
                        <a:lnSpc>
                          <a:spcPct val="150000"/>
                        </a:lnSpc>
                        <a:spcAft>
                          <a:spcPts val="600"/>
                        </a:spcAft>
                      </a:pPr>
                      <a:r>
                        <a:rPr b="1" dirty="0" lang="en-US" sz="1000">
                          <a:effectLst/>
                          <a:latin charset="0" panose="02020603050405020304" pitchFamily="18" typeface="Times New Roman"/>
                          <a:cs charset="0" panose="02020603050405020304" pitchFamily="18" typeface="Times New Roman"/>
                        </a:rPr>
                        <a:t>Number of Plant</a:t>
                      </a:r>
                      <a:endParaRPr b="1" dirty="0"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extLst>
                  <a:ext uri="{0D108BD9-81ED-4DB2-BD59-A6C34878D82A}">
                    <a16:rowId xmlns:a16="http://schemas.microsoft.com/office/drawing/2014/main" val="1249188976"/>
                  </a:ext>
                </a:extLst>
              </a:tr>
              <a:tr h="191770">
                <a:tc>
                  <a:txBody>
                    <a:bodyPr/>
                    <a:lstStyle/>
                    <a:p>
                      <a:pPr>
                        <a:lnSpc>
                          <a:spcPct val="150000"/>
                        </a:lnSpc>
                        <a:spcAft>
                          <a:spcPts val="600"/>
                        </a:spcAft>
                      </a:pPr>
                      <a:r>
                        <a:rPr lang="en-US" sz="1000">
                          <a:effectLst/>
                          <a:latin charset="0" panose="02020603050405020304" pitchFamily="18" typeface="Times New Roman"/>
                          <a:cs charset="0" panose="02020603050405020304" pitchFamily="18" typeface="Times New Roman"/>
                        </a:rPr>
                        <a:t>1</a:t>
                      </a:r>
                      <a:endParaRPr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anchor="ctr" marB="0" marL="68580" marR="68580" marT="0"/>
                </a:tc>
                <a:tc>
                  <a:txBody>
                    <a:bodyPr/>
                    <a:lstStyle/>
                    <a:p>
                      <a:pPr algn="just">
                        <a:lnSpc>
                          <a:spcPct val="150000"/>
                        </a:lnSpc>
                        <a:spcAft>
                          <a:spcPts val="600"/>
                        </a:spcAft>
                      </a:pPr>
                      <a:r>
                        <a:rPr dirty="0" err="1" i="1" lang="en-US" sz="1000">
                          <a:effectLst/>
                          <a:latin charset="0" panose="02020603050405020304" pitchFamily="18" typeface="Times New Roman"/>
                          <a:cs charset="0" panose="02020603050405020304" pitchFamily="18" typeface="Times New Roman"/>
                        </a:rPr>
                        <a:t>Polyalthia</a:t>
                      </a:r>
                      <a:r>
                        <a:rPr dirty="0" i="1" lang="en-US" sz="1000">
                          <a:effectLst/>
                          <a:latin charset="0" panose="02020603050405020304" pitchFamily="18" typeface="Times New Roman"/>
                          <a:cs charset="0" panose="02020603050405020304" pitchFamily="18" typeface="Times New Roman"/>
                        </a:rPr>
                        <a:t> longifolia</a:t>
                      </a:r>
                      <a:endParaRPr dirty="0" i="1"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anchor="ctr" marB="0" marL="68580" marR="68580" marT="0"/>
                </a:tc>
                <a:tc>
                  <a:txBody>
                    <a:bodyPr/>
                    <a:lstStyle/>
                    <a:p>
                      <a:pPr algn="ctr">
                        <a:lnSpc>
                          <a:spcPct val="150000"/>
                        </a:lnSpc>
                        <a:spcAft>
                          <a:spcPts val="600"/>
                        </a:spcAft>
                      </a:pPr>
                      <a:r>
                        <a:rPr lang="en-US" sz="1000">
                          <a:effectLst/>
                          <a:latin charset="0" panose="02020603050405020304" pitchFamily="18" typeface="Times New Roman"/>
                          <a:cs charset="0" panose="02020603050405020304" pitchFamily="18" typeface="Times New Roman"/>
                        </a:rPr>
                        <a:t>Ashok</a:t>
                      </a:r>
                      <a:endParaRPr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anchor="ctr" marB="0" marL="68580" marR="68580" marT="0"/>
                </a:tc>
                <a:tc>
                  <a:txBody>
                    <a:bodyPr/>
                    <a:lstStyle/>
                    <a:p>
                      <a:pPr algn="ctr">
                        <a:lnSpc>
                          <a:spcPct val="150000"/>
                        </a:lnSpc>
                        <a:spcAft>
                          <a:spcPts val="600"/>
                        </a:spcAft>
                      </a:pPr>
                      <a:r>
                        <a:rPr lang="en-US" sz="1000">
                          <a:effectLst/>
                          <a:latin charset="0" panose="02020603050405020304" pitchFamily="18" typeface="Times New Roman"/>
                          <a:cs charset="0" panose="02020603050405020304" pitchFamily="18" typeface="Times New Roman"/>
                        </a:rPr>
                        <a:t>140</a:t>
                      </a:r>
                      <a:endParaRPr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extLst>
                  <a:ext uri="{0D108BD9-81ED-4DB2-BD59-A6C34878D82A}">
                    <a16:rowId xmlns:a16="http://schemas.microsoft.com/office/drawing/2014/main" val="3070118029"/>
                  </a:ext>
                </a:extLst>
              </a:tr>
              <a:tr h="191770">
                <a:tc>
                  <a:txBody>
                    <a:bodyPr/>
                    <a:lstStyle/>
                    <a:p>
                      <a:pPr>
                        <a:lnSpc>
                          <a:spcPct val="150000"/>
                        </a:lnSpc>
                        <a:spcAft>
                          <a:spcPts val="600"/>
                        </a:spcAft>
                      </a:pPr>
                      <a:r>
                        <a:rPr lang="en-US" sz="1000">
                          <a:effectLst/>
                          <a:latin charset="0" panose="02020603050405020304" pitchFamily="18" typeface="Times New Roman"/>
                          <a:cs charset="0" panose="02020603050405020304" pitchFamily="18" typeface="Times New Roman"/>
                        </a:rPr>
                        <a:t>2</a:t>
                      </a:r>
                      <a:endParaRPr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anchor="ctr" marB="0" marL="68580" marR="68580" marT="0"/>
                </a:tc>
                <a:tc>
                  <a:txBody>
                    <a:bodyPr/>
                    <a:lstStyle/>
                    <a:p>
                      <a:pPr algn="just">
                        <a:lnSpc>
                          <a:spcPct val="150000"/>
                        </a:lnSpc>
                        <a:spcAft>
                          <a:spcPts val="600"/>
                        </a:spcAft>
                      </a:pPr>
                      <a:r>
                        <a:rPr dirty="0" err="1" i="1" lang="en-US" sz="1000">
                          <a:effectLst/>
                          <a:latin charset="0" panose="02020603050405020304" pitchFamily="18" typeface="Times New Roman"/>
                          <a:cs charset="0" panose="02020603050405020304" pitchFamily="18" typeface="Times New Roman"/>
                        </a:rPr>
                        <a:t>Pongamia</a:t>
                      </a:r>
                      <a:r>
                        <a:rPr dirty="0" i="1" lang="en-US" sz="1000">
                          <a:effectLst/>
                          <a:latin charset="0" panose="02020603050405020304" pitchFamily="18" typeface="Times New Roman"/>
                          <a:cs charset="0" panose="02020603050405020304" pitchFamily="18" typeface="Times New Roman"/>
                        </a:rPr>
                        <a:t> Pinnata</a:t>
                      </a:r>
                      <a:endParaRPr dirty="0" i="1"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anchor="ctr" marB="0" marL="68580" marR="68580" marT="0"/>
                </a:tc>
                <a:tc>
                  <a:txBody>
                    <a:bodyPr/>
                    <a:lstStyle/>
                    <a:p>
                      <a:pPr algn="ctr">
                        <a:lnSpc>
                          <a:spcPct val="150000"/>
                        </a:lnSpc>
                        <a:spcAft>
                          <a:spcPts val="600"/>
                        </a:spcAft>
                      </a:pPr>
                      <a:r>
                        <a:rPr lang="en-US" sz="1000">
                          <a:effectLst/>
                          <a:latin charset="0" panose="02020603050405020304" pitchFamily="18" typeface="Times New Roman"/>
                          <a:cs charset="0" panose="02020603050405020304" pitchFamily="18" typeface="Times New Roman"/>
                        </a:rPr>
                        <a:t>Karanj</a:t>
                      </a:r>
                      <a:endParaRPr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anchor="ctr" marB="0" marL="68580" marR="68580" marT="0"/>
                </a:tc>
                <a:tc>
                  <a:txBody>
                    <a:bodyPr/>
                    <a:lstStyle/>
                    <a:p>
                      <a:pPr algn="ctr">
                        <a:lnSpc>
                          <a:spcPct val="150000"/>
                        </a:lnSpc>
                        <a:spcAft>
                          <a:spcPts val="600"/>
                        </a:spcAft>
                      </a:pPr>
                      <a:r>
                        <a:rPr lang="en-US" sz="1000">
                          <a:effectLst/>
                          <a:latin charset="0" panose="02020603050405020304" pitchFamily="18" typeface="Times New Roman"/>
                          <a:cs charset="0" panose="02020603050405020304" pitchFamily="18" typeface="Times New Roman"/>
                        </a:rPr>
                        <a:t>130</a:t>
                      </a:r>
                      <a:endParaRPr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extLst>
                  <a:ext uri="{0D108BD9-81ED-4DB2-BD59-A6C34878D82A}">
                    <a16:rowId xmlns:a16="http://schemas.microsoft.com/office/drawing/2014/main" val="66341491"/>
                  </a:ext>
                </a:extLst>
              </a:tr>
              <a:tr h="191770">
                <a:tc>
                  <a:txBody>
                    <a:bodyPr/>
                    <a:lstStyle/>
                    <a:p>
                      <a:pPr>
                        <a:lnSpc>
                          <a:spcPct val="150000"/>
                        </a:lnSpc>
                        <a:spcAft>
                          <a:spcPts val="600"/>
                        </a:spcAft>
                      </a:pPr>
                      <a:r>
                        <a:rPr lang="en-US" sz="1000">
                          <a:effectLst/>
                          <a:latin charset="0" panose="02020603050405020304" pitchFamily="18" typeface="Times New Roman"/>
                          <a:cs charset="0" panose="02020603050405020304" pitchFamily="18" typeface="Times New Roman"/>
                        </a:rPr>
                        <a:t>3</a:t>
                      </a:r>
                      <a:endParaRPr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anchor="ctr" marB="0" marL="68580" marR="68580" marT="0"/>
                </a:tc>
                <a:tc>
                  <a:txBody>
                    <a:bodyPr/>
                    <a:lstStyle/>
                    <a:p>
                      <a:pPr algn="just">
                        <a:lnSpc>
                          <a:spcPct val="150000"/>
                        </a:lnSpc>
                        <a:spcAft>
                          <a:spcPts val="600"/>
                        </a:spcAft>
                      </a:pPr>
                      <a:r>
                        <a:rPr dirty="0" i="1" lang="en-US" sz="1000">
                          <a:effectLst/>
                          <a:latin charset="0" panose="02020603050405020304" pitchFamily="18" typeface="Times New Roman"/>
                          <a:cs charset="0" panose="02020603050405020304" pitchFamily="18" typeface="Times New Roman"/>
                        </a:rPr>
                        <a:t>Plumeria alba</a:t>
                      </a:r>
                      <a:endParaRPr dirty="0" i="1"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anchor="ctr" marB="0" marL="68580" marR="68580" marT="0"/>
                </a:tc>
                <a:tc>
                  <a:txBody>
                    <a:bodyPr/>
                    <a:lstStyle/>
                    <a:p>
                      <a:pPr algn="ctr">
                        <a:lnSpc>
                          <a:spcPct val="150000"/>
                        </a:lnSpc>
                        <a:spcAft>
                          <a:spcPts val="600"/>
                        </a:spcAft>
                      </a:pPr>
                      <a:r>
                        <a:rPr lang="en-US" sz="1000">
                          <a:effectLst/>
                          <a:latin charset="0" panose="02020603050405020304" pitchFamily="18" typeface="Times New Roman"/>
                          <a:cs charset="0" panose="02020603050405020304" pitchFamily="18" typeface="Times New Roman"/>
                        </a:rPr>
                        <a:t>Champa</a:t>
                      </a:r>
                      <a:endParaRPr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anchor="ctr" marB="0" marL="68580" marR="68580" marT="0"/>
                </a:tc>
                <a:tc>
                  <a:txBody>
                    <a:bodyPr/>
                    <a:lstStyle/>
                    <a:p>
                      <a:pPr algn="ctr">
                        <a:lnSpc>
                          <a:spcPct val="150000"/>
                        </a:lnSpc>
                        <a:spcAft>
                          <a:spcPts val="600"/>
                        </a:spcAft>
                      </a:pPr>
                      <a:r>
                        <a:rPr lang="en-US" sz="1000">
                          <a:effectLst/>
                          <a:latin charset="0" panose="02020603050405020304" pitchFamily="18" typeface="Times New Roman"/>
                          <a:cs charset="0" panose="02020603050405020304" pitchFamily="18" typeface="Times New Roman"/>
                        </a:rPr>
                        <a:t>150</a:t>
                      </a:r>
                      <a:endParaRPr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extLst>
                  <a:ext uri="{0D108BD9-81ED-4DB2-BD59-A6C34878D82A}">
                    <a16:rowId xmlns:a16="http://schemas.microsoft.com/office/drawing/2014/main" val="1078403684"/>
                  </a:ext>
                </a:extLst>
              </a:tr>
              <a:tr h="191770">
                <a:tc>
                  <a:txBody>
                    <a:bodyPr/>
                    <a:lstStyle/>
                    <a:p>
                      <a:pPr>
                        <a:lnSpc>
                          <a:spcPct val="150000"/>
                        </a:lnSpc>
                        <a:spcAft>
                          <a:spcPts val="600"/>
                        </a:spcAft>
                      </a:pPr>
                      <a:r>
                        <a:rPr lang="en-US" sz="1000">
                          <a:effectLst/>
                          <a:latin charset="0" panose="02020603050405020304" pitchFamily="18" typeface="Times New Roman"/>
                          <a:cs charset="0" panose="02020603050405020304" pitchFamily="18" typeface="Times New Roman"/>
                        </a:rPr>
                        <a:t>4</a:t>
                      </a:r>
                      <a:endParaRPr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anchor="ctr" marB="0" marL="68580" marR="68580" marT="0"/>
                </a:tc>
                <a:tc>
                  <a:txBody>
                    <a:bodyPr/>
                    <a:lstStyle/>
                    <a:p>
                      <a:pPr algn="just">
                        <a:lnSpc>
                          <a:spcPct val="150000"/>
                        </a:lnSpc>
                        <a:spcAft>
                          <a:spcPts val="600"/>
                        </a:spcAft>
                      </a:pPr>
                      <a:r>
                        <a:rPr dirty="0" i="1" lang="en-US" sz="1000">
                          <a:effectLst/>
                          <a:latin charset="0" panose="02020603050405020304" pitchFamily="18" typeface="Times New Roman"/>
                          <a:cs charset="0" panose="02020603050405020304" pitchFamily="18" typeface="Times New Roman"/>
                        </a:rPr>
                        <a:t>Dalbergia Sissoo</a:t>
                      </a:r>
                      <a:endParaRPr dirty="0" i="1"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anchor="ctr" marB="0" marL="68580" marR="68580" marT="0"/>
                </a:tc>
                <a:tc>
                  <a:txBody>
                    <a:bodyPr/>
                    <a:lstStyle/>
                    <a:p>
                      <a:pPr algn="ctr">
                        <a:lnSpc>
                          <a:spcPct val="150000"/>
                        </a:lnSpc>
                        <a:spcAft>
                          <a:spcPts val="600"/>
                        </a:spcAft>
                      </a:pPr>
                      <a:r>
                        <a:rPr lang="en-US" sz="1000">
                          <a:effectLst/>
                          <a:latin charset="0" panose="02020603050405020304" pitchFamily="18" typeface="Times New Roman"/>
                          <a:cs charset="0" panose="02020603050405020304" pitchFamily="18" typeface="Times New Roman"/>
                        </a:rPr>
                        <a:t>Shisham</a:t>
                      </a:r>
                      <a:endParaRPr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anchor="ctr" marB="0" marL="68580" marR="68580" marT="0"/>
                </a:tc>
                <a:tc>
                  <a:txBody>
                    <a:bodyPr/>
                    <a:lstStyle/>
                    <a:p>
                      <a:pPr algn="ctr">
                        <a:lnSpc>
                          <a:spcPct val="150000"/>
                        </a:lnSpc>
                        <a:spcAft>
                          <a:spcPts val="600"/>
                        </a:spcAft>
                      </a:pPr>
                      <a:r>
                        <a:rPr lang="en-US" sz="1000">
                          <a:effectLst/>
                          <a:latin charset="0" panose="02020603050405020304" pitchFamily="18" typeface="Times New Roman"/>
                          <a:cs charset="0" panose="02020603050405020304" pitchFamily="18" typeface="Times New Roman"/>
                        </a:rPr>
                        <a:t>140</a:t>
                      </a:r>
                      <a:endParaRPr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extLst>
                  <a:ext uri="{0D108BD9-81ED-4DB2-BD59-A6C34878D82A}">
                    <a16:rowId xmlns:a16="http://schemas.microsoft.com/office/drawing/2014/main" val="2407164708"/>
                  </a:ext>
                </a:extLst>
              </a:tr>
              <a:tr h="191770">
                <a:tc gridSpan="3">
                  <a:txBody>
                    <a:bodyPr/>
                    <a:lstStyle/>
                    <a:p>
                      <a:pPr algn="ctr">
                        <a:lnSpc>
                          <a:spcPct val="150000"/>
                        </a:lnSpc>
                        <a:spcAft>
                          <a:spcPts val="600"/>
                        </a:spcAft>
                      </a:pPr>
                      <a:r>
                        <a:rPr b="1" dirty="0" lang="en-US" sz="1000">
                          <a:effectLst/>
                          <a:latin charset="0" panose="02020603050405020304" pitchFamily="18" typeface="Times New Roman"/>
                          <a:cs charset="0" panose="02020603050405020304" pitchFamily="18" typeface="Times New Roman"/>
                        </a:rPr>
                        <a:t>Total</a:t>
                      </a:r>
                      <a:endParaRPr b="1" dirty="0"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anchor="ctr" marB="0" marL="68580" marR="68580" marT="0"/>
                </a:tc>
                <a:tc hMerge="1">
                  <a:txBody>
                    <a:bodyPr/>
                    <a:lstStyle/>
                    <a:p>
                      <a:endParaRPr lang="en-IN"/>
                    </a:p>
                  </a:txBody>
                  <a:tcPr/>
                </a:tc>
                <a:tc hMerge="1">
                  <a:txBody>
                    <a:bodyPr/>
                    <a:lstStyle/>
                    <a:p>
                      <a:endParaRPr lang="en-IN"/>
                    </a:p>
                  </a:txBody>
                  <a:tcPr/>
                </a:tc>
                <a:tc>
                  <a:txBody>
                    <a:bodyPr/>
                    <a:lstStyle/>
                    <a:p>
                      <a:pPr algn="ctr">
                        <a:lnSpc>
                          <a:spcPct val="150000"/>
                        </a:lnSpc>
                        <a:spcAft>
                          <a:spcPts val="600"/>
                        </a:spcAft>
                      </a:pPr>
                      <a:r>
                        <a:rPr b="1" dirty="0" lang="en-US" sz="1000">
                          <a:effectLst/>
                          <a:latin charset="0" panose="02020603050405020304" pitchFamily="18" typeface="Times New Roman"/>
                          <a:cs charset="0" panose="02020603050405020304" pitchFamily="18" typeface="Times New Roman"/>
                        </a:rPr>
                        <a:t>560</a:t>
                      </a:r>
                      <a:endParaRPr b="1" dirty="0"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extLst>
                  <a:ext uri="{0D108BD9-81ED-4DB2-BD59-A6C34878D82A}">
                    <a16:rowId xmlns:a16="http://schemas.microsoft.com/office/drawing/2014/main" val="361856570"/>
                  </a:ext>
                </a:extLst>
              </a:tr>
            </a:tbl>
          </a:graphicData>
        </a:graphic>
      </p:graphicFrame>
      <p:pic>
        <p:nvPicPr>
          <p:cNvPr id="10" name="Picture 9">
            <a:extLst>
              <a:ext uri="{FF2B5EF4-FFF2-40B4-BE49-F238E27FC236}">
                <a16:creationId xmlns:a16="http://schemas.microsoft.com/office/drawing/2014/main" id="{5B9D80A0-D725-C8CE-626C-8B7FE6897B40}"/>
              </a:ext>
            </a:extLst>
          </p:cNvPr>
          <p:cNvPicPr>
            <a:picLocks noChangeAspect="1"/>
          </p:cNvPicPr>
          <p:nvPr/>
        </p:nvPicPr>
        <p:blipFill rotWithShape="1">
          <a:blip cstate="print" r:embed="rId2">
            <a:extLst>
              <a:ext uri="{28A0092B-C50C-407E-A947-70E740481C1C}">
                <a14:useLocalDpi xmlns:a14="http://schemas.microsoft.com/office/drawing/2010/main" val="0"/>
              </a:ext>
            </a:extLst>
          </a:blip>
          <a:srcRect r="-22"/>
          <a:stretch/>
        </p:blipFill>
        <p:spPr>
          <a:xfrm rot="5400000">
            <a:off x="2747487" y="-1508373"/>
            <a:ext cx="4300810" cy="8991600"/>
          </a:xfrm>
          <a:prstGeom prst="rect">
            <a:avLst/>
          </a:prstGeom>
          <a:ln>
            <a:solidFill>
              <a:schemeClr val="tx1"/>
            </a:solidFill>
          </a:ln>
        </p:spPr>
      </p:pic>
    </p:spTree>
    <p:extLst>
      <p:ext uri="{BB962C8B-B14F-4D97-AF65-F5344CB8AC3E}">
        <p14:creationId xmlns:p14="http://schemas.microsoft.com/office/powerpoint/2010/main" val="33426329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99300" y="6416675"/>
            <a:ext cx="2311400" cy="365125"/>
          </a:xfrm>
        </p:spPr>
        <p:txBody>
          <a:bodyPr/>
          <a:lstStyle/>
          <a:p>
            <a:pPr>
              <a:defRPr/>
            </a:pPr>
            <a:fld id="{E37F0A0A-F07F-49B8-B7E1-B2CDB105F3D9}" type="slidenum">
              <a:rPr lang="en-US" smtClean="0"/>
              <a:pPr>
                <a:defRPr/>
              </a:pPr>
              <a:t>42</a:t>
            </a:fld>
            <a:endParaRPr lang="en-US"/>
          </a:p>
        </p:txBody>
      </p:sp>
      <p:sp>
        <p:nvSpPr>
          <p:cNvPr id="7" name="Rectangle 6"/>
          <p:cNvSpPr/>
          <p:nvPr/>
        </p:nvSpPr>
        <p:spPr>
          <a:xfrm>
            <a:off x="501650" y="26313"/>
            <a:ext cx="9328150" cy="430887"/>
          </a:xfrm>
          <a:prstGeom prst="rect">
            <a:avLst/>
          </a:prstGeom>
        </p:spPr>
        <p:txBody>
          <a:bodyPr>
            <a:spAutoFit/>
          </a:bodyPr>
          <a:lstStyle/>
          <a:p>
            <a:pPr algn="ctr">
              <a:defRPr/>
            </a:pPr>
            <a:r>
              <a:rPr lang="en-US" sz="2200" b="1" dirty="0">
                <a:latin typeface="Times New Roman" pitchFamily="18" charset="0"/>
                <a:cs typeface="Times New Roman" pitchFamily="18" charset="0"/>
              </a:rPr>
              <a:t>POINT WISE COMPLIANCES OF TERM OF REFERENCES</a:t>
            </a:r>
            <a:endParaRPr lang="en-US" sz="2200" b="1" cap="all" dirty="0">
              <a:latin typeface="Times New Roman" pitchFamily="18" charset="0"/>
              <a:ea typeface="+mj-ea"/>
              <a:cs typeface="Times New Roman" pitchFamily="18" charset="0"/>
            </a:endParaRPr>
          </a:p>
        </p:txBody>
      </p:sp>
      <p:sp>
        <p:nvSpPr>
          <p:cNvPr id="6" name="Rectangle 2">
            <a:extLst>
              <a:ext uri="{FF2B5EF4-FFF2-40B4-BE49-F238E27FC236}">
                <a16:creationId xmlns:a16="http://schemas.microsoft.com/office/drawing/2014/main" id="{8E3FA15C-98F1-4D6B-AD3F-0A02F4B595C2}"/>
              </a:ext>
            </a:extLst>
          </p:cNvPr>
          <p:cNvSpPr>
            <a:spLocks noChangeArrowheads="1"/>
          </p:cNvSpPr>
          <p:nvPr/>
        </p:nvSpPr>
        <p:spPr bwMode="auto">
          <a:xfrm>
            <a:off x="3216088" y="1748920"/>
            <a:ext cx="8131550" cy="3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aphicFrame>
        <p:nvGraphicFramePr>
          <p:cNvPr id="8" name="Table 7">
            <a:extLst>
              <a:ext uri="{FF2B5EF4-FFF2-40B4-BE49-F238E27FC236}">
                <a16:creationId xmlns:a16="http://schemas.microsoft.com/office/drawing/2014/main" id="{8D2C6D29-7681-4002-BF94-BC8A1BBE906D}"/>
              </a:ext>
            </a:extLst>
          </p:cNvPr>
          <p:cNvGraphicFramePr>
            <a:graphicFrameLocks noGrp="1"/>
          </p:cNvGraphicFramePr>
          <p:nvPr>
            <p:extLst>
              <p:ext uri="{D42A27DB-BD31-4B8C-83A1-F6EECF244321}">
                <p14:modId xmlns:p14="http://schemas.microsoft.com/office/powerpoint/2010/main" val="3411641505"/>
              </p:ext>
            </p:extLst>
          </p:nvPr>
        </p:nvGraphicFramePr>
        <p:xfrm>
          <a:off x="228599" y="614549"/>
          <a:ext cx="9601201" cy="4703828"/>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3352801">
                  <a:extLst>
                    <a:ext uri="{9D8B030D-6E8A-4147-A177-3AD203B41FA5}">
                      <a16:colId xmlns:a16="http://schemas.microsoft.com/office/drawing/2014/main" val="20001"/>
                    </a:ext>
                  </a:extLst>
                </a:gridCol>
                <a:gridCol w="5715000">
                  <a:extLst>
                    <a:ext uri="{9D8B030D-6E8A-4147-A177-3AD203B41FA5}">
                      <a16:colId xmlns:a16="http://schemas.microsoft.com/office/drawing/2014/main" val="20002"/>
                    </a:ext>
                  </a:extLst>
                </a:gridCol>
              </a:tblGrid>
              <a:tr h="457200">
                <a:tc>
                  <a:txBody>
                    <a:bodyPr/>
                    <a:lstStyle/>
                    <a:p>
                      <a:pPr>
                        <a:lnSpc>
                          <a:spcPct val="150000"/>
                        </a:lnSpc>
                      </a:pPr>
                      <a:r>
                        <a:rPr lang="en-US" sz="1300" b="1" dirty="0">
                          <a:latin typeface="Times New Roman" pitchFamily="18" charset="0"/>
                          <a:cs typeface="Times New Roman" pitchFamily="18" charset="0"/>
                        </a:rPr>
                        <a:t>TOR Point</a:t>
                      </a:r>
                    </a:p>
                  </a:txBody>
                  <a:tcPr>
                    <a:solidFill>
                      <a:schemeClr val="accent1">
                        <a:lumMod val="20000"/>
                        <a:lumOff val="80000"/>
                      </a:schemeClr>
                    </a:solidFill>
                  </a:tcPr>
                </a:tc>
                <a:tc>
                  <a:txBody>
                    <a:bodyPr/>
                    <a:lstStyle/>
                    <a:p>
                      <a:pPr>
                        <a:lnSpc>
                          <a:spcPct val="150000"/>
                        </a:lnSpc>
                      </a:pPr>
                      <a:r>
                        <a:rPr lang="en-US" sz="1300" b="1" dirty="0">
                          <a:latin typeface="Times New Roman" pitchFamily="18" charset="0"/>
                          <a:cs typeface="Times New Roman" pitchFamily="18" charset="0"/>
                        </a:rPr>
                        <a:t>ToR Details</a:t>
                      </a:r>
                    </a:p>
                  </a:txBody>
                  <a:tcPr>
                    <a:solidFill>
                      <a:schemeClr val="accent1">
                        <a:lumMod val="20000"/>
                        <a:lumOff val="80000"/>
                      </a:schemeClr>
                    </a:solidFill>
                  </a:tcPr>
                </a:tc>
                <a:tc>
                  <a:txBody>
                    <a:bodyPr/>
                    <a:lstStyle/>
                    <a:p>
                      <a:pPr>
                        <a:lnSpc>
                          <a:spcPct val="150000"/>
                        </a:lnSpc>
                      </a:pPr>
                      <a:r>
                        <a:rPr lang="en-US" sz="1300" b="1" dirty="0">
                          <a:latin typeface="Times New Roman" pitchFamily="18" charset="0"/>
                          <a:cs typeface="Times New Roman" pitchFamily="18" charset="0"/>
                        </a:rPr>
                        <a:t>Implementation/Plan </a:t>
                      </a:r>
                    </a:p>
                  </a:txBody>
                  <a:tcPr>
                    <a:solidFill>
                      <a:schemeClr val="accent1">
                        <a:lumMod val="20000"/>
                        <a:lumOff val="80000"/>
                      </a:schemeClr>
                    </a:solidFill>
                  </a:tcPr>
                </a:tc>
                <a:extLst>
                  <a:ext uri="{0D108BD9-81ED-4DB2-BD59-A6C34878D82A}">
                    <a16:rowId xmlns:a16="http://schemas.microsoft.com/office/drawing/2014/main" val="10000"/>
                  </a:ext>
                </a:extLst>
              </a:tr>
              <a:tr h="0">
                <a:tc>
                  <a:txBody>
                    <a:bodyPr/>
                    <a:lstStyle/>
                    <a:p>
                      <a:pPr marL="0" lvl="0" indent="0" algn="ctr">
                        <a:lnSpc>
                          <a:spcPct val="150000"/>
                        </a:lnSpc>
                        <a:spcAft>
                          <a:spcPts val="600"/>
                        </a:spcAft>
                        <a:buFont typeface="+mj-lt"/>
                        <a:buNone/>
                      </a:pPr>
                      <a:r>
                        <a:rPr lang="en-US" sz="1300" b="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IN" sz="13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indent="0" algn="just">
                        <a:lnSpc>
                          <a:spcPct val="150000"/>
                        </a:lnSpc>
                        <a:spcAft>
                          <a:spcPts val="1000"/>
                        </a:spcAft>
                      </a:pP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Action plan for rainwater harvesting measures at plant site shall be submitted to harvest rainwater from the roof tops and storm water drains to recharge the ground water and also to use for the various activities at the project site to conserve fresh water and reduce the water requirement from other sources.</a:t>
                      </a:r>
                      <a:endParaRPr lang="en-IN"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Rainwater Harvesting System is the most reliable solution for augmenting groundwater level to attain self-sufficiency. Total Annual Recharge to Ground Water Regime of the area through rainwater harvesting structure would be 7,046.61 m3/ annum</a:t>
                      </a:r>
                      <a:endParaRPr lang="en-IN"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marL="0" lvl="0" indent="0" algn="ctr">
                        <a:lnSpc>
                          <a:spcPct val="150000"/>
                        </a:lnSpc>
                        <a:spcAft>
                          <a:spcPts val="600"/>
                        </a:spcAft>
                        <a:buFont typeface="+mj-lt"/>
                        <a:buNone/>
                      </a:pPr>
                      <a:r>
                        <a:rPr lang="en-US" sz="1300" b="0" dirty="0">
                          <a:effectLst/>
                          <a:latin typeface="Times New Roman" panose="02020603050405020304" pitchFamily="18" charset="0"/>
                          <a:ea typeface="Times New Roman" panose="02020603050405020304" pitchFamily="18" charset="0"/>
                          <a:cs typeface="Times New Roman" panose="02020603050405020304" pitchFamily="18" charset="0"/>
                        </a:rPr>
                        <a:t>xi.</a:t>
                      </a:r>
                      <a:endParaRPr lang="en-IN" sz="13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Total capital cost and recurring cost/annum for environmental pollution control measures shall be submitted.</a:t>
                      </a:r>
                      <a:endParaRPr lang="en-IN"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endParaRPr lang="en-IN"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1555161"/>
                  </a:ext>
                </a:extLst>
              </a:tr>
              <a:tr h="0">
                <a:tc>
                  <a:txBody>
                    <a:bodyPr/>
                    <a:lstStyle/>
                    <a:p>
                      <a:pPr marL="0" lvl="0" indent="0" algn="ctr">
                        <a:lnSpc>
                          <a:spcPct val="150000"/>
                        </a:lnSpc>
                        <a:spcAft>
                          <a:spcPts val="600"/>
                        </a:spcAft>
                        <a:buFont typeface="+mj-lt"/>
                        <a:buNone/>
                      </a:pPr>
                      <a:r>
                        <a:rPr lang="en-US" sz="1300" b="0" dirty="0">
                          <a:effectLst/>
                          <a:latin typeface="Times New Roman" panose="02020603050405020304" pitchFamily="18" charset="0"/>
                          <a:ea typeface="Times New Roman" panose="02020603050405020304" pitchFamily="18" charset="0"/>
                          <a:cs typeface="Times New Roman" panose="02020603050405020304" pitchFamily="18" charset="0"/>
                        </a:rPr>
                        <a:t>xii.</a:t>
                      </a:r>
                      <a:endParaRPr lang="en-IN" sz="13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indent="0" algn="just">
                        <a:lnSpc>
                          <a:spcPct val="150000"/>
                        </a:lnSpc>
                        <a:spcAft>
                          <a:spcPts val="1000"/>
                        </a:spcAft>
                      </a:pP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Action plan for post-project environmental monitoring shall be submitted.</a:t>
                      </a:r>
                      <a:endParaRPr lang="en-IN"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600"/>
                        </a:spcAft>
                      </a:pPr>
                      <a:r>
                        <a:rPr lang="en-IN" sz="1300" dirty="0">
                          <a:effectLst/>
                          <a:latin typeface="Times New Roman" panose="02020603050405020304" pitchFamily="18" charset="0"/>
                          <a:ea typeface="Times New Roman" panose="02020603050405020304" pitchFamily="18" charset="0"/>
                          <a:cs typeface="Times New Roman" panose="02020603050405020304" pitchFamily="18" charset="0"/>
                        </a:rPr>
                        <a:t>As under:-</a:t>
                      </a:r>
                    </a:p>
                  </a:txBody>
                  <a:tcPr marL="68580" marR="68580" marT="0" marB="0"/>
                </a:tc>
                <a:extLst>
                  <a:ext uri="{0D108BD9-81ED-4DB2-BD59-A6C34878D82A}">
                    <a16:rowId xmlns:a16="http://schemas.microsoft.com/office/drawing/2014/main" val="3699990657"/>
                  </a:ext>
                </a:extLst>
              </a:tr>
            </a:tbl>
          </a:graphicData>
        </a:graphic>
      </p:graphicFrame>
      <p:graphicFrame>
        <p:nvGraphicFramePr>
          <p:cNvPr id="3" name="Table 2">
            <a:extLst>
              <a:ext uri="{FF2B5EF4-FFF2-40B4-BE49-F238E27FC236}">
                <a16:creationId xmlns:a16="http://schemas.microsoft.com/office/drawing/2014/main" id="{D8792EE0-F725-428D-B46E-8EB7C26AA197}"/>
              </a:ext>
            </a:extLst>
          </p:cNvPr>
          <p:cNvGraphicFramePr>
            <a:graphicFrameLocks noGrp="1"/>
          </p:cNvGraphicFramePr>
          <p:nvPr>
            <p:extLst>
              <p:ext uri="{D42A27DB-BD31-4B8C-83A1-F6EECF244321}">
                <p14:modId xmlns:p14="http://schemas.microsoft.com/office/powerpoint/2010/main" val="1547391904"/>
              </p:ext>
            </p:extLst>
          </p:nvPr>
        </p:nvGraphicFramePr>
        <p:xfrm>
          <a:off x="4724400" y="3962400"/>
          <a:ext cx="3783331" cy="612077"/>
        </p:xfrm>
        <a:graphic>
          <a:graphicData uri="http://schemas.openxmlformats.org/drawingml/2006/table">
            <a:tbl>
              <a:tblPr firstRow="1" firstCol="1" bandRow="1">
                <a:tableStyleId>{5940675A-B579-460E-94D1-54222C63F5DA}</a:tableStyleId>
              </a:tblPr>
              <a:tblGrid>
                <a:gridCol w="521998">
                  <a:extLst>
                    <a:ext uri="{9D8B030D-6E8A-4147-A177-3AD203B41FA5}">
                      <a16:colId xmlns:a16="http://schemas.microsoft.com/office/drawing/2014/main" val="1536130226"/>
                    </a:ext>
                  </a:extLst>
                </a:gridCol>
                <a:gridCol w="943292">
                  <a:extLst>
                    <a:ext uri="{9D8B030D-6E8A-4147-A177-3AD203B41FA5}">
                      <a16:colId xmlns:a16="http://schemas.microsoft.com/office/drawing/2014/main" val="4056978230"/>
                    </a:ext>
                  </a:extLst>
                </a:gridCol>
                <a:gridCol w="1095734">
                  <a:extLst>
                    <a:ext uri="{9D8B030D-6E8A-4147-A177-3AD203B41FA5}">
                      <a16:colId xmlns:a16="http://schemas.microsoft.com/office/drawing/2014/main" val="3190260474"/>
                    </a:ext>
                  </a:extLst>
                </a:gridCol>
                <a:gridCol w="1222307">
                  <a:extLst>
                    <a:ext uri="{9D8B030D-6E8A-4147-A177-3AD203B41FA5}">
                      <a16:colId xmlns:a16="http://schemas.microsoft.com/office/drawing/2014/main" val="3532143818"/>
                    </a:ext>
                  </a:extLst>
                </a:gridCol>
              </a:tblGrid>
              <a:tr h="0">
                <a:tc>
                  <a:txBody>
                    <a:bodyPr/>
                    <a:lstStyle/>
                    <a:p>
                      <a:pPr algn="ctr">
                        <a:lnSpc>
                          <a:spcPct val="115000"/>
                        </a:lnSpc>
                        <a:spcAft>
                          <a:spcPts val="600"/>
                        </a:spcAft>
                        <a:tabLst>
                          <a:tab pos="319405" algn="l"/>
                          <a:tab pos="2971800" algn="ctr"/>
                          <a:tab pos="5943600" algn="r"/>
                        </a:tabLst>
                      </a:pPr>
                      <a:r>
                        <a:rPr lang="en-US" sz="1000" b="1" dirty="0">
                          <a:effectLst/>
                          <a:latin typeface="Times New Roman" panose="02020603050405020304" pitchFamily="18" charset="0"/>
                          <a:cs typeface="Times New Roman" panose="02020603050405020304" pitchFamily="18" charset="0"/>
                        </a:rPr>
                        <a:t>S. No.</a:t>
                      </a:r>
                      <a:endPar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600"/>
                        </a:spcAft>
                        <a:tabLst>
                          <a:tab pos="2971800" algn="ctr"/>
                          <a:tab pos="5943600" algn="r"/>
                        </a:tabLst>
                      </a:pPr>
                      <a:r>
                        <a:rPr lang="en-US" sz="1000" b="1" dirty="0">
                          <a:solidFill>
                            <a:schemeClr val="tx1"/>
                          </a:solidFill>
                          <a:effectLst/>
                          <a:latin typeface="Times New Roman" panose="02020603050405020304" pitchFamily="18" charset="0"/>
                          <a:cs typeface="Times New Roman" panose="02020603050405020304" pitchFamily="18" charset="0"/>
                        </a:rPr>
                        <a:t>Particulars</a:t>
                      </a:r>
                      <a:endParaRPr lang="en-IN"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tabLst>
                          <a:tab pos="457200" algn="l"/>
                          <a:tab pos="2971800" algn="ctr"/>
                          <a:tab pos="5943600" algn="r"/>
                        </a:tabLst>
                      </a:pPr>
                      <a:r>
                        <a:rPr lang="en-US" sz="1000" b="1" dirty="0">
                          <a:solidFill>
                            <a:schemeClr val="tx1"/>
                          </a:solidFill>
                          <a:effectLst/>
                          <a:latin typeface="Times New Roman" panose="02020603050405020304" pitchFamily="18" charset="0"/>
                          <a:cs typeface="Times New Roman" panose="02020603050405020304" pitchFamily="18" charset="0"/>
                        </a:rPr>
                        <a:t>Capital Cost</a:t>
                      </a:r>
                      <a:endParaRPr lang="en-IN" sz="1200" b="1" dirty="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600"/>
                        </a:spcAft>
                        <a:tabLst>
                          <a:tab pos="457200" algn="l"/>
                          <a:tab pos="2971800" algn="ctr"/>
                          <a:tab pos="5943600" algn="r"/>
                        </a:tabLst>
                      </a:pPr>
                      <a:r>
                        <a:rPr lang="en-US" sz="1000" b="1" dirty="0">
                          <a:solidFill>
                            <a:schemeClr val="tx1"/>
                          </a:solidFill>
                          <a:effectLst/>
                          <a:latin typeface="Times New Roman" panose="02020603050405020304" pitchFamily="18" charset="0"/>
                          <a:cs typeface="Times New Roman" panose="02020603050405020304" pitchFamily="18" charset="0"/>
                        </a:rPr>
                        <a:t>(In Rs.)</a:t>
                      </a:r>
                      <a:endParaRPr lang="en-IN"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tabLst>
                          <a:tab pos="457200" algn="l"/>
                          <a:tab pos="2971800" algn="ctr"/>
                          <a:tab pos="5943600" algn="r"/>
                        </a:tabLst>
                      </a:pPr>
                      <a:r>
                        <a:rPr lang="en-US" sz="1000" b="1" dirty="0">
                          <a:solidFill>
                            <a:schemeClr val="tx1"/>
                          </a:solidFill>
                          <a:effectLst/>
                          <a:latin typeface="Times New Roman" panose="02020603050405020304" pitchFamily="18" charset="0"/>
                          <a:cs typeface="Times New Roman" panose="02020603050405020304" pitchFamily="18" charset="0"/>
                        </a:rPr>
                        <a:t>Recurring Cost</a:t>
                      </a:r>
                      <a:endParaRPr lang="en-IN" sz="1200" b="1" dirty="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600"/>
                        </a:spcAft>
                        <a:tabLst>
                          <a:tab pos="457200" algn="l"/>
                          <a:tab pos="2971800" algn="ctr"/>
                          <a:tab pos="5943600" algn="r"/>
                        </a:tabLst>
                      </a:pPr>
                      <a:r>
                        <a:rPr lang="en-US" sz="1000" b="1" dirty="0">
                          <a:solidFill>
                            <a:schemeClr val="tx1"/>
                          </a:solidFill>
                          <a:effectLst/>
                          <a:latin typeface="Times New Roman" panose="02020603050405020304" pitchFamily="18" charset="0"/>
                          <a:cs typeface="Times New Roman" panose="02020603050405020304" pitchFamily="18" charset="0"/>
                        </a:rPr>
                        <a:t> (In Rs.)</a:t>
                      </a:r>
                      <a:endParaRPr lang="en-IN"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03123791"/>
                  </a:ext>
                </a:extLst>
              </a:tr>
              <a:tr h="199390">
                <a:tc>
                  <a:txBody>
                    <a:bodyPr/>
                    <a:lstStyle/>
                    <a:p>
                      <a:pPr algn="ctr">
                        <a:lnSpc>
                          <a:spcPct val="115000"/>
                        </a:lnSpc>
                        <a:spcAft>
                          <a:spcPts val="600"/>
                        </a:spcAft>
                        <a:tabLst>
                          <a:tab pos="457200" algn="l"/>
                          <a:tab pos="2971800" algn="ctr"/>
                          <a:tab pos="5943600" algn="r"/>
                        </a:tabLst>
                      </a:pPr>
                      <a:r>
                        <a:rPr lang="en-US" sz="1000">
                          <a:effectLst/>
                          <a:latin typeface="Times New Roman" panose="02020603050405020304" pitchFamily="18" charset="0"/>
                          <a:cs typeface="Times New Roman" panose="02020603050405020304" pitchFamily="18" charset="0"/>
                        </a:rPr>
                        <a:t>1.</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600"/>
                        </a:spcAft>
                        <a:tabLst>
                          <a:tab pos="2971800" algn="ctr"/>
                          <a:tab pos="5943600" algn="r"/>
                        </a:tabLst>
                      </a:pPr>
                      <a:r>
                        <a:rPr lang="en-US" sz="1000">
                          <a:solidFill>
                            <a:schemeClr val="tx1"/>
                          </a:solidFill>
                          <a:effectLst/>
                          <a:latin typeface="Times New Roman" panose="02020603050405020304" pitchFamily="18" charset="0"/>
                          <a:cs typeface="Times New Roman" panose="02020603050405020304" pitchFamily="18" charset="0"/>
                        </a:rPr>
                        <a:t>EMP Cost</a:t>
                      </a:r>
                      <a:endParaRPr lang="en-IN"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tabLst>
                          <a:tab pos="457200" algn="l"/>
                          <a:tab pos="2971800" algn="ctr"/>
                          <a:tab pos="5943600" algn="r"/>
                        </a:tabLst>
                      </a:pPr>
                      <a:r>
                        <a:rPr lang="en-US" sz="1000" dirty="0">
                          <a:solidFill>
                            <a:schemeClr val="tx1"/>
                          </a:solidFill>
                          <a:effectLst/>
                          <a:latin typeface="Times New Roman" panose="02020603050405020304" pitchFamily="18" charset="0"/>
                          <a:cs typeface="Times New Roman" panose="02020603050405020304" pitchFamily="18" charset="0"/>
                        </a:rPr>
                        <a:t>92.5 lac</a:t>
                      </a:r>
                      <a:endParaRPr lang="en-IN"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tabLst>
                          <a:tab pos="457200" algn="l"/>
                          <a:tab pos="2971800" algn="ctr"/>
                          <a:tab pos="5943600" algn="r"/>
                        </a:tabLst>
                      </a:pPr>
                      <a:r>
                        <a:rPr lang="en-US" sz="1000" dirty="0">
                          <a:solidFill>
                            <a:schemeClr val="tx1"/>
                          </a:solidFill>
                          <a:effectLst/>
                          <a:latin typeface="Times New Roman" panose="02020603050405020304" pitchFamily="18" charset="0"/>
                          <a:cs typeface="Times New Roman" panose="02020603050405020304" pitchFamily="18" charset="0"/>
                        </a:rPr>
                        <a:t>14.5 lac</a:t>
                      </a:r>
                      <a:endParaRPr lang="en-IN"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81448758"/>
                  </a:ext>
                </a:extLst>
              </a:tr>
            </a:tbl>
          </a:graphicData>
        </a:graphic>
      </p:graphicFrame>
    </p:spTree>
    <p:extLst>
      <p:ext uri="{BB962C8B-B14F-4D97-AF65-F5344CB8AC3E}">
        <p14:creationId xmlns:p14="http://schemas.microsoft.com/office/powerpoint/2010/main" val="31788642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99300" y="6416675"/>
            <a:ext cx="2311400" cy="365125"/>
          </a:xfrm>
        </p:spPr>
        <p:txBody>
          <a:bodyPr/>
          <a:lstStyle/>
          <a:p>
            <a:pPr>
              <a:defRPr/>
            </a:pPr>
            <a:fld id="{E37F0A0A-F07F-49B8-B7E1-B2CDB105F3D9}" type="slidenum">
              <a:rPr lang="en-US" smtClean="0"/>
              <a:pPr>
                <a:defRPr/>
              </a:pPr>
              <a:t>43</a:t>
            </a:fld>
            <a:endParaRPr lang="en-US"/>
          </a:p>
        </p:txBody>
      </p:sp>
      <p:sp>
        <p:nvSpPr>
          <p:cNvPr id="7" name="Rectangle 6"/>
          <p:cNvSpPr/>
          <p:nvPr/>
        </p:nvSpPr>
        <p:spPr>
          <a:xfrm>
            <a:off x="501650" y="26313"/>
            <a:ext cx="9328150" cy="430887"/>
          </a:xfrm>
          <a:prstGeom prst="rect">
            <a:avLst/>
          </a:prstGeom>
        </p:spPr>
        <p:txBody>
          <a:bodyPr>
            <a:spAutoFit/>
          </a:bodyPr>
          <a:lstStyle/>
          <a:p>
            <a:pPr algn="ctr">
              <a:defRPr/>
            </a:pPr>
            <a:r>
              <a:rPr lang="en-US" sz="2200" b="1" dirty="0">
                <a:latin typeface="Times New Roman" pitchFamily="18" charset="0"/>
                <a:cs typeface="Times New Roman" pitchFamily="18" charset="0"/>
              </a:rPr>
              <a:t>POINT WISE COMPLIANCES OF TERM OF REFERENCES</a:t>
            </a:r>
            <a:endParaRPr lang="en-US" sz="2200" b="1" cap="all" dirty="0">
              <a:latin typeface="Times New Roman" pitchFamily="18" charset="0"/>
              <a:ea typeface="+mj-ea"/>
              <a:cs typeface="Times New Roman" pitchFamily="18" charset="0"/>
            </a:endParaRPr>
          </a:p>
        </p:txBody>
      </p:sp>
      <p:sp>
        <p:nvSpPr>
          <p:cNvPr id="6" name="Rectangle 2">
            <a:extLst>
              <a:ext uri="{FF2B5EF4-FFF2-40B4-BE49-F238E27FC236}">
                <a16:creationId xmlns:a16="http://schemas.microsoft.com/office/drawing/2014/main" id="{8E3FA15C-98F1-4D6B-AD3F-0A02F4B595C2}"/>
              </a:ext>
            </a:extLst>
          </p:cNvPr>
          <p:cNvSpPr>
            <a:spLocks noChangeArrowheads="1"/>
          </p:cNvSpPr>
          <p:nvPr/>
        </p:nvSpPr>
        <p:spPr bwMode="auto">
          <a:xfrm>
            <a:off x="3216088" y="1748920"/>
            <a:ext cx="8131550" cy="3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sp>
        <p:nvSpPr>
          <p:cNvPr id="8" name="Rectangle 7">
            <a:extLst>
              <a:ext uri="{FF2B5EF4-FFF2-40B4-BE49-F238E27FC236}">
                <a16:creationId xmlns:a16="http://schemas.microsoft.com/office/drawing/2014/main" id="{483A835C-9432-4995-BCD2-2224337BC843}"/>
              </a:ext>
            </a:extLst>
          </p:cNvPr>
          <p:cNvSpPr/>
          <p:nvPr/>
        </p:nvSpPr>
        <p:spPr>
          <a:xfrm>
            <a:off x="0" y="457200"/>
            <a:ext cx="8991600" cy="307777"/>
          </a:xfrm>
          <a:prstGeom prst="rect">
            <a:avLst/>
          </a:prstGeom>
        </p:spPr>
        <p:txBody>
          <a:bodyPr wrap="square">
            <a:spAutoFit/>
          </a:bodyPr>
          <a:lstStyle/>
          <a:p>
            <a:r>
              <a:rPr lang="en-IN" sz="1400" b="1" u="sng" cap="small" dirty="0">
                <a:solidFill>
                  <a:schemeClr val="accent1">
                    <a:lumMod val="50000"/>
                  </a:schemeClr>
                </a:solidFill>
                <a:latin typeface="Times New Roman" pitchFamily="18" charset="0"/>
                <a:cs typeface="Times New Roman" pitchFamily="18" charset="0"/>
              </a:rPr>
              <a:t>TOR POINT-XII Cont.... </a:t>
            </a:r>
          </a:p>
        </p:txBody>
      </p:sp>
      <p:graphicFrame>
        <p:nvGraphicFramePr>
          <p:cNvPr id="4" name="Table 3">
            <a:extLst>
              <a:ext uri="{FF2B5EF4-FFF2-40B4-BE49-F238E27FC236}">
                <a16:creationId xmlns:a16="http://schemas.microsoft.com/office/drawing/2014/main" id="{45B2CC38-67F5-8D1D-7B46-36F82DC1C04B}"/>
              </a:ext>
            </a:extLst>
          </p:cNvPr>
          <p:cNvGraphicFramePr>
            <a:graphicFrameLocks noGrp="1"/>
          </p:cNvGraphicFramePr>
          <p:nvPr>
            <p:extLst>
              <p:ext uri="{D42A27DB-BD31-4B8C-83A1-F6EECF244321}">
                <p14:modId xmlns:p14="http://schemas.microsoft.com/office/powerpoint/2010/main" val="77117594"/>
              </p:ext>
            </p:extLst>
          </p:nvPr>
        </p:nvGraphicFramePr>
        <p:xfrm>
          <a:off x="228600" y="838200"/>
          <a:ext cx="9525000" cy="5670360"/>
        </p:xfrm>
        <a:graphic>
          <a:graphicData uri="http://schemas.openxmlformats.org/drawingml/2006/table">
            <a:tbl>
              <a:tblPr>
                <a:tableStyleId>{5940675A-B579-460E-94D1-54222C63F5DA}</a:tableStyleId>
              </a:tblPr>
              <a:tblGrid>
                <a:gridCol w="609600">
                  <a:extLst>
                    <a:ext uri="{9D8B030D-6E8A-4147-A177-3AD203B41FA5}">
                      <a16:colId xmlns:a16="http://schemas.microsoft.com/office/drawing/2014/main" val="1554184507"/>
                    </a:ext>
                  </a:extLst>
                </a:gridCol>
                <a:gridCol w="1219200">
                  <a:extLst>
                    <a:ext uri="{9D8B030D-6E8A-4147-A177-3AD203B41FA5}">
                      <a16:colId xmlns:a16="http://schemas.microsoft.com/office/drawing/2014/main" val="2201752949"/>
                    </a:ext>
                  </a:extLst>
                </a:gridCol>
                <a:gridCol w="3048000">
                  <a:extLst>
                    <a:ext uri="{9D8B030D-6E8A-4147-A177-3AD203B41FA5}">
                      <a16:colId xmlns:a16="http://schemas.microsoft.com/office/drawing/2014/main" val="4024821951"/>
                    </a:ext>
                  </a:extLst>
                </a:gridCol>
                <a:gridCol w="1676400">
                  <a:extLst>
                    <a:ext uri="{9D8B030D-6E8A-4147-A177-3AD203B41FA5}">
                      <a16:colId xmlns:a16="http://schemas.microsoft.com/office/drawing/2014/main" val="1365293551"/>
                    </a:ext>
                  </a:extLst>
                </a:gridCol>
                <a:gridCol w="1702429">
                  <a:extLst>
                    <a:ext uri="{9D8B030D-6E8A-4147-A177-3AD203B41FA5}">
                      <a16:colId xmlns:a16="http://schemas.microsoft.com/office/drawing/2014/main" val="2211131230"/>
                    </a:ext>
                  </a:extLst>
                </a:gridCol>
                <a:gridCol w="1269371">
                  <a:extLst>
                    <a:ext uri="{9D8B030D-6E8A-4147-A177-3AD203B41FA5}">
                      <a16:colId xmlns:a16="http://schemas.microsoft.com/office/drawing/2014/main" val="3566358516"/>
                    </a:ext>
                  </a:extLst>
                </a:gridCol>
              </a:tblGrid>
              <a:tr h="0">
                <a:tc>
                  <a:txBody>
                    <a:bodyPr/>
                    <a:lstStyle/>
                    <a:p>
                      <a:pPr algn="ctr">
                        <a:lnSpc>
                          <a:spcPct val="150000"/>
                        </a:lnSpc>
                      </a:pPr>
                      <a:r>
                        <a:rPr lang="en-US" sz="900">
                          <a:effectLst/>
                          <a:latin typeface="Times New Roman" panose="02020603050405020304" pitchFamily="18" charset="0"/>
                          <a:cs typeface="Times New Roman" panose="02020603050405020304" pitchFamily="18" charset="0"/>
                        </a:rPr>
                        <a:t>S. No.</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ctr">
                        <a:lnSpc>
                          <a:spcPct val="150000"/>
                        </a:lnSpc>
                      </a:pPr>
                      <a:r>
                        <a:rPr lang="en-US" sz="900">
                          <a:effectLst/>
                          <a:latin typeface="Times New Roman" panose="02020603050405020304" pitchFamily="18" charset="0"/>
                          <a:cs typeface="Times New Roman" panose="02020603050405020304" pitchFamily="18" charset="0"/>
                        </a:rPr>
                        <a:t>Potential Impact</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ctr">
                        <a:lnSpc>
                          <a:spcPct val="150000"/>
                        </a:lnSpc>
                      </a:pPr>
                      <a:r>
                        <a:rPr lang="en-US" sz="900">
                          <a:effectLst/>
                          <a:latin typeface="Times New Roman" panose="02020603050405020304" pitchFamily="18" charset="0"/>
                          <a:cs typeface="Times New Roman" panose="02020603050405020304" pitchFamily="18" charset="0"/>
                        </a:rPr>
                        <a:t>Action to be Followed</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ctr">
                        <a:lnSpc>
                          <a:spcPct val="150000"/>
                        </a:lnSpc>
                      </a:pPr>
                      <a:r>
                        <a:rPr lang="en-US" sz="900">
                          <a:effectLst/>
                          <a:latin typeface="Times New Roman" panose="02020603050405020304" pitchFamily="18" charset="0"/>
                          <a:cs typeface="Times New Roman" panose="02020603050405020304" pitchFamily="18" charset="0"/>
                        </a:rPr>
                        <a:t>Parameters for Monitoring</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ctr">
                        <a:lnSpc>
                          <a:spcPct val="150000"/>
                        </a:lnSpc>
                      </a:pPr>
                      <a:r>
                        <a:rPr lang="en-US" sz="900">
                          <a:effectLst/>
                          <a:latin typeface="Times New Roman" panose="02020603050405020304" pitchFamily="18" charset="0"/>
                          <a:cs typeface="Times New Roman" panose="02020603050405020304" pitchFamily="18" charset="0"/>
                        </a:rPr>
                        <a:t>Frequency of Monitoring</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ctr">
                        <a:lnSpc>
                          <a:spcPct val="150000"/>
                        </a:lnSpc>
                      </a:pPr>
                      <a:r>
                        <a:rPr lang="en-US" sz="900">
                          <a:effectLst/>
                          <a:latin typeface="Times New Roman" panose="02020603050405020304" pitchFamily="18" charset="0"/>
                          <a:cs typeface="Times New Roman" panose="02020603050405020304" pitchFamily="18" charset="0"/>
                        </a:rPr>
                        <a:t>Location</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extLst>
                  <a:ext uri="{0D108BD9-81ED-4DB2-BD59-A6C34878D82A}">
                    <a16:rowId xmlns:a16="http://schemas.microsoft.com/office/drawing/2014/main" val="1836391336"/>
                  </a:ext>
                </a:extLst>
              </a:tr>
              <a:tr h="0">
                <a:tc rowSpan="3">
                  <a:txBody>
                    <a:bodyPr/>
                    <a:lstStyle/>
                    <a:p>
                      <a:pPr algn="ctr">
                        <a:lnSpc>
                          <a:spcPct val="150000"/>
                        </a:lnSpc>
                      </a:pPr>
                      <a:r>
                        <a:rPr lang="en-US" sz="900">
                          <a:effectLst/>
                          <a:latin typeface="Times New Roman" panose="02020603050405020304" pitchFamily="18" charset="0"/>
                          <a:cs typeface="Times New Roman" panose="02020603050405020304" pitchFamily="18" charset="0"/>
                        </a:rPr>
                        <a:t>1</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rowSpan="3">
                  <a:txBody>
                    <a:bodyPr/>
                    <a:lstStyle/>
                    <a:p>
                      <a:pPr algn="ctr">
                        <a:lnSpc>
                          <a:spcPct val="150000"/>
                        </a:lnSpc>
                      </a:pPr>
                      <a:r>
                        <a:rPr lang="en-US" sz="900">
                          <a:effectLst/>
                          <a:latin typeface="Times New Roman" panose="02020603050405020304" pitchFamily="18" charset="0"/>
                          <a:cs typeface="Times New Roman" panose="02020603050405020304" pitchFamily="18" charset="0"/>
                        </a:rPr>
                        <a:t>Air Emissions</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Ambient air quality monitoring</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PM</a:t>
                      </a:r>
                      <a:r>
                        <a:rPr lang="en-US" sz="900" baseline="-25000">
                          <a:effectLst/>
                          <a:latin typeface="Times New Roman" panose="02020603050405020304" pitchFamily="18" charset="0"/>
                          <a:cs typeface="Times New Roman" panose="02020603050405020304" pitchFamily="18" charset="0"/>
                        </a:rPr>
                        <a:t>10</a:t>
                      </a:r>
                      <a:r>
                        <a:rPr lang="en-US" sz="900">
                          <a:effectLst/>
                          <a:latin typeface="Times New Roman" panose="02020603050405020304" pitchFamily="18" charset="0"/>
                          <a:cs typeface="Times New Roman" panose="02020603050405020304" pitchFamily="18" charset="0"/>
                        </a:rPr>
                        <a:t>, PM</a:t>
                      </a:r>
                      <a:r>
                        <a:rPr lang="en-US" sz="900" baseline="-25000">
                          <a:effectLst/>
                          <a:latin typeface="Times New Roman" panose="02020603050405020304" pitchFamily="18" charset="0"/>
                          <a:cs typeface="Times New Roman" panose="02020603050405020304" pitchFamily="18" charset="0"/>
                        </a:rPr>
                        <a:t>2.5</a:t>
                      </a:r>
                      <a:r>
                        <a:rPr lang="en-US" sz="900">
                          <a:effectLst/>
                          <a:latin typeface="Times New Roman" panose="02020603050405020304" pitchFamily="18" charset="0"/>
                          <a:cs typeface="Times New Roman" panose="02020603050405020304" pitchFamily="18" charset="0"/>
                        </a:rPr>
                        <a:t>, SO</a:t>
                      </a:r>
                      <a:r>
                        <a:rPr lang="en-US" sz="900" baseline="-25000">
                          <a:effectLst/>
                          <a:latin typeface="Times New Roman" panose="02020603050405020304" pitchFamily="18" charset="0"/>
                          <a:cs typeface="Times New Roman" panose="02020603050405020304" pitchFamily="18" charset="0"/>
                        </a:rPr>
                        <a:t>2</a:t>
                      </a:r>
                      <a:r>
                        <a:rPr lang="en-US" sz="900">
                          <a:effectLst/>
                          <a:latin typeface="Times New Roman" panose="02020603050405020304" pitchFamily="18" charset="0"/>
                          <a:cs typeface="Times New Roman" panose="02020603050405020304" pitchFamily="18" charset="0"/>
                        </a:rPr>
                        <a:t>, NO</a:t>
                      </a:r>
                      <a:r>
                        <a:rPr lang="en-US" sz="900" baseline="-25000">
                          <a:effectLst/>
                          <a:latin typeface="Times New Roman" panose="02020603050405020304" pitchFamily="18" charset="0"/>
                          <a:cs typeface="Times New Roman" panose="02020603050405020304" pitchFamily="18" charset="0"/>
                        </a:rPr>
                        <a:t>x</a:t>
                      </a:r>
                      <a:r>
                        <a:rPr lang="en-US" sz="900">
                          <a:effectLst/>
                          <a:latin typeface="Times New Roman" panose="02020603050405020304" pitchFamily="18" charset="0"/>
                          <a:cs typeface="Times New Roman" panose="02020603050405020304" pitchFamily="18" charset="0"/>
                        </a:rPr>
                        <a:t> CO </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As per CPCB/ SPCB requirement or  Twice in a week whichever is earlier</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At least two locations inside project premises </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extLst>
                  <a:ext uri="{0D108BD9-81ED-4DB2-BD59-A6C34878D82A}">
                    <a16:rowId xmlns:a16="http://schemas.microsoft.com/office/drawing/2014/main" val="2116028805"/>
                  </a:ext>
                </a:extLst>
              </a:tr>
              <a:tr h="0">
                <a:tc vMerge="1">
                  <a:txBody>
                    <a:bodyPr/>
                    <a:lstStyle/>
                    <a:p>
                      <a:endParaRPr lang="en-IN"/>
                    </a:p>
                  </a:txBody>
                  <a:tcPr/>
                </a:tc>
                <a:tc vMerge="1">
                  <a:txBody>
                    <a:bodyPr/>
                    <a:lstStyle/>
                    <a:p>
                      <a:endParaRPr lang="en-IN"/>
                    </a:p>
                  </a:txBody>
                  <a:tcPr/>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Exhaust from vehicles </a:t>
                      </a:r>
                      <a:endParaRPr lang="en-IN" sz="900">
                        <a:effectLst/>
                        <a:latin typeface="Times New Roman" panose="02020603050405020304" pitchFamily="18" charset="0"/>
                        <a:cs typeface="Times New Roman" panose="02020603050405020304" pitchFamily="18" charset="0"/>
                      </a:endParaRPr>
                    </a:p>
                    <a:p>
                      <a:pPr algn="just">
                        <a:lnSpc>
                          <a:spcPct val="150000"/>
                        </a:lnSpc>
                      </a:pPr>
                      <a:r>
                        <a:rPr lang="en-US" sz="900">
                          <a:effectLst/>
                          <a:latin typeface="Times New Roman" panose="02020603050405020304" pitchFamily="18" charset="0"/>
                          <a:cs typeface="Times New Roman" panose="02020603050405020304" pitchFamily="18" charset="0"/>
                        </a:rPr>
                        <a:t>Use of fuel efficient vehicles </a:t>
                      </a:r>
                      <a:endParaRPr lang="en-IN" sz="900">
                        <a:effectLst/>
                        <a:latin typeface="Times New Roman" panose="02020603050405020304" pitchFamily="18" charset="0"/>
                        <a:cs typeface="Times New Roman" panose="02020603050405020304" pitchFamily="18" charset="0"/>
                      </a:endParaRPr>
                    </a:p>
                    <a:p>
                      <a:pPr algn="just">
                        <a:lnSpc>
                          <a:spcPct val="150000"/>
                        </a:lnSpc>
                      </a:pPr>
                      <a:r>
                        <a:rPr lang="en-US" sz="900">
                          <a:effectLst/>
                          <a:latin typeface="Times New Roman" panose="02020603050405020304" pitchFamily="18" charset="0"/>
                          <a:cs typeface="Times New Roman" panose="02020603050405020304" pitchFamily="18" charset="0"/>
                          <a:sym typeface="Symbol" panose="05050102010706020507" pitchFamily="18" charset="2"/>
                        </a:rPr>
                        <a:t></a:t>
                      </a:r>
                      <a:r>
                        <a:rPr lang="en-US" sz="900">
                          <a:effectLst/>
                          <a:latin typeface="Times New Roman" panose="02020603050405020304" pitchFamily="18" charset="0"/>
                          <a:cs typeface="Times New Roman" panose="02020603050405020304" pitchFamily="18" charset="0"/>
                        </a:rPr>
                        <a:t> Maintenance of vehicles </a:t>
                      </a:r>
                      <a:endParaRPr lang="en-IN" sz="900">
                        <a:effectLst/>
                        <a:latin typeface="Times New Roman" panose="02020603050405020304" pitchFamily="18" charset="0"/>
                        <a:cs typeface="Times New Roman" panose="02020603050405020304" pitchFamily="18" charset="0"/>
                      </a:endParaRPr>
                    </a:p>
                    <a:p>
                      <a:pPr algn="just">
                        <a:lnSpc>
                          <a:spcPct val="150000"/>
                        </a:lnSpc>
                      </a:pPr>
                      <a:r>
                        <a:rPr lang="en-US" sz="900">
                          <a:effectLst/>
                          <a:latin typeface="Times New Roman" panose="02020603050405020304" pitchFamily="18" charset="0"/>
                          <a:cs typeface="Times New Roman" panose="02020603050405020304" pitchFamily="18" charset="0"/>
                          <a:sym typeface="Symbol" panose="05050102010706020507" pitchFamily="18" charset="2"/>
                        </a:rPr>
                        <a:t></a:t>
                      </a:r>
                      <a:r>
                        <a:rPr lang="en-US" sz="900">
                          <a:effectLst/>
                          <a:latin typeface="Times New Roman" panose="02020603050405020304" pitchFamily="18" charset="0"/>
                          <a:cs typeface="Times New Roman" panose="02020603050405020304" pitchFamily="18" charset="0"/>
                        </a:rPr>
                        <a:t> Use of only PUC certified vehicles.</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Vehicle logs to be maintained</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 </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extLst>
                  <a:ext uri="{0D108BD9-81ED-4DB2-BD59-A6C34878D82A}">
                    <a16:rowId xmlns:a16="http://schemas.microsoft.com/office/drawing/2014/main" val="1803701085"/>
                  </a:ext>
                </a:extLst>
              </a:tr>
              <a:tr h="0">
                <a:tc vMerge="1">
                  <a:txBody>
                    <a:bodyPr/>
                    <a:lstStyle/>
                    <a:p>
                      <a:endParaRPr lang="en-IN"/>
                    </a:p>
                  </a:txBody>
                  <a:tcPr/>
                </a:tc>
                <a:tc vMerge="1">
                  <a:txBody>
                    <a:bodyPr/>
                    <a:lstStyle/>
                    <a:p>
                      <a:endParaRPr lang="en-IN"/>
                    </a:p>
                  </a:txBody>
                  <a:tcPr/>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Stack Emission Monitoring </a:t>
                      </a:r>
                      <a:r>
                        <a:rPr lang="en-US" sz="900">
                          <a:effectLst/>
                          <a:latin typeface="Times New Roman" panose="02020603050405020304" pitchFamily="18" charset="0"/>
                          <a:cs typeface="Times New Roman" panose="02020603050405020304" pitchFamily="18" charset="0"/>
                          <a:sym typeface="Symbol" panose="05050102010706020507" pitchFamily="18" charset="2"/>
                        </a:rPr>
                        <a:t></a:t>
                      </a:r>
                      <a:r>
                        <a:rPr lang="en-US" sz="900">
                          <a:effectLst/>
                          <a:latin typeface="Times New Roman" panose="02020603050405020304" pitchFamily="18" charset="0"/>
                          <a:cs typeface="Times New Roman" panose="02020603050405020304" pitchFamily="18" charset="0"/>
                        </a:rPr>
                        <a:t> Monitoring of stack attached with reheating furnace and DG set</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PM</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Once in  a month </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Plant Site</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extLst>
                  <a:ext uri="{0D108BD9-81ED-4DB2-BD59-A6C34878D82A}">
                    <a16:rowId xmlns:a16="http://schemas.microsoft.com/office/drawing/2014/main" val="2320818668"/>
                  </a:ext>
                </a:extLst>
              </a:tr>
              <a:tr h="0">
                <a:tc rowSpan="2">
                  <a:txBody>
                    <a:bodyPr/>
                    <a:lstStyle/>
                    <a:p>
                      <a:pPr algn="ctr">
                        <a:lnSpc>
                          <a:spcPct val="150000"/>
                        </a:lnSpc>
                      </a:pPr>
                      <a:r>
                        <a:rPr lang="en-US" sz="900">
                          <a:effectLst/>
                          <a:latin typeface="Times New Roman" panose="02020603050405020304" pitchFamily="18" charset="0"/>
                          <a:cs typeface="Times New Roman" panose="02020603050405020304" pitchFamily="18" charset="0"/>
                        </a:rPr>
                        <a:t>2</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rowSpan="2">
                  <a:txBody>
                    <a:bodyPr/>
                    <a:lstStyle/>
                    <a:p>
                      <a:pPr algn="l">
                        <a:lnSpc>
                          <a:spcPct val="150000"/>
                        </a:lnSpc>
                      </a:pPr>
                      <a:r>
                        <a:rPr lang="en-US" sz="900">
                          <a:effectLst/>
                          <a:latin typeface="Times New Roman" panose="02020603050405020304" pitchFamily="18" charset="0"/>
                          <a:cs typeface="Times New Roman" panose="02020603050405020304" pitchFamily="18" charset="0"/>
                        </a:rPr>
                        <a:t>Noise</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Noise generated from various plant operations, vehicular  to be optimized and monitored</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Spot Noise Level recording; Leq(night), Leq(day), Leq(dn)</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once in a month.</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Noise measurement at the source &amp; boundary of the project</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extLst>
                  <a:ext uri="{0D108BD9-81ED-4DB2-BD59-A6C34878D82A}">
                    <a16:rowId xmlns:a16="http://schemas.microsoft.com/office/drawing/2014/main" val="1415124243"/>
                  </a:ext>
                </a:extLst>
              </a:tr>
              <a:tr h="0">
                <a:tc vMerge="1">
                  <a:txBody>
                    <a:bodyPr/>
                    <a:lstStyle/>
                    <a:p>
                      <a:endParaRPr lang="en-IN"/>
                    </a:p>
                  </a:txBody>
                  <a:tcPr/>
                </a:tc>
                <a:tc vMerge="1">
                  <a:txBody>
                    <a:bodyPr/>
                    <a:lstStyle/>
                    <a:p>
                      <a:endParaRPr lang="en-IN"/>
                    </a:p>
                  </a:txBody>
                  <a:tcPr/>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Generation of vehicular noise</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Maintain records of vehicles</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Periodic during operation phase</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extLst>
                  <a:ext uri="{0D108BD9-81ED-4DB2-BD59-A6C34878D82A}">
                    <a16:rowId xmlns:a16="http://schemas.microsoft.com/office/drawing/2014/main" val="932330657"/>
                  </a:ext>
                </a:extLst>
              </a:tr>
              <a:tr h="0">
                <a:tc rowSpan="3">
                  <a:txBody>
                    <a:bodyPr/>
                    <a:lstStyle/>
                    <a:p>
                      <a:pPr algn="ctr">
                        <a:lnSpc>
                          <a:spcPct val="150000"/>
                        </a:lnSpc>
                      </a:pPr>
                      <a:r>
                        <a:rPr lang="en-US" sz="900">
                          <a:effectLst/>
                          <a:latin typeface="Times New Roman" panose="02020603050405020304" pitchFamily="18" charset="0"/>
                          <a:cs typeface="Times New Roman" panose="02020603050405020304" pitchFamily="18" charset="0"/>
                        </a:rPr>
                        <a:t>3</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rowSpan="3">
                  <a:txBody>
                    <a:bodyPr/>
                    <a:lstStyle/>
                    <a:p>
                      <a:pPr algn="l">
                        <a:lnSpc>
                          <a:spcPct val="150000"/>
                        </a:lnSpc>
                      </a:pPr>
                      <a:r>
                        <a:rPr lang="en-US" sz="900">
                          <a:effectLst/>
                          <a:latin typeface="Times New Roman" panose="02020603050405020304" pitchFamily="18" charset="0"/>
                          <a:cs typeface="Times New Roman" panose="02020603050405020304" pitchFamily="18" charset="0"/>
                        </a:rPr>
                        <a:t>Wastewater Discharge</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No untreated discharge to be made to surface water, groundwater or soil.</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No discharge hoses in vicinity of watercourses.</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Periodic during operation phase</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extLst>
                  <a:ext uri="{0D108BD9-81ED-4DB2-BD59-A6C34878D82A}">
                    <a16:rowId xmlns:a16="http://schemas.microsoft.com/office/drawing/2014/main" val="645324948"/>
                  </a:ext>
                </a:extLst>
              </a:tr>
              <a:tr h="0">
                <a:tc vMerge="1">
                  <a:txBody>
                    <a:bodyPr/>
                    <a:lstStyle/>
                    <a:p>
                      <a:endParaRPr lang="en-IN"/>
                    </a:p>
                  </a:txBody>
                  <a:tcPr/>
                </a:tc>
                <a:tc vMerge="1">
                  <a:txBody>
                    <a:bodyPr/>
                    <a:lstStyle/>
                    <a:p>
                      <a:endParaRPr lang="en-IN"/>
                    </a:p>
                  </a:txBody>
                  <a:tcPr/>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Take care in disposal of wastewater generated such that soil and groundwater resources are protected</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Discharge norms for effluents will be maintained</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Periodic during operation phase</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extLst>
                  <a:ext uri="{0D108BD9-81ED-4DB2-BD59-A6C34878D82A}">
                    <a16:rowId xmlns:a16="http://schemas.microsoft.com/office/drawing/2014/main" val="3752817171"/>
                  </a:ext>
                </a:extLst>
              </a:tr>
              <a:tr h="0">
                <a:tc vMerge="1">
                  <a:txBody>
                    <a:bodyPr/>
                    <a:lstStyle/>
                    <a:p>
                      <a:endParaRPr lang="en-IN"/>
                    </a:p>
                  </a:txBody>
                  <a:tcPr/>
                </a:tc>
                <a:tc vMerge="1">
                  <a:txBody>
                    <a:bodyPr/>
                    <a:lstStyle/>
                    <a:p>
                      <a:endParaRPr lang="en-IN"/>
                    </a:p>
                  </a:txBody>
                  <a:tcPr/>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Compliance of treated wastewater usage</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pH, TSS, TDS, BOD, COD, Oil &amp; Grease</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Periodic during operation phase</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One location (Treated waste water)</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extLst>
                  <a:ext uri="{0D108BD9-81ED-4DB2-BD59-A6C34878D82A}">
                    <a16:rowId xmlns:a16="http://schemas.microsoft.com/office/drawing/2014/main" val="3903068694"/>
                  </a:ext>
                </a:extLst>
              </a:tr>
              <a:tr h="0">
                <a:tc>
                  <a:txBody>
                    <a:bodyPr/>
                    <a:lstStyle/>
                    <a:p>
                      <a:pPr algn="ctr">
                        <a:lnSpc>
                          <a:spcPct val="150000"/>
                        </a:lnSpc>
                      </a:pPr>
                      <a:r>
                        <a:rPr lang="en-US" sz="900">
                          <a:effectLst/>
                          <a:latin typeface="Times New Roman" panose="02020603050405020304" pitchFamily="18" charset="0"/>
                          <a:cs typeface="Times New Roman" panose="02020603050405020304" pitchFamily="18" charset="0"/>
                        </a:rPr>
                        <a:t>4</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l">
                        <a:lnSpc>
                          <a:spcPct val="150000"/>
                        </a:lnSpc>
                      </a:pPr>
                      <a:r>
                        <a:rPr lang="en-US" sz="900">
                          <a:effectLst/>
                          <a:latin typeface="Times New Roman" panose="02020603050405020304" pitchFamily="18" charset="0"/>
                          <a:cs typeface="Times New Roman" panose="02020603050405020304" pitchFamily="18" charset="0"/>
                        </a:rPr>
                        <a:t>Drainage and effluent Management</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Ensure drainage system and specific design measures are working effectively.</a:t>
                      </a:r>
                      <a:endParaRPr lang="en-IN" sz="900">
                        <a:effectLst/>
                        <a:latin typeface="Times New Roman" panose="02020603050405020304" pitchFamily="18" charset="0"/>
                        <a:cs typeface="Times New Roman" panose="02020603050405020304" pitchFamily="18" charset="0"/>
                      </a:endParaRPr>
                    </a:p>
                    <a:p>
                      <a:pPr algn="just">
                        <a:lnSpc>
                          <a:spcPct val="150000"/>
                        </a:lnSpc>
                      </a:pPr>
                      <a:r>
                        <a:rPr lang="en-US" sz="900">
                          <a:effectLst/>
                          <a:latin typeface="Times New Roman" panose="02020603050405020304" pitchFamily="18" charset="0"/>
                          <a:cs typeface="Times New Roman" panose="02020603050405020304" pitchFamily="18" charset="0"/>
                        </a:rPr>
                        <a:t>Design to incorporate existing drainage pattern and avoid disturbing the same.</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Visual inspection of drainage and records thereof</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Periodic during operation phase</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extLst>
                  <a:ext uri="{0D108BD9-81ED-4DB2-BD59-A6C34878D82A}">
                    <a16:rowId xmlns:a16="http://schemas.microsoft.com/office/drawing/2014/main" val="2653996150"/>
                  </a:ext>
                </a:extLst>
              </a:tr>
              <a:tr h="0">
                <a:tc>
                  <a:txBody>
                    <a:bodyPr/>
                    <a:lstStyle/>
                    <a:p>
                      <a:pPr algn="ctr">
                        <a:lnSpc>
                          <a:spcPct val="150000"/>
                        </a:lnSpc>
                      </a:pPr>
                      <a:r>
                        <a:rPr lang="en-US" sz="900">
                          <a:effectLst/>
                          <a:latin typeface="Times New Roman" panose="02020603050405020304" pitchFamily="18" charset="0"/>
                          <a:cs typeface="Times New Roman" panose="02020603050405020304" pitchFamily="18" charset="0"/>
                        </a:rPr>
                        <a:t>5</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l">
                        <a:lnSpc>
                          <a:spcPct val="150000"/>
                        </a:lnSpc>
                      </a:pPr>
                      <a:r>
                        <a:rPr lang="en-US" sz="900">
                          <a:effectLst/>
                          <a:latin typeface="Times New Roman" panose="02020603050405020304" pitchFamily="18" charset="0"/>
                          <a:cs typeface="Times New Roman" panose="02020603050405020304" pitchFamily="18" charset="0"/>
                        </a:rPr>
                        <a:t>Water Quality and Water Levels</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Monitoring used water quality &amp; groundwater quality and levels</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Comprehensive monitoring as per IS 10500</a:t>
                      </a:r>
                      <a:endParaRPr lang="en-IN" sz="900">
                        <a:effectLst/>
                        <a:latin typeface="Times New Roman" panose="02020603050405020304" pitchFamily="18" charset="0"/>
                        <a:cs typeface="Times New Roman" panose="02020603050405020304" pitchFamily="18" charset="0"/>
                      </a:endParaRPr>
                    </a:p>
                    <a:p>
                      <a:pPr algn="just">
                        <a:lnSpc>
                          <a:spcPct val="150000"/>
                        </a:lnSpc>
                      </a:pPr>
                      <a:r>
                        <a:rPr lang="en-US" sz="900">
                          <a:effectLst/>
                          <a:latin typeface="Times New Roman" panose="02020603050405020304" pitchFamily="18" charset="0"/>
                          <a:cs typeface="Times New Roman" panose="02020603050405020304" pitchFamily="18" charset="0"/>
                        </a:rPr>
                        <a:t>Groundwater level bgl</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Quality-twice a year Level- Monthly.</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Three locations surrounding project site </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extLst>
                  <a:ext uri="{0D108BD9-81ED-4DB2-BD59-A6C34878D82A}">
                    <a16:rowId xmlns:a16="http://schemas.microsoft.com/office/drawing/2014/main" val="1545904626"/>
                  </a:ext>
                </a:extLst>
              </a:tr>
              <a:tr h="0">
                <a:tc>
                  <a:txBody>
                    <a:bodyPr/>
                    <a:lstStyle/>
                    <a:p>
                      <a:pPr algn="ctr">
                        <a:lnSpc>
                          <a:spcPct val="150000"/>
                        </a:lnSpc>
                      </a:pPr>
                      <a:r>
                        <a:rPr lang="en-US" sz="900">
                          <a:effectLst/>
                          <a:latin typeface="Times New Roman" panose="02020603050405020304" pitchFamily="18" charset="0"/>
                          <a:cs typeface="Times New Roman" panose="02020603050405020304" pitchFamily="18" charset="0"/>
                        </a:rPr>
                        <a:t>6</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l">
                        <a:lnSpc>
                          <a:spcPct val="150000"/>
                        </a:lnSpc>
                      </a:pPr>
                      <a:r>
                        <a:rPr lang="en-US" sz="900">
                          <a:effectLst/>
                          <a:latin typeface="Times New Roman" panose="02020603050405020304" pitchFamily="18" charset="0"/>
                          <a:cs typeface="Times New Roman" panose="02020603050405020304" pitchFamily="18" charset="0"/>
                        </a:rPr>
                        <a:t>Energy Usage</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Energy usage for air-conditioning and other activities to be minimized Conduct annual energy audit for the buildings</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Energy audit report</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Annual audits and periodic checks during operational phase</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dirty="0">
                          <a:effectLst/>
                          <a:latin typeface="Times New Roman" panose="02020603050405020304" pitchFamily="18" charset="0"/>
                          <a:cs typeface="Times New Roman" panose="02020603050405020304" pitchFamily="18" charset="0"/>
                        </a:rPr>
                        <a:t>-</a:t>
                      </a:r>
                      <a:endParaRPr lang="en-IN"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extLst>
                  <a:ext uri="{0D108BD9-81ED-4DB2-BD59-A6C34878D82A}">
                    <a16:rowId xmlns:a16="http://schemas.microsoft.com/office/drawing/2014/main" val="2951867522"/>
                  </a:ext>
                </a:extLst>
              </a:tr>
            </a:tbl>
          </a:graphicData>
        </a:graphic>
      </p:graphicFrame>
      <p:sp>
        <p:nvSpPr>
          <p:cNvPr id="5" name="Rectangle 1">
            <a:extLst>
              <a:ext uri="{FF2B5EF4-FFF2-40B4-BE49-F238E27FC236}">
                <a16:creationId xmlns:a16="http://schemas.microsoft.com/office/drawing/2014/main" id="{0364098A-5597-2212-5240-0C825374A334}"/>
              </a:ext>
            </a:extLst>
          </p:cNvPr>
          <p:cNvSpPr>
            <a:spLocks noChangeArrowheads="1"/>
          </p:cNvSpPr>
          <p:nvPr/>
        </p:nvSpPr>
        <p:spPr bwMode="auto">
          <a:xfrm>
            <a:off x="4251325" y="160020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Tree>
    <p:extLst>
      <p:ext uri="{BB962C8B-B14F-4D97-AF65-F5344CB8AC3E}">
        <p14:creationId xmlns:p14="http://schemas.microsoft.com/office/powerpoint/2010/main" val="10568616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99300" y="6416675"/>
            <a:ext cx="2311400" cy="365125"/>
          </a:xfrm>
        </p:spPr>
        <p:txBody>
          <a:bodyPr/>
          <a:lstStyle/>
          <a:p>
            <a:pPr>
              <a:defRPr/>
            </a:pPr>
            <a:fld id="{E37F0A0A-F07F-49B8-B7E1-B2CDB105F3D9}" type="slidenum">
              <a:rPr lang="en-US" smtClean="0"/>
              <a:pPr>
                <a:defRPr/>
              </a:pPr>
              <a:t>44</a:t>
            </a:fld>
            <a:endParaRPr lang="en-US"/>
          </a:p>
        </p:txBody>
      </p:sp>
      <p:sp>
        <p:nvSpPr>
          <p:cNvPr id="7" name="Rectangle 6"/>
          <p:cNvSpPr/>
          <p:nvPr/>
        </p:nvSpPr>
        <p:spPr>
          <a:xfrm>
            <a:off x="501650" y="26313"/>
            <a:ext cx="9328150" cy="430887"/>
          </a:xfrm>
          <a:prstGeom prst="rect">
            <a:avLst/>
          </a:prstGeom>
        </p:spPr>
        <p:txBody>
          <a:bodyPr>
            <a:spAutoFit/>
          </a:bodyPr>
          <a:lstStyle/>
          <a:p>
            <a:pPr algn="ctr">
              <a:defRPr/>
            </a:pPr>
            <a:r>
              <a:rPr lang="en-US" sz="2200" b="1" dirty="0">
                <a:latin typeface="Times New Roman" pitchFamily="18" charset="0"/>
                <a:cs typeface="Times New Roman" pitchFamily="18" charset="0"/>
              </a:rPr>
              <a:t>POINT WISE COMPLIANCES OF TERM OF REFERENCES</a:t>
            </a:r>
            <a:endParaRPr lang="en-US" sz="2200" b="1" cap="all" dirty="0">
              <a:latin typeface="Times New Roman" pitchFamily="18" charset="0"/>
              <a:ea typeface="+mj-ea"/>
              <a:cs typeface="Times New Roman" pitchFamily="18" charset="0"/>
            </a:endParaRPr>
          </a:p>
        </p:txBody>
      </p:sp>
      <p:sp>
        <p:nvSpPr>
          <p:cNvPr id="6" name="Rectangle 2">
            <a:extLst>
              <a:ext uri="{FF2B5EF4-FFF2-40B4-BE49-F238E27FC236}">
                <a16:creationId xmlns:a16="http://schemas.microsoft.com/office/drawing/2014/main" id="{8E3FA15C-98F1-4D6B-AD3F-0A02F4B595C2}"/>
              </a:ext>
            </a:extLst>
          </p:cNvPr>
          <p:cNvSpPr>
            <a:spLocks noChangeArrowheads="1"/>
          </p:cNvSpPr>
          <p:nvPr/>
        </p:nvSpPr>
        <p:spPr bwMode="auto">
          <a:xfrm>
            <a:off x="3216088" y="1748920"/>
            <a:ext cx="8131550" cy="3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sp>
        <p:nvSpPr>
          <p:cNvPr id="8" name="Rectangle 7">
            <a:extLst>
              <a:ext uri="{FF2B5EF4-FFF2-40B4-BE49-F238E27FC236}">
                <a16:creationId xmlns:a16="http://schemas.microsoft.com/office/drawing/2014/main" id="{483A835C-9432-4995-BCD2-2224337BC843}"/>
              </a:ext>
            </a:extLst>
          </p:cNvPr>
          <p:cNvSpPr/>
          <p:nvPr/>
        </p:nvSpPr>
        <p:spPr>
          <a:xfrm>
            <a:off x="0" y="609600"/>
            <a:ext cx="8991600" cy="307777"/>
          </a:xfrm>
          <a:prstGeom prst="rect">
            <a:avLst/>
          </a:prstGeom>
        </p:spPr>
        <p:txBody>
          <a:bodyPr wrap="square">
            <a:spAutoFit/>
          </a:bodyPr>
          <a:lstStyle/>
          <a:p>
            <a:r>
              <a:rPr lang="en-IN" sz="1400" b="1" u="sng" cap="small" dirty="0">
                <a:solidFill>
                  <a:schemeClr val="accent1">
                    <a:lumMod val="50000"/>
                  </a:schemeClr>
                </a:solidFill>
                <a:latin typeface="Times New Roman" pitchFamily="18" charset="0"/>
                <a:cs typeface="Times New Roman" pitchFamily="18" charset="0"/>
              </a:rPr>
              <a:t>TOR POINT-XII Cont.... </a:t>
            </a:r>
          </a:p>
        </p:txBody>
      </p:sp>
      <p:graphicFrame>
        <p:nvGraphicFramePr>
          <p:cNvPr id="4" name="Table 3">
            <a:extLst>
              <a:ext uri="{FF2B5EF4-FFF2-40B4-BE49-F238E27FC236}">
                <a16:creationId xmlns:a16="http://schemas.microsoft.com/office/drawing/2014/main" id="{45B2CC38-67F5-8D1D-7B46-36F82DC1C04B}"/>
              </a:ext>
            </a:extLst>
          </p:cNvPr>
          <p:cNvGraphicFramePr>
            <a:graphicFrameLocks noGrp="1"/>
          </p:cNvGraphicFramePr>
          <p:nvPr>
            <p:extLst>
              <p:ext uri="{D42A27DB-BD31-4B8C-83A1-F6EECF244321}">
                <p14:modId xmlns:p14="http://schemas.microsoft.com/office/powerpoint/2010/main" val="2777358724"/>
              </p:ext>
            </p:extLst>
          </p:nvPr>
        </p:nvGraphicFramePr>
        <p:xfrm>
          <a:off x="228600" y="990600"/>
          <a:ext cx="9525000" cy="3555492"/>
        </p:xfrm>
        <a:graphic>
          <a:graphicData uri="http://schemas.openxmlformats.org/drawingml/2006/table">
            <a:tbl>
              <a:tblPr>
                <a:tableStyleId>{5940675A-B579-460E-94D1-54222C63F5DA}</a:tableStyleId>
              </a:tblPr>
              <a:tblGrid>
                <a:gridCol w="810638">
                  <a:extLst>
                    <a:ext uri="{9D8B030D-6E8A-4147-A177-3AD203B41FA5}">
                      <a16:colId xmlns:a16="http://schemas.microsoft.com/office/drawing/2014/main" val="1554184507"/>
                    </a:ext>
                  </a:extLst>
                </a:gridCol>
                <a:gridCol w="1475362">
                  <a:extLst>
                    <a:ext uri="{9D8B030D-6E8A-4147-A177-3AD203B41FA5}">
                      <a16:colId xmlns:a16="http://schemas.microsoft.com/office/drawing/2014/main" val="2201752949"/>
                    </a:ext>
                  </a:extLst>
                </a:gridCol>
                <a:gridCol w="2590800">
                  <a:extLst>
                    <a:ext uri="{9D8B030D-6E8A-4147-A177-3AD203B41FA5}">
                      <a16:colId xmlns:a16="http://schemas.microsoft.com/office/drawing/2014/main" val="4024821951"/>
                    </a:ext>
                  </a:extLst>
                </a:gridCol>
                <a:gridCol w="1676400">
                  <a:extLst>
                    <a:ext uri="{9D8B030D-6E8A-4147-A177-3AD203B41FA5}">
                      <a16:colId xmlns:a16="http://schemas.microsoft.com/office/drawing/2014/main" val="1365293551"/>
                    </a:ext>
                  </a:extLst>
                </a:gridCol>
                <a:gridCol w="1702429">
                  <a:extLst>
                    <a:ext uri="{9D8B030D-6E8A-4147-A177-3AD203B41FA5}">
                      <a16:colId xmlns:a16="http://schemas.microsoft.com/office/drawing/2014/main" val="2211131230"/>
                    </a:ext>
                  </a:extLst>
                </a:gridCol>
                <a:gridCol w="1269371">
                  <a:extLst>
                    <a:ext uri="{9D8B030D-6E8A-4147-A177-3AD203B41FA5}">
                      <a16:colId xmlns:a16="http://schemas.microsoft.com/office/drawing/2014/main" val="3566358516"/>
                    </a:ext>
                  </a:extLst>
                </a:gridCol>
              </a:tblGrid>
              <a:tr h="0">
                <a:tc>
                  <a:txBody>
                    <a:bodyPr/>
                    <a:lstStyle/>
                    <a:p>
                      <a:pPr algn="ctr">
                        <a:lnSpc>
                          <a:spcPct val="150000"/>
                        </a:lnSpc>
                      </a:pPr>
                      <a:r>
                        <a:rPr lang="en-US" sz="900">
                          <a:effectLst/>
                          <a:latin typeface="Times New Roman" panose="02020603050405020304" pitchFamily="18" charset="0"/>
                          <a:cs typeface="Times New Roman" panose="02020603050405020304" pitchFamily="18" charset="0"/>
                        </a:rPr>
                        <a:t>S. No.</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ctr">
                        <a:lnSpc>
                          <a:spcPct val="150000"/>
                        </a:lnSpc>
                      </a:pPr>
                      <a:r>
                        <a:rPr lang="en-US" sz="900">
                          <a:effectLst/>
                          <a:latin typeface="Times New Roman" panose="02020603050405020304" pitchFamily="18" charset="0"/>
                          <a:cs typeface="Times New Roman" panose="02020603050405020304" pitchFamily="18" charset="0"/>
                        </a:rPr>
                        <a:t>Potential Impact</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ctr">
                        <a:lnSpc>
                          <a:spcPct val="150000"/>
                        </a:lnSpc>
                      </a:pPr>
                      <a:r>
                        <a:rPr lang="en-US" sz="900">
                          <a:effectLst/>
                          <a:latin typeface="Times New Roman" panose="02020603050405020304" pitchFamily="18" charset="0"/>
                          <a:cs typeface="Times New Roman" panose="02020603050405020304" pitchFamily="18" charset="0"/>
                        </a:rPr>
                        <a:t>Action to be Followed</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ctr">
                        <a:lnSpc>
                          <a:spcPct val="150000"/>
                        </a:lnSpc>
                      </a:pPr>
                      <a:r>
                        <a:rPr lang="en-US" sz="900">
                          <a:effectLst/>
                          <a:latin typeface="Times New Roman" panose="02020603050405020304" pitchFamily="18" charset="0"/>
                          <a:cs typeface="Times New Roman" panose="02020603050405020304" pitchFamily="18" charset="0"/>
                        </a:rPr>
                        <a:t>Parameters for Monitoring</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ctr">
                        <a:lnSpc>
                          <a:spcPct val="150000"/>
                        </a:lnSpc>
                      </a:pPr>
                      <a:r>
                        <a:rPr lang="en-US" sz="900">
                          <a:effectLst/>
                          <a:latin typeface="Times New Roman" panose="02020603050405020304" pitchFamily="18" charset="0"/>
                          <a:cs typeface="Times New Roman" panose="02020603050405020304" pitchFamily="18" charset="0"/>
                        </a:rPr>
                        <a:t>Frequency of Monitoring</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ctr">
                        <a:lnSpc>
                          <a:spcPct val="150000"/>
                        </a:lnSpc>
                      </a:pPr>
                      <a:r>
                        <a:rPr lang="en-US" sz="900">
                          <a:effectLst/>
                          <a:latin typeface="Times New Roman" panose="02020603050405020304" pitchFamily="18" charset="0"/>
                          <a:cs typeface="Times New Roman" panose="02020603050405020304" pitchFamily="18" charset="0"/>
                        </a:rPr>
                        <a:t>Location</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extLst>
                  <a:ext uri="{0D108BD9-81ED-4DB2-BD59-A6C34878D82A}">
                    <a16:rowId xmlns:a16="http://schemas.microsoft.com/office/drawing/2014/main" val="1836391336"/>
                  </a:ext>
                </a:extLst>
              </a:tr>
              <a:tr h="0">
                <a:tc>
                  <a:txBody>
                    <a:bodyPr/>
                    <a:lstStyle/>
                    <a:p>
                      <a:pPr algn="ctr">
                        <a:lnSpc>
                          <a:spcPct val="150000"/>
                        </a:lnSpc>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IN"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l">
                        <a:lnSpc>
                          <a:spcPct val="150000"/>
                        </a:lnSpc>
                      </a:pPr>
                      <a:r>
                        <a:rPr lang="en-US" sz="900">
                          <a:effectLst/>
                          <a:latin typeface="Times New Roman" panose="02020603050405020304" pitchFamily="18" charset="0"/>
                          <a:cs typeface="Times New Roman" panose="02020603050405020304" pitchFamily="18" charset="0"/>
                        </a:rPr>
                        <a:t>Emergency preparedness, such as fire fighting</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Fire protection and safety measures to take care of fire and explosion hazards, to be assessed and steps taken for their prevention.</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Mock drill records, on site emergency plan, evacuation plan</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Periodic during operation phase</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dirty="0">
                          <a:effectLst/>
                          <a:latin typeface="Times New Roman" panose="02020603050405020304" pitchFamily="18" charset="0"/>
                          <a:cs typeface="Times New Roman" panose="02020603050405020304" pitchFamily="18" charset="0"/>
                        </a:rPr>
                        <a:t> </a:t>
                      </a:r>
                      <a:endParaRPr lang="en-IN"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extLst>
                  <a:ext uri="{0D108BD9-81ED-4DB2-BD59-A6C34878D82A}">
                    <a16:rowId xmlns:a16="http://schemas.microsoft.com/office/drawing/2014/main" val="2977685483"/>
                  </a:ext>
                </a:extLst>
              </a:tr>
              <a:tr h="0">
                <a:tc>
                  <a:txBody>
                    <a:bodyPr/>
                    <a:lstStyle/>
                    <a:p>
                      <a:pPr algn="ctr">
                        <a:lnSpc>
                          <a:spcPct val="150000"/>
                        </a:lnSpc>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IN"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l">
                        <a:lnSpc>
                          <a:spcPct val="150000"/>
                        </a:lnSpc>
                      </a:pPr>
                      <a:r>
                        <a:rPr lang="en-US" sz="900">
                          <a:effectLst/>
                          <a:latin typeface="Times New Roman" panose="02020603050405020304" pitchFamily="18" charset="0"/>
                          <a:cs typeface="Times New Roman" panose="02020603050405020304" pitchFamily="18" charset="0"/>
                        </a:rPr>
                        <a:t>Maintenance of flora and fauna</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l">
                        <a:lnSpc>
                          <a:spcPct val="150000"/>
                        </a:lnSpc>
                      </a:pPr>
                      <a:r>
                        <a:rPr lang="en-US" sz="900">
                          <a:effectLst/>
                          <a:latin typeface="Times New Roman" panose="02020603050405020304" pitchFamily="18" charset="0"/>
                          <a:cs typeface="Times New Roman" panose="02020603050405020304" pitchFamily="18" charset="0"/>
                        </a:rPr>
                        <a:t>Vegetation, greenbelt / green cover development </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No. of plants, species </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Periodic during operation phase</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Plant Site </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extLst>
                  <a:ext uri="{0D108BD9-81ED-4DB2-BD59-A6C34878D82A}">
                    <a16:rowId xmlns:a16="http://schemas.microsoft.com/office/drawing/2014/main" val="915564413"/>
                  </a:ext>
                </a:extLst>
              </a:tr>
              <a:tr h="0">
                <a:tc>
                  <a:txBody>
                    <a:bodyPr/>
                    <a:lstStyle/>
                    <a:p>
                      <a:pPr algn="ctr">
                        <a:lnSpc>
                          <a:spcPct val="150000"/>
                        </a:lnSpc>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IN"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l">
                        <a:lnSpc>
                          <a:spcPct val="150000"/>
                        </a:lnSpc>
                      </a:pPr>
                      <a:r>
                        <a:rPr lang="en-US" sz="900">
                          <a:effectLst/>
                          <a:latin typeface="Times New Roman" panose="02020603050405020304" pitchFamily="18" charset="0"/>
                          <a:cs typeface="Times New Roman" panose="02020603050405020304" pitchFamily="18" charset="0"/>
                        </a:rPr>
                        <a:t>Solid and Hazardous Waste Management</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Implement waste management plan that identifies and characterizes every waste arising associated with proposed activities and which identifies the procedures for collection, handling &amp; disposal of each waste arising. </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Records of solid waste generation, treatment and  disposal </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Periodic during operation phase</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Plant Site</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extLst>
                  <a:ext uri="{0D108BD9-81ED-4DB2-BD59-A6C34878D82A}">
                    <a16:rowId xmlns:a16="http://schemas.microsoft.com/office/drawing/2014/main" val="3591666742"/>
                  </a:ext>
                </a:extLst>
              </a:tr>
              <a:tr h="0">
                <a:tc>
                  <a:txBody>
                    <a:bodyPr/>
                    <a:lstStyle/>
                    <a:p>
                      <a:pPr algn="ctr">
                        <a:lnSpc>
                          <a:spcPct val="150000"/>
                        </a:lnSpc>
                      </a:pPr>
                      <a:r>
                        <a:rPr lang="en-US" sz="900" dirty="0">
                          <a:effectLst/>
                          <a:latin typeface="Times New Roman" panose="02020603050405020304" pitchFamily="18" charset="0"/>
                          <a:cs typeface="Times New Roman" panose="02020603050405020304" pitchFamily="18" charset="0"/>
                        </a:rPr>
                        <a:t>10</a:t>
                      </a:r>
                      <a:endParaRPr lang="en-IN"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l">
                        <a:lnSpc>
                          <a:spcPct val="150000"/>
                        </a:lnSpc>
                      </a:pPr>
                      <a:r>
                        <a:rPr lang="en-US" sz="900">
                          <a:effectLst/>
                          <a:latin typeface="Times New Roman" panose="02020603050405020304" pitchFamily="18" charset="0"/>
                          <a:cs typeface="Times New Roman" panose="02020603050405020304" pitchFamily="18" charset="0"/>
                        </a:rPr>
                        <a:t>Soil quality</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Maintenance of good soil quality</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IN" sz="900">
                          <a:effectLst/>
                          <a:latin typeface="Times New Roman" panose="02020603050405020304" pitchFamily="18" charset="0"/>
                          <a:cs typeface="Times New Roman" panose="02020603050405020304" pitchFamily="18" charset="0"/>
                        </a:rPr>
                        <a:t>Physico-chemical parameters and metals.</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Periodical monitoring</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Plantation areas</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extLst>
                  <a:ext uri="{0D108BD9-81ED-4DB2-BD59-A6C34878D82A}">
                    <a16:rowId xmlns:a16="http://schemas.microsoft.com/office/drawing/2014/main" val="3343578913"/>
                  </a:ext>
                </a:extLst>
              </a:tr>
              <a:tr h="0">
                <a:tc>
                  <a:txBody>
                    <a:bodyPr/>
                    <a:lstStyle/>
                    <a:p>
                      <a:pPr algn="ctr">
                        <a:lnSpc>
                          <a:spcPct val="150000"/>
                        </a:lnSpc>
                      </a:pPr>
                      <a:r>
                        <a:rPr lang="en-US" sz="900" dirty="0">
                          <a:effectLst/>
                          <a:latin typeface="Times New Roman" panose="02020603050405020304" pitchFamily="18" charset="0"/>
                          <a:cs typeface="Times New Roman" panose="02020603050405020304" pitchFamily="18" charset="0"/>
                        </a:rPr>
                        <a:t>11</a:t>
                      </a:r>
                      <a:endParaRPr lang="en-IN"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l">
                        <a:lnSpc>
                          <a:spcPct val="150000"/>
                        </a:lnSpc>
                      </a:pPr>
                      <a:r>
                        <a:rPr lang="en-US" sz="900">
                          <a:effectLst/>
                          <a:latin typeface="Times New Roman" panose="02020603050405020304" pitchFamily="18" charset="0"/>
                          <a:cs typeface="Times New Roman" panose="02020603050405020304" pitchFamily="18" charset="0"/>
                        </a:rPr>
                        <a:t>Health </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Employees and migrant labour health check ups  </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All relevant parameters mRoutine Blood Examination. Microscopic; Biochemistry. Routine Urine Examination. Lung function test. Sputum examination Audiometery X-ray, ECG</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a:effectLst/>
                          <a:latin typeface="Times New Roman" panose="02020603050405020304" pitchFamily="18" charset="0"/>
                          <a:cs typeface="Times New Roman" panose="02020603050405020304" pitchFamily="18" charset="0"/>
                        </a:rPr>
                        <a:t>Regular check ups </a:t>
                      </a:r>
                      <a:endParaRPr lang="en-IN"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tc>
                  <a:txBody>
                    <a:bodyPr/>
                    <a:lstStyle/>
                    <a:p>
                      <a:pPr algn="just">
                        <a:lnSpc>
                          <a:spcPct val="150000"/>
                        </a:lnSpc>
                      </a:pPr>
                      <a:r>
                        <a:rPr lang="en-US" sz="900" dirty="0">
                          <a:effectLst/>
                          <a:latin typeface="Times New Roman" panose="02020603050405020304" pitchFamily="18" charset="0"/>
                          <a:cs typeface="Times New Roman" panose="02020603050405020304" pitchFamily="18" charset="0"/>
                        </a:rPr>
                        <a:t>All workers at the plant site</a:t>
                      </a:r>
                      <a:endParaRPr lang="en-IN"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424" marR="13424" marT="0" marB="0"/>
                </a:tc>
                <a:extLst>
                  <a:ext uri="{0D108BD9-81ED-4DB2-BD59-A6C34878D82A}">
                    <a16:rowId xmlns:a16="http://schemas.microsoft.com/office/drawing/2014/main" val="3022477295"/>
                  </a:ext>
                </a:extLst>
              </a:tr>
            </a:tbl>
          </a:graphicData>
        </a:graphic>
      </p:graphicFrame>
      <p:sp>
        <p:nvSpPr>
          <p:cNvPr id="5" name="Rectangle 1">
            <a:extLst>
              <a:ext uri="{FF2B5EF4-FFF2-40B4-BE49-F238E27FC236}">
                <a16:creationId xmlns:a16="http://schemas.microsoft.com/office/drawing/2014/main" id="{0364098A-5597-2212-5240-0C825374A334}"/>
              </a:ext>
            </a:extLst>
          </p:cNvPr>
          <p:cNvSpPr>
            <a:spLocks noChangeArrowheads="1"/>
          </p:cNvSpPr>
          <p:nvPr/>
        </p:nvSpPr>
        <p:spPr bwMode="auto">
          <a:xfrm>
            <a:off x="4251325" y="160020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Tree>
    <p:extLst>
      <p:ext uri="{BB962C8B-B14F-4D97-AF65-F5344CB8AC3E}">
        <p14:creationId xmlns:p14="http://schemas.microsoft.com/office/powerpoint/2010/main" val="31350179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99300" y="6416675"/>
            <a:ext cx="2311400" cy="365125"/>
          </a:xfrm>
        </p:spPr>
        <p:txBody>
          <a:bodyPr/>
          <a:lstStyle/>
          <a:p>
            <a:pPr>
              <a:defRPr/>
            </a:pPr>
            <a:fld id="{E37F0A0A-F07F-49B8-B7E1-B2CDB105F3D9}" type="slidenum">
              <a:rPr lang="en-US" smtClean="0"/>
              <a:pPr>
                <a:defRPr/>
              </a:pPr>
              <a:t>45</a:t>
            </a:fld>
            <a:endParaRPr lang="en-US"/>
          </a:p>
        </p:txBody>
      </p:sp>
      <p:sp>
        <p:nvSpPr>
          <p:cNvPr id="7" name="Rectangle 6"/>
          <p:cNvSpPr/>
          <p:nvPr/>
        </p:nvSpPr>
        <p:spPr>
          <a:xfrm>
            <a:off x="501650" y="26313"/>
            <a:ext cx="9328150" cy="430887"/>
          </a:xfrm>
          <a:prstGeom prst="rect">
            <a:avLst/>
          </a:prstGeom>
        </p:spPr>
        <p:txBody>
          <a:bodyPr>
            <a:spAutoFit/>
          </a:bodyPr>
          <a:lstStyle/>
          <a:p>
            <a:pPr algn="ctr">
              <a:defRPr/>
            </a:pPr>
            <a:r>
              <a:rPr lang="en-US" sz="2200" b="1" dirty="0">
                <a:latin typeface="Times New Roman" pitchFamily="18" charset="0"/>
                <a:cs typeface="Times New Roman" pitchFamily="18" charset="0"/>
              </a:rPr>
              <a:t>POINT WISE COMPLIANCES OF TERM OF REFERENCES</a:t>
            </a:r>
            <a:endParaRPr lang="en-US" sz="2200" b="1" cap="all" dirty="0">
              <a:latin typeface="Times New Roman" pitchFamily="18" charset="0"/>
              <a:ea typeface="+mj-ea"/>
              <a:cs typeface="Times New Roman" pitchFamily="18" charset="0"/>
            </a:endParaRPr>
          </a:p>
        </p:txBody>
      </p:sp>
      <p:sp>
        <p:nvSpPr>
          <p:cNvPr id="6" name="Rectangle 2">
            <a:extLst>
              <a:ext uri="{FF2B5EF4-FFF2-40B4-BE49-F238E27FC236}">
                <a16:creationId xmlns:a16="http://schemas.microsoft.com/office/drawing/2014/main" id="{8E3FA15C-98F1-4D6B-AD3F-0A02F4B595C2}"/>
              </a:ext>
            </a:extLst>
          </p:cNvPr>
          <p:cNvSpPr>
            <a:spLocks noChangeArrowheads="1"/>
          </p:cNvSpPr>
          <p:nvPr/>
        </p:nvSpPr>
        <p:spPr bwMode="auto">
          <a:xfrm>
            <a:off x="3216088" y="1748920"/>
            <a:ext cx="8131550" cy="3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aphicFrame>
        <p:nvGraphicFramePr>
          <p:cNvPr id="8" name="Table 7">
            <a:extLst>
              <a:ext uri="{FF2B5EF4-FFF2-40B4-BE49-F238E27FC236}">
                <a16:creationId xmlns:a16="http://schemas.microsoft.com/office/drawing/2014/main" id="{8D2C6D29-7681-4002-BF94-BC8A1BBE906D}"/>
              </a:ext>
            </a:extLst>
          </p:cNvPr>
          <p:cNvGraphicFramePr>
            <a:graphicFrameLocks noGrp="1"/>
          </p:cNvGraphicFramePr>
          <p:nvPr>
            <p:extLst>
              <p:ext uri="{D42A27DB-BD31-4B8C-83A1-F6EECF244321}">
                <p14:modId xmlns:p14="http://schemas.microsoft.com/office/powerpoint/2010/main" val="3245340042"/>
              </p:ext>
            </p:extLst>
          </p:nvPr>
        </p:nvGraphicFramePr>
        <p:xfrm>
          <a:off x="228599" y="533400"/>
          <a:ext cx="9601201" cy="612648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2971801">
                  <a:extLst>
                    <a:ext uri="{9D8B030D-6E8A-4147-A177-3AD203B41FA5}">
                      <a16:colId xmlns:a16="http://schemas.microsoft.com/office/drawing/2014/main" val="20001"/>
                    </a:ext>
                  </a:extLst>
                </a:gridCol>
                <a:gridCol w="6096000">
                  <a:extLst>
                    <a:ext uri="{9D8B030D-6E8A-4147-A177-3AD203B41FA5}">
                      <a16:colId xmlns:a16="http://schemas.microsoft.com/office/drawing/2014/main" val="20002"/>
                    </a:ext>
                  </a:extLst>
                </a:gridCol>
              </a:tblGrid>
              <a:tr h="457200">
                <a:tc>
                  <a:txBody>
                    <a:bodyPr/>
                    <a:lstStyle/>
                    <a:p>
                      <a:pPr>
                        <a:lnSpc>
                          <a:spcPct val="100000"/>
                        </a:lnSpc>
                      </a:pPr>
                      <a:r>
                        <a:rPr lang="en-US" sz="1200" b="1" dirty="0">
                          <a:latin typeface="Times New Roman" pitchFamily="18" charset="0"/>
                          <a:cs typeface="Times New Roman" pitchFamily="18" charset="0"/>
                        </a:rPr>
                        <a:t>TOR Point</a:t>
                      </a:r>
                    </a:p>
                  </a:txBody>
                  <a:tcPr>
                    <a:solidFill>
                      <a:schemeClr val="accent1">
                        <a:lumMod val="20000"/>
                        <a:lumOff val="80000"/>
                      </a:schemeClr>
                    </a:solidFill>
                  </a:tcPr>
                </a:tc>
                <a:tc>
                  <a:txBody>
                    <a:bodyPr/>
                    <a:lstStyle/>
                    <a:p>
                      <a:pPr>
                        <a:lnSpc>
                          <a:spcPct val="100000"/>
                        </a:lnSpc>
                      </a:pPr>
                      <a:r>
                        <a:rPr lang="en-US" sz="1200" kern="1200" dirty="0">
                          <a:solidFill>
                            <a:schemeClr val="tx1"/>
                          </a:solidFill>
                          <a:effectLst/>
                          <a:latin typeface="Times New Roman" panose="02020603050405020304" pitchFamily="18" charset="0"/>
                          <a:cs typeface="Times New Roman" panose="02020603050405020304" pitchFamily="18" charset="0"/>
                        </a:rPr>
                        <a:t>ToR Details</a:t>
                      </a:r>
                    </a:p>
                  </a:txBody>
                  <a:tcPr>
                    <a:solidFill>
                      <a:schemeClr val="accent1">
                        <a:lumMod val="20000"/>
                        <a:lumOff val="80000"/>
                      </a:schemeClr>
                    </a:solidFill>
                  </a:tcPr>
                </a:tc>
                <a:tc>
                  <a:txBody>
                    <a:bodyPr/>
                    <a:lstStyle/>
                    <a:p>
                      <a:pPr>
                        <a:lnSpc>
                          <a:spcPct val="100000"/>
                        </a:lnSpc>
                      </a:pPr>
                      <a:r>
                        <a:rPr lang="en-US" sz="1200" kern="1200" dirty="0">
                          <a:solidFill>
                            <a:schemeClr val="tx1"/>
                          </a:solidFill>
                          <a:effectLst/>
                          <a:latin typeface="Times New Roman" panose="02020603050405020304" pitchFamily="18" charset="0"/>
                          <a:cs typeface="Times New Roman" panose="02020603050405020304" pitchFamily="18" charset="0"/>
                        </a:rPr>
                        <a:t>Implementation/Plan </a:t>
                      </a:r>
                    </a:p>
                  </a:txBody>
                  <a:tcPr>
                    <a:solidFill>
                      <a:schemeClr val="accent1">
                        <a:lumMod val="20000"/>
                        <a:lumOff val="80000"/>
                      </a:schemeClr>
                    </a:solidFill>
                  </a:tcPr>
                </a:tc>
                <a:extLst>
                  <a:ext uri="{0D108BD9-81ED-4DB2-BD59-A6C34878D82A}">
                    <a16:rowId xmlns:a16="http://schemas.microsoft.com/office/drawing/2014/main" val="10000"/>
                  </a:ext>
                </a:extLst>
              </a:tr>
              <a:tr h="0">
                <a:tc>
                  <a:txBody>
                    <a:bodyPr/>
                    <a:lstStyle/>
                    <a:p>
                      <a:pPr marL="0" lvl="0" indent="0" algn="ctr">
                        <a:lnSpc>
                          <a:spcPct val="100000"/>
                        </a:lnSpc>
                        <a:spcAft>
                          <a:spcPts val="600"/>
                        </a:spcAft>
                        <a:buFont typeface="+mj-lt"/>
                        <a:buNone/>
                      </a:pPr>
                      <a:r>
                        <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rPr>
                        <a:t>xiii.</a:t>
                      </a:r>
                      <a:endParaRPr lang="en-IN"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indent="0" algn="just">
                        <a:lnSpc>
                          <a:spcPct val="100000"/>
                        </a:lnSpc>
                        <a:spcAft>
                          <a:spcPts val="1000"/>
                        </a:spcAft>
                      </a:pPr>
                      <a:r>
                        <a:rPr lang="en-US" sz="12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Onsite and Offsite Disaster (natural and man-made) Preparedness and Emergency Management Plan including Risk Assessment and damage control. Disaster management plan should be linked with District Disaster Management Plan.</a:t>
                      </a:r>
                      <a:endParaRPr lang="en-IN" sz="12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pPr>
                      <a:r>
                        <a:rPr lang="en-IN" sz="1200" b="1" kern="1200" dirty="0">
                          <a:solidFill>
                            <a:schemeClr val="tx1"/>
                          </a:solidFill>
                          <a:effectLst/>
                          <a:latin typeface="Times New Roman" panose="02020603050405020304" pitchFamily="18" charset="0"/>
                          <a:ea typeface="+mn-ea"/>
                          <a:cs typeface="Times New Roman" panose="02020603050405020304" pitchFamily="18" charset="0"/>
                        </a:rPr>
                        <a:t>On-Site Emergency Plan</a:t>
                      </a:r>
                    </a:p>
                    <a:p>
                      <a:pPr>
                        <a:lnSpc>
                          <a:spcPct val="100000"/>
                        </a:lnSpc>
                      </a:pPr>
                      <a:r>
                        <a:rPr lang="en-IN" sz="1200" b="1" kern="1200" dirty="0">
                          <a:solidFill>
                            <a:schemeClr val="tx1"/>
                          </a:solidFill>
                          <a:effectLst/>
                          <a:latin typeface="Times New Roman" panose="02020603050405020304" pitchFamily="18" charset="0"/>
                          <a:ea typeface="+mn-ea"/>
                          <a:cs typeface="Times New Roman" panose="02020603050405020304" pitchFamily="18" charset="0"/>
                        </a:rPr>
                        <a:t>Objectives</a:t>
                      </a:r>
                    </a:p>
                    <a:p>
                      <a:pPr algn="just">
                        <a:lnSpc>
                          <a:spcPct val="100000"/>
                        </a:lnSpc>
                      </a:pPr>
                      <a:r>
                        <a:rPr lang="en-IN" sz="1200" kern="1200" dirty="0">
                          <a:solidFill>
                            <a:schemeClr val="tx1"/>
                          </a:solidFill>
                          <a:effectLst/>
                          <a:latin typeface="Times New Roman" panose="02020603050405020304" pitchFamily="18" charset="0"/>
                          <a:ea typeface="+mn-ea"/>
                          <a:cs typeface="Times New Roman" panose="02020603050405020304" pitchFamily="18" charset="0"/>
                        </a:rPr>
                        <a:t>The objective of the On-site Emergency Plan should be to make maximum use of the combined resources of the plant and the outside service to:-</a:t>
                      </a:r>
                    </a:p>
                    <a:p>
                      <a:pPr marL="171450" lvl="0" indent="-171450">
                        <a:lnSpc>
                          <a:spcPct val="100000"/>
                        </a:lnSpc>
                        <a:buFont typeface="Arial" panose="020B0604020202020204" pitchFamily="34" charset="0"/>
                        <a:buChar char="•"/>
                      </a:pPr>
                      <a:r>
                        <a:rPr lang="en-IN" sz="1200" kern="1200" dirty="0">
                          <a:solidFill>
                            <a:schemeClr val="tx1"/>
                          </a:solidFill>
                          <a:effectLst/>
                          <a:latin typeface="Times New Roman" panose="02020603050405020304" pitchFamily="18" charset="0"/>
                          <a:ea typeface="+mn-ea"/>
                          <a:cs typeface="Times New Roman" panose="02020603050405020304" pitchFamily="18" charset="0"/>
                        </a:rPr>
                        <a:t>Effect the rescue and treatment of casualties Safeguard other personnel in the premises</a:t>
                      </a:r>
                    </a:p>
                    <a:p>
                      <a:pPr marL="171450" lvl="0" indent="-171450">
                        <a:lnSpc>
                          <a:spcPct val="100000"/>
                        </a:lnSpc>
                        <a:buFont typeface="Arial" panose="020B0604020202020204" pitchFamily="34" charset="0"/>
                        <a:buChar char="•"/>
                      </a:pPr>
                      <a:r>
                        <a:rPr lang="en-IN" sz="1200" kern="1200" dirty="0">
                          <a:solidFill>
                            <a:schemeClr val="tx1"/>
                          </a:solidFill>
                          <a:effectLst/>
                          <a:latin typeface="Times New Roman" panose="02020603050405020304" pitchFamily="18" charset="0"/>
                          <a:ea typeface="+mn-ea"/>
                          <a:cs typeface="Times New Roman" panose="02020603050405020304" pitchFamily="18" charset="0"/>
                        </a:rPr>
                        <a:t>Minimise damage to property and environment</a:t>
                      </a:r>
                    </a:p>
                    <a:p>
                      <a:pPr marL="171450" lvl="0" indent="-171450">
                        <a:lnSpc>
                          <a:spcPct val="100000"/>
                        </a:lnSpc>
                        <a:buFont typeface="Arial" panose="020B0604020202020204" pitchFamily="34" charset="0"/>
                        <a:buChar char="•"/>
                      </a:pPr>
                      <a:r>
                        <a:rPr lang="en-IN" sz="1200" kern="1200" dirty="0">
                          <a:solidFill>
                            <a:schemeClr val="tx1"/>
                          </a:solidFill>
                          <a:effectLst/>
                          <a:latin typeface="Times New Roman" panose="02020603050405020304" pitchFamily="18" charset="0"/>
                          <a:ea typeface="+mn-ea"/>
                          <a:cs typeface="Times New Roman" panose="02020603050405020304" pitchFamily="18" charset="0"/>
                        </a:rPr>
                        <a:t>Initially contain and ultimately bring the incident under control</a:t>
                      </a:r>
                    </a:p>
                    <a:p>
                      <a:pPr marL="171450" lvl="0" indent="-171450">
                        <a:lnSpc>
                          <a:spcPct val="100000"/>
                        </a:lnSpc>
                        <a:buFont typeface="Arial" panose="020B0604020202020204" pitchFamily="34" charset="0"/>
                        <a:buChar char="•"/>
                      </a:pPr>
                      <a:r>
                        <a:rPr lang="en-IN" sz="1200" kern="1200" dirty="0">
                          <a:solidFill>
                            <a:schemeClr val="tx1"/>
                          </a:solidFill>
                          <a:effectLst/>
                          <a:latin typeface="Times New Roman" panose="02020603050405020304" pitchFamily="18" charset="0"/>
                          <a:ea typeface="+mn-ea"/>
                          <a:cs typeface="Times New Roman" panose="02020603050405020304" pitchFamily="18" charset="0"/>
                        </a:rPr>
                        <a:t>Identify any dead</a:t>
                      </a:r>
                    </a:p>
                    <a:p>
                      <a:pPr marL="171450" lvl="0" indent="-171450">
                        <a:lnSpc>
                          <a:spcPct val="100000"/>
                        </a:lnSpc>
                        <a:buFont typeface="Arial" panose="020B0604020202020204" pitchFamily="34" charset="0"/>
                        <a:buChar char="•"/>
                      </a:pPr>
                      <a:r>
                        <a:rPr lang="en-IN" sz="1200" kern="1200" dirty="0">
                          <a:solidFill>
                            <a:schemeClr val="tx1"/>
                          </a:solidFill>
                          <a:effectLst/>
                          <a:latin typeface="Times New Roman" panose="02020603050405020304" pitchFamily="18" charset="0"/>
                          <a:ea typeface="+mn-ea"/>
                          <a:cs typeface="Times New Roman" panose="02020603050405020304" pitchFamily="18" charset="0"/>
                        </a:rPr>
                        <a:t>Provide for the needs of relatives</a:t>
                      </a:r>
                    </a:p>
                    <a:p>
                      <a:pPr marL="171450" lvl="0" indent="-171450">
                        <a:lnSpc>
                          <a:spcPct val="100000"/>
                        </a:lnSpc>
                        <a:buFont typeface="Arial" panose="020B0604020202020204" pitchFamily="34" charset="0"/>
                        <a:buChar char="•"/>
                      </a:pPr>
                      <a:r>
                        <a:rPr lang="en-IN" sz="1200" kern="1200" dirty="0">
                          <a:solidFill>
                            <a:schemeClr val="tx1"/>
                          </a:solidFill>
                          <a:effectLst/>
                          <a:latin typeface="Times New Roman" panose="02020603050405020304" pitchFamily="18" charset="0"/>
                          <a:ea typeface="+mn-ea"/>
                          <a:cs typeface="Times New Roman" panose="02020603050405020304" pitchFamily="18" charset="0"/>
                        </a:rPr>
                        <a:t>Provide authoritative information to the news media</a:t>
                      </a:r>
                    </a:p>
                    <a:p>
                      <a:pPr marL="171450" lvl="0" indent="-171450">
                        <a:lnSpc>
                          <a:spcPct val="100000"/>
                        </a:lnSpc>
                        <a:buFont typeface="Arial" panose="020B0604020202020204" pitchFamily="34" charset="0"/>
                        <a:buChar char="•"/>
                      </a:pPr>
                      <a:r>
                        <a:rPr lang="en-IN" sz="1200" kern="1200" dirty="0">
                          <a:solidFill>
                            <a:schemeClr val="tx1"/>
                          </a:solidFill>
                          <a:effectLst/>
                          <a:latin typeface="Times New Roman" panose="02020603050405020304" pitchFamily="18" charset="0"/>
                          <a:ea typeface="+mn-ea"/>
                          <a:cs typeface="Times New Roman" panose="02020603050405020304" pitchFamily="18" charset="0"/>
                        </a:rPr>
                        <a:t>Secure the safe rehabilitation of affected areas</a:t>
                      </a:r>
                    </a:p>
                    <a:p>
                      <a:pPr marL="171450" lvl="0" indent="-171450">
                        <a:lnSpc>
                          <a:spcPct val="100000"/>
                        </a:lnSpc>
                        <a:buFont typeface="Arial" panose="020B0604020202020204" pitchFamily="34" charset="0"/>
                        <a:buChar char="•"/>
                      </a:pPr>
                      <a:r>
                        <a:rPr lang="en-IN" sz="1200" kern="1200" dirty="0">
                          <a:solidFill>
                            <a:schemeClr val="tx1"/>
                          </a:solidFill>
                          <a:effectLst/>
                          <a:latin typeface="Times New Roman" panose="02020603050405020304" pitchFamily="18" charset="0"/>
                          <a:ea typeface="+mn-ea"/>
                          <a:cs typeface="Times New Roman" panose="02020603050405020304" pitchFamily="18" charset="0"/>
                        </a:rPr>
                        <a:t>Preserve relevant records and equipment for the subsequent enquiry into the cause and circumstances of emergency</a:t>
                      </a:r>
                    </a:p>
                    <a:p>
                      <a:pPr marL="171450" indent="-171450">
                        <a:lnSpc>
                          <a:spcPct val="100000"/>
                        </a:lnSpc>
                        <a:buFont typeface="Arial" panose="020B0604020202020204" pitchFamily="34" charset="0"/>
                        <a:buChar char="•"/>
                      </a:pPr>
                      <a:r>
                        <a:rPr lang="en-IN" sz="1200" kern="1200" dirty="0">
                          <a:solidFill>
                            <a:schemeClr val="tx1"/>
                          </a:solidFill>
                          <a:effectLst/>
                          <a:latin typeface="Times New Roman" panose="02020603050405020304" pitchFamily="18" charset="0"/>
                          <a:ea typeface="+mn-ea"/>
                          <a:cs typeface="Times New Roman" panose="02020603050405020304" pitchFamily="18" charset="0"/>
                        </a:rPr>
                        <a:t>Action Plans</a:t>
                      </a:r>
                    </a:p>
                    <a:p>
                      <a:pPr>
                        <a:lnSpc>
                          <a:spcPct val="100000"/>
                        </a:lnSpc>
                      </a:pPr>
                      <a:r>
                        <a:rPr lang="en-IN" sz="1200" b="1" kern="1200" dirty="0">
                          <a:solidFill>
                            <a:schemeClr val="tx1"/>
                          </a:solidFill>
                          <a:effectLst/>
                          <a:latin typeface="Times New Roman" panose="02020603050405020304" pitchFamily="18" charset="0"/>
                          <a:ea typeface="+mn-ea"/>
                          <a:cs typeface="Times New Roman" panose="02020603050405020304" pitchFamily="18" charset="0"/>
                        </a:rPr>
                        <a:t>The Action Plan consists of:</a:t>
                      </a:r>
                    </a:p>
                    <a:p>
                      <a:pPr marL="171450" lvl="0" indent="-171450">
                        <a:lnSpc>
                          <a:spcPct val="100000"/>
                        </a:lnSpc>
                        <a:buFont typeface="Arial" panose="020B0604020202020204" pitchFamily="34" charset="0"/>
                        <a:buChar char="•"/>
                      </a:pPr>
                      <a:r>
                        <a:rPr lang="en-IN" sz="1200" kern="1200" dirty="0">
                          <a:solidFill>
                            <a:schemeClr val="tx1"/>
                          </a:solidFill>
                          <a:effectLst/>
                          <a:latin typeface="Times New Roman" panose="02020603050405020304" pitchFamily="18" charset="0"/>
                          <a:ea typeface="+mn-ea"/>
                          <a:cs typeface="Times New Roman" panose="02020603050405020304" pitchFamily="18" charset="0"/>
                        </a:rPr>
                        <a:t>Identification of Key Personnel</a:t>
                      </a:r>
                    </a:p>
                    <a:p>
                      <a:pPr marL="171450" lvl="0" indent="-171450">
                        <a:lnSpc>
                          <a:spcPct val="100000"/>
                        </a:lnSpc>
                        <a:buFont typeface="Arial" panose="020B0604020202020204" pitchFamily="34" charset="0"/>
                        <a:buChar char="•"/>
                      </a:pPr>
                      <a:r>
                        <a:rPr lang="en-IN" sz="1200" kern="1200" dirty="0">
                          <a:solidFill>
                            <a:schemeClr val="tx1"/>
                          </a:solidFill>
                          <a:effectLst/>
                          <a:latin typeface="Times New Roman" panose="02020603050405020304" pitchFamily="18" charset="0"/>
                          <a:ea typeface="+mn-ea"/>
                          <a:cs typeface="Times New Roman" panose="02020603050405020304" pitchFamily="18" charset="0"/>
                        </a:rPr>
                        <a:t>Defining responsibilities of Key Personnel</a:t>
                      </a:r>
                    </a:p>
                    <a:p>
                      <a:pPr marL="171450" lvl="0" indent="-171450">
                        <a:lnSpc>
                          <a:spcPct val="100000"/>
                        </a:lnSpc>
                        <a:buFont typeface="Arial" panose="020B0604020202020204" pitchFamily="34" charset="0"/>
                        <a:buChar char="•"/>
                      </a:pPr>
                      <a:r>
                        <a:rPr lang="en-IN" sz="1200" kern="1200" dirty="0">
                          <a:solidFill>
                            <a:schemeClr val="tx1"/>
                          </a:solidFill>
                          <a:effectLst/>
                          <a:latin typeface="Times New Roman" panose="02020603050405020304" pitchFamily="18" charset="0"/>
                          <a:ea typeface="+mn-ea"/>
                          <a:cs typeface="Times New Roman" panose="02020603050405020304" pitchFamily="18" charset="0"/>
                        </a:rPr>
                        <a:t>Designating Emergency Control Centres and Assembly Points</a:t>
                      </a:r>
                    </a:p>
                    <a:p>
                      <a:pPr marL="171450" lvl="0" indent="-171450">
                        <a:lnSpc>
                          <a:spcPct val="100000"/>
                        </a:lnSpc>
                        <a:buFont typeface="Arial" panose="020B0604020202020204" pitchFamily="34" charset="0"/>
                        <a:buChar char="•"/>
                      </a:pPr>
                      <a:r>
                        <a:rPr lang="en-IN" sz="1200" kern="1200" dirty="0">
                          <a:solidFill>
                            <a:schemeClr val="tx1"/>
                          </a:solidFill>
                          <a:effectLst/>
                          <a:latin typeface="Times New Roman" panose="02020603050405020304" pitchFamily="18" charset="0"/>
                          <a:ea typeface="+mn-ea"/>
                          <a:cs typeface="Times New Roman" panose="02020603050405020304" pitchFamily="18" charset="0"/>
                        </a:rPr>
                        <a:t>Declaration of Emergency</a:t>
                      </a:r>
                    </a:p>
                    <a:p>
                      <a:pPr marL="171450" lvl="0" indent="-171450">
                        <a:lnSpc>
                          <a:spcPct val="100000"/>
                        </a:lnSpc>
                        <a:buFont typeface="Arial" panose="020B0604020202020204" pitchFamily="34" charset="0"/>
                        <a:buChar char="•"/>
                      </a:pPr>
                      <a:r>
                        <a:rPr lang="en-IN" sz="1200" kern="1200" dirty="0">
                          <a:solidFill>
                            <a:schemeClr val="tx1"/>
                          </a:solidFill>
                          <a:effectLst/>
                          <a:latin typeface="Times New Roman" panose="02020603050405020304" pitchFamily="18" charset="0"/>
                          <a:ea typeface="+mn-ea"/>
                          <a:cs typeface="Times New Roman" panose="02020603050405020304" pitchFamily="18" charset="0"/>
                        </a:rPr>
                        <a:t>Sending All Clear Signal</a:t>
                      </a:r>
                    </a:p>
                    <a:p>
                      <a:pPr marL="171450" lvl="0" indent="-171450">
                        <a:lnSpc>
                          <a:spcPct val="100000"/>
                        </a:lnSpc>
                        <a:buFont typeface="Arial" panose="020B0604020202020204" pitchFamily="34" charset="0"/>
                        <a:buChar char="•"/>
                      </a:pPr>
                      <a:r>
                        <a:rPr lang="en-IN" sz="1200" kern="1200" dirty="0">
                          <a:solidFill>
                            <a:schemeClr val="tx1"/>
                          </a:solidFill>
                          <a:effectLst/>
                          <a:latin typeface="Times New Roman" panose="02020603050405020304" pitchFamily="18" charset="0"/>
                          <a:ea typeface="+mn-ea"/>
                          <a:cs typeface="Times New Roman" panose="02020603050405020304" pitchFamily="18" charset="0"/>
                        </a:rPr>
                        <a:t>Defining action’s to be taken by non-key personnel during emergency</a:t>
                      </a:r>
                    </a:p>
                    <a:p>
                      <a:pPr lvl="0">
                        <a:lnSpc>
                          <a:spcPct val="100000"/>
                        </a:lnSpc>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lvl="0">
                        <a:lnSpc>
                          <a:spcPct val="100000"/>
                        </a:lnSpc>
                      </a:pPr>
                      <a:r>
                        <a:rPr lang="en-US" sz="1200" b="1" kern="1200" dirty="0">
                          <a:solidFill>
                            <a:schemeClr val="tx1"/>
                          </a:solidFill>
                          <a:effectLst/>
                          <a:latin typeface="Times New Roman" panose="02020603050405020304" pitchFamily="18" charset="0"/>
                          <a:ea typeface="+mn-ea"/>
                          <a:cs typeface="Times New Roman" panose="02020603050405020304" pitchFamily="18" charset="0"/>
                        </a:rPr>
                        <a:t>OFF-SITE EMERGENCY PLAN </a:t>
                      </a:r>
                    </a:p>
                    <a:p>
                      <a:pPr lvl="0">
                        <a:lnSpc>
                          <a:spcPct val="100000"/>
                        </a:lnSpc>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Organizations involved and responsibilities and liaison arrangements between them City </a:t>
                      </a:r>
                    </a:p>
                    <a:p>
                      <a:pPr marL="171450" lvl="0" indent="-171450">
                        <a:lnSpc>
                          <a:spcPct val="100000"/>
                        </a:lnSpc>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Fire Service</a:t>
                      </a:r>
                    </a:p>
                    <a:p>
                      <a:pPr marL="171450" lvl="0" indent="-171450">
                        <a:lnSpc>
                          <a:spcPct val="100000"/>
                        </a:lnSpc>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Police</a:t>
                      </a:r>
                    </a:p>
                    <a:p>
                      <a:pPr marL="171450" lvl="0" indent="-171450">
                        <a:lnSpc>
                          <a:spcPct val="100000"/>
                        </a:lnSpc>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Hospital</a:t>
                      </a:r>
                    </a:p>
                    <a:p>
                      <a:pPr marL="171450" lvl="0" indent="-171450">
                        <a:lnSpc>
                          <a:spcPct val="100000"/>
                        </a:lnSpc>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Medical facility</a:t>
                      </a:r>
                    </a:p>
                    <a:p>
                      <a:pPr marL="171450" lvl="0" indent="-171450">
                        <a:lnSpc>
                          <a:spcPct val="100000"/>
                        </a:lnSpc>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District Collectorate/ Administration </a:t>
                      </a:r>
                    </a:p>
                    <a:p>
                      <a:pPr marL="171450" lvl="0" indent="-171450">
                        <a:lnSpc>
                          <a:spcPct val="100000"/>
                        </a:lnSpc>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RTO</a:t>
                      </a:r>
                    </a:p>
                    <a:p>
                      <a:pPr marL="171450" lvl="0" indent="-171450">
                        <a:lnSpc>
                          <a:spcPct val="100000"/>
                        </a:lnSpc>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Controller of Explosives &amp; Factory Inspectorate </a:t>
                      </a: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926452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99300" y="6416675"/>
            <a:ext cx="2311400" cy="365125"/>
          </a:xfrm>
        </p:spPr>
        <p:txBody>
          <a:bodyPr/>
          <a:lstStyle/>
          <a:p>
            <a:pPr>
              <a:defRPr/>
            </a:pPr>
            <a:fld id="{E37F0A0A-F07F-49B8-B7E1-B2CDB105F3D9}" type="slidenum">
              <a:rPr lang="en-US" smtClean="0"/>
              <a:pPr>
                <a:defRPr/>
              </a:pPr>
              <a:t>46</a:t>
            </a:fld>
            <a:endParaRPr lang="en-US"/>
          </a:p>
        </p:txBody>
      </p:sp>
      <p:sp>
        <p:nvSpPr>
          <p:cNvPr id="7" name="Rectangle 6"/>
          <p:cNvSpPr/>
          <p:nvPr/>
        </p:nvSpPr>
        <p:spPr>
          <a:xfrm>
            <a:off x="501650" y="26313"/>
            <a:ext cx="9328150" cy="430887"/>
          </a:xfrm>
          <a:prstGeom prst="rect">
            <a:avLst/>
          </a:prstGeom>
        </p:spPr>
        <p:txBody>
          <a:bodyPr>
            <a:spAutoFit/>
          </a:bodyPr>
          <a:lstStyle/>
          <a:p>
            <a:pPr algn="ctr">
              <a:defRPr/>
            </a:pPr>
            <a:r>
              <a:rPr lang="en-US" sz="2200" b="1" dirty="0">
                <a:latin typeface="Times New Roman" pitchFamily="18" charset="0"/>
                <a:cs typeface="Times New Roman" pitchFamily="18" charset="0"/>
              </a:rPr>
              <a:t>POINT WISE COMPLIANCES OF TERM OF REFERENCES</a:t>
            </a:r>
            <a:endParaRPr lang="en-US" sz="2200" b="1" cap="all" dirty="0">
              <a:latin typeface="Times New Roman" pitchFamily="18" charset="0"/>
              <a:ea typeface="+mj-ea"/>
              <a:cs typeface="Times New Roman" pitchFamily="18" charset="0"/>
            </a:endParaRPr>
          </a:p>
        </p:txBody>
      </p:sp>
      <p:sp>
        <p:nvSpPr>
          <p:cNvPr id="6" name="Rectangle 2">
            <a:extLst>
              <a:ext uri="{FF2B5EF4-FFF2-40B4-BE49-F238E27FC236}">
                <a16:creationId xmlns:a16="http://schemas.microsoft.com/office/drawing/2014/main" id="{8E3FA15C-98F1-4D6B-AD3F-0A02F4B595C2}"/>
              </a:ext>
            </a:extLst>
          </p:cNvPr>
          <p:cNvSpPr>
            <a:spLocks noChangeArrowheads="1"/>
          </p:cNvSpPr>
          <p:nvPr/>
        </p:nvSpPr>
        <p:spPr bwMode="auto">
          <a:xfrm>
            <a:off x="3216088" y="1748920"/>
            <a:ext cx="8131550" cy="3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aphicFrame>
        <p:nvGraphicFramePr>
          <p:cNvPr id="8" name="Table 7">
            <a:extLst>
              <a:ext uri="{FF2B5EF4-FFF2-40B4-BE49-F238E27FC236}">
                <a16:creationId xmlns:a16="http://schemas.microsoft.com/office/drawing/2014/main" id="{8D2C6D29-7681-4002-BF94-BC8A1BBE906D}"/>
              </a:ext>
            </a:extLst>
          </p:cNvPr>
          <p:cNvGraphicFramePr>
            <a:graphicFrameLocks noGrp="1"/>
          </p:cNvGraphicFramePr>
          <p:nvPr>
            <p:extLst>
              <p:ext uri="{D42A27DB-BD31-4B8C-83A1-F6EECF244321}">
                <p14:modId xmlns:p14="http://schemas.microsoft.com/office/powerpoint/2010/main" val="784630697"/>
              </p:ext>
            </p:extLst>
          </p:nvPr>
        </p:nvGraphicFramePr>
        <p:xfrm>
          <a:off x="228599" y="533400"/>
          <a:ext cx="9601201" cy="598043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2971801">
                  <a:extLst>
                    <a:ext uri="{9D8B030D-6E8A-4147-A177-3AD203B41FA5}">
                      <a16:colId xmlns:a16="http://schemas.microsoft.com/office/drawing/2014/main" val="20001"/>
                    </a:ext>
                  </a:extLst>
                </a:gridCol>
                <a:gridCol w="6096000">
                  <a:extLst>
                    <a:ext uri="{9D8B030D-6E8A-4147-A177-3AD203B41FA5}">
                      <a16:colId xmlns:a16="http://schemas.microsoft.com/office/drawing/2014/main" val="20002"/>
                    </a:ext>
                  </a:extLst>
                </a:gridCol>
              </a:tblGrid>
              <a:tr h="457200">
                <a:tc>
                  <a:txBody>
                    <a:bodyPr/>
                    <a:lstStyle/>
                    <a:p>
                      <a:pPr>
                        <a:lnSpc>
                          <a:spcPct val="150000"/>
                        </a:lnSpc>
                      </a:pPr>
                      <a:r>
                        <a:rPr lang="en-US" sz="1150" b="1" dirty="0">
                          <a:latin typeface="Times New Roman" pitchFamily="18" charset="0"/>
                          <a:cs typeface="Times New Roman" pitchFamily="18" charset="0"/>
                        </a:rPr>
                        <a:t>TOR Point</a:t>
                      </a:r>
                    </a:p>
                  </a:txBody>
                  <a:tcPr>
                    <a:solidFill>
                      <a:schemeClr val="accent1">
                        <a:lumMod val="20000"/>
                        <a:lumOff val="80000"/>
                      </a:schemeClr>
                    </a:solidFill>
                  </a:tcPr>
                </a:tc>
                <a:tc>
                  <a:txBody>
                    <a:bodyPr/>
                    <a:lstStyle/>
                    <a:p>
                      <a:pPr>
                        <a:lnSpc>
                          <a:spcPct val="150000"/>
                        </a:lnSpc>
                      </a:pPr>
                      <a:r>
                        <a:rPr lang="en-US" sz="1150" b="1" dirty="0">
                          <a:latin typeface="Times New Roman" pitchFamily="18" charset="0"/>
                          <a:cs typeface="Times New Roman" pitchFamily="18" charset="0"/>
                        </a:rPr>
                        <a:t>ToR Details</a:t>
                      </a:r>
                    </a:p>
                  </a:txBody>
                  <a:tcPr>
                    <a:solidFill>
                      <a:schemeClr val="accent1">
                        <a:lumMod val="20000"/>
                        <a:lumOff val="80000"/>
                      </a:schemeClr>
                    </a:solidFill>
                  </a:tcPr>
                </a:tc>
                <a:tc>
                  <a:txBody>
                    <a:bodyPr/>
                    <a:lstStyle/>
                    <a:p>
                      <a:pPr>
                        <a:lnSpc>
                          <a:spcPct val="150000"/>
                        </a:lnSpc>
                      </a:pPr>
                      <a:r>
                        <a:rPr lang="en-US" sz="1150" b="1" dirty="0">
                          <a:latin typeface="Times New Roman" pitchFamily="18" charset="0"/>
                          <a:cs typeface="Times New Roman" pitchFamily="18" charset="0"/>
                        </a:rPr>
                        <a:t>Implementation/Plan </a:t>
                      </a:r>
                    </a:p>
                  </a:txBody>
                  <a:tcPr>
                    <a:solidFill>
                      <a:schemeClr val="accent1">
                        <a:lumMod val="20000"/>
                        <a:lumOff val="80000"/>
                      </a:schemeClr>
                    </a:solidFill>
                  </a:tcPr>
                </a:tc>
                <a:extLst>
                  <a:ext uri="{0D108BD9-81ED-4DB2-BD59-A6C34878D82A}">
                    <a16:rowId xmlns:a16="http://schemas.microsoft.com/office/drawing/2014/main" val="10000"/>
                  </a:ext>
                </a:extLst>
              </a:tr>
              <a:tr h="0">
                <a:tc>
                  <a:txBody>
                    <a:bodyPr/>
                    <a:lstStyle/>
                    <a:p>
                      <a:pPr marL="228600">
                        <a:lnSpc>
                          <a:spcPct val="150000"/>
                        </a:lnSpc>
                        <a:spcAft>
                          <a:spcPts val="600"/>
                        </a:spcAft>
                      </a:pPr>
                      <a:r>
                        <a:rPr lang="en-US" sz="1150" b="1" dirty="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IN"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indent="0">
                        <a:lnSpc>
                          <a:spcPct val="150000"/>
                        </a:lnSpc>
                        <a:spcAft>
                          <a:spcPts val="1000"/>
                        </a:spcAft>
                      </a:pPr>
                      <a:r>
                        <a:rPr lang="en-US" sz="1150" b="1" dirty="0">
                          <a:effectLst/>
                          <a:latin typeface="Times New Roman" panose="02020603050405020304" pitchFamily="18" charset="0"/>
                          <a:ea typeface="Times New Roman" panose="02020603050405020304" pitchFamily="18" charset="0"/>
                          <a:cs typeface="Times New Roman" panose="02020603050405020304" pitchFamily="18" charset="0"/>
                        </a:rPr>
                        <a:t>Occupational health</a:t>
                      </a:r>
                      <a:endParaRPr lang="en-IN"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176213" indent="-176213" algn="just">
                        <a:lnSpc>
                          <a:spcPct val="100000"/>
                        </a:lnSpc>
                        <a:spcAft>
                          <a:spcPts val="600"/>
                        </a:spcAft>
                      </a:pPr>
                      <a:endParaRPr lang="en-IN" sz="115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marL="228600">
                        <a:lnSpc>
                          <a:spcPct val="150000"/>
                        </a:lnSpc>
                        <a:spcAft>
                          <a:spcPts val="600"/>
                        </a:spcAft>
                      </a:pPr>
                      <a:r>
                        <a:rPr lang="en-US" sz="1150"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15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indent="0" algn="just">
                        <a:lnSpc>
                          <a:spcPct val="150000"/>
                        </a:lnSpc>
                        <a:spcAft>
                          <a:spcPts val="1000"/>
                        </a:spcAft>
                      </a:pPr>
                      <a:r>
                        <a:rPr lang="en-US" sz="1150" dirty="0">
                          <a:effectLst/>
                          <a:latin typeface="Times New Roman" panose="02020603050405020304" pitchFamily="18" charset="0"/>
                          <a:ea typeface="Times New Roman" panose="02020603050405020304" pitchFamily="18" charset="0"/>
                          <a:cs typeface="Times New Roman" panose="02020603050405020304" pitchFamily="18" charset="0"/>
                        </a:rPr>
                        <a:t>Plan and fund allocation to ensure the occupational health &amp; safety of all contract and casual workers.</a:t>
                      </a:r>
                      <a:endParaRPr lang="en-IN"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810" algn="just">
                        <a:lnSpc>
                          <a:spcPct val="150000"/>
                        </a:lnSpc>
                        <a:spcAft>
                          <a:spcPts val="600"/>
                        </a:spcAft>
                      </a:pPr>
                      <a:r>
                        <a:rPr lang="en-US" sz="1200">
                          <a:effectLst/>
                          <a:latin typeface="Times New Roman" panose="02020603050405020304" pitchFamily="18" charset="0"/>
                          <a:ea typeface="Times New Roman" panose="02020603050405020304" pitchFamily="18" charset="0"/>
                        </a:rPr>
                        <a:t>Necessary required budgetary allocation will be kept for to ensure safety of all Employees including contract &amp; casual workers.</a:t>
                      </a:r>
                      <a:endParaRPr lang="en-IN"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30402262"/>
                  </a:ext>
                </a:extLst>
              </a:tr>
              <a:tr h="0">
                <a:tc>
                  <a:txBody>
                    <a:bodyPr/>
                    <a:lstStyle/>
                    <a:p>
                      <a:pPr marL="228600">
                        <a:lnSpc>
                          <a:spcPct val="150000"/>
                        </a:lnSpc>
                        <a:spcAft>
                          <a:spcPts val="600"/>
                        </a:spcAft>
                      </a:pPr>
                      <a:r>
                        <a:rPr lang="en-US" sz="1150" dirty="0">
                          <a:effectLst/>
                          <a:latin typeface="Times New Roman" panose="02020603050405020304" pitchFamily="18" charset="0"/>
                          <a:ea typeface="Times New Roman" panose="02020603050405020304" pitchFamily="18" charset="0"/>
                          <a:cs typeface="Times New Roman" panose="02020603050405020304" pitchFamily="18" charset="0"/>
                        </a:rPr>
                        <a:t>ii.</a:t>
                      </a:r>
                      <a:endParaRPr lang="en-IN"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indent="0" algn="just">
                        <a:lnSpc>
                          <a:spcPct val="150000"/>
                        </a:lnSpc>
                        <a:spcAft>
                          <a:spcPts val="1000"/>
                        </a:spcAft>
                      </a:pPr>
                      <a:r>
                        <a:rPr lang="en-US" sz="1150" dirty="0">
                          <a:effectLst/>
                          <a:latin typeface="Times New Roman" panose="02020603050405020304" pitchFamily="18" charset="0"/>
                          <a:ea typeface="Times New Roman" panose="02020603050405020304" pitchFamily="18" charset="0"/>
                          <a:cs typeface="Times New Roman" panose="02020603050405020304" pitchFamily="18" charset="0"/>
                        </a:rPr>
                        <a:t>Details of exposure specific health status evaluation of worker. If the workers health is being evaluated by pre-designed format, chest X-rays, Audiometry, Spirometry, vision testing (Far &amp; Near vision, </a:t>
                      </a:r>
                      <a:r>
                        <a:rPr lang="en-US" sz="1150" dirty="0" err="1">
                          <a:effectLst/>
                          <a:latin typeface="Times New Roman" panose="02020603050405020304" pitchFamily="18" charset="0"/>
                          <a:ea typeface="Times New Roman" panose="02020603050405020304" pitchFamily="18" charset="0"/>
                          <a:cs typeface="Times New Roman" panose="02020603050405020304" pitchFamily="18" charset="0"/>
                        </a:rPr>
                        <a:t>colour</a:t>
                      </a:r>
                      <a:r>
                        <a:rPr lang="en-US" sz="1150" dirty="0">
                          <a:effectLst/>
                          <a:latin typeface="Times New Roman" panose="02020603050405020304" pitchFamily="18" charset="0"/>
                          <a:ea typeface="Times New Roman" panose="02020603050405020304" pitchFamily="18" charset="0"/>
                          <a:cs typeface="Times New Roman" panose="02020603050405020304" pitchFamily="18" charset="0"/>
                        </a:rPr>
                        <a:t> vision, and any other ocular defect). ECG, during pre-placement and periodical examinations give the details of the same. Details regarding last month </a:t>
                      </a:r>
                      <a:r>
                        <a:rPr lang="en-US" sz="1150" dirty="0" err="1">
                          <a:effectLst/>
                          <a:latin typeface="Times New Roman" panose="02020603050405020304" pitchFamily="18" charset="0"/>
                          <a:ea typeface="Times New Roman" panose="02020603050405020304" pitchFamily="18" charset="0"/>
                          <a:cs typeface="Times New Roman" panose="02020603050405020304" pitchFamily="18" charset="0"/>
                        </a:rPr>
                        <a:t>analysed</a:t>
                      </a:r>
                      <a:r>
                        <a:rPr lang="en-US" sz="1150" dirty="0">
                          <a:effectLst/>
                          <a:latin typeface="Times New Roman" panose="02020603050405020304" pitchFamily="18" charset="0"/>
                          <a:ea typeface="Times New Roman" panose="02020603050405020304" pitchFamily="18" charset="0"/>
                          <a:cs typeface="Times New Roman" panose="02020603050405020304" pitchFamily="18" charset="0"/>
                        </a:rPr>
                        <a:t> data of abovementioned parameters as per age, sex, duration of exposure and department</a:t>
                      </a:r>
                      <a:endParaRPr lang="en-IN"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200" dirty="0">
                          <a:effectLst/>
                          <a:latin typeface="Times New Roman" panose="02020603050405020304" pitchFamily="18" charset="0"/>
                          <a:ea typeface="Times New Roman" panose="02020603050405020304" pitchFamily="18" charset="0"/>
                        </a:rPr>
                        <a:t>Workers health is being/will be regular monitored and record for the same will be maintained. </a:t>
                      </a:r>
                      <a:endParaRPr lang="en-IN"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12138430"/>
                  </a:ext>
                </a:extLst>
              </a:tr>
              <a:tr h="0">
                <a:tc>
                  <a:txBody>
                    <a:bodyPr/>
                    <a:lstStyle/>
                    <a:p>
                      <a:pPr marL="228600">
                        <a:lnSpc>
                          <a:spcPct val="150000"/>
                        </a:lnSpc>
                        <a:spcAft>
                          <a:spcPts val="600"/>
                        </a:spcAft>
                      </a:pPr>
                      <a:r>
                        <a:rPr lang="en-US" sz="1150" dirty="0">
                          <a:effectLst/>
                          <a:latin typeface="Times New Roman" panose="02020603050405020304" pitchFamily="18" charset="0"/>
                          <a:ea typeface="Times New Roman" panose="02020603050405020304" pitchFamily="18" charset="0"/>
                          <a:cs typeface="Times New Roman" panose="02020603050405020304" pitchFamily="18" charset="0"/>
                        </a:rPr>
                        <a:t>iii.</a:t>
                      </a:r>
                      <a:endParaRPr lang="en-IN"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indent="0" algn="just">
                        <a:lnSpc>
                          <a:spcPct val="150000"/>
                        </a:lnSpc>
                        <a:spcAft>
                          <a:spcPts val="1000"/>
                        </a:spcAft>
                      </a:pPr>
                      <a:r>
                        <a:rPr lang="en-US" sz="1150" dirty="0">
                          <a:effectLst/>
                          <a:latin typeface="Times New Roman" panose="02020603050405020304" pitchFamily="18" charset="0"/>
                          <a:ea typeface="Times New Roman" panose="02020603050405020304" pitchFamily="18" charset="0"/>
                          <a:cs typeface="Times New Roman" panose="02020603050405020304" pitchFamily="18" charset="0"/>
                        </a:rPr>
                        <a:t>Details of existing Occupational &amp; Safety Hazards, What are the exposure levels of above mentioned hazards and whether they are within Permissible Exposure level (PEL). If these are not within (PEL), what measures the company has adopted to keep them within (PEL) so that health of the workers can be preserved.</a:t>
                      </a:r>
                      <a:endParaRPr lang="en-IN"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50000"/>
                        </a:lnSpc>
                        <a:buFont typeface="Symbol" panose="05050102010706020507" pitchFamily="18" charset="2"/>
                        <a:buChar char=""/>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All employees are being/will be trained, educated and encouraged to follow best and safe work practices. </a:t>
                      </a: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Personnel Protective Equipment’s like face mask, earmuffs, ear plugs, gloves, safety goggles and safety boots are being provided. </a:t>
                      </a: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Awareness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programme</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regarding the use, maintenance and up-keep of respirators will be conducted on regular basis so that employees are trained to handle the equipment properly. </a:t>
                      </a: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1000"/>
                        </a:spcAft>
                        <a:buFont typeface="Symbol" panose="05050102010706020507" pitchFamily="18" charset="2"/>
                        <a:buChar char=""/>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Permissible exposure level is well within the limits.</a:t>
                      </a: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90455556"/>
                  </a:ext>
                </a:extLst>
              </a:tr>
            </a:tbl>
          </a:graphicData>
        </a:graphic>
      </p:graphicFrame>
    </p:spTree>
    <p:extLst>
      <p:ext uri="{BB962C8B-B14F-4D97-AF65-F5344CB8AC3E}">
        <p14:creationId xmlns:p14="http://schemas.microsoft.com/office/powerpoint/2010/main" val="13060300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99300" y="6416675"/>
            <a:ext cx="2311400" cy="365125"/>
          </a:xfrm>
        </p:spPr>
        <p:txBody>
          <a:bodyPr/>
          <a:lstStyle/>
          <a:p>
            <a:pPr>
              <a:defRPr/>
            </a:pPr>
            <a:fld id="{E37F0A0A-F07F-49B8-B7E1-B2CDB105F3D9}" type="slidenum">
              <a:rPr lang="en-US" smtClean="0"/>
              <a:pPr>
                <a:defRPr/>
              </a:pPr>
              <a:t>47</a:t>
            </a:fld>
            <a:endParaRPr lang="en-US"/>
          </a:p>
        </p:txBody>
      </p:sp>
      <p:sp>
        <p:nvSpPr>
          <p:cNvPr id="7" name="Rectangle 6"/>
          <p:cNvSpPr/>
          <p:nvPr/>
        </p:nvSpPr>
        <p:spPr>
          <a:xfrm>
            <a:off x="501650" y="26313"/>
            <a:ext cx="9328150" cy="430887"/>
          </a:xfrm>
          <a:prstGeom prst="rect">
            <a:avLst/>
          </a:prstGeom>
        </p:spPr>
        <p:txBody>
          <a:bodyPr>
            <a:spAutoFit/>
          </a:bodyPr>
          <a:lstStyle/>
          <a:p>
            <a:pPr algn="ctr">
              <a:defRPr/>
            </a:pPr>
            <a:r>
              <a:rPr lang="en-US" sz="2200" b="1" dirty="0">
                <a:latin typeface="Times New Roman" pitchFamily="18" charset="0"/>
                <a:cs typeface="Times New Roman" pitchFamily="18" charset="0"/>
              </a:rPr>
              <a:t>POINT WISE COMPLIANCES OF TERM OF REFERENCES</a:t>
            </a:r>
            <a:endParaRPr lang="en-US" sz="2200" b="1" cap="all" dirty="0">
              <a:latin typeface="Times New Roman" pitchFamily="18" charset="0"/>
              <a:ea typeface="+mj-ea"/>
              <a:cs typeface="Times New Roman" pitchFamily="18" charset="0"/>
            </a:endParaRPr>
          </a:p>
        </p:txBody>
      </p:sp>
      <p:sp>
        <p:nvSpPr>
          <p:cNvPr id="6" name="Rectangle 2">
            <a:extLst>
              <a:ext uri="{FF2B5EF4-FFF2-40B4-BE49-F238E27FC236}">
                <a16:creationId xmlns:a16="http://schemas.microsoft.com/office/drawing/2014/main" id="{8E3FA15C-98F1-4D6B-AD3F-0A02F4B595C2}"/>
              </a:ext>
            </a:extLst>
          </p:cNvPr>
          <p:cNvSpPr>
            <a:spLocks noChangeArrowheads="1"/>
          </p:cNvSpPr>
          <p:nvPr/>
        </p:nvSpPr>
        <p:spPr bwMode="auto">
          <a:xfrm>
            <a:off x="3216088" y="1748920"/>
            <a:ext cx="8131550" cy="3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aphicFrame>
        <p:nvGraphicFramePr>
          <p:cNvPr id="8" name="Table 7">
            <a:extLst>
              <a:ext uri="{FF2B5EF4-FFF2-40B4-BE49-F238E27FC236}">
                <a16:creationId xmlns:a16="http://schemas.microsoft.com/office/drawing/2014/main" id="{8D2C6D29-7681-4002-BF94-BC8A1BBE906D}"/>
              </a:ext>
            </a:extLst>
          </p:cNvPr>
          <p:cNvGraphicFramePr>
            <a:graphicFrameLocks noGrp="1"/>
          </p:cNvGraphicFramePr>
          <p:nvPr>
            <p:extLst>
              <p:ext uri="{D42A27DB-BD31-4B8C-83A1-F6EECF244321}">
                <p14:modId xmlns:p14="http://schemas.microsoft.com/office/powerpoint/2010/main" val="1502840518"/>
              </p:ext>
            </p:extLst>
          </p:nvPr>
        </p:nvGraphicFramePr>
        <p:xfrm>
          <a:off x="152400" y="555879"/>
          <a:ext cx="9601201" cy="6071108"/>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2971801">
                  <a:extLst>
                    <a:ext uri="{9D8B030D-6E8A-4147-A177-3AD203B41FA5}">
                      <a16:colId xmlns:a16="http://schemas.microsoft.com/office/drawing/2014/main" val="20001"/>
                    </a:ext>
                  </a:extLst>
                </a:gridCol>
                <a:gridCol w="6096000">
                  <a:extLst>
                    <a:ext uri="{9D8B030D-6E8A-4147-A177-3AD203B41FA5}">
                      <a16:colId xmlns:a16="http://schemas.microsoft.com/office/drawing/2014/main" val="20002"/>
                    </a:ext>
                  </a:extLst>
                </a:gridCol>
              </a:tblGrid>
              <a:tr h="457200">
                <a:tc>
                  <a:txBody>
                    <a:bodyPr/>
                    <a:lstStyle/>
                    <a:p>
                      <a:pPr>
                        <a:lnSpc>
                          <a:spcPct val="150000"/>
                        </a:lnSpc>
                      </a:pPr>
                      <a:r>
                        <a:rPr lang="en-US" sz="1200" b="1" dirty="0">
                          <a:latin typeface="Times New Roman" pitchFamily="18" charset="0"/>
                          <a:cs typeface="Times New Roman" pitchFamily="18" charset="0"/>
                        </a:rPr>
                        <a:t>TOR Point</a:t>
                      </a:r>
                    </a:p>
                  </a:txBody>
                  <a:tcPr>
                    <a:solidFill>
                      <a:schemeClr val="accent1">
                        <a:lumMod val="20000"/>
                        <a:lumOff val="80000"/>
                      </a:schemeClr>
                    </a:solidFill>
                  </a:tcPr>
                </a:tc>
                <a:tc>
                  <a:txBody>
                    <a:bodyPr/>
                    <a:lstStyle/>
                    <a:p>
                      <a:pPr>
                        <a:lnSpc>
                          <a:spcPct val="150000"/>
                        </a:lnSpc>
                      </a:pPr>
                      <a:r>
                        <a:rPr lang="en-US" sz="1200" b="1" dirty="0">
                          <a:latin typeface="Times New Roman" pitchFamily="18" charset="0"/>
                          <a:cs typeface="Times New Roman" pitchFamily="18" charset="0"/>
                        </a:rPr>
                        <a:t>ToR Details</a:t>
                      </a:r>
                    </a:p>
                  </a:txBody>
                  <a:tcPr>
                    <a:solidFill>
                      <a:schemeClr val="accent1">
                        <a:lumMod val="20000"/>
                        <a:lumOff val="80000"/>
                      </a:schemeClr>
                    </a:solidFill>
                  </a:tcPr>
                </a:tc>
                <a:tc>
                  <a:txBody>
                    <a:bodyPr/>
                    <a:lstStyle/>
                    <a:p>
                      <a:pPr>
                        <a:lnSpc>
                          <a:spcPct val="150000"/>
                        </a:lnSpc>
                      </a:pPr>
                      <a:r>
                        <a:rPr lang="en-US" sz="1200" b="1" dirty="0">
                          <a:latin typeface="Times New Roman" pitchFamily="18" charset="0"/>
                          <a:cs typeface="Times New Roman" pitchFamily="18" charset="0"/>
                        </a:rPr>
                        <a:t>Implementation/Plan </a:t>
                      </a:r>
                    </a:p>
                  </a:txBody>
                  <a:tcPr>
                    <a:solidFill>
                      <a:schemeClr val="accent1">
                        <a:lumMod val="20000"/>
                        <a:lumOff val="80000"/>
                      </a:schemeClr>
                    </a:solidFill>
                  </a:tcPr>
                </a:tc>
                <a:extLst>
                  <a:ext uri="{0D108BD9-81ED-4DB2-BD59-A6C34878D82A}">
                    <a16:rowId xmlns:a16="http://schemas.microsoft.com/office/drawing/2014/main" val="10000"/>
                  </a:ext>
                </a:extLst>
              </a:tr>
              <a:tr h="0">
                <a:tc>
                  <a:txBody>
                    <a:bodyPr/>
                    <a:lstStyle/>
                    <a:p>
                      <a:pPr marL="0" indent="0">
                        <a:lnSpc>
                          <a:spcPct val="150000"/>
                        </a:lnSpc>
                        <a:spcAft>
                          <a:spcPts val="6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iv.</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indent="0" algn="just">
                        <a:lnSpc>
                          <a:spcPct val="150000"/>
                        </a:lnSpc>
                        <a:spcAft>
                          <a:spcPts val="10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Annual report of health status of workers with special reference to occupational Health and Safety.</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Annual report of health status of worker with special reference to Occupational Health and Safety will be maintained.</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98381752"/>
                  </a:ext>
                </a:extLst>
              </a:tr>
              <a:tr h="0">
                <a:tc>
                  <a:txBody>
                    <a:bodyPr/>
                    <a:lstStyle/>
                    <a:p>
                      <a:pPr marL="228600">
                        <a:lnSpc>
                          <a:spcPct val="150000"/>
                        </a:lnSpc>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Corporate Environment Policy</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171450" indent="-171450" algn="just">
                        <a:buFont typeface="Arial" panose="020B0604020202020204" pitchFamily="34" charset="0"/>
                        <a:buChar char="•"/>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09473868"/>
                  </a:ext>
                </a:extLst>
              </a:tr>
              <a:tr h="32893">
                <a:tc>
                  <a:txBody>
                    <a:bodyPr/>
                    <a:lstStyle/>
                    <a:p>
                      <a:pPr marL="228600">
                        <a:lnSpc>
                          <a:spcPct val="150000"/>
                        </a:lnSpc>
                        <a:spcAft>
                          <a:spcPts val="600"/>
                        </a:spcAft>
                      </a:pP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Does the company have a well laid down Environment Policy approved by its Board of Director? If so, it may be detailed in the EIA report.</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4765" marR="3810" indent="-24765" algn="just">
                        <a:lnSpc>
                          <a:spcPct val="150000"/>
                        </a:lnSpc>
                        <a:spcAft>
                          <a:spcPts val="6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The industry has well defined Environmental Policy and the same is executed by EMC. The main objectives of policy are:-</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Adopt Environmental friendly alternatives to environmental issues;</a:t>
                      </a:r>
                      <a:endParaRPr lang="en-IN"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Ensure that all employees are trained to understand their environmental responsibilities and create an environment that adheres to the Company’s Policies, procedures and applicable regulations.;</a:t>
                      </a:r>
                      <a:endParaRPr lang="en-IN"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Waste minimization, recycling, energy conservation. </a:t>
                      </a:r>
                      <a:endParaRPr lang="en-IN"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Training, Education and information to employees. </a:t>
                      </a:r>
                      <a:endParaRPr lang="en-IN"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Compliance of provisions of applicable environmental laws. </a:t>
                      </a:r>
                      <a:endParaRPr lang="en-IN"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Reduce and prevent pollution.</a:t>
                      </a:r>
                      <a:endParaRPr lang="en-IN"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Activity participates in Social Welfare and Environmental Development activities for the locality.</a:t>
                      </a:r>
                      <a:endParaRPr lang="en-IN"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Effectively manage, monitor, improve and communicate the environmental performance. </a:t>
                      </a:r>
                      <a:endParaRPr lang="en-IN"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Take all reasonable steps to prevent pollution. </a:t>
                      </a:r>
                      <a:endParaRPr lang="en-IN"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Set realistic and measurable objectives and targets for continual improvement of the environmental performance</a:t>
                      </a:r>
                      <a:endParaRPr lang="en-IN"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38677002"/>
                  </a:ext>
                </a:extLst>
              </a:tr>
            </a:tbl>
          </a:graphicData>
        </a:graphic>
      </p:graphicFrame>
    </p:spTree>
    <p:extLst>
      <p:ext uri="{BB962C8B-B14F-4D97-AF65-F5344CB8AC3E}">
        <p14:creationId xmlns:p14="http://schemas.microsoft.com/office/powerpoint/2010/main" val="26762494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99300" y="6416675"/>
            <a:ext cx="2311400" cy="365125"/>
          </a:xfrm>
        </p:spPr>
        <p:txBody>
          <a:bodyPr/>
          <a:lstStyle/>
          <a:p>
            <a:pPr>
              <a:defRPr/>
            </a:pPr>
            <a:fld id="{E37F0A0A-F07F-49B8-B7E1-B2CDB105F3D9}" type="slidenum">
              <a:rPr lang="en-US" smtClean="0"/>
              <a:pPr>
                <a:defRPr/>
              </a:pPr>
              <a:t>48</a:t>
            </a:fld>
            <a:endParaRPr lang="en-US"/>
          </a:p>
        </p:txBody>
      </p:sp>
      <p:sp>
        <p:nvSpPr>
          <p:cNvPr id="7" name="Rectangle 6"/>
          <p:cNvSpPr/>
          <p:nvPr/>
        </p:nvSpPr>
        <p:spPr>
          <a:xfrm>
            <a:off x="577850" y="254913"/>
            <a:ext cx="9328150" cy="430887"/>
          </a:xfrm>
          <a:prstGeom prst="rect">
            <a:avLst/>
          </a:prstGeom>
        </p:spPr>
        <p:txBody>
          <a:bodyPr>
            <a:spAutoFit/>
          </a:bodyPr>
          <a:lstStyle/>
          <a:p>
            <a:pPr algn="ctr">
              <a:defRPr/>
            </a:pPr>
            <a:r>
              <a:rPr lang="en-US" sz="2200" b="1" dirty="0">
                <a:latin typeface="Times New Roman" pitchFamily="18" charset="0"/>
                <a:cs typeface="Times New Roman" pitchFamily="18" charset="0"/>
              </a:rPr>
              <a:t>POINT WISE COMPLIANCES OF TERM OF REFERENCES</a:t>
            </a:r>
            <a:endParaRPr lang="en-US" sz="2200" b="1" cap="all" dirty="0">
              <a:latin typeface="Times New Roman" pitchFamily="18" charset="0"/>
              <a:ea typeface="+mj-ea"/>
              <a:cs typeface="Times New Roman" pitchFamily="18" charset="0"/>
            </a:endParaRPr>
          </a:p>
        </p:txBody>
      </p:sp>
      <p:sp>
        <p:nvSpPr>
          <p:cNvPr id="6" name="Rectangle 2">
            <a:extLst>
              <a:ext uri="{FF2B5EF4-FFF2-40B4-BE49-F238E27FC236}">
                <a16:creationId xmlns:a16="http://schemas.microsoft.com/office/drawing/2014/main" id="{8E3FA15C-98F1-4D6B-AD3F-0A02F4B595C2}"/>
              </a:ext>
            </a:extLst>
          </p:cNvPr>
          <p:cNvSpPr>
            <a:spLocks noChangeArrowheads="1"/>
          </p:cNvSpPr>
          <p:nvPr/>
        </p:nvSpPr>
        <p:spPr bwMode="auto">
          <a:xfrm>
            <a:off x="3216088" y="1748920"/>
            <a:ext cx="8131550" cy="3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aphicFrame>
        <p:nvGraphicFramePr>
          <p:cNvPr id="8" name="Table 7">
            <a:extLst>
              <a:ext uri="{FF2B5EF4-FFF2-40B4-BE49-F238E27FC236}">
                <a16:creationId xmlns:a16="http://schemas.microsoft.com/office/drawing/2014/main" id="{8D2C6D29-7681-4002-BF94-BC8A1BBE906D}"/>
              </a:ext>
            </a:extLst>
          </p:cNvPr>
          <p:cNvGraphicFramePr>
            <a:graphicFrameLocks noGrp="1"/>
          </p:cNvGraphicFramePr>
          <p:nvPr>
            <p:extLst>
              <p:ext uri="{D42A27DB-BD31-4B8C-83A1-F6EECF244321}">
                <p14:modId xmlns:p14="http://schemas.microsoft.com/office/powerpoint/2010/main" val="1027413874"/>
              </p:ext>
            </p:extLst>
          </p:nvPr>
        </p:nvGraphicFramePr>
        <p:xfrm>
          <a:off x="152400" y="838200"/>
          <a:ext cx="9601201" cy="5146295"/>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gridCol w="4953001">
                  <a:extLst>
                    <a:ext uri="{9D8B030D-6E8A-4147-A177-3AD203B41FA5}">
                      <a16:colId xmlns:a16="http://schemas.microsoft.com/office/drawing/2014/main" val="20002"/>
                    </a:ext>
                  </a:extLst>
                </a:gridCol>
              </a:tblGrid>
              <a:tr h="457200">
                <a:tc>
                  <a:txBody>
                    <a:bodyPr/>
                    <a:lstStyle/>
                    <a:p>
                      <a:pPr>
                        <a:lnSpc>
                          <a:spcPct val="150000"/>
                        </a:lnSpc>
                      </a:pPr>
                      <a:r>
                        <a:rPr lang="en-US" sz="1200" b="1" dirty="0">
                          <a:latin typeface="Times New Roman" pitchFamily="18" charset="0"/>
                          <a:cs typeface="Times New Roman" pitchFamily="18" charset="0"/>
                        </a:rPr>
                        <a:t>TOR Point</a:t>
                      </a:r>
                    </a:p>
                  </a:txBody>
                  <a:tcPr>
                    <a:solidFill>
                      <a:schemeClr val="accent1">
                        <a:lumMod val="20000"/>
                        <a:lumOff val="80000"/>
                      </a:schemeClr>
                    </a:solidFill>
                  </a:tcPr>
                </a:tc>
                <a:tc>
                  <a:txBody>
                    <a:bodyPr/>
                    <a:lstStyle/>
                    <a:p>
                      <a:pPr>
                        <a:lnSpc>
                          <a:spcPct val="150000"/>
                        </a:lnSpc>
                      </a:pPr>
                      <a:r>
                        <a:rPr lang="en-US" sz="1200" b="1" dirty="0">
                          <a:latin typeface="Times New Roman" pitchFamily="18" charset="0"/>
                          <a:cs typeface="Times New Roman" pitchFamily="18" charset="0"/>
                        </a:rPr>
                        <a:t>ToR Details</a:t>
                      </a:r>
                    </a:p>
                  </a:txBody>
                  <a:tcPr>
                    <a:solidFill>
                      <a:schemeClr val="accent1">
                        <a:lumMod val="20000"/>
                        <a:lumOff val="80000"/>
                      </a:schemeClr>
                    </a:solidFill>
                  </a:tcPr>
                </a:tc>
                <a:tc>
                  <a:txBody>
                    <a:bodyPr/>
                    <a:lstStyle/>
                    <a:p>
                      <a:pPr>
                        <a:lnSpc>
                          <a:spcPct val="150000"/>
                        </a:lnSpc>
                      </a:pPr>
                      <a:r>
                        <a:rPr lang="en-US" sz="1200" b="1" dirty="0">
                          <a:latin typeface="Times New Roman" pitchFamily="18" charset="0"/>
                          <a:cs typeface="Times New Roman" pitchFamily="18" charset="0"/>
                        </a:rPr>
                        <a:t>Implementation/Plan </a:t>
                      </a:r>
                    </a:p>
                  </a:txBody>
                  <a:tcPr>
                    <a:solidFill>
                      <a:schemeClr val="accent1">
                        <a:lumMod val="20000"/>
                        <a:lumOff val="80000"/>
                      </a:schemeClr>
                    </a:solidFill>
                  </a:tcPr>
                </a:tc>
                <a:extLst>
                  <a:ext uri="{0D108BD9-81ED-4DB2-BD59-A6C34878D82A}">
                    <a16:rowId xmlns:a16="http://schemas.microsoft.com/office/drawing/2014/main" val="10000"/>
                  </a:ext>
                </a:extLst>
              </a:tr>
              <a:tr h="0">
                <a:tc>
                  <a:txBody>
                    <a:bodyPr/>
                    <a:lstStyle/>
                    <a:p>
                      <a:pPr marL="0" indent="0">
                        <a:lnSpc>
                          <a:spcPct val="150000"/>
                        </a:lnSpc>
                        <a:spcAft>
                          <a:spcPts val="6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ii. </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indent="0" algn="just">
                        <a:lnSpc>
                          <a:spcPct val="150000"/>
                        </a:lnSpc>
                        <a:spcAft>
                          <a:spcPts val="10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Does the Environment Policy prescribe for standard operating process/procedures to bring into focus any infringement/deviation/violation of the Environment or Forest norms/conditions? If so, it may be detailed in the EIA.</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3810" algn="just">
                        <a:lnSpc>
                          <a:spcPct val="150000"/>
                        </a:lnSpc>
                        <a:spcAft>
                          <a:spcPts val="600"/>
                        </a:spcAft>
                      </a:pPr>
                      <a:r>
                        <a:rPr lang="en-US" sz="1200">
                          <a:effectLst/>
                          <a:latin typeface="Times New Roman" panose="02020603050405020304" pitchFamily="18" charset="0"/>
                          <a:ea typeface="Times New Roman" panose="02020603050405020304" pitchFamily="18" charset="0"/>
                        </a:rPr>
                        <a:t>Shri Prithvi Alloys Pvt. Ltd. have well defined procedures to bring into focus any infringement / deviation/ violation of the environmental and forest norms.</a:t>
                      </a:r>
                      <a:endParaRPr lang="en-IN"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90455556"/>
                  </a:ext>
                </a:extLst>
              </a:tr>
              <a:tr h="0">
                <a:tc>
                  <a:txBody>
                    <a:bodyPr/>
                    <a:lstStyle/>
                    <a:p>
                      <a:pPr marL="0" indent="0">
                        <a:lnSpc>
                          <a:spcPct val="150000"/>
                        </a:lnSpc>
                        <a:spcAft>
                          <a:spcPts val="6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iii.</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indent="0" algn="just">
                        <a:lnSpc>
                          <a:spcPct val="150000"/>
                        </a:lnSpc>
                        <a:spcAft>
                          <a:spcPts val="10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What is the hierarchical system of Administration order of the company to deal with the environment issues and for ensuring compliance with the environmental clearance conditions? Details of this system may be given.</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pPr>
                      <a:r>
                        <a:rPr lang="en-US" sz="1200">
                          <a:solidFill>
                            <a:srgbClr val="000000"/>
                          </a:solidFill>
                          <a:effectLst/>
                          <a:latin typeface="Times New Roman" panose="02020603050405020304" pitchFamily="18" charset="0"/>
                          <a:ea typeface="Times New Roman" panose="02020603050405020304" pitchFamily="18" charset="0"/>
                        </a:rPr>
                        <a:t>Shri Prithvi Alloys Pvt. Ltd. have well defined hierarchical system to deal with the environmental issues and for ensuring compliance with the Environmental Clearance conditions. Administrative chart is mentioned in chapter-X figure-10.1 of EIA/EMP Report.</a:t>
                      </a:r>
                      <a:endParaRPr lang="en-IN" sz="120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998381752"/>
                  </a:ext>
                </a:extLst>
              </a:tr>
              <a:tr h="0">
                <a:tc>
                  <a:txBody>
                    <a:bodyPr/>
                    <a:lstStyle/>
                    <a:p>
                      <a:pPr marL="228600">
                        <a:lnSpc>
                          <a:spcPct val="150000"/>
                        </a:lnSpc>
                        <a:spcAft>
                          <a:spcPts val="600"/>
                        </a:spcAft>
                      </a:pPr>
                      <a:r>
                        <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rPr>
                        <a:t>iv.</a:t>
                      </a:r>
                      <a:endParaRPr lang="en-IN"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Does the company have system of reporting of non-compliances/violation of environmental norms to the Board of Directors of the company and /or shareholders or stakeholders at large? This reporting mechanism shall be detailed in the EIA report.</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200" dirty="0">
                          <a:effectLst/>
                          <a:latin typeface="Times New Roman" panose="02020603050405020304" pitchFamily="18" charset="0"/>
                          <a:ea typeface="Times New Roman" panose="02020603050405020304" pitchFamily="18" charset="0"/>
                        </a:rPr>
                        <a:t>Director will appraise on quarterly basis regarding the performance of the Company on Environmental Measures. Details about the same is elaborated in Chapter -X of EIA/EMP Report.</a:t>
                      </a:r>
                      <a:endParaRPr lang="en-IN"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09473868"/>
                  </a:ext>
                </a:extLst>
              </a:tr>
              <a:tr h="0">
                <a:tc>
                  <a:txBody>
                    <a:bodyPr/>
                    <a:lstStyle/>
                    <a:p>
                      <a:pPr marL="228600">
                        <a:lnSpc>
                          <a:spcPct val="150000"/>
                        </a:lnSpc>
                        <a:spcAft>
                          <a:spcPts val="6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v.</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indent="0" algn="just">
                        <a:lnSpc>
                          <a:spcPct val="150000"/>
                        </a:lnSpc>
                        <a:spcAft>
                          <a:spcPts val="10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Details regarding infrastructure facilities such as sanitation, fuel, restroom etc. to be provided to the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labour</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force during construction as well as to the casual workers including truck drivers during operation phase.</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200" dirty="0">
                          <a:effectLst/>
                          <a:latin typeface="Times New Roman" panose="02020603050405020304" pitchFamily="18" charset="0"/>
                          <a:ea typeface="Times New Roman" panose="02020603050405020304" pitchFamily="18" charset="0"/>
                        </a:rPr>
                        <a:t>Other facilities such as sanitation and restroom are being/will be provided to workers. Local labor will be employed during construction phase and operational phase. </a:t>
                      </a:r>
                      <a:endParaRPr lang="en-IN"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38677002"/>
                  </a:ext>
                </a:extLst>
              </a:tr>
            </a:tbl>
          </a:graphicData>
        </a:graphic>
      </p:graphicFrame>
      <p:sp>
        <p:nvSpPr>
          <p:cNvPr id="11" name="Rectangle 6">
            <a:extLst>
              <a:ext uri="{FF2B5EF4-FFF2-40B4-BE49-F238E27FC236}">
                <a16:creationId xmlns:a16="http://schemas.microsoft.com/office/drawing/2014/main" id="{F243D312-D9E9-4C47-B0EB-EBF5BA9F66AE}"/>
              </a:ext>
            </a:extLst>
          </p:cNvPr>
          <p:cNvSpPr>
            <a:spLocks noChangeArrowheads="1"/>
          </p:cNvSpPr>
          <p:nvPr/>
        </p:nvSpPr>
        <p:spPr bwMode="auto">
          <a:xfrm>
            <a:off x="1447800" y="428625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2" name="Rectangle 10">
            <a:extLst>
              <a:ext uri="{FF2B5EF4-FFF2-40B4-BE49-F238E27FC236}">
                <a16:creationId xmlns:a16="http://schemas.microsoft.com/office/drawing/2014/main" id="{6012D9B6-6938-4A71-BDBE-6BC70E3CEC6B}"/>
              </a:ext>
            </a:extLst>
          </p:cNvPr>
          <p:cNvSpPr>
            <a:spLocks noChangeArrowheads="1"/>
          </p:cNvSpPr>
          <p:nvPr/>
        </p:nvSpPr>
        <p:spPr bwMode="auto">
          <a:xfrm>
            <a:off x="1676400" y="4464219"/>
            <a:ext cx="5715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756749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99300" y="6416675"/>
            <a:ext cx="2311400" cy="365125"/>
          </a:xfrm>
        </p:spPr>
        <p:txBody>
          <a:bodyPr/>
          <a:lstStyle/>
          <a:p>
            <a:pPr>
              <a:defRPr/>
            </a:pPr>
            <a:fld id="{E37F0A0A-F07F-49B8-B7E1-B2CDB105F3D9}" type="slidenum">
              <a:rPr lang="en-US" smtClean="0"/>
              <a:pPr>
                <a:defRPr/>
              </a:pPr>
              <a:t>49</a:t>
            </a:fld>
            <a:endParaRPr lang="en-US"/>
          </a:p>
        </p:txBody>
      </p:sp>
      <p:sp>
        <p:nvSpPr>
          <p:cNvPr id="7" name="Rectangle 6"/>
          <p:cNvSpPr/>
          <p:nvPr/>
        </p:nvSpPr>
        <p:spPr>
          <a:xfrm>
            <a:off x="501650" y="26313"/>
            <a:ext cx="9328150" cy="430887"/>
          </a:xfrm>
          <a:prstGeom prst="rect">
            <a:avLst/>
          </a:prstGeom>
        </p:spPr>
        <p:txBody>
          <a:bodyPr>
            <a:spAutoFit/>
          </a:bodyPr>
          <a:lstStyle/>
          <a:p>
            <a:pPr algn="ctr">
              <a:defRPr/>
            </a:pPr>
            <a:r>
              <a:rPr lang="en-US" sz="2200" b="1" dirty="0">
                <a:latin typeface="Times New Roman" pitchFamily="18" charset="0"/>
                <a:cs typeface="Times New Roman" pitchFamily="18" charset="0"/>
              </a:rPr>
              <a:t>POINT WISE COMPLIANCES OF TERM OF REFERENCES</a:t>
            </a:r>
            <a:endParaRPr lang="en-US" sz="2200" b="1" cap="all" dirty="0">
              <a:latin typeface="Times New Roman" pitchFamily="18" charset="0"/>
              <a:ea typeface="+mj-ea"/>
              <a:cs typeface="Times New Roman" pitchFamily="18" charset="0"/>
            </a:endParaRPr>
          </a:p>
        </p:txBody>
      </p:sp>
      <p:sp>
        <p:nvSpPr>
          <p:cNvPr id="6" name="Rectangle 2">
            <a:extLst>
              <a:ext uri="{FF2B5EF4-FFF2-40B4-BE49-F238E27FC236}">
                <a16:creationId xmlns:a16="http://schemas.microsoft.com/office/drawing/2014/main" id="{8E3FA15C-98F1-4D6B-AD3F-0A02F4B595C2}"/>
              </a:ext>
            </a:extLst>
          </p:cNvPr>
          <p:cNvSpPr>
            <a:spLocks noChangeArrowheads="1"/>
          </p:cNvSpPr>
          <p:nvPr/>
        </p:nvSpPr>
        <p:spPr bwMode="auto">
          <a:xfrm>
            <a:off x="3216088" y="1748920"/>
            <a:ext cx="8131550" cy="3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aphicFrame>
        <p:nvGraphicFramePr>
          <p:cNvPr id="8" name="Table 7">
            <a:extLst>
              <a:ext uri="{FF2B5EF4-FFF2-40B4-BE49-F238E27FC236}">
                <a16:creationId xmlns:a16="http://schemas.microsoft.com/office/drawing/2014/main" id="{8D2C6D29-7681-4002-BF94-BC8A1BBE906D}"/>
              </a:ext>
            </a:extLst>
          </p:cNvPr>
          <p:cNvGraphicFramePr>
            <a:graphicFrameLocks noGrp="1"/>
          </p:cNvGraphicFramePr>
          <p:nvPr>
            <p:extLst>
              <p:ext uri="{D42A27DB-BD31-4B8C-83A1-F6EECF244321}">
                <p14:modId xmlns:p14="http://schemas.microsoft.com/office/powerpoint/2010/main" val="4039998190"/>
              </p:ext>
            </p:extLst>
          </p:nvPr>
        </p:nvGraphicFramePr>
        <p:xfrm>
          <a:off x="152400" y="613219"/>
          <a:ext cx="9601201" cy="4705668"/>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5715001">
                  <a:extLst>
                    <a:ext uri="{9D8B030D-6E8A-4147-A177-3AD203B41FA5}">
                      <a16:colId xmlns:a16="http://schemas.microsoft.com/office/drawing/2014/main" val="20002"/>
                    </a:ext>
                  </a:extLst>
                </a:gridCol>
              </a:tblGrid>
              <a:tr h="520047">
                <a:tc>
                  <a:txBody>
                    <a:bodyPr/>
                    <a:lstStyle/>
                    <a:p>
                      <a:pPr>
                        <a:lnSpc>
                          <a:spcPct val="150000"/>
                        </a:lnSpc>
                      </a:pPr>
                      <a:r>
                        <a:rPr lang="en-US" sz="1150" b="1" dirty="0">
                          <a:latin typeface="Times New Roman" pitchFamily="18" charset="0"/>
                          <a:cs typeface="Times New Roman" pitchFamily="18" charset="0"/>
                        </a:rPr>
                        <a:t>TOR Point</a:t>
                      </a:r>
                    </a:p>
                  </a:txBody>
                  <a:tcPr>
                    <a:solidFill>
                      <a:schemeClr val="accent1">
                        <a:lumMod val="20000"/>
                        <a:lumOff val="80000"/>
                      </a:schemeClr>
                    </a:solidFill>
                  </a:tcPr>
                </a:tc>
                <a:tc>
                  <a:txBody>
                    <a:bodyPr/>
                    <a:lstStyle/>
                    <a:p>
                      <a:pPr>
                        <a:lnSpc>
                          <a:spcPct val="150000"/>
                        </a:lnSpc>
                      </a:pPr>
                      <a:r>
                        <a:rPr lang="en-US" sz="1150" b="1" dirty="0">
                          <a:latin typeface="Times New Roman" pitchFamily="18" charset="0"/>
                          <a:cs typeface="Times New Roman" pitchFamily="18" charset="0"/>
                        </a:rPr>
                        <a:t>ToR Details</a:t>
                      </a:r>
                    </a:p>
                  </a:txBody>
                  <a:tcPr>
                    <a:solidFill>
                      <a:schemeClr val="accent1">
                        <a:lumMod val="20000"/>
                        <a:lumOff val="80000"/>
                      </a:schemeClr>
                    </a:solidFill>
                  </a:tcPr>
                </a:tc>
                <a:tc>
                  <a:txBody>
                    <a:bodyPr/>
                    <a:lstStyle/>
                    <a:p>
                      <a:pPr>
                        <a:lnSpc>
                          <a:spcPct val="150000"/>
                        </a:lnSpc>
                      </a:pPr>
                      <a:r>
                        <a:rPr lang="en-US" sz="1150" b="1" dirty="0">
                          <a:latin typeface="Times New Roman" pitchFamily="18" charset="0"/>
                          <a:cs typeface="Times New Roman" pitchFamily="18" charset="0"/>
                        </a:rPr>
                        <a:t>Implementation/Plan </a:t>
                      </a:r>
                    </a:p>
                  </a:txBody>
                  <a:tcPr>
                    <a:solidFill>
                      <a:schemeClr val="accent1">
                        <a:lumMod val="20000"/>
                        <a:lumOff val="80000"/>
                      </a:schemeClr>
                    </a:solidFill>
                  </a:tcPr>
                </a:tc>
                <a:extLst>
                  <a:ext uri="{0D108BD9-81ED-4DB2-BD59-A6C34878D82A}">
                    <a16:rowId xmlns:a16="http://schemas.microsoft.com/office/drawing/2014/main" val="10000"/>
                  </a:ext>
                </a:extLst>
              </a:tr>
              <a:tr h="209879">
                <a:tc>
                  <a:txBody>
                    <a:bodyPr/>
                    <a:lstStyle/>
                    <a:p>
                      <a:pPr marL="228600">
                        <a:lnSpc>
                          <a:spcPct val="150000"/>
                        </a:lnSpc>
                        <a:spcAft>
                          <a:spcPts val="600"/>
                        </a:spcAft>
                      </a:pPr>
                      <a:r>
                        <a:rPr lang="en-US" sz="1150" b="1">
                          <a:effectLst/>
                          <a:latin typeface="Times New Roman" panose="02020603050405020304" pitchFamily="18" charset="0"/>
                          <a:ea typeface="Times New Roman" panose="02020603050405020304" pitchFamily="18" charset="0"/>
                        </a:rPr>
                        <a:t>11</a:t>
                      </a:r>
                      <a:endParaRPr lang="en-IN" sz="115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indent="0" algn="just">
                        <a:lnSpc>
                          <a:spcPct val="150000"/>
                        </a:lnSpc>
                        <a:spcAft>
                          <a:spcPts val="1000"/>
                        </a:spcAft>
                      </a:pPr>
                      <a:r>
                        <a:rPr lang="en-US" sz="1150" b="1" dirty="0">
                          <a:effectLst/>
                          <a:latin typeface="Times New Roman" panose="02020603050405020304" pitchFamily="18" charset="0"/>
                          <a:ea typeface="Times New Roman" panose="02020603050405020304" pitchFamily="18" charset="0"/>
                          <a:cs typeface="Times New Roman" panose="02020603050405020304" pitchFamily="18" charset="0"/>
                        </a:rPr>
                        <a:t>Enterprise Social Commitment (ESC)</a:t>
                      </a:r>
                      <a:endParaRPr lang="en-IN" sz="11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171450" lvl="0" indent="-171450" algn="just">
                        <a:buFont typeface="Arial" panose="020B0604020202020204" pitchFamily="34" charset="0"/>
                        <a:buChar char="•"/>
                      </a:pP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90455556"/>
                  </a:ext>
                </a:extLst>
              </a:tr>
              <a:tr h="2326837">
                <a:tc>
                  <a:txBody>
                    <a:bodyPr/>
                    <a:lstStyle/>
                    <a:p>
                      <a:pPr marL="0" indent="0">
                        <a:lnSpc>
                          <a:spcPct val="150000"/>
                        </a:lnSpc>
                        <a:spcAft>
                          <a:spcPts val="600"/>
                        </a:spcAft>
                      </a:pPr>
                      <a:r>
                        <a:rPr lang="en-US" sz="1150"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15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45720" indent="0" algn="just">
                        <a:lnSpc>
                          <a:spcPct val="150000"/>
                        </a:lnSpc>
                        <a:spcAft>
                          <a:spcPts val="1000"/>
                        </a:spcAft>
                      </a:pPr>
                      <a:r>
                        <a:rPr lang="en-US" sz="1150" dirty="0">
                          <a:effectLst/>
                          <a:latin typeface="Times New Roman" panose="02020603050405020304" pitchFamily="18" charset="0"/>
                          <a:ea typeface="Times New Roman" panose="02020603050405020304" pitchFamily="18" charset="0"/>
                          <a:cs typeface="Times New Roman" panose="02020603050405020304" pitchFamily="18" charset="0"/>
                        </a:rPr>
                        <a:t>Adequate funds (at least 2.5 % of the project cost) shall be earmarked towards the Enterprise Social Commitment based on Public Hearing issues and item-wise details along with time bound action plan shall be included. Socio-economic development activities need to be elaborated upon.</a:t>
                      </a:r>
                    </a:p>
                    <a:p>
                      <a:pPr marL="0" marR="45720" indent="0" algn="just">
                        <a:lnSpc>
                          <a:spcPct val="150000"/>
                        </a:lnSpc>
                        <a:spcAft>
                          <a:spcPts val="1000"/>
                        </a:spcAft>
                      </a:pP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45720" indent="0" algn="just">
                        <a:lnSpc>
                          <a:spcPct val="150000"/>
                        </a:lnSpc>
                        <a:spcAft>
                          <a:spcPts val="1000"/>
                        </a:spcAft>
                      </a:pP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45720" indent="0" algn="just">
                        <a:lnSpc>
                          <a:spcPct val="150000"/>
                        </a:lnSpc>
                        <a:spcAft>
                          <a:spcPts val="1000"/>
                        </a:spcAft>
                      </a:pP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45720" indent="0" algn="just">
                        <a:lnSpc>
                          <a:spcPct val="150000"/>
                        </a:lnSpc>
                        <a:spcAft>
                          <a:spcPts val="1000"/>
                        </a:spcAft>
                      </a:pP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45720" indent="0" algn="just">
                        <a:lnSpc>
                          <a:spcPct val="150000"/>
                        </a:lnSpc>
                        <a:spcAft>
                          <a:spcPts val="1000"/>
                        </a:spcAft>
                      </a:pP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45720" indent="0" algn="just">
                        <a:lnSpc>
                          <a:spcPct val="150000"/>
                        </a:lnSpc>
                        <a:spcAft>
                          <a:spcPts val="1000"/>
                        </a:spcAft>
                      </a:pPr>
                      <a:endParaRPr lang="en-US" sz="11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45720" algn="just">
                        <a:lnSpc>
                          <a:spcPct val="150000"/>
                        </a:lnSpc>
                        <a:spcAft>
                          <a:spcPts val="600"/>
                        </a:spcAft>
                      </a:pPr>
                      <a:r>
                        <a:rPr lang="en-US" sz="1150" dirty="0">
                          <a:effectLst/>
                          <a:latin typeface="Times New Roman" panose="02020603050405020304" pitchFamily="18" charset="0"/>
                          <a:ea typeface="Times New Roman" panose="02020603050405020304" pitchFamily="18" charset="0"/>
                        </a:rPr>
                        <a:t>Total Rs 28.0 lac will be earmarked towards Social Enterprise budget based on Public Hearing issues and item-wise details along with time bound action plan is given in Chapter – VII, Sub-Section 7.2 of EIA/ EMP Report. Public Hearing has been carried out as per the guidelines of </a:t>
                      </a:r>
                      <a:r>
                        <a:rPr lang="en-US" sz="1150" dirty="0" err="1">
                          <a:effectLst/>
                          <a:latin typeface="Times New Roman" panose="02020603050405020304" pitchFamily="18" charset="0"/>
                          <a:ea typeface="Times New Roman" panose="02020603050405020304" pitchFamily="18" charset="0"/>
                        </a:rPr>
                        <a:t>MoEF&amp;CC</a:t>
                      </a:r>
                      <a:r>
                        <a:rPr lang="en-US" sz="1150" dirty="0">
                          <a:effectLst/>
                          <a:latin typeface="Times New Roman" panose="02020603050405020304" pitchFamily="18" charset="0"/>
                          <a:ea typeface="Times New Roman" panose="02020603050405020304" pitchFamily="18" charset="0"/>
                        </a:rPr>
                        <a:t>, New Delhi on dated 3.01.2022. Public Hearing notice was published in two regional papers. </a:t>
                      </a:r>
                    </a:p>
                    <a:p>
                      <a:pPr marR="45720" algn="just">
                        <a:lnSpc>
                          <a:spcPct val="150000"/>
                        </a:lnSpc>
                        <a:spcAft>
                          <a:spcPts val="600"/>
                        </a:spcAft>
                      </a:pPr>
                      <a:endParaRPr lang="en-US" sz="1150" dirty="0">
                        <a:effectLst/>
                        <a:latin typeface="Times New Roman" panose="02020603050405020304" pitchFamily="18" charset="0"/>
                        <a:ea typeface="Times New Roman" panose="02020603050405020304" pitchFamily="18" charset="0"/>
                      </a:endParaRPr>
                    </a:p>
                    <a:p>
                      <a:pPr marR="45720" algn="just">
                        <a:lnSpc>
                          <a:spcPct val="150000"/>
                        </a:lnSpc>
                        <a:spcAft>
                          <a:spcPts val="600"/>
                        </a:spcAft>
                      </a:pPr>
                      <a:endParaRPr lang="en-US" sz="1150" dirty="0">
                        <a:effectLst/>
                        <a:latin typeface="Times New Roman" panose="02020603050405020304" pitchFamily="18" charset="0"/>
                        <a:ea typeface="Times New Roman" panose="02020603050405020304" pitchFamily="18" charset="0"/>
                      </a:endParaRPr>
                    </a:p>
                    <a:p>
                      <a:pPr marR="45720" algn="just">
                        <a:lnSpc>
                          <a:spcPct val="150000"/>
                        </a:lnSpc>
                        <a:spcAft>
                          <a:spcPts val="600"/>
                        </a:spcAft>
                      </a:pPr>
                      <a:endParaRPr lang="en-US" sz="1150" dirty="0">
                        <a:effectLst/>
                        <a:latin typeface="Times New Roman" panose="02020603050405020304" pitchFamily="18" charset="0"/>
                        <a:ea typeface="Times New Roman" panose="02020603050405020304" pitchFamily="18" charset="0"/>
                      </a:endParaRPr>
                    </a:p>
                    <a:p>
                      <a:pPr marR="45720" algn="just">
                        <a:lnSpc>
                          <a:spcPct val="150000"/>
                        </a:lnSpc>
                        <a:spcAft>
                          <a:spcPts val="600"/>
                        </a:spcAft>
                      </a:pPr>
                      <a:endParaRPr lang="en-US" sz="1150" dirty="0">
                        <a:effectLst/>
                        <a:latin typeface="Times New Roman" panose="02020603050405020304" pitchFamily="18" charset="0"/>
                        <a:ea typeface="Times New Roman" panose="02020603050405020304" pitchFamily="18" charset="0"/>
                      </a:endParaRPr>
                    </a:p>
                    <a:p>
                      <a:pPr marR="45720" algn="just">
                        <a:lnSpc>
                          <a:spcPct val="150000"/>
                        </a:lnSpc>
                        <a:spcAft>
                          <a:spcPts val="600"/>
                        </a:spcAft>
                      </a:pPr>
                      <a:endParaRPr lang="en-US" sz="115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98381752"/>
                  </a:ext>
                </a:extLst>
              </a:tr>
            </a:tbl>
          </a:graphicData>
        </a:graphic>
      </p:graphicFrame>
      <p:sp>
        <p:nvSpPr>
          <p:cNvPr id="11" name="Rectangle 6">
            <a:extLst>
              <a:ext uri="{FF2B5EF4-FFF2-40B4-BE49-F238E27FC236}">
                <a16:creationId xmlns:a16="http://schemas.microsoft.com/office/drawing/2014/main" id="{F243D312-D9E9-4C47-B0EB-EBF5BA9F66AE}"/>
              </a:ext>
            </a:extLst>
          </p:cNvPr>
          <p:cNvSpPr>
            <a:spLocks noChangeArrowheads="1"/>
          </p:cNvSpPr>
          <p:nvPr/>
        </p:nvSpPr>
        <p:spPr bwMode="auto">
          <a:xfrm>
            <a:off x="1447800" y="428625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2" name="Rectangle 10">
            <a:extLst>
              <a:ext uri="{FF2B5EF4-FFF2-40B4-BE49-F238E27FC236}">
                <a16:creationId xmlns:a16="http://schemas.microsoft.com/office/drawing/2014/main" id="{6012D9B6-6938-4A71-BDBE-6BC70E3CEC6B}"/>
              </a:ext>
            </a:extLst>
          </p:cNvPr>
          <p:cNvSpPr>
            <a:spLocks noChangeArrowheads="1"/>
          </p:cNvSpPr>
          <p:nvPr/>
        </p:nvSpPr>
        <p:spPr bwMode="auto">
          <a:xfrm>
            <a:off x="1676400" y="4464219"/>
            <a:ext cx="5715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3" name="Table 12">
            <a:extLst>
              <a:ext uri="{FF2B5EF4-FFF2-40B4-BE49-F238E27FC236}">
                <a16:creationId xmlns:a16="http://schemas.microsoft.com/office/drawing/2014/main" id="{5034B7A5-F94C-4CE0-B5BE-56605547A4DF}"/>
              </a:ext>
            </a:extLst>
          </p:cNvPr>
          <p:cNvGraphicFramePr>
            <a:graphicFrameLocks noGrp="1"/>
          </p:cNvGraphicFramePr>
          <p:nvPr>
            <p:extLst>
              <p:ext uri="{D42A27DB-BD31-4B8C-83A1-F6EECF244321}">
                <p14:modId xmlns:p14="http://schemas.microsoft.com/office/powerpoint/2010/main" val="1214231365"/>
              </p:ext>
            </p:extLst>
          </p:nvPr>
        </p:nvGraphicFramePr>
        <p:xfrm>
          <a:off x="4104098" y="2743200"/>
          <a:ext cx="5535201" cy="2326577"/>
        </p:xfrm>
        <a:graphic>
          <a:graphicData uri="http://schemas.openxmlformats.org/drawingml/2006/table">
            <a:tbl>
              <a:tblPr firstRow="1" firstCol="1" bandRow="1">
                <a:tableStyleId>{5940675A-B579-460E-94D1-54222C63F5DA}</a:tableStyleId>
              </a:tblPr>
              <a:tblGrid>
                <a:gridCol w="1382302">
                  <a:extLst>
                    <a:ext uri="{9D8B030D-6E8A-4147-A177-3AD203B41FA5}">
                      <a16:colId xmlns:a16="http://schemas.microsoft.com/office/drawing/2014/main" val="2463909593"/>
                    </a:ext>
                  </a:extLst>
                </a:gridCol>
                <a:gridCol w="4152899">
                  <a:extLst>
                    <a:ext uri="{9D8B030D-6E8A-4147-A177-3AD203B41FA5}">
                      <a16:colId xmlns:a16="http://schemas.microsoft.com/office/drawing/2014/main" val="3359670415"/>
                    </a:ext>
                  </a:extLst>
                </a:gridCol>
              </a:tblGrid>
              <a:tr h="81594">
                <a:tc>
                  <a:txBody>
                    <a:bodyPr/>
                    <a:lstStyle/>
                    <a:p>
                      <a:pPr algn="just">
                        <a:lnSpc>
                          <a:spcPct val="150000"/>
                        </a:lnSpc>
                        <a:spcAft>
                          <a:spcPts val="60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Advertisement of Public Hearing</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nSpc>
                          <a:spcPct val="150000"/>
                        </a:lnSpc>
                        <a:spcAft>
                          <a:spcPts val="600"/>
                        </a:spcAft>
                        <a:buFont typeface="+mj-lt"/>
                        <a:buAutoNum type="arabicPeriod"/>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Dainik Bhaskar :02.12.2021</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50000"/>
                        </a:lnSpc>
                        <a:spcAft>
                          <a:spcPts val="600"/>
                        </a:spcAft>
                        <a:buFont typeface="+mj-lt"/>
                        <a:buAutoNum type="arabicPeriod"/>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Samachar Jagat : 02.12.2021</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40759342"/>
                  </a:ext>
                </a:extLst>
              </a:tr>
              <a:tr h="72627">
                <a:tc>
                  <a:txBody>
                    <a:bodyPr/>
                    <a:lstStyle/>
                    <a:p>
                      <a:pPr algn="just">
                        <a:lnSpc>
                          <a:spcPct val="150000"/>
                        </a:lnSpc>
                        <a:spcAft>
                          <a:spcPts val="60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Date/Time of Public Hearing</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6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Date - 03-01-2022</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6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Time - 11:00 A.M.</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39281578"/>
                  </a:ext>
                </a:extLst>
              </a:tr>
              <a:tr h="59178">
                <a:tc>
                  <a:txBody>
                    <a:bodyPr/>
                    <a:lstStyle/>
                    <a:p>
                      <a:pPr algn="just">
                        <a:lnSpc>
                          <a:spcPct val="150000"/>
                        </a:lnSpc>
                        <a:spcAft>
                          <a:spcPts val="60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Venue</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6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Government Senior Secondary School, Bagru (In front of the office of Sub-Tehsil Bagru)</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84954666"/>
                  </a:ext>
                </a:extLst>
              </a:tr>
              <a:tr h="163188">
                <a:tc>
                  <a:txBody>
                    <a:bodyPr/>
                    <a:lstStyle/>
                    <a:p>
                      <a:pPr algn="just">
                        <a:lnSpc>
                          <a:spcPct val="150000"/>
                        </a:lnSpc>
                        <a:spcAft>
                          <a:spcPts val="60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Members</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15000"/>
                        </a:lnSpc>
                        <a:buFont typeface="+mj-lt"/>
                        <a:buAutoNum type="arabicPeriod"/>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Shri Birbal Singh, Additional District Collector City (North), District- Jaipur</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mj-lt"/>
                        <a:buAutoNum type="arabicPeriod"/>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Shri K.C. Gupta, Regional Officer, RSPCB (South), Jaipur</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Mr. Adarsh Garg (Director) Shri Prithvi Alloys Pvt. Ltd.</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27326681"/>
                  </a:ext>
                </a:extLst>
              </a:tr>
            </a:tbl>
          </a:graphicData>
        </a:graphic>
      </p:graphicFrame>
      <p:graphicFrame>
        <p:nvGraphicFramePr>
          <p:cNvPr id="3" name="Table 2">
            <a:extLst>
              <a:ext uri="{FF2B5EF4-FFF2-40B4-BE49-F238E27FC236}">
                <a16:creationId xmlns:a16="http://schemas.microsoft.com/office/drawing/2014/main" id="{57AF4FFC-9C29-EB39-78E7-B5B27512D625}"/>
              </a:ext>
            </a:extLst>
          </p:cNvPr>
          <p:cNvGraphicFramePr>
            <a:graphicFrameLocks noGrp="1"/>
          </p:cNvGraphicFramePr>
          <p:nvPr>
            <p:extLst>
              <p:ext uri="{D42A27DB-BD31-4B8C-83A1-F6EECF244321}">
                <p14:modId xmlns:p14="http://schemas.microsoft.com/office/powerpoint/2010/main" val="392448165"/>
              </p:ext>
            </p:extLst>
          </p:nvPr>
        </p:nvGraphicFramePr>
        <p:xfrm>
          <a:off x="495300" y="5419725"/>
          <a:ext cx="8915400" cy="1133475"/>
        </p:xfrm>
        <a:graphic>
          <a:graphicData uri="http://schemas.openxmlformats.org/drawingml/2006/table">
            <a:tbl>
              <a:tblPr firstRow="1" firstCol="1" bandRow="1">
                <a:tableStyleId>{5940675A-B579-460E-94D1-54222C63F5DA}</a:tableStyleId>
              </a:tblPr>
              <a:tblGrid>
                <a:gridCol w="1763466">
                  <a:extLst>
                    <a:ext uri="{9D8B030D-6E8A-4147-A177-3AD203B41FA5}">
                      <a16:colId xmlns:a16="http://schemas.microsoft.com/office/drawing/2014/main" val="986513603"/>
                    </a:ext>
                  </a:extLst>
                </a:gridCol>
                <a:gridCol w="2523058">
                  <a:extLst>
                    <a:ext uri="{9D8B030D-6E8A-4147-A177-3AD203B41FA5}">
                      <a16:colId xmlns:a16="http://schemas.microsoft.com/office/drawing/2014/main" val="1165595074"/>
                    </a:ext>
                  </a:extLst>
                </a:gridCol>
                <a:gridCol w="1763466">
                  <a:extLst>
                    <a:ext uri="{9D8B030D-6E8A-4147-A177-3AD203B41FA5}">
                      <a16:colId xmlns:a16="http://schemas.microsoft.com/office/drawing/2014/main" val="4146486629"/>
                    </a:ext>
                  </a:extLst>
                </a:gridCol>
                <a:gridCol w="1886499">
                  <a:extLst>
                    <a:ext uri="{9D8B030D-6E8A-4147-A177-3AD203B41FA5}">
                      <a16:colId xmlns:a16="http://schemas.microsoft.com/office/drawing/2014/main" val="900694614"/>
                    </a:ext>
                  </a:extLst>
                </a:gridCol>
                <a:gridCol w="978911">
                  <a:extLst>
                    <a:ext uri="{9D8B030D-6E8A-4147-A177-3AD203B41FA5}">
                      <a16:colId xmlns:a16="http://schemas.microsoft.com/office/drawing/2014/main" val="2696563999"/>
                    </a:ext>
                  </a:extLst>
                </a:gridCol>
              </a:tblGrid>
              <a:tr h="0">
                <a:tc rowSpan="2">
                  <a:txBody>
                    <a:bodyPr/>
                    <a:lstStyle/>
                    <a:p>
                      <a:pPr marR="72390" indent="48260" algn="ctr" hangingPunct="0">
                        <a:lnSpc>
                          <a:spcPct val="100000"/>
                        </a:lnSpc>
                        <a:spcAft>
                          <a:spcPts val="0"/>
                        </a:spcAft>
                        <a:tabLst>
                          <a:tab pos="318135" algn="l"/>
                        </a:tabLst>
                      </a:pPr>
                      <a:r>
                        <a:rPr lang="en-US" sz="1000" b="1" dirty="0">
                          <a:effectLst/>
                          <a:latin typeface="Times New Roman" panose="02020603050405020304" pitchFamily="18" charset="0"/>
                          <a:cs typeface="Times New Roman" panose="02020603050405020304" pitchFamily="18" charset="0"/>
                        </a:rPr>
                        <a:t>S. No.</a:t>
                      </a:r>
                      <a:endParaRPr lang="en-IN"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275" marR="41275" marT="9525" marB="0"/>
                </a:tc>
                <a:tc rowSpan="2">
                  <a:txBody>
                    <a:bodyPr/>
                    <a:lstStyle/>
                    <a:p>
                      <a:pPr marR="342900" algn="ctr" hangingPunct="0">
                        <a:lnSpc>
                          <a:spcPct val="100000"/>
                        </a:lnSpc>
                      </a:pPr>
                      <a:r>
                        <a:rPr lang="en-US" sz="1000" b="1" dirty="0">
                          <a:effectLst/>
                          <a:latin typeface="Times New Roman" panose="02020603050405020304" pitchFamily="18" charset="0"/>
                          <a:cs typeface="Times New Roman" panose="02020603050405020304" pitchFamily="18" charset="0"/>
                        </a:rPr>
                        <a:t>EMP Activities </a:t>
                      </a:r>
                      <a:endParaRPr lang="en-IN"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275" marR="41275" marT="9525" marB="0"/>
                </a:tc>
                <a:tc gridSpan="3">
                  <a:txBody>
                    <a:bodyPr/>
                    <a:lstStyle/>
                    <a:p>
                      <a:pPr marR="342900" algn="ctr" hangingPunct="0">
                        <a:lnSpc>
                          <a:spcPct val="100000"/>
                        </a:lnSpc>
                      </a:pPr>
                      <a:r>
                        <a:rPr lang="en-US" sz="1000" b="1">
                          <a:effectLst/>
                          <a:latin typeface="Times New Roman" panose="02020603050405020304" pitchFamily="18" charset="0"/>
                          <a:cs typeface="Times New Roman" panose="02020603050405020304" pitchFamily="18" charset="0"/>
                        </a:rPr>
                        <a:t>Year wise Expenditure in Rs (Lac) </a:t>
                      </a:r>
                      <a:endParaRPr lang="en-IN" sz="1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275" marR="41275" marT="9525" marB="0"/>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4235663881"/>
                  </a:ext>
                </a:extLst>
              </a:tr>
              <a:tr h="0">
                <a:tc vMerge="1">
                  <a:txBody>
                    <a:bodyPr/>
                    <a:lstStyle/>
                    <a:p>
                      <a:endParaRPr lang="en-IN"/>
                    </a:p>
                  </a:txBody>
                  <a:tcPr/>
                </a:tc>
                <a:tc vMerge="1">
                  <a:txBody>
                    <a:bodyPr/>
                    <a:lstStyle/>
                    <a:p>
                      <a:endParaRPr lang="en-IN"/>
                    </a:p>
                  </a:txBody>
                  <a:tcPr/>
                </a:tc>
                <a:tc>
                  <a:txBody>
                    <a:bodyPr/>
                    <a:lstStyle/>
                    <a:p>
                      <a:pPr marR="156845" algn="ctr" hangingPunct="0">
                        <a:lnSpc>
                          <a:spcPct val="100000"/>
                        </a:lnSpc>
                      </a:pPr>
                      <a:r>
                        <a:rPr lang="en-US" sz="1000" b="1" dirty="0">
                          <a:effectLst/>
                          <a:latin typeface="Times New Roman" panose="02020603050405020304" pitchFamily="18" charset="0"/>
                          <a:cs typeface="Times New Roman" panose="02020603050405020304" pitchFamily="18" charset="0"/>
                        </a:rPr>
                        <a:t>1</a:t>
                      </a:r>
                      <a:r>
                        <a:rPr lang="en-US" sz="1000" b="1" baseline="30000" dirty="0">
                          <a:effectLst/>
                          <a:latin typeface="Times New Roman" panose="02020603050405020304" pitchFamily="18" charset="0"/>
                          <a:cs typeface="Times New Roman" panose="02020603050405020304" pitchFamily="18" charset="0"/>
                        </a:rPr>
                        <a:t>st</a:t>
                      </a:r>
                      <a:r>
                        <a:rPr lang="en-US" sz="1000" b="1" dirty="0">
                          <a:effectLst/>
                          <a:latin typeface="Times New Roman" panose="02020603050405020304" pitchFamily="18" charset="0"/>
                          <a:cs typeface="Times New Roman" panose="02020603050405020304" pitchFamily="18" charset="0"/>
                        </a:rPr>
                        <a:t>Year</a:t>
                      </a:r>
                      <a:endParaRPr lang="en-IN"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275" marR="41275" marT="9525" marB="0"/>
                </a:tc>
                <a:tc>
                  <a:txBody>
                    <a:bodyPr/>
                    <a:lstStyle/>
                    <a:p>
                      <a:pPr marR="119380" algn="ctr" hangingPunct="0">
                        <a:lnSpc>
                          <a:spcPct val="100000"/>
                        </a:lnSpc>
                      </a:pPr>
                      <a:r>
                        <a:rPr lang="en-US" sz="1000" b="1" dirty="0">
                          <a:effectLst/>
                          <a:latin typeface="Times New Roman" panose="02020603050405020304" pitchFamily="18" charset="0"/>
                          <a:cs typeface="Times New Roman" panose="02020603050405020304" pitchFamily="18" charset="0"/>
                        </a:rPr>
                        <a:t>2</a:t>
                      </a:r>
                      <a:r>
                        <a:rPr lang="en-US" sz="1000" b="1" baseline="30000" dirty="0">
                          <a:effectLst/>
                          <a:latin typeface="Times New Roman" panose="02020603050405020304" pitchFamily="18" charset="0"/>
                          <a:cs typeface="Times New Roman" panose="02020603050405020304" pitchFamily="18" charset="0"/>
                        </a:rPr>
                        <a:t>nd</a:t>
                      </a:r>
                      <a:r>
                        <a:rPr lang="en-US" sz="1000" b="1" dirty="0">
                          <a:effectLst/>
                          <a:latin typeface="Times New Roman" panose="02020603050405020304" pitchFamily="18" charset="0"/>
                          <a:cs typeface="Times New Roman" panose="02020603050405020304" pitchFamily="18" charset="0"/>
                        </a:rPr>
                        <a:t>Year</a:t>
                      </a:r>
                      <a:endParaRPr lang="en-IN"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119380" algn="ctr" hangingPunct="0">
                        <a:lnSpc>
                          <a:spcPct val="100000"/>
                        </a:lnSpc>
                      </a:pPr>
                      <a:r>
                        <a:rPr lang="en-US" sz="1000" b="1" dirty="0">
                          <a:effectLst/>
                          <a:latin typeface="Times New Roman" panose="02020603050405020304" pitchFamily="18" charset="0"/>
                          <a:cs typeface="Times New Roman" panose="02020603050405020304" pitchFamily="18" charset="0"/>
                        </a:rPr>
                        <a:t>3</a:t>
                      </a:r>
                      <a:r>
                        <a:rPr lang="en-US" sz="1000" b="1" baseline="30000" dirty="0">
                          <a:effectLst/>
                          <a:latin typeface="Times New Roman" panose="02020603050405020304" pitchFamily="18" charset="0"/>
                          <a:cs typeface="Times New Roman" panose="02020603050405020304" pitchFamily="18" charset="0"/>
                        </a:rPr>
                        <a:t>nd </a:t>
                      </a:r>
                      <a:r>
                        <a:rPr lang="en-US" sz="1000" b="1" dirty="0">
                          <a:effectLst/>
                          <a:latin typeface="Times New Roman" panose="02020603050405020304" pitchFamily="18" charset="0"/>
                          <a:cs typeface="Times New Roman" panose="02020603050405020304" pitchFamily="18" charset="0"/>
                        </a:rPr>
                        <a:t>Year</a:t>
                      </a:r>
                      <a:endParaRPr lang="en-IN"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532508658"/>
                  </a:ext>
                </a:extLst>
              </a:tr>
              <a:tr h="0">
                <a:tc>
                  <a:txBody>
                    <a:bodyPr/>
                    <a:lstStyle/>
                    <a:p>
                      <a:pPr marR="12700" algn="ctr" hangingPunct="0">
                        <a:lnSpc>
                          <a:spcPct val="100000"/>
                        </a:lnSpc>
                        <a:tabLst>
                          <a:tab pos="318135" algn="l"/>
                        </a:tabLst>
                      </a:pPr>
                      <a:r>
                        <a:rPr lang="en-US" sz="1000">
                          <a:effectLst/>
                          <a:latin typeface="Times New Roman" panose="02020603050405020304" pitchFamily="18" charset="0"/>
                          <a:cs typeface="Times New Roman" panose="02020603050405020304" pitchFamily="18" charset="0"/>
                        </a:rPr>
                        <a:t>1.</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275" marR="41275" marT="9525" marB="0"/>
                </a:tc>
                <a:tc>
                  <a:txBody>
                    <a:bodyPr/>
                    <a:lstStyle/>
                    <a:p>
                      <a:pPr marR="342900" hangingPunct="0">
                        <a:lnSpc>
                          <a:spcPct val="100000"/>
                        </a:lnSpc>
                      </a:pPr>
                      <a:r>
                        <a:rPr lang="en-US" sz="1000">
                          <a:effectLst/>
                          <a:latin typeface="Times New Roman" panose="02020603050405020304" pitchFamily="18" charset="0"/>
                          <a:cs typeface="Times New Roman" panose="02020603050405020304" pitchFamily="18" charset="0"/>
                        </a:rPr>
                        <a:t>Education</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275" marR="41275" marT="9525" marB="0"/>
                </a:tc>
                <a:tc>
                  <a:txBody>
                    <a:bodyPr/>
                    <a:lstStyle/>
                    <a:p>
                      <a:pPr marR="156845" algn="ctr" hangingPunct="0">
                        <a:lnSpc>
                          <a:spcPct val="100000"/>
                        </a:lnSpc>
                      </a:pPr>
                      <a:r>
                        <a:rPr lang="en-US" sz="1000">
                          <a:effectLst/>
                          <a:latin typeface="Times New Roman" panose="02020603050405020304" pitchFamily="18" charset="0"/>
                          <a:cs typeface="Times New Roman" panose="02020603050405020304" pitchFamily="18" charset="0"/>
                        </a:rPr>
                        <a:t>2.00</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275" marR="41275" marT="9525" marB="0"/>
                </a:tc>
                <a:tc>
                  <a:txBody>
                    <a:bodyPr/>
                    <a:lstStyle/>
                    <a:p>
                      <a:pPr marR="156845" algn="ctr" hangingPunct="0">
                        <a:lnSpc>
                          <a:spcPct val="100000"/>
                        </a:lnSpc>
                      </a:pPr>
                      <a:r>
                        <a:rPr lang="en-US" sz="1000">
                          <a:effectLst/>
                          <a:latin typeface="Times New Roman" panose="02020603050405020304" pitchFamily="18" charset="0"/>
                          <a:cs typeface="Times New Roman" panose="02020603050405020304" pitchFamily="18" charset="0"/>
                        </a:rPr>
                        <a:t>2.00</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119380" algn="ctr" hangingPunct="0">
                        <a:lnSpc>
                          <a:spcPct val="100000"/>
                        </a:lnSpc>
                      </a:pPr>
                      <a:r>
                        <a:rPr lang="en-US" sz="1000">
                          <a:effectLst/>
                          <a:latin typeface="Times New Roman" panose="02020603050405020304" pitchFamily="18" charset="0"/>
                          <a:cs typeface="Times New Roman" panose="02020603050405020304" pitchFamily="18" charset="0"/>
                        </a:rPr>
                        <a:t>2.00</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374071405"/>
                  </a:ext>
                </a:extLst>
              </a:tr>
              <a:tr h="0">
                <a:tc>
                  <a:txBody>
                    <a:bodyPr/>
                    <a:lstStyle/>
                    <a:p>
                      <a:pPr marR="12700" algn="ctr" hangingPunct="0">
                        <a:lnSpc>
                          <a:spcPct val="100000"/>
                        </a:lnSpc>
                        <a:tabLst>
                          <a:tab pos="318135" algn="l"/>
                        </a:tabLst>
                      </a:pPr>
                      <a:r>
                        <a:rPr lang="en-US" sz="1000">
                          <a:effectLst/>
                          <a:latin typeface="Times New Roman" panose="02020603050405020304" pitchFamily="18" charset="0"/>
                          <a:cs typeface="Times New Roman" panose="02020603050405020304" pitchFamily="18" charset="0"/>
                        </a:rPr>
                        <a:t>2.</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275" marR="41275" marT="9525" marB="0"/>
                </a:tc>
                <a:tc>
                  <a:txBody>
                    <a:bodyPr/>
                    <a:lstStyle/>
                    <a:p>
                      <a:pPr marR="342900" hangingPunct="0">
                        <a:lnSpc>
                          <a:spcPct val="100000"/>
                        </a:lnSpc>
                      </a:pPr>
                      <a:r>
                        <a:rPr lang="en-US" sz="1000">
                          <a:effectLst/>
                          <a:latin typeface="Times New Roman" panose="02020603050405020304" pitchFamily="18" charset="0"/>
                          <a:cs typeface="Times New Roman" panose="02020603050405020304" pitchFamily="18" charset="0"/>
                        </a:rPr>
                        <a:t>Health Awareness</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275" marR="41275" marT="9525" marB="0"/>
                </a:tc>
                <a:tc>
                  <a:txBody>
                    <a:bodyPr/>
                    <a:lstStyle/>
                    <a:p>
                      <a:pPr marR="156845" algn="ctr" hangingPunct="0">
                        <a:lnSpc>
                          <a:spcPct val="100000"/>
                        </a:lnSpc>
                      </a:pPr>
                      <a:r>
                        <a:rPr lang="en-US" sz="1000">
                          <a:effectLst/>
                          <a:latin typeface="Times New Roman" panose="02020603050405020304" pitchFamily="18" charset="0"/>
                          <a:cs typeface="Times New Roman" panose="02020603050405020304" pitchFamily="18" charset="0"/>
                        </a:rPr>
                        <a:t>4.00</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275" marR="41275" marT="9525" marB="0"/>
                </a:tc>
                <a:tc>
                  <a:txBody>
                    <a:bodyPr/>
                    <a:lstStyle/>
                    <a:p>
                      <a:pPr marR="156845" algn="ctr" hangingPunct="0">
                        <a:lnSpc>
                          <a:spcPct val="100000"/>
                        </a:lnSpc>
                      </a:pPr>
                      <a:r>
                        <a:rPr lang="en-US" sz="1000">
                          <a:effectLst/>
                          <a:latin typeface="Times New Roman" panose="02020603050405020304" pitchFamily="18" charset="0"/>
                          <a:cs typeface="Times New Roman" panose="02020603050405020304" pitchFamily="18" charset="0"/>
                        </a:rPr>
                        <a:t>4.00</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119380" algn="ctr" hangingPunct="0">
                        <a:lnSpc>
                          <a:spcPct val="100000"/>
                        </a:lnSpc>
                      </a:pPr>
                      <a:r>
                        <a:rPr lang="en-US" sz="1000">
                          <a:effectLst/>
                          <a:latin typeface="Times New Roman" panose="02020603050405020304" pitchFamily="18" charset="0"/>
                          <a:cs typeface="Times New Roman" panose="02020603050405020304" pitchFamily="18" charset="0"/>
                        </a:rPr>
                        <a:t>4.00</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28228768"/>
                  </a:ext>
                </a:extLst>
              </a:tr>
              <a:tr h="0">
                <a:tc>
                  <a:txBody>
                    <a:bodyPr/>
                    <a:lstStyle/>
                    <a:p>
                      <a:pPr marR="12700" algn="ctr" hangingPunct="0">
                        <a:lnSpc>
                          <a:spcPct val="100000"/>
                        </a:lnSpc>
                        <a:tabLst>
                          <a:tab pos="318135" algn="l"/>
                        </a:tabLst>
                      </a:pPr>
                      <a:r>
                        <a:rPr lang="en-US" sz="1000">
                          <a:effectLst/>
                          <a:latin typeface="Times New Roman" panose="02020603050405020304" pitchFamily="18" charset="0"/>
                          <a:cs typeface="Times New Roman" panose="02020603050405020304" pitchFamily="18" charset="0"/>
                        </a:rPr>
                        <a:t>3.</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275" marR="41275" marT="9525" marB="0"/>
                </a:tc>
                <a:tc>
                  <a:txBody>
                    <a:bodyPr/>
                    <a:lstStyle/>
                    <a:p>
                      <a:pPr marR="342900" hangingPunct="0">
                        <a:lnSpc>
                          <a:spcPct val="100000"/>
                        </a:lnSpc>
                      </a:pPr>
                      <a:r>
                        <a:rPr lang="en-US" sz="1000">
                          <a:effectLst/>
                          <a:latin typeface="Times New Roman" panose="02020603050405020304" pitchFamily="18" charset="0"/>
                          <a:cs typeface="Times New Roman" panose="02020603050405020304" pitchFamily="18" charset="0"/>
                        </a:rPr>
                        <a:t>Development Rain Water Harvesting</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275" marR="41275" marT="9525" marB="0"/>
                </a:tc>
                <a:tc>
                  <a:txBody>
                    <a:bodyPr/>
                    <a:lstStyle/>
                    <a:p>
                      <a:pPr marR="156845" algn="ctr" hangingPunct="0">
                        <a:lnSpc>
                          <a:spcPct val="100000"/>
                        </a:lnSpc>
                      </a:pPr>
                      <a:r>
                        <a:rPr lang="en-US" sz="1000">
                          <a:effectLst/>
                          <a:latin typeface="Times New Roman" panose="02020603050405020304" pitchFamily="18" charset="0"/>
                          <a:cs typeface="Times New Roman" panose="02020603050405020304" pitchFamily="18" charset="0"/>
                        </a:rPr>
                        <a:t>4.00</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275" marR="41275" marT="9525" marB="0"/>
                </a:tc>
                <a:tc>
                  <a:txBody>
                    <a:bodyPr/>
                    <a:lstStyle/>
                    <a:p>
                      <a:pPr marR="156845" algn="ctr" hangingPunct="0">
                        <a:lnSpc>
                          <a:spcPct val="100000"/>
                        </a:lnSpc>
                      </a:pPr>
                      <a:r>
                        <a:rPr lang="en-US" sz="1000">
                          <a:effectLst/>
                          <a:latin typeface="Times New Roman" panose="02020603050405020304" pitchFamily="18" charset="0"/>
                          <a:cs typeface="Times New Roman" panose="02020603050405020304" pitchFamily="18" charset="0"/>
                        </a:rPr>
                        <a:t>4.00</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119380" algn="ctr" hangingPunct="0">
                        <a:lnSpc>
                          <a:spcPct val="100000"/>
                        </a:lnSpc>
                      </a:pPr>
                      <a:r>
                        <a:rPr lang="en-US" sz="1000">
                          <a:effectLst/>
                          <a:latin typeface="Times New Roman" panose="02020603050405020304" pitchFamily="18" charset="0"/>
                          <a:cs typeface="Times New Roman" panose="02020603050405020304" pitchFamily="18" charset="0"/>
                        </a:rPr>
                        <a:t>2.00</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349500265"/>
                  </a:ext>
                </a:extLst>
              </a:tr>
              <a:tr h="0">
                <a:tc gridSpan="2">
                  <a:txBody>
                    <a:bodyPr/>
                    <a:lstStyle/>
                    <a:p>
                      <a:pPr marR="57150" algn="ctr" hangingPunct="0">
                        <a:lnSpc>
                          <a:spcPct val="100000"/>
                        </a:lnSpc>
                      </a:pPr>
                      <a:r>
                        <a:rPr lang="en-US" sz="1000">
                          <a:effectLst/>
                          <a:latin typeface="Times New Roman" panose="02020603050405020304" pitchFamily="18" charset="0"/>
                          <a:cs typeface="Times New Roman" panose="02020603050405020304" pitchFamily="18" charset="0"/>
                        </a:rPr>
                        <a:t>Total:  Rs. 28.00 Lacs</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275" marR="41275" marT="9525" marB="0"/>
                </a:tc>
                <a:tc hMerge="1">
                  <a:txBody>
                    <a:bodyPr/>
                    <a:lstStyle/>
                    <a:p>
                      <a:endParaRPr lang="en-IN"/>
                    </a:p>
                  </a:txBody>
                  <a:tcPr/>
                </a:tc>
                <a:tc>
                  <a:txBody>
                    <a:bodyPr/>
                    <a:lstStyle/>
                    <a:p>
                      <a:pPr marR="156845" algn="ctr" hangingPunct="0">
                        <a:lnSpc>
                          <a:spcPct val="100000"/>
                        </a:lnSpc>
                      </a:pPr>
                      <a:r>
                        <a:rPr lang="en-US" sz="1000">
                          <a:effectLst/>
                          <a:latin typeface="Times New Roman" panose="02020603050405020304" pitchFamily="18" charset="0"/>
                          <a:cs typeface="Times New Roman" panose="02020603050405020304" pitchFamily="18" charset="0"/>
                        </a:rPr>
                        <a:t>10.00</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275" marR="41275" marT="9525" marB="0"/>
                </a:tc>
                <a:tc>
                  <a:txBody>
                    <a:bodyPr/>
                    <a:lstStyle/>
                    <a:p>
                      <a:pPr marR="156845" algn="ctr" hangingPunct="0">
                        <a:lnSpc>
                          <a:spcPct val="100000"/>
                        </a:lnSpc>
                      </a:pPr>
                      <a:r>
                        <a:rPr lang="en-US" sz="1000">
                          <a:effectLst/>
                          <a:latin typeface="Times New Roman" panose="02020603050405020304" pitchFamily="18" charset="0"/>
                          <a:cs typeface="Times New Roman" panose="02020603050405020304" pitchFamily="18" charset="0"/>
                        </a:rPr>
                        <a:t>10.00</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119380" algn="ctr" hangingPunct="0">
                        <a:lnSpc>
                          <a:spcPct val="100000"/>
                        </a:lnSpc>
                      </a:pPr>
                      <a:r>
                        <a:rPr lang="en-US" sz="1000">
                          <a:effectLst/>
                          <a:latin typeface="Times New Roman" panose="02020603050405020304" pitchFamily="18" charset="0"/>
                          <a:cs typeface="Times New Roman" panose="02020603050405020304" pitchFamily="18" charset="0"/>
                        </a:rPr>
                        <a:t>8.00</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80732231"/>
                  </a:ext>
                </a:extLst>
              </a:tr>
              <a:tr h="0">
                <a:tc gridSpan="5">
                  <a:txBody>
                    <a:bodyPr/>
                    <a:lstStyle/>
                    <a:p>
                      <a:pPr marR="73660" hangingPunct="0">
                        <a:lnSpc>
                          <a:spcPct val="100000"/>
                        </a:lnSpc>
                      </a:pPr>
                      <a:r>
                        <a:rPr lang="en-US" sz="1000" dirty="0">
                          <a:effectLst/>
                          <a:latin typeface="Times New Roman" panose="02020603050405020304" pitchFamily="18" charset="0"/>
                          <a:cs typeface="Times New Roman" panose="02020603050405020304" pitchFamily="18" charset="0"/>
                        </a:rPr>
                        <a:t>Total Amount:   Rs.  28.00 Lacs will be provided under the EMP</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275" marR="41275" marT="9525"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219221944"/>
                  </a:ext>
                </a:extLst>
              </a:tr>
            </a:tbl>
          </a:graphicData>
        </a:graphic>
      </p:graphicFrame>
    </p:spTree>
    <p:extLst>
      <p:ext uri="{BB962C8B-B14F-4D97-AF65-F5344CB8AC3E}">
        <p14:creationId xmlns:p14="http://schemas.microsoft.com/office/powerpoint/2010/main" val="1854580857"/>
      </p:ext>
    </p:extLst>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idx="4294967295" type="title"/>
          </p:nvPr>
        </p:nvSpPr>
        <p:spPr>
          <a:xfrm>
            <a:off x="457200" y="228600"/>
            <a:ext cx="9067800" cy="457200"/>
          </a:xfrm>
        </p:spPr>
        <p:txBody>
          <a:bodyPr>
            <a:noAutofit/>
          </a:bodyPr>
          <a:lstStyle/>
          <a:p>
            <a:r>
              <a:rPr b="1" dirty="0" lang="en-US" sz="2400">
                <a:latin charset="0" pitchFamily="18" typeface="Times New Roman"/>
                <a:ea typeface="+mn-ea"/>
                <a:cs charset="0" pitchFamily="18" typeface="Times New Roman"/>
              </a:rPr>
              <a:t>GOOGLE MAP</a:t>
            </a:r>
            <a:br>
              <a:rPr b="1" dirty="0" kern="0" lang="en-US" sz="2400">
                <a:latin charset="0" pitchFamily="18" typeface="Garamond"/>
                <a:cs charset="0" pitchFamily="18" typeface="Times New Roman"/>
              </a:rPr>
            </a:br>
            <a:endParaRPr dirty="0" lang="en-US" sz="2400"/>
          </a:p>
        </p:txBody>
      </p:sp>
      <p:sp>
        <p:nvSpPr>
          <p:cNvPr id="4" name="Slide Number Placeholder 3"/>
          <p:cNvSpPr>
            <a:spLocks noGrp="1"/>
          </p:cNvSpPr>
          <p:nvPr>
            <p:ph idx="12" sz="quarter" type="sldNum"/>
          </p:nvPr>
        </p:nvSpPr>
        <p:spPr>
          <a:xfrm>
            <a:off x="7137400" y="6416675"/>
            <a:ext cx="2311400" cy="365125"/>
          </a:xfrm>
        </p:spPr>
        <p:txBody>
          <a:bodyPr/>
          <a:lstStyle/>
          <a:p>
            <a:fld id="{B6F15528-21DE-4FAA-801E-634DDDAF4B2B}" type="slidenum">
              <a:rPr lang="en-US" smtClean="0"/>
              <a:pPr/>
              <a:t>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183591708"/>
              </p:ext>
            </p:extLst>
          </p:nvPr>
        </p:nvGraphicFramePr>
        <p:xfrm>
          <a:off x="6019800" y="2110409"/>
          <a:ext cx="3733800" cy="2080591"/>
        </p:xfrm>
        <a:graphic>
          <a:graphicData uri="http://schemas.openxmlformats.org/drawingml/2006/table">
            <a:tbl>
              <a:tblPr/>
              <a:tblGrid>
                <a:gridCol w="3733800">
                  <a:extLst>
                    <a:ext uri="{9D8B030D-6E8A-4147-A177-3AD203B41FA5}">
                      <a16:colId xmlns:a16="http://schemas.microsoft.com/office/drawing/2014/main" val="20000"/>
                    </a:ext>
                  </a:extLst>
                </a:gridCol>
              </a:tblGrid>
              <a:tr h="294665">
                <a:tc>
                  <a:txBody>
                    <a:bodyPr/>
                    <a:lstStyle/>
                    <a:p>
                      <a:pPr algn="just" defTabSz="914400" eaLnBrk="1" fontAlgn="auto" hangingPunct="1" indent="0" latinLnBrk="0" marL="0" marR="0" rtl="0">
                        <a:lnSpc>
                          <a:spcPct val="150000"/>
                        </a:lnSpc>
                        <a:spcBef>
                          <a:spcPts val="0"/>
                        </a:spcBef>
                        <a:spcAft>
                          <a:spcPts val="0"/>
                        </a:spcAft>
                        <a:buClrTx/>
                        <a:buSzTx/>
                        <a:buFontTx/>
                        <a:buNone/>
                        <a:tabLst/>
                        <a:defRPr/>
                      </a:pPr>
                      <a:r>
                        <a:rPr b="1" dirty="0" lang="en-US" sz="1200">
                          <a:solidFill>
                            <a:schemeClr val="tx1"/>
                          </a:solidFill>
                          <a:latin charset="0" pitchFamily="18" typeface="Times New Roman"/>
                          <a:ea typeface="Times New Roman"/>
                          <a:cs charset="0" pitchFamily="18" typeface="Times New Roman"/>
                        </a:rPr>
                        <a:t>Project Location and Coordinates</a:t>
                      </a: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extLst>
                  <a:ext uri="{0D108BD9-81ED-4DB2-BD59-A6C34878D82A}">
                    <a16:rowId xmlns:a16="http://schemas.microsoft.com/office/drawing/2014/main" val="10000"/>
                  </a:ext>
                </a:extLst>
              </a:tr>
              <a:tr h="1785926">
                <a:tc>
                  <a:txBody>
                    <a:bodyPr/>
                    <a:lstStyle/>
                    <a:p>
                      <a:pPr algn="just" defTabSz="914400" eaLnBrk="1" fontAlgn="auto" hangingPunct="1" indent="0" latinLnBrk="0" marL="0" marR="0" rtl="0">
                        <a:lnSpc>
                          <a:spcPct val="150000"/>
                        </a:lnSpc>
                        <a:spcBef>
                          <a:spcPts val="0"/>
                        </a:spcBef>
                        <a:spcAft>
                          <a:spcPts val="0"/>
                        </a:spcAft>
                        <a:buClrTx/>
                        <a:buSzTx/>
                        <a:buFontTx/>
                        <a:buNone/>
                        <a:tabLst/>
                        <a:defRPr/>
                      </a:pPr>
                      <a:r>
                        <a:rPr b="0" dirty="0" kern="1200" lang="en-US" sz="1200">
                          <a:solidFill>
                            <a:schemeClr val="tx1"/>
                          </a:solidFill>
                          <a:latin charset="0" pitchFamily="18" typeface="Times New Roman"/>
                          <a:cs charset="0" pitchFamily="18" typeface="Times New Roman"/>
                        </a:rPr>
                        <a:t>Plot No.E-154 to E-156, E-157 , RIICO Industrial Area, </a:t>
                      </a:r>
                      <a:r>
                        <a:rPr b="0" dirty="0" err="1" kern="1200" lang="en-US" sz="1200">
                          <a:solidFill>
                            <a:schemeClr val="tx1"/>
                          </a:solidFill>
                          <a:latin charset="0" pitchFamily="18" typeface="Times New Roman"/>
                          <a:cs charset="0" pitchFamily="18" typeface="Times New Roman"/>
                        </a:rPr>
                        <a:t>Bagru</a:t>
                      </a:r>
                      <a:r>
                        <a:rPr b="0" dirty="0" kern="1200" lang="en-US" sz="1200">
                          <a:solidFill>
                            <a:schemeClr val="tx1"/>
                          </a:solidFill>
                          <a:latin charset="0" pitchFamily="18" typeface="Times New Roman"/>
                          <a:cs charset="0" pitchFamily="18" typeface="Times New Roman"/>
                        </a:rPr>
                        <a:t> extension phase-II, Jaipur, Rajasthan</a:t>
                      </a:r>
                    </a:p>
                    <a:p>
                      <a:pPr algn="just" defTabSz="914400" eaLnBrk="1" fontAlgn="auto" hangingPunct="1" indent="0" latinLnBrk="0" marL="0" marR="0" rtl="0">
                        <a:lnSpc>
                          <a:spcPct val="150000"/>
                        </a:lnSpc>
                        <a:spcBef>
                          <a:spcPts val="0"/>
                        </a:spcBef>
                        <a:spcAft>
                          <a:spcPts val="0"/>
                        </a:spcAft>
                        <a:buClrTx/>
                        <a:buSzTx/>
                        <a:buFontTx/>
                        <a:buNone/>
                        <a:tabLst/>
                        <a:defRPr/>
                      </a:pPr>
                      <a:endParaRPr b="0" dirty="0" kern="1200" lang="en-US" sz="1200">
                        <a:solidFill>
                          <a:schemeClr val="tx1"/>
                        </a:solidFill>
                        <a:latin charset="0" pitchFamily="18" typeface="Times New Roman"/>
                        <a:cs charset="0" pitchFamily="18" typeface="Times New Roman"/>
                      </a:endParaRPr>
                    </a:p>
                    <a:p>
                      <a:pPr algn="just" defTabSz="914400" eaLnBrk="1" fontAlgn="auto" hangingPunct="1" indent="0" latinLnBrk="0" marL="0" marR="0" rtl="0">
                        <a:lnSpc>
                          <a:spcPct val="150000"/>
                        </a:lnSpc>
                        <a:spcBef>
                          <a:spcPts val="0"/>
                        </a:spcBef>
                        <a:spcAft>
                          <a:spcPts val="0"/>
                        </a:spcAft>
                        <a:buClrTx/>
                        <a:buSzTx/>
                        <a:buFontTx/>
                        <a:buNone/>
                        <a:tabLst/>
                        <a:defRPr/>
                      </a:pPr>
                      <a:endParaRPr b="0" dirty="0" kern="1200" lang="en-US" sz="1200">
                        <a:solidFill>
                          <a:schemeClr val="tx1"/>
                        </a:solidFill>
                        <a:latin charset="0" pitchFamily="18" typeface="Times New Roman"/>
                        <a:cs charset="0" pitchFamily="18" typeface="Times New Roman"/>
                      </a:endParaRPr>
                    </a:p>
                    <a:p>
                      <a:pPr algn="just" defTabSz="914400" eaLnBrk="1" fontAlgn="auto" hangingPunct="1" indent="0" latinLnBrk="0" marL="0" marR="0" rtl="0">
                        <a:lnSpc>
                          <a:spcPct val="150000"/>
                        </a:lnSpc>
                        <a:spcBef>
                          <a:spcPts val="0"/>
                        </a:spcBef>
                        <a:spcAft>
                          <a:spcPts val="0"/>
                        </a:spcAft>
                        <a:buClrTx/>
                        <a:buSzTx/>
                        <a:buFontTx/>
                        <a:buNone/>
                        <a:tabLst/>
                        <a:defRPr/>
                      </a:pPr>
                      <a:endParaRPr b="0" dirty="0" kern="1200" lang="en-US" sz="1200">
                        <a:solidFill>
                          <a:schemeClr val="tx1"/>
                        </a:solidFill>
                        <a:latin charset="0" pitchFamily="18" typeface="Times New Roman"/>
                        <a:cs charset="0" pitchFamily="18" typeface="Times New Roman"/>
                      </a:endParaRP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extLst>
                  <a:ext uri="{0D108BD9-81ED-4DB2-BD59-A6C34878D82A}">
                    <a16:rowId xmlns:a16="http://schemas.microsoft.com/office/drawing/2014/main" val="10001"/>
                  </a:ext>
                </a:extLst>
              </a:tr>
            </a:tbl>
          </a:graphicData>
        </a:graphic>
      </p:graphicFrame>
      <p:pic>
        <p:nvPicPr>
          <p:cNvPr id="7" name="Picture 6">
            <a:extLst>
              <a:ext uri="{FF2B5EF4-FFF2-40B4-BE49-F238E27FC236}">
                <a16:creationId xmlns:a16="http://schemas.microsoft.com/office/drawing/2014/main" id="{45DA4815-4E20-4EF7-9858-A313DDA8017A}"/>
              </a:ext>
            </a:extLst>
          </p:cNvPr>
          <p:cNvPicPr>
            <a:picLocks noChangeAspect="1"/>
          </p:cNvPicPr>
          <p:nvPr/>
        </p:nvPicPr>
        <p:blipFill>
          <a:blip r:embed="rId2"/>
          <a:srcRect r="134"/>
          <a:stretch>
            <a:fillRect/>
          </a:stretch>
        </p:blipFill>
        <p:spPr bwMode="auto">
          <a:xfrm>
            <a:off x="9194006" y="76200"/>
            <a:ext cx="661988" cy="708173"/>
          </a:xfrm>
          <a:prstGeom prst="rect">
            <a:avLst/>
          </a:prstGeom>
          <a:noFill/>
          <a:ln w="9525">
            <a:solidFill>
              <a:srgbClr val="FFFFFF"/>
            </a:solidFill>
            <a:miter lim="800000"/>
            <a:headEnd/>
            <a:tailEnd/>
          </a:ln>
        </p:spPr>
      </p:pic>
      <p:pic>
        <p:nvPicPr>
          <p:cNvPr id="5" name="Picture 2">
            <a:extLst>
              <a:ext uri="{FF2B5EF4-FFF2-40B4-BE49-F238E27FC236}">
                <a16:creationId xmlns:a16="http://schemas.microsoft.com/office/drawing/2014/main" id="{A831CE88-2265-F4D2-8A10-78BC0E3C2F17}"/>
              </a:ext>
            </a:extLst>
          </p:cNvPr>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bwMode="auto">
          <a:xfrm>
            <a:off x="304800" y="717550"/>
            <a:ext cx="5456237" cy="569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a:extLst>
              <a:ext uri="{FF2B5EF4-FFF2-40B4-BE49-F238E27FC236}">
                <a16:creationId xmlns:a16="http://schemas.microsoft.com/office/drawing/2014/main" id="{B545BCA0-A042-7D55-25F8-DE0A0CAE6E0D}"/>
              </a:ext>
            </a:extLst>
          </p:cNvPr>
          <p:cNvGraphicFramePr>
            <a:graphicFrameLocks noGrp="1"/>
          </p:cNvGraphicFramePr>
          <p:nvPr>
            <p:extLst>
              <p:ext uri="{D42A27DB-BD31-4B8C-83A1-F6EECF244321}">
                <p14:modId xmlns:p14="http://schemas.microsoft.com/office/powerpoint/2010/main" val="475682657"/>
              </p:ext>
            </p:extLst>
          </p:nvPr>
        </p:nvGraphicFramePr>
        <p:xfrm>
          <a:off x="6370782" y="3056572"/>
          <a:ext cx="3048000" cy="1021080"/>
        </p:xfrm>
        <a:graphic>
          <a:graphicData uri="http://schemas.openxmlformats.org/drawingml/2006/table">
            <a:tbl>
              <a:tblPr>
                <a:tableStyleId>{5C22544A-7EE6-4342-B048-85BDC9FD1C3A}</a:tableStyleId>
              </a:tblPr>
              <a:tblGrid>
                <a:gridCol w="601579">
                  <a:extLst>
                    <a:ext uri="{9D8B030D-6E8A-4147-A177-3AD203B41FA5}">
                      <a16:colId xmlns:a16="http://schemas.microsoft.com/office/drawing/2014/main" val="1112795168"/>
                    </a:ext>
                  </a:extLst>
                </a:gridCol>
                <a:gridCol w="1163053">
                  <a:extLst>
                    <a:ext uri="{9D8B030D-6E8A-4147-A177-3AD203B41FA5}">
                      <a16:colId xmlns:a16="http://schemas.microsoft.com/office/drawing/2014/main" val="3300797949"/>
                    </a:ext>
                  </a:extLst>
                </a:gridCol>
                <a:gridCol w="1283368">
                  <a:extLst>
                    <a:ext uri="{9D8B030D-6E8A-4147-A177-3AD203B41FA5}">
                      <a16:colId xmlns:a16="http://schemas.microsoft.com/office/drawing/2014/main" val="353461959"/>
                    </a:ext>
                  </a:extLst>
                </a:gridCol>
              </a:tblGrid>
              <a:tr h="223520">
                <a:tc>
                  <a:txBody>
                    <a:bodyPr/>
                    <a:lstStyle/>
                    <a:p>
                      <a:pPr algn="ctr"/>
                      <a:r>
                        <a:rPr lang="en-US" sz="1200">
                          <a:effectLst/>
                          <a:latin charset="0" panose="02020603050405020304" pitchFamily="18" typeface="Times New Roman"/>
                          <a:cs charset="0" panose="02020603050405020304" pitchFamily="18" typeface="Times New Roman"/>
                        </a:rPr>
                        <a:t>S. No.</a:t>
                      </a:r>
                      <a:endParaRPr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9525"/>
                </a:tc>
                <a:tc>
                  <a:txBody>
                    <a:bodyPr/>
                    <a:lstStyle/>
                    <a:p>
                      <a:pPr algn="ctr"/>
                      <a:r>
                        <a:rPr lang="en-US" sz="1200">
                          <a:effectLst/>
                          <a:latin charset="0" panose="02020603050405020304" pitchFamily="18" typeface="Times New Roman"/>
                          <a:cs charset="0" panose="02020603050405020304" pitchFamily="18" typeface="Times New Roman"/>
                        </a:rPr>
                        <a:t>Latitude (N)</a:t>
                      </a:r>
                      <a:endParaRPr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9525"/>
                </a:tc>
                <a:tc>
                  <a:txBody>
                    <a:bodyPr/>
                    <a:lstStyle/>
                    <a:p>
                      <a:pPr algn="ctr"/>
                      <a:r>
                        <a:rPr lang="en-US" sz="1200">
                          <a:effectLst/>
                          <a:latin charset="0" panose="02020603050405020304" pitchFamily="18" typeface="Times New Roman"/>
                          <a:cs charset="0" panose="02020603050405020304" pitchFamily="18" typeface="Times New Roman"/>
                        </a:rPr>
                        <a:t>Longitude (E)</a:t>
                      </a:r>
                      <a:endParaRPr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9525"/>
                </a:tc>
                <a:extLst>
                  <a:ext uri="{0D108BD9-81ED-4DB2-BD59-A6C34878D82A}">
                    <a16:rowId xmlns:a16="http://schemas.microsoft.com/office/drawing/2014/main" val="1452998131"/>
                  </a:ext>
                </a:extLst>
              </a:tr>
              <a:tr h="106045">
                <a:tc>
                  <a:txBody>
                    <a:bodyPr/>
                    <a:lstStyle/>
                    <a:p>
                      <a:pPr algn="ctr"/>
                      <a:r>
                        <a:rPr lang="en-US" sz="1200">
                          <a:effectLst/>
                          <a:latin charset="0" panose="02020603050405020304" pitchFamily="18" typeface="Times New Roman"/>
                          <a:cs charset="0" panose="02020603050405020304" pitchFamily="18" typeface="Times New Roman"/>
                        </a:rPr>
                        <a:t>1.</a:t>
                      </a:r>
                      <a:endParaRPr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9525"/>
                </a:tc>
                <a:tc>
                  <a:txBody>
                    <a:bodyPr/>
                    <a:lstStyle/>
                    <a:p>
                      <a:pPr algn="ctr"/>
                      <a:r>
                        <a:rPr lang="en-US" sz="1200">
                          <a:effectLst/>
                          <a:latin charset="0" panose="02020603050405020304" pitchFamily="18" typeface="Times New Roman"/>
                          <a:cs charset="0" panose="02020603050405020304" pitchFamily="18" typeface="Times New Roman"/>
                        </a:rPr>
                        <a:t>26°48'26.43"</a:t>
                      </a:r>
                      <a:endParaRPr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9525"/>
                </a:tc>
                <a:tc>
                  <a:txBody>
                    <a:bodyPr/>
                    <a:lstStyle/>
                    <a:p>
                      <a:pPr algn="ctr"/>
                      <a:r>
                        <a:rPr lang="en-US" sz="1200">
                          <a:effectLst/>
                          <a:latin charset="0" panose="02020603050405020304" pitchFamily="18" typeface="Times New Roman"/>
                          <a:cs charset="0" panose="02020603050405020304" pitchFamily="18" typeface="Times New Roman"/>
                        </a:rPr>
                        <a:t>75°34'15.05"</a:t>
                      </a:r>
                      <a:endParaRPr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9525"/>
                </a:tc>
                <a:extLst>
                  <a:ext uri="{0D108BD9-81ED-4DB2-BD59-A6C34878D82A}">
                    <a16:rowId xmlns:a16="http://schemas.microsoft.com/office/drawing/2014/main" val="1313057835"/>
                  </a:ext>
                </a:extLst>
              </a:tr>
              <a:tr h="106045">
                <a:tc>
                  <a:txBody>
                    <a:bodyPr/>
                    <a:lstStyle/>
                    <a:p>
                      <a:pPr algn="ctr"/>
                      <a:r>
                        <a:rPr lang="en-US" sz="1200">
                          <a:effectLst/>
                          <a:latin charset="0" panose="02020603050405020304" pitchFamily="18" typeface="Times New Roman"/>
                          <a:cs charset="0" panose="02020603050405020304" pitchFamily="18" typeface="Times New Roman"/>
                        </a:rPr>
                        <a:t>2.</a:t>
                      </a:r>
                      <a:endParaRPr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9525"/>
                </a:tc>
                <a:tc>
                  <a:txBody>
                    <a:bodyPr/>
                    <a:lstStyle/>
                    <a:p>
                      <a:pPr algn="ctr"/>
                      <a:r>
                        <a:rPr lang="en-US" sz="1200">
                          <a:effectLst/>
                          <a:latin charset="0" panose="02020603050405020304" pitchFamily="18" typeface="Times New Roman"/>
                          <a:cs charset="0" panose="02020603050405020304" pitchFamily="18" typeface="Times New Roman"/>
                        </a:rPr>
                        <a:t>26°48'23.94"</a:t>
                      </a:r>
                      <a:endParaRPr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9525"/>
                </a:tc>
                <a:tc>
                  <a:txBody>
                    <a:bodyPr/>
                    <a:lstStyle/>
                    <a:p>
                      <a:pPr algn="ctr"/>
                      <a:r>
                        <a:rPr lang="en-US" sz="1200">
                          <a:effectLst/>
                          <a:latin charset="0" panose="02020603050405020304" pitchFamily="18" typeface="Times New Roman"/>
                          <a:cs charset="0" panose="02020603050405020304" pitchFamily="18" typeface="Times New Roman"/>
                        </a:rPr>
                        <a:t>75°34'15.15"</a:t>
                      </a:r>
                      <a:endParaRPr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9525"/>
                </a:tc>
                <a:extLst>
                  <a:ext uri="{0D108BD9-81ED-4DB2-BD59-A6C34878D82A}">
                    <a16:rowId xmlns:a16="http://schemas.microsoft.com/office/drawing/2014/main" val="394505287"/>
                  </a:ext>
                </a:extLst>
              </a:tr>
              <a:tr h="106045">
                <a:tc>
                  <a:txBody>
                    <a:bodyPr/>
                    <a:lstStyle/>
                    <a:p>
                      <a:pPr algn="ctr"/>
                      <a:r>
                        <a:rPr lang="en-US" sz="1200">
                          <a:effectLst/>
                          <a:latin charset="0" panose="02020603050405020304" pitchFamily="18" typeface="Times New Roman"/>
                          <a:cs charset="0" panose="02020603050405020304" pitchFamily="18" typeface="Times New Roman"/>
                        </a:rPr>
                        <a:t>3.</a:t>
                      </a:r>
                      <a:endParaRPr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9525"/>
                </a:tc>
                <a:tc>
                  <a:txBody>
                    <a:bodyPr/>
                    <a:lstStyle/>
                    <a:p>
                      <a:pPr algn="ctr"/>
                      <a:r>
                        <a:rPr lang="en-US" sz="1200">
                          <a:effectLst/>
                          <a:latin charset="0" panose="02020603050405020304" pitchFamily="18" typeface="Times New Roman"/>
                          <a:cs charset="0" panose="02020603050405020304" pitchFamily="18" typeface="Times New Roman"/>
                        </a:rPr>
                        <a:t>26°48'24.04"</a:t>
                      </a:r>
                      <a:endParaRPr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9525"/>
                </a:tc>
                <a:tc>
                  <a:txBody>
                    <a:bodyPr/>
                    <a:lstStyle/>
                    <a:p>
                      <a:pPr algn="ctr"/>
                      <a:r>
                        <a:rPr lang="en-US" sz="1200">
                          <a:effectLst/>
                          <a:latin charset="0" panose="02020603050405020304" pitchFamily="18" typeface="Times New Roman"/>
                          <a:cs charset="0" panose="02020603050405020304" pitchFamily="18" typeface="Times New Roman"/>
                        </a:rPr>
                        <a:t>75°34'7.25"</a:t>
                      </a:r>
                      <a:endParaRPr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9525"/>
                </a:tc>
                <a:extLst>
                  <a:ext uri="{0D108BD9-81ED-4DB2-BD59-A6C34878D82A}">
                    <a16:rowId xmlns:a16="http://schemas.microsoft.com/office/drawing/2014/main" val="1963737022"/>
                  </a:ext>
                </a:extLst>
              </a:tr>
              <a:tr h="220345">
                <a:tc>
                  <a:txBody>
                    <a:bodyPr/>
                    <a:lstStyle/>
                    <a:p>
                      <a:pPr algn="ctr"/>
                      <a:r>
                        <a:rPr lang="en-US" sz="1200">
                          <a:effectLst/>
                          <a:latin charset="0" panose="02020603050405020304" pitchFamily="18" typeface="Times New Roman"/>
                          <a:cs charset="0" panose="02020603050405020304" pitchFamily="18" typeface="Times New Roman"/>
                        </a:rPr>
                        <a:t>4.</a:t>
                      </a:r>
                      <a:endParaRPr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9525"/>
                </a:tc>
                <a:tc>
                  <a:txBody>
                    <a:bodyPr/>
                    <a:lstStyle/>
                    <a:p>
                      <a:pPr algn="ctr"/>
                      <a:r>
                        <a:rPr lang="en-US" sz="1200">
                          <a:effectLst/>
                          <a:latin charset="0" panose="02020603050405020304" pitchFamily="18" typeface="Times New Roman"/>
                          <a:cs charset="0" panose="02020603050405020304" pitchFamily="18" typeface="Times New Roman"/>
                        </a:rPr>
                        <a:t>26°48'26.64"</a:t>
                      </a:r>
                      <a:endParaRPr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9525"/>
                </a:tc>
                <a:tc>
                  <a:txBody>
                    <a:bodyPr/>
                    <a:lstStyle/>
                    <a:p>
                      <a:pPr algn="ctr"/>
                      <a:r>
                        <a:rPr dirty="0" lang="en-US" sz="1200">
                          <a:effectLst/>
                          <a:latin charset="0" panose="02020603050405020304" pitchFamily="18" typeface="Times New Roman"/>
                          <a:cs charset="0" panose="02020603050405020304" pitchFamily="18" typeface="Times New Roman"/>
                        </a:rPr>
                        <a:t>75°34'7.26"</a:t>
                      </a:r>
                      <a:endParaRPr dirty="0"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9525"/>
                </a:tc>
                <a:extLst>
                  <a:ext uri="{0D108BD9-81ED-4DB2-BD59-A6C34878D82A}">
                    <a16:rowId xmlns:a16="http://schemas.microsoft.com/office/drawing/2014/main" val="3815998663"/>
                  </a:ext>
                </a:extLst>
              </a:tr>
            </a:tbl>
          </a:graphicData>
        </a:graphic>
      </p:graphicFrame>
    </p:spTree>
    <p:extLst>
      <p:ext uri="{BB962C8B-B14F-4D97-AF65-F5344CB8AC3E}">
        <p14:creationId xmlns:p14="http://schemas.microsoft.com/office/powerpoint/2010/main" val="5039146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99300" y="6416675"/>
            <a:ext cx="2311400" cy="365125"/>
          </a:xfrm>
        </p:spPr>
        <p:txBody>
          <a:bodyPr/>
          <a:lstStyle/>
          <a:p>
            <a:pPr>
              <a:defRPr/>
            </a:pPr>
            <a:fld id="{E37F0A0A-F07F-49B8-B7E1-B2CDB105F3D9}" type="slidenum">
              <a:rPr lang="en-US" smtClean="0"/>
              <a:pPr>
                <a:defRPr/>
              </a:pPr>
              <a:t>50</a:t>
            </a:fld>
            <a:endParaRPr lang="en-US"/>
          </a:p>
        </p:txBody>
      </p:sp>
      <p:sp>
        <p:nvSpPr>
          <p:cNvPr id="7" name="Rectangle 6"/>
          <p:cNvSpPr/>
          <p:nvPr/>
        </p:nvSpPr>
        <p:spPr>
          <a:xfrm>
            <a:off x="501650" y="26313"/>
            <a:ext cx="9328150" cy="430887"/>
          </a:xfrm>
          <a:prstGeom prst="rect">
            <a:avLst/>
          </a:prstGeom>
        </p:spPr>
        <p:txBody>
          <a:bodyPr>
            <a:spAutoFit/>
          </a:bodyPr>
          <a:lstStyle/>
          <a:p>
            <a:pPr algn="ctr">
              <a:defRPr/>
            </a:pPr>
            <a:r>
              <a:rPr lang="en-US" sz="2200" b="1" dirty="0">
                <a:latin typeface="Times New Roman" pitchFamily="18" charset="0"/>
                <a:cs typeface="Times New Roman" pitchFamily="18" charset="0"/>
              </a:rPr>
              <a:t>POINT WISE COMPLIANCES OF TERM OF REFERENCES</a:t>
            </a:r>
            <a:endParaRPr lang="en-US" sz="2200" b="1" cap="all" dirty="0">
              <a:latin typeface="Times New Roman" pitchFamily="18" charset="0"/>
              <a:ea typeface="+mj-ea"/>
              <a:cs typeface="Times New Roman" pitchFamily="18" charset="0"/>
            </a:endParaRPr>
          </a:p>
        </p:txBody>
      </p:sp>
      <p:sp>
        <p:nvSpPr>
          <p:cNvPr id="6" name="Rectangle 2">
            <a:extLst>
              <a:ext uri="{FF2B5EF4-FFF2-40B4-BE49-F238E27FC236}">
                <a16:creationId xmlns:a16="http://schemas.microsoft.com/office/drawing/2014/main" id="{8E3FA15C-98F1-4D6B-AD3F-0A02F4B595C2}"/>
              </a:ext>
            </a:extLst>
          </p:cNvPr>
          <p:cNvSpPr>
            <a:spLocks noChangeArrowheads="1"/>
          </p:cNvSpPr>
          <p:nvPr/>
        </p:nvSpPr>
        <p:spPr bwMode="auto">
          <a:xfrm>
            <a:off x="3216088" y="1748920"/>
            <a:ext cx="8131550" cy="3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sp>
        <p:nvSpPr>
          <p:cNvPr id="10" name="TextBox 9">
            <a:extLst>
              <a:ext uri="{FF2B5EF4-FFF2-40B4-BE49-F238E27FC236}">
                <a16:creationId xmlns:a16="http://schemas.microsoft.com/office/drawing/2014/main" id="{638F31F7-9729-4B13-807E-6DFE7531BDFC}"/>
              </a:ext>
            </a:extLst>
          </p:cNvPr>
          <p:cNvSpPr txBox="1"/>
          <p:nvPr/>
        </p:nvSpPr>
        <p:spPr>
          <a:xfrm>
            <a:off x="2667000" y="6153090"/>
            <a:ext cx="5671456" cy="400110"/>
          </a:xfrm>
          <a:prstGeom prst="rect">
            <a:avLst/>
          </a:prstGeom>
          <a:noFill/>
        </p:spPr>
        <p:txBody>
          <a:bodyPr wrap="square">
            <a:spAutoFit/>
          </a:bodyPr>
          <a:lstStyle/>
          <a:p>
            <a:r>
              <a:rPr lang="en-US" sz="2000" b="1" dirty="0">
                <a:effectLst/>
                <a:latin typeface="Times New Roman" panose="02020603050405020304" pitchFamily="18" charset="0"/>
                <a:ea typeface="Times New Roman" panose="02020603050405020304" pitchFamily="18" charset="0"/>
              </a:rPr>
              <a:t>Public Hearing Proceeding Photographs </a:t>
            </a:r>
            <a:endParaRPr lang="en-IN" dirty="0"/>
          </a:p>
        </p:txBody>
      </p:sp>
      <p:sp>
        <p:nvSpPr>
          <p:cNvPr id="11" name="Rectangle 10">
            <a:extLst>
              <a:ext uri="{FF2B5EF4-FFF2-40B4-BE49-F238E27FC236}">
                <a16:creationId xmlns:a16="http://schemas.microsoft.com/office/drawing/2014/main" id="{9DF68178-F622-4FA2-ABDD-5DFA9214AF5B}"/>
              </a:ext>
            </a:extLst>
          </p:cNvPr>
          <p:cNvSpPr/>
          <p:nvPr/>
        </p:nvSpPr>
        <p:spPr>
          <a:xfrm>
            <a:off x="76200" y="609600"/>
            <a:ext cx="8991600" cy="307777"/>
          </a:xfrm>
          <a:prstGeom prst="rect">
            <a:avLst/>
          </a:prstGeom>
        </p:spPr>
        <p:txBody>
          <a:bodyPr wrap="square">
            <a:spAutoFit/>
          </a:bodyPr>
          <a:lstStyle/>
          <a:p>
            <a:r>
              <a:rPr lang="en-IN" sz="1400" b="1" u="sng" cap="small" dirty="0">
                <a:solidFill>
                  <a:schemeClr val="accent1">
                    <a:lumMod val="50000"/>
                  </a:schemeClr>
                </a:solidFill>
                <a:latin typeface="Times New Roman" pitchFamily="18" charset="0"/>
                <a:cs typeface="Times New Roman" pitchFamily="18" charset="0"/>
              </a:rPr>
              <a:t>TOR POINT-I Cont.... </a:t>
            </a:r>
          </a:p>
        </p:txBody>
      </p:sp>
      <p:pic>
        <p:nvPicPr>
          <p:cNvPr id="12" name="Picture 11">
            <a:extLst>
              <a:ext uri="{FF2B5EF4-FFF2-40B4-BE49-F238E27FC236}">
                <a16:creationId xmlns:a16="http://schemas.microsoft.com/office/drawing/2014/main" id="{AA2882EF-38F0-E720-1192-3359DFDDF8F2}"/>
              </a:ext>
            </a:extLst>
          </p:cNvPr>
          <p:cNvPicPr>
            <a:picLocks noChangeAspect="1"/>
          </p:cNvPicPr>
          <p:nvPr/>
        </p:nvPicPr>
        <p:blipFill>
          <a:blip r:embed="rId2"/>
          <a:stretch>
            <a:fillRect/>
          </a:stretch>
        </p:blipFill>
        <p:spPr>
          <a:xfrm>
            <a:off x="1741709" y="999239"/>
            <a:ext cx="3452591" cy="2451723"/>
          </a:xfrm>
          <a:prstGeom prst="rect">
            <a:avLst/>
          </a:prstGeom>
        </p:spPr>
      </p:pic>
      <p:pic>
        <p:nvPicPr>
          <p:cNvPr id="13" name="Picture 12">
            <a:extLst>
              <a:ext uri="{FF2B5EF4-FFF2-40B4-BE49-F238E27FC236}">
                <a16:creationId xmlns:a16="http://schemas.microsoft.com/office/drawing/2014/main" id="{6B1DF6B3-BB7B-100C-6BB9-1856FDB1F76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2132" y="882862"/>
            <a:ext cx="3354918" cy="2592508"/>
          </a:xfrm>
          <a:prstGeom prst="rect">
            <a:avLst/>
          </a:prstGeom>
          <a:noFill/>
          <a:ln>
            <a:noFill/>
          </a:ln>
        </p:spPr>
      </p:pic>
      <p:pic>
        <p:nvPicPr>
          <p:cNvPr id="14" name="Picture 13">
            <a:extLst>
              <a:ext uri="{FF2B5EF4-FFF2-40B4-BE49-F238E27FC236}">
                <a16:creationId xmlns:a16="http://schemas.microsoft.com/office/drawing/2014/main" id="{B02CE12D-1713-08EF-E9B9-11B452445C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7012" y="3525260"/>
            <a:ext cx="3418713" cy="2284543"/>
          </a:xfrm>
          <a:prstGeom prst="rect">
            <a:avLst/>
          </a:prstGeom>
          <a:noFill/>
          <a:ln>
            <a:noFill/>
          </a:ln>
        </p:spPr>
      </p:pic>
      <p:pic>
        <p:nvPicPr>
          <p:cNvPr id="15" name="Picture 14">
            <a:extLst>
              <a:ext uri="{FF2B5EF4-FFF2-40B4-BE49-F238E27FC236}">
                <a16:creationId xmlns:a16="http://schemas.microsoft.com/office/drawing/2014/main" id="{0B4263B4-FC39-2308-FA33-FD97556F6B5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2132" y="3595096"/>
            <a:ext cx="3522758" cy="2358147"/>
          </a:xfrm>
          <a:prstGeom prst="rect">
            <a:avLst/>
          </a:prstGeom>
          <a:noFill/>
          <a:ln>
            <a:noFill/>
          </a:ln>
        </p:spPr>
      </p:pic>
    </p:spTree>
    <p:extLst>
      <p:ext uri="{BB962C8B-B14F-4D97-AF65-F5344CB8AC3E}">
        <p14:creationId xmlns:p14="http://schemas.microsoft.com/office/powerpoint/2010/main" val="4164871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99300" y="6416675"/>
            <a:ext cx="2311400" cy="365125"/>
          </a:xfrm>
        </p:spPr>
        <p:txBody>
          <a:bodyPr/>
          <a:lstStyle/>
          <a:p>
            <a:pPr>
              <a:defRPr/>
            </a:pPr>
            <a:fld id="{E37F0A0A-F07F-49B8-B7E1-B2CDB105F3D9}" type="slidenum">
              <a:rPr lang="en-US" smtClean="0"/>
              <a:pPr>
                <a:defRPr/>
              </a:pPr>
              <a:t>51</a:t>
            </a:fld>
            <a:endParaRPr lang="en-US"/>
          </a:p>
        </p:txBody>
      </p:sp>
      <p:sp>
        <p:nvSpPr>
          <p:cNvPr id="7" name="Rectangle 6"/>
          <p:cNvSpPr/>
          <p:nvPr/>
        </p:nvSpPr>
        <p:spPr>
          <a:xfrm>
            <a:off x="501650" y="26313"/>
            <a:ext cx="9328150" cy="430887"/>
          </a:xfrm>
          <a:prstGeom prst="rect">
            <a:avLst/>
          </a:prstGeom>
        </p:spPr>
        <p:txBody>
          <a:bodyPr>
            <a:spAutoFit/>
          </a:bodyPr>
          <a:lstStyle/>
          <a:p>
            <a:pPr algn="ctr">
              <a:defRPr/>
            </a:pPr>
            <a:r>
              <a:rPr lang="en-US" sz="2200" b="1" dirty="0">
                <a:latin typeface="Times New Roman" pitchFamily="18" charset="0"/>
                <a:cs typeface="Times New Roman" pitchFamily="18" charset="0"/>
              </a:rPr>
              <a:t>POINT WISE COMPLIANCES OF TERM OF REFERENCES</a:t>
            </a:r>
            <a:endParaRPr lang="en-US" sz="2200" b="1" cap="all" dirty="0">
              <a:latin typeface="Times New Roman" pitchFamily="18" charset="0"/>
              <a:ea typeface="+mj-ea"/>
              <a:cs typeface="Times New Roman" pitchFamily="18" charset="0"/>
            </a:endParaRPr>
          </a:p>
        </p:txBody>
      </p:sp>
      <p:sp>
        <p:nvSpPr>
          <p:cNvPr id="6" name="Rectangle 2">
            <a:extLst>
              <a:ext uri="{FF2B5EF4-FFF2-40B4-BE49-F238E27FC236}">
                <a16:creationId xmlns:a16="http://schemas.microsoft.com/office/drawing/2014/main" id="{8E3FA15C-98F1-4D6B-AD3F-0A02F4B595C2}"/>
              </a:ext>
            </a:extLst>
          </p:cNvPr>
          <p:cNvSpPr>
            <a:spLocks noChangeArrowheads="1"/>
          </p:cNvSpPr>
          <p:nvPr/>
        </p:nvSpPr>
        <p:spPr bwMode="auto">
          <a:xfrm>
            <a:off x="3216088" y="1748920"/>
            <a:ext cx="8131550" cy="3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aphicFrame>
        <p:nvGraphicFramePr>
          <p:cNvPr id="12" name="Table 11">
            <a:extLst>
              <a:ext uri="{FF2B5EF4-FFF2-40B4-BE49-F238E27FC236}">
                <a16:creationId xmlns:a16="http://schemas.microsoft.com/office/drawing/2014/main" id="{65D0168E-CA0A-4AE5-9CE1-D34B76787FBA}"/>
              </a:ext>
            </a:extLst>
          </p:cNvPr>
          <p:cNvGraphicFramePr>
            <a:graphicFrameLocks noGrp="1"/>
          </p:cNvGraphicFramePr>
          <p:nvPr>
            <p:extLst>
              <p:ext uri="{D42A27DB-BD31-4B8C-83A1-F6EECF244321}">
                <p14:modId xmlns:p14="http://schemas.microsoft.com/office/powerpoint/2010/main" val="1443352175"/>
              </p:ext>
            </p:extLst>
          </p:nvPr>
        </p:nvGraphicFramePr>
        <p:xfrm>
          <a:off x="152400" y="914400"/>
          <a:ext cx="9601198" cy="5316601"/>
        </p:xfrm>
        <a:graphic>
          <a:graphicData uri="http://schemas.openxmlformats.org/drawingml/2006/table">
            <a:tbl>
              <a:tblPr firstRow="1" firstCol="1" bandRow="1">
                <a:tableStyleId>{5940675A-B579-460E-94D1-54222C63F5DA}</a:tableStyleId>
              </a:tblPr>
              <a:tblGrid>
                <a:gridCol w="567026">
                  <a:extLst>
                    <a:ext uri="{9D8B030D-6E8A-4147-A177-3AD203B41FA5}">
                      <a16:colId xmlns:a16="http://schemas.microsoft.com/office/drawing/2014/main" val="4135114171"/>
                    </a:ext>
                  </a:extLst>
                </a:gridCol>
                <a:gridCol w="1426976">
                  <a:extLst>
                    <a:ext uri="{9D8B030D-6E8A-4147-A177-3AD203B41FA5}">
                      <a16:colId xmlns:a16="http://schemas.microsoft.com/office/drawing/2014/main" val="2084676414"/>
                    </a:ext>
                  </a:extLst>
                </a:gridCol>
                <a:gridCol w="1663598">
                  <a:extLst>
                    <a:ext uri="{9D8B030D-6E8A-4147-A177-3AD203B41FA5}">
                      <a16:colId xmlns:a16="http://schemas.microsoft.com/office/drawing/2014/main" val="3068452216"/>
                    </a:ext>
                  </a:extLst>
                </a:gridCol>
                <a:gridCol w="3496725">
                  <a:extLst>
                    <a:ext uri="{9D8B030D-6E8A-4147-A177-3AD203B41FA5}">
                      <a16:colId xmlns:a16="http://schemas.microsoft.com/office/drawing/2014/main" val="1117809365"/>
                    </a:ext>
                  </a:extLst>
                </a:gridCol>
                <a:gridCol w="2446873">
                  <a:extLst>
                    <a:ext uri="{9D8B030D-6E8A-4147-A177-3AD203B41FA5}">
                      <a16:colId xmlns:a16="http://schemas.microsoft.com/office/drawing/2014/main" val="1052350154"/>
                    </a:ext>
                  </a:extLst>
                </a:gridCol>
              </a:tblGrid>
              <a:tr h="162649">
                <a:tc>
                  <a:txBody>
                    <a:bodyPr/>
                    <a:lstStyle/>
                    <a:p>
                      <a:pPr marR="1270" algn="ctr">
                        <a:lnSpc>
                          <a:spcPct val="150000"/>
                        </a:lnSpc>
                      </a:pPr>
                      <a:r>
                        <a:rPr lang="en-US" sz="1200" b="1" dirty="0">
                          <a:effectLst/>
                          <a:latin typeface="Times New Roman" panose="02020603050405020304" pitchFamily="18" charset="0"/>
                          <a:cs typeface="Times New Roman" panose="02020603050405020304" pitchFamily="18" charset="0"/>
                        </a:rPr>
                        <a:t>S. No.</a:t>
                      </a:r>
                      <a:endPar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457" marR="59457" marT="0" marB="0"/>
                </a:tc>
                <a:tc>
                  <a:txBody>
                    <a:bodyPr/>
                    <a:lstStyle/>
                    <a:p>
                      <a:pPr marR="23495">
                        <a:lnSpc>
                          <a:spcPct val="150000"/>
                        </a:lnSpc>
                        <a:tabLst>
                          <a:tab pos="1245870" algn="l"/>
                        </a:tabLst>
                      </a:pPr>
                      <a:r>
                        <a:rPr lang="en-US" sz="1200" b="1" dirty="0">
                          <a:effectLst/>
                          <a:latin typeface="Times New Roman" panose="02020603050405020304" pitchFamily="18" charset="0"/>
                          <a:cs typeface="Times New Roman" panose="02020603050405020304" pitchFamily="18" charset="0"/>
                        </a:rPr>
                        <a:t>Name &amp; Address</a:t>
                      </a:r>
                      <a:endPar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457" marR="59457" marT="0" marB="0"/>
                </a:tc>
                <a:tc>
                  <a:txBody>
                    <a:bodyPr/>
                    <a:lstStyle/>
                    <a:p>
                      <a:pPr marR="45720">
                        <a:lnSpc>
                          <a:spcPct val="150000"/>
                        </a:lnSpc>
                      </a:pPr>
                      <a:r>
                        <a:rPr lang="en-US" sz="1200" b="1" dirty="0">
                          <a:effectLst/>
                          <a:latin typeface="Times New Roman" panose="02020603050405020304" pitchFamily="18" charset="0"/>
                          <a:cs typeface="Times New Roman" panose="02020603050405020304" pitchFamily="18" charset="0"/>
                        </a:rPr>
                        <a:t>Issue/Objection Raised</a:t>
                      </a:r>
                      <a:endPar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457" marR="59457" marT="0" marB="0"/>
                </a:tc>
                <a:tc>
                  <a:txBody>
                    <a:bodyPr/>
                    <a:lstStyle/>
                    <a:p>
                      <a:pPr>
                        <a:lnSpc>
                          <a:spcPct val="150000"/>
                        </a:lnSpc>
                      </a:pPr>
                      <a:r>
                        <a:rPr lang="en-US" sz="1200" b="1" dirty="0">
                          <a:effectLst/>
                          <a:latin typeface="Times New Roman" panose="02020603050405020304" pitchFamily="18" charset="0"/>
                          <a:cs typeface="Times New Roman" panose="02020603050405020304" pitchFamily="18" charset="0"/>
                        </a:rPr>
                        <a:t>Response/Reply</a:t>
                      </a:r>
                      <a:endPar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457" marR="59457" marT="0" marB="0"/>
                </a:tc>
                <a:tc>
                  <a:txBody>
                    <a:bodyPr/>
                    <a:lstStyle/>
                    <a:p>
                      <a:pPr>
                        <a:lnSpc>
                          <a:spcPct val="150000"/>
                        </a:lnSpc>
                      </a:pPr>
                      <a:r>
                        <a:rPr lang="en-US" sz="1200" b="1" dirty="0">
                          <a:effectLst/>
                          <a:latin typeface="Times New Roman" panose="02020603050405020304" pitchFamily="18" charset="0"/>
                          <a:cs typeface="Times New Roman" panose="02020603050405020304" pitchFamily="18" charset="0"/>
                        </a:rPr>
                        <a:t>Budget and action Plan </a:t>
                      </a:r>
                      <a:endPar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457" marR="59457" marT="0" marB="0"/>
                </a:tc>
                <a:extLst>
                  <a:ext uri="{0D108BD9-81ED-4DB2-BD59-A6C34878D82A}">
                    <a16:rowId xmlns:a16="http://schemas.microsoft.com/office/drawing/2014/main" val="1881991409"/>
                  </a:ext>
                </a:extLst>
              </a:tr>
              <a:tr h="1633175">
                <a:tc>
                  <a:txBody>
                    <a:bodyPr/>
                    <a:lstStyle/>
                    <a:p>
                      <a:pPr marR="1270" algn="ctr">
                        <a:lnSpc>
                          <a:spcPct val="150000"/>
                        </a:lnSpc>
                      </a:pPr>
                      <a:r>
                        <a:rPr lang="en-US" sz="1200">
                          <a:effectLst/>
                          <a:latin typeface="Times New Roman" panose="02020603050405020304" pitchFamily="18" charset="0"/>
                          <a:cs typeface="Times New Roman" panose="02020603050405020304" pitchFamily="18" charset="0"/>
                        </a:rPr>
                        <a:t>1.</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457" marR="59457" marT="0" marB="0"/>
                </a:tc>
                <a:tc>
                  <a:txBody>
                    <a:bodyPr/>
                    <a:lstStyle/>
                    <a:p>
                      <a:pPr algn="just">
                        <a:lnSpc>
                          <a:spcPct val="150000"/>
                        </a:lnSpc>
                        <a:spcAft>
                          <a:spcPts val="800"/>
                        </a:spcAft>
                        <a:tabLst>
                          <a:tab pos="1245870" algn="l"/>
                        </a:tabLst>
                      </a:pPr>
                      <a:r>
                        <a:rPr lang="en-IN" sz="1200">
                          <a:effectLst/>
                          <a:latin typeface="Times New Roman" panose="02020603050405020304" pitchFamily="18" charset="0"/>
                          <a:ea typeface="Calibri" panose="020F0502020204030204" pitchFamily="34" charset="0"/>
                          <a:cs typeface="Times New Roman" panose="02020603050405020304" pitchFamily="18" charset="0"/>
                        </a:rPr>
                        <a:t>Shri Raghuveer, Chirota, Bagru</a:t>
                      </a:r>
                    </a:p>
                  </a:txBody>
                  <a:tcPr marL="68580" marR="68580" marT="0" marB="0"/>
                </a:tc>
                <a:tc>
                  <a:txBody>
                    <a:bodyPr/>
                    <a:lstStyle/>
                    <a:p>
                      <a:pPr algn="just">
                        <a:lnSpc>
                          <a:spcPct val="150000"/>
                        </a:lnSpc>
                        <a:spcAft>
                          <a:spcPts val="80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What are the mitigation measures taken by unit regarding control of water pollution?</a:t>
                      </a:r>
                    </a:p>
                  </a:txBody>
                  <a:tcPr marL="68580" marR="68580" marT="0" marB="0"/>
                </a:tc>
                <a:tc>
                  <a:txBody>
                    <a:bodyPr/>
                    <a:lstStyle/>
                    <a:p>
                      <a:pPr marL="342900" marR="18415" lvl="0" indent="-342900" algn="just">
                        <a:lnSpc>
                          <a:spcPct val="150000"/>
                        </a:lnSpc>
                        <a:buFont typeface="Symbol" panose="05050102010706020507" pitchFamily="18" charset="2"/>
                        <a:buChar char=""/>
                        <a:tabLst>
                          <a:tab pos="228600" algn="l"/>
                        </a:tabLst>
                      </a:pPr>
                      <a:r>
                        <a:rPr lang="en-IN" sz="1200">
                          <a:effectLst/>
                          <a:latin typeface="Times New Roman" panose="02020603050405020304" pitchFamily="18" charset="0"/>
                          <a:ea typeface="Calibri" panose="020F0502020204030204" pitchFamily="34" charset="0"/>
                          <a:cs typeface="Times New Roman" panose="02020603050405020304" pitchFamily="18" charset="0"/>
                        </a:rPr>
                        <a:t>Approximately 0.8 KLD Domestic wastewater is being generated from the existing unit, which is disposed off into septic tank followed by soak pit. After expansion 4.8 KLD will be generated, which will be treated into Automatic Control Airlift Crossflow MBR followed by Ozonator technology STP (6 KLD). Treated water from STP will be reused in greenbelt/plantation purposes. </a:t>
                      </a:r>
                    </a:p>
                    <a:p>
                      <a:pPr marL="342900" marR="18415" lvl="0" indent="-342900" algn="just">
                        <a:lnSpc>
                          <a:spcPct val="150000"/>
                        </a:lnSpc>
                        <a:buFont typeface="Symbol" panose="05050102010706020507" pitchFamily="18" charset="2"/>
                        <a:buChar char=""/>
                        <a:tabLst>
                          <a:tab pos="228600" algn="l"/>
                        </a:tabLst>
                      </a:pPr>
                      <a:r>
                        <a:rPr lang="en-IN" sz="1200" b="1">
                          <a:effectLst/>
                          <a:latin typeface="Times New Roman" panose="02020603050405020304" pitchFamily="18" charset="0"/>
                          <a:ea typeface="Calibri" panose="020F0502020204030204" pitchFamily="34" charset="0"/>
                          <a:cs typeface="Times New Roman" panose="02020603050405020304" pitchFamily="18" charset="0"/>
                        </a:rPr>
                        <a:t>Industrial Waste Water</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p>
                      <a:pPr marL="203835" marR="18415" algn="just">
                        <a:lnSpc>
                          <a:spcPct val="150000"/>
                        </a:lnSpc>
                        <a:spcAft>
                          <a:spcPts val="800"/>
                        </a:spcAft>
                        <a:tabLst>
                          <a:tab pos="228600" algn="l"/>
                        </a:tabLst>
                      </a:pPr>
                      <a:r>
                        <a:rPr lang="en-IN" sz="1200">
                          <a:effectLst/>
                          <a:latin typeface="Times New Roman" panose="02020603050405020304" pitchFamily="18" charset="0"/>
                          <a:ea typeface="Calibri" panose="020F0502020204030204" pitchFamily="34" charset="0"/>
                          <a:cs typeface="Times New Roman" panose="02020603050405020304" pitchFamily="18" charset="0"/>
                        </a:rPr>
                        <a:t>There will be no industrial effluent generation, as the water from cooling will be recycled. Hence, there will be no any discharge of wastewater outside the company premises;thus the unit will achieving ZLD.</a:t>
                      </a:r>
                    </a:p>
                  </a:txBody>
                  <a:tcPr marL="68580" marR="68580" marT="0" marB="0"/>
                </a:tc>
                <a:tc>
                  <a:txBody>
                    <a:bodyPr/>
                    <a:lstStyle/>
                    <a:p>
                      <a:pPr>
                        <a:lnSpc>
                          <a:spcPct val="150000"/>
                        </a:lnSpc>
                        <a:spcAft>
                          <a:spcPts val="800"/>
                        </a:spcAft>
                      </a:pPr>
                      <a:r>
                        <a:rPr lang="en-IN"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STP </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IN"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Capital Cost – 4.0 lac</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IN"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Recurring Cost – 0.5 lac</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5608559"/>
                  </a:ext>
                </a:extLst>
              </a:tr>
              <a:tr h="336651">
                <a:tc>
                  <a:txBody>
                    <a:bodyPr/>
                    <a:lstStyle/>
                    <a:p>
                      <a:pPr marR="1270" algn="ctr">
                        <a:lnSpc>
                          <a:spcPct val="150000"/>
                        </a:lnSpc>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800"/>
                        </a:spcAft>
                        <a:tabLst>
                          <a:tab pos="1245870" algn="l"/>
                        </a:tabLst>
                      </a:pPr>
                      <a:r>
                        <a:rPr lang="en-IN" sz="1200">
                          <a:effectLst/>
                          <a:latin typeface="Times New Roman" panose="02020603050405020304" pitchFamily="18" charset="0"/>
                          <a:ea typeface="Calibri" panose="020F0502020204030204" pitchFamily="34" charset="0"/>
                          <a:cs typeface="Times New Roman" panose="02020603050405020304" pitchFamily="18" charset="0"/>
                        </a:rPr>
                        <a:t>Shri Manish Kumar, Bagru  </a:t>
                      </a:r>
                    </a:p>
                  </a:txBody>
                  <a:tcPr marL="68580" marR="68580" marT="0" marB="0"/>
                </a:tc>
                <a:tc>
                  <a:txBody>
                    <a:bodyPr/>
                    <a:lstStyle/>
                    <a:p>
                      <a:pPr algn="just">
                        <a:lnSpc>
                          <a:spcPct val="150000"/>
                        </a:lnSpc>
                        <a:spcAft>
                          <a:spcPts val="80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How much plantation will be carried out by unit?</a:t>
                      </a:r>
                    </a:p>
                  </a:txBody>
                  <a:tcPr marL="68580" marR="68580" marT="0" marB="0"/>
                </a:tc>
                <a:tc>
                  <a:txBody>
                    <a:bodyPr/>
                    <a:lstStyle/>
                    <a:p>
                      <a:pPr algn="just">
                        <a:lnSpc>
                          <a:spcPct val="150000"/>
                        </a:lnSpc>
                        <a:spcAft>
                          <a:spcPts val="80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33% of plant area will be under green cover after expansion. Approximately 560 trees will be planted after expansion.  </a:t>
                      </a:r>
                    </a:p>
                  </a:txBody>
                  <a:tcPr marL="68580" marR="68580" marT="0" marB="0"/>
                </a:tc>
                <a:tc>
                  <a:txBody>
                    <a:bodyPr/>
                    <a:lstStyle/>
                    <a:p>
                      <a:pPr algn="just">
                        <a:lnSpc>
                          <a:spcPct val="150000"/>
                        </a:lnSpc>
                        <a:spcAft>
                          <a:spcPts val="800"/>
                        </a:spcAft>
                      </a:pPr>
                      <a:r>
                        <a:rPr lang="en-IN"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Green belt development</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IN"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Capital Cost – 11.20 lac</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IN"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Recurring cost – 4.0 lac</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0516294"/>
                  </a:ext>
                </a:extLst>
              </a:tr>
            </a:tbl>
          </a:graphicData>
        </a:graphic>
      </p:graphicFrame>
      <p:sp>
        <p:nvSpPr>
          <p:cNvPr id="13" name="TextBox 12">
            <a:extLst>
              <a:ext uri="{FF2B5EF4-FFF2-40B4-BE49-F238E27FC236}">
                <a16:creationId xmlns:a16="http://schemas.microsoft.com/office/drawing/2014/main" id="{C346AEC3-A543-4D23-BA72-E0A718B2D347}"/>
              </a:ext>
            </a:extLst>
          </p:cNvPr>
          <p:cNvSpPr txBox="1"/>
          <p:nvPr/>
        </p:nvSpPr>
        <p:spPr>
          <a:xfrm>
            <a:off x="1371600" y="457200"/>
            <a:ext cx="7956550" cy="338554"/>
          </a:xfrm>
          <a:prstGeom prst="rect">
            <a:avLst/>
          </a:prstGeom>
          <a:noFill/>
        </p:spPr>
        <p:txBody>
          <a:bodyPr wrap="square">
            <a:spAutoFit/>
          </a:bodyPr>
          <a:lstStyle/>
          <a:p>
            <a:pPr algn="ctr"/>
            <a:r>
              <a:rPr lang="en-US" sz="1600" b="1" dirty="0">
                <a:effectLst/>
                <a:latin typeface="Times New Roman" panose="02020603050405020304" pitchFamily="18" charset="0"/>
                <a:ea typeface="Times New Roman" panose="02020603050405020304" pitchFamily="18" charset="0"/>
              </a:rPr>
              <a:t>Issue raised during public hearing, reply and time bound action plan</a:t>
            </a:r>
            <a:endParaRPr lang="en-IN" sz="1600" b="1" dirty="0"/>
          </a:p>
        </p:txBody>
      </p:sp>
      <p:sp>
        <p:nvSpPr>
          <p:cNvPr id="14" name="Rectangle 13">
            <a:extLst>
              <a:ext uri="{FF2B5EF4-FFF2-40B4-BE49-F238E27FC236}">
                <a16:creationId xmlns:a16="http://schemas.microsoft.com/office/drawing/2014/main" id="{6197F781-EE39-4B2F-AC6A-ECEB4B73524D}"/>
              </a:ext>
            </a:extLst>
          </p:cNvPr>
          <p:cNvSpPr/>
          <p:nvPr/>
        </p:nvSpPr>
        <p:spPr>
          <a:xfrm>
            <a:off x="0" y="533400"/>
            <a:ext cx="8991600" cy="307777"/>
          </a:xfrm>
          <a:prstGeom prst="rect">
            <a:avLst/>
          </a:prstGeom>
        </p:spPr>
        <p:txBody>
          <a:bodyPr wrap="square">
            <a:spAutoFit/>
          </a:bodyPr>
          <a:lstStyle/>
          <a:p>
            <a:r>
              <a:rPr lang="en-IN" sz="1400" b="1" u="sng" cap="small" dirty="0">
                <a:solidFill>
                  <a:schemeClr val="accent1">
                    <a:lumMod val="50000"/>
                  </a:schemeClr>
                </a:solidFill>
                <a:latin typeface="Times New Roman" pitchFamily="18" charset="0"/>
                <a:cs typeface="Times New Roman" pitchFamily="18" charset="0"/>
              </a:rPr>
              <a:t>TOR POINT-I Cont.... </a:t>
            </a:r>
          </a:p>
        </p:txBody>
      </p:sp>
    </p:spTree>
    <p:extLst>
      <p:ext uri="{BB962C8B-B14F-4D97-AF65-F5344CB8AC3E}">
        <p14:creationId xmlns:p14="http://schemas.microsoft.com/office/powerpoint/2010/main" val="24410373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99300" y="6416675"/>
            <a:ext cx="2311400" cy="365125"/>
          </a:xfrm>
        </p:spPr>
        <p:txBody>
          <a:bodyPr/>
          <a:lstStyle/>
          <a:p>
            <a:pPr>
              <a:defRPr/>
            </a:pPr>
            <a:fld id="{E37F0A0A-F07F-49B8-B7E1-B2CDB105F3D9}" type="slidenum">
              <a:rPr lang="en-US" smtClean="0"/>
              <a:pPr>
                <a:defRPr/>
              </a:pPr>
              <a:t>52</a:t>
            </a:fld>
            <a:endParaRPr lang="en-US"/>
          </a:p>
        </p:txBody>
      </p:sp>
      <p:sp>
        <p:nvSpPr>
          <p:cNvPr id="7" name="Rectangle 6"/>
          <p:cNvSpPr/>
          <p:nvPr/>
        </p:nvSpPr>
        <p:spPr>
          <a:xfrm>
            <a:off x="501650" y="26313"/>
            <a:ext cx="9328150" cy="430887"/>
          </a:xfrm>
          <a:prstGeom prst="rect">
            <a:avLst/>
          </a:prstGeom>
        </p:spPr>
        <p:txBody>
          <a:bodyPr>
            <a:spAutoFit/>
          </a:bodyPr>
          <a:lstStyle/>
          <a:p>
            <a:pPr algn="ctr">
              <a:defRPr/>
            </a:pPr>
            <a:r>
              <a:rPr lang="en-US" sz="2200" b="1" dirty="0">
                <a:latin typeface="Times New Roman" pitchFamily="18" charset="0"/>
                <a:cs typeface="Times New Roman" pitchFamily="18" charset="0"/>
              </a:rPr>
              <a:t>POINT WISE COMPLIANCES OF TERM OF REFERENCES</a:t>
            </a:r>
            <a:endParaRPr lang="en-US" sz="2200" b="1" cap="all" dirty="0">
              <a:latin typeface="Times New Roman" pitchFamily="18" charset="0"/>
              <a:ea typeface="+mj-ea"/>
              <a:cs typeface="Times New Roman" pitchFamily="18" charset="0"/>
            </a:endParaRPr>
          </a:p>
        </p:txBody>
      </p:sp>
      <p:sp>
        <p:nvSpPr>
          <p:cNvPr id="6" name="Rectangle 2">
            <a:extLst>
              <a:ext uri="{FF2B5EF4-FFF2-40B4-BE49-F238E27FC236}">
                <a16:creationId xmlns:a16="http://schemas.microsoft.com/office/drawing/2014/main" id="{8E3FA15C-98F1-4D6B-AD3F-0A02F4B595C2}"/>
              </a:ext>
            </a:extLst>
          </p:cNvPr>
          <p:cNvSpPr>
            <a:spLocks noChangeArrowheads="1"/>
          </p:cNvSpPr>
          <p:nvPr/>
        </p:nvSpPr>
        <p:spPr bwMode="auto">
          <a:xfrm>
            <a:off x="3216088" y="1748920"/>
            <a:ext cx="8131550" cy="3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aphicFrame>
        <p:nvGraphicFramePr>
          <p:cNvPr id="12" name="Table 11">
            <a:extLst>
              <a:ext uri="{FF2B5EF4-FFF2-40B4-BE49-F238E27FC236}">
                <a16:creationId xmlns:a16="http://schemas.microsoft.com/office/drawing/2014/main" id="{65D0168E-CA0A-4AE5-9CE1-D34B76787FBA}"/>
              </a:ext>
            </a:extLst>
          </p:cNvPr>
          <p:cNvGraphicFramePr>
            <a:graphicFrameLocks noGrp="1"/>
          </p:cNvGraphicFramePr>
          <p:nvPr>
            <p:extLst>
              <p:ext uri="{D42A27DB-BD31-4B8C-83A1-F6EECF244321}">
                <p14:modId xmlns:p14="http://schemas.microsoft.com/office/powerpoint/2010/main" val="4063365459"/>
              </p:ext>
            </p:extLst>
          </p:nvPr>
        </p:nvGraphicFramePr>
        <p:xfrm>
          <a:off x="152401" y="838200"/>
          <a:ext cx="9601198" cy="5111560"/>
        </p:xfrm>
        <a:graphic>
          <a:graphicData uri="http://schemas.openxmlformats.org/drawingml/2006/table">
            <a:tbl>
              <a:tblPr firstRow="1" firstCol="1" bandRow="1">
                <a:tableStyleId>{5940675A-B579-460E-94D1-54222C63F5DA}</a:tableStyleId>
              </a:tblPr>
              <a:tblGrid>
                <a:gridCol w="567026">
                  <a:extLst>
                    <a:ext uri="{9D8B030D-6E8A-4147-A177-3AD203B41FA5}">
                      <a16:colId xmlns:a16="http://schemas.microsoft.com/office/drawing/2014/main" val="4135114171"/>
                    </a:ext>
                  </a:extLst>
                </a:gridCol>
                <a:gridCol w="1426976">
                  <a:extLst>
                    <a:ext uri="{9D8B030D-6E8A-4147-A177-3AD203B41FA5}">
                      <a16:colId xmlns:a16="http://schemas.microsoft.com/office/drawing/2014/main" val="2084676414"/>
                    </a:ext>
                  </a:extLst>
                </a:gridCol>
                <a:gridCol w="2577997">
                  <a:extLst>
                    <a:ext uri="{9D8B030D-6E8A-4147-A177-3AD203B41FA5}">
                      <a16:colId xmlns:a16="http://schemas.microsoft.com/office/drawing/2014/main" val="3068452216"/>
                    </a:ext>
                  </a:extLst>
                </a:gridCol>
                <a:gridCol w="3505200">
                  <a:extLst>
                    <a:ext uri="{9D8B030D-6E8A-4147-A177-3AD203B41FA5}">
                      <a16:colId xmlns:a16="http://schemas.microsoft.com/office/drawing/2014/main" val="1117809365"/>
                    </a:ext>
                  </a:extLst>
                </a:gridCol>
                <a:gridCol w="1523999">
                  <a:extLst>
                    <a:ext uri="{9D8B030D-6E8A-4147-A177-3AD203B41FA5}">
                      <a16:colId xmlns:a16="http://schemas.microsoft.com/office/drawing/2014/main" val="1052350154"/>
                    </a:ext>
                  </a:extLst>
                </a:gridCol>
              </a:tblGrid>
              <a:tr h="111614">
                <a:tc>
                  <a:txBody>
                    <a:bodyPr/>
                    <a:lstStyle/>
                    <a:p>
                      <a:pPr marR="1270" algn="ctr">
                        <a:lnSpc>
                          <a:spcPct val="100000"/>
                        </a:lnSpc>
                      </a:pPr>
                      <a:r>
                        <a:rPr lang="en-US" sz="1100" b="1" dirty="0">
                          <a:effectLst/>
                          <a:latin typeface="Times New Roman" panose="02020603050405020304" pitchFamily="18" charset="0"/>
                          <a:cs typeface="Times New Roman" panose="02020603050405020304" pitchFamily="18" charset="0"/>
                        </a:rPr>
                        <a:t>S. No.</a:t>
                      </a:r>
                      <a:endParaRPr lang="en-IN"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457" marR="59457" marT="0" marB="0"/>
                </a:tc>
                <a:tc>
                  <a:txBody>
                    <a:bodyPr/>
                    <a:lstStyle/>
                    <a:p>
                      <a:pPr marR="23495">
                        <a:lnSpc>
                          <a:spcPct val="100000"/>
                        </a:lnSpc>
                        <a:tabLst>
                          <a:tab pos="1245870" algn="l"/>
                        </a:tabLst>
                      </a:pPr>
                      <a:r>
                        <a:rPr lang="en-US" sz="1100" b="1" dirty="0">
                          <a:effectLst/>
                          <a:latin typeface="Times New Roman" panose="02020603050405020304" pitchFamily="18" charset="0"/>
                          <a:cs typeface="Times New Roman" panose="02020603050405020304" pitchFamily="18" charset="0"/>
                        </a:rPr>
                        <a:t>Name &amp; Address</a:t>
                      </a:r>
                      <a:endParaRPr lang="en-IN"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457" marR="59457" marT="0" marB="0"/>
                </a:tc>
                <a:tc>
                  <a:txBody>
                    <a:bodyPr/>
                    <a:lstStyle/>
                    <a:p>
                      <a:pPr marR="45720">
                        <a:lnSpc>
                          <a:spcPct val="100000"/>
                        </a:lnSpc>
                      </a:pPr>
                      <a:r>
                        <a:rPr lang="en-US" sz="1100" b="1" dirty="0">
                          <a:effectLst/>
                          <a:latin typeface="Times New Roman" panose="02020603050405020304" pitchFamily="18" charset="0"/>
                          <a:cs typeface="Times New Roman" panose="02020603050405020304" pitchFamily="18" charset="0"/>
                        </a:rPr>
                        <a:t>Issue/Objection Raised</a:t>
                      </a:r>
                      <a:endParaRPr lang="en-IN"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457" marR="59457" marT="0" marB="0"/>
                </a:tc>
                <a:tc>
                  <a:txBody>
                    <a:bodyPr/>
                    <a:lstStyle/>
                    <a:p>
                      <a:pPr>
                        <a:lnSpc>
                          <a:spcPct val="100000"/>
                        </a:lnSpc>
                      </a:pPr>
                      <a:r>
                        <a:rPr lang="en-US" sz="1100" b="1" dirty="0">
                          <a:effectLst/>
                          <a:latin typeface="Times New Roman" panose="02020603050405020304" pitchFamily="18" charset="0"/>
                          <a:cs typeface="Times New Roman" panose="02020603050405020304" pitchFamily="18" charset="0"/>
                        </a:rPr>
                        <a:t>Response/Reply</a:t>
                      </a:r>
                      <a:endParaRPr lang="en-IN"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457" marR="59457" marT="0" marB="0"/>
                </a:tc>
                <a:tc>
                  <a:txBody>
                    <a:bodyPr/>
                    <a:lstStyle/>
                    <a:p>
                      <a:pPr>
                        <a:lnSpc>
                          <a:spcPct val="100000"/>
                        </a:lnSpc>
                      </a:pPr>
                      <a:r>
                        <a:rPr lang="en-US" sz="1100" b="1" dirty="0">
                          <a:effectLst/>
                          <a:latin typeface="Times New Roman" panose="02020603050405020304" pitchFamily="18" charset="0"/>
                          <a:cs typeface="Times New Roman" panose="02020603050405020304" pitchFamily="18" charset="0"/>
                        </a:rPr>
                        <a:t>Budget and action Plan </a:t>
                      </a:r>
                      <a:endParaRPr lang="en-IN"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457" marR="59457" marT="0" marB="0"/>
                </a:tc>
                <a:extLst>
                  <a:ext uri="{0D108BD9-81ED-4DB2-BD59-A6C34878D82A}">
                    <a16:rowId xmlns:a16="http://schemas.microsoft.com/office/drawing/2014/main" val="1881991409"/>
                  </a:ext>
                </a:extLst>
              </a:tr>
              <a:tr h="492027">
                <a:tc>
                  <a:txBody>
                    <a:bodyPr/>
                    <a:lstStyle/>
                    <a:p>
                      <a:pPr marR="1270" algn="ctr">
                        <a:lnSpc>
                          <a:spcPct val="100000"/>
                        </a:lnSpc>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Aft>
                          <a:spcPts val="800"/>
                        </a:spcAft>
                        <a:tabLst>
                          <a:tab pos="1245870" algn="l"/>
                        </a:tabLst>
                      </a:pPr>
                      <a:r>
                        <a:rPr lang="en-IN" sz="1100">
                          <a:effectLst/>
                          <a:latin typeface="Times New Roman" panose="02020603050405020304" pitchFamily="18" charset="0"/>
                          <a:ea typeface="Calibri" panose="020F0502020204030204" pitchFamily="34" charset="0"/>
                          <a:cs typeface="Times New Roman" panose="02020603050405020304" pitchFamily="18" charset="0"/>
                        </a:rPr>
                        <a:t>Shri Narendra Yadav, Bagru</a:t>
                      </a:r>
                    </a:p>
                  </a:txBody>
                  <a:tcPr marL="68580" marR="68580" marT="0" marB="0"/>
                </a:tc>
                <a:tc>
                  <a:txBody>
                    <a:bodyPr/>
                    <a:lstStyle/>
                    <a:p>
                      <a:pPr algn="just">
                        <a:lnSpc>
                          <a:spcPct val="100000"/>
                        </a:lnSpc>
                        <a:spcAft>
                          <a:spcPts val="800"/>
                        </a:spcAft>
                      </a:pPr>
                      <a:r>
                        <a:rPr lang="en-IN" sz="1100" dirty="0">
                          <a:effectLst/>
                          <a:latin typeface="Times New Roman" panose="02020603050405020304" pitchFamily="18" charset="0"/>
                          <a:ea typeface="Calibri" panose="020F0502020204030204" pitchFamily="34" charset="0"/>
                          <a:cs typeface="Times New Roman" panose="02020603050405020304" pitchFamily="18" charset="0"/>
                        </a:rPr>
                        <a:t>What are the mitigations measures regarding air pollution control? </a:t>
                      </a:r>
                    </a:p>
                  </a:txBody>
                  <a:tcPr marL="68580" marR="68580" marT="0" marB="0"/>
                </a:tc>
                <a:tc>
                  <a:txBody>
                    <a:bodyPr/>
                    <a:lstStyle/>
                    <a:p>
                      <a:pPr marL="342900" marR="5715" lvl="0" indent="-342900" algn="just">
                        <a:lnSpc>
                          <a:spcPct val="100000"/>
                        </a:lnSpc>
                        <a:buFont typeface="Symbol" panose="05050102010706020507" pitchFamily="18" charset="2"/>
                        <a:buChar char=""/>
                      </a:pPr>
                      <a:r>
                        <a:rPr lang="en-IN" sz="1100">
                          <a:effectLst/>
                          <a:latin typeface="Times New Roman" panose="02020603050405020304" pitchFamily="18" charset="0"/>
                          <a:ea typeface="Calibri" panose="020F0502020204030204" pitchFamily="34" charset="0"/>
                          <a:cs typeface="Times New Roman" panose="02020603050405020304" pitchFamily="18" charset="0"/>
                        </a:rPr>
                        <a:t>To minimize &amp; control the emission from induction furnace exhaust gases after suction hood is being/will be passed through spark arrester along with bag house before its discharge to atmosphere through stack (30 m). </a:t>
                      </a:r>
                    </a:p>
                    <a:p>
                      <a:pPr marL="342900" marR="5715" lvl="0" indent="-342900" algn="just">
                        <a:lnSpc>
                          <a:spcPct val="100000"/>
                        </a:lnSpc>
                        <a:buFont typeface="Symbol" panose="05050102010706020507" pitchFamily="18" charset="2"/>
                        <a:buChar char=""/>
                      </a:pPr>
                      <a:r>
                        <a:rPr lang="en-IN" sz="1100">
                          <a:effectLst/>
                          <a:latin typeface="Times New Roman" panose="02020603050405020304" pitchFamily="18" charset="0"/>
                          <a:ea typeface="Calibri" panose="020F0502020204030204" pitchFamily="34" charset="0"/>
                          <a:cs typeface="Times New Roman" panose="02020603050405020304" pitchFamily="18" charset="0"/>
                        </a:rPr>
                        <a:t>From Re-Heating Furnace, gases passed through multi cyclone and bag house before its discharge to atmosphere through stack (30 m). </a:t>
                      </a:r>
                    </a:p>
                    <a:p>
                      <a:pPr marL="342900" marR="5715" lvl="0" indent="-342900" algn="just">
                        <a:lnSpc>
                          <a:spcPct val="100000"/>
                        </a:lnSpc>
                        <a:buFont typeface="Symbol" panose="05050102010706020507" pitchFamily="18" charset="2"/>
                        <a:buChar char=""/>
                      </a:pPr>
                      <a:r>
                        <a:rPr lang="en-IN" sz="1100">
                          <a:effectLst/>
                          <a:latin typeface="Times New Roman" panose="02020603050405020304" pitchFamily="18" charset="0"/>
                          <a:ea typeface="Calibri" panose="020F0502020204030204" pitchFamily="34" charset="0"/>
                          <a:cs typeface="Times New Roman" panose="02020603050405020304" pitchFamily="18" charset="0"/>
                        </a:rPr>
                        <a:t>The flue gas outlets are being/will be designed to maintain the PM emission level below 30 mg/Nm3. </a:t>
                      </a:r>
                    </a:p>
                    <a:p>
                      <a:pPr marL="342900" marR="5715" lvl="0" indent="-342900" algn="just">
                        <a:lnSpc>
                          <a:spcPct val="100000"/>
                        </a:lnSpc>
                        <a:spcAft>
                          <a:spcPts val="800"/>
                        </a:spcAft>
                        <a:buFont typeface="Symbol" panose="05050102010706020507" pitchFamily="18" charset="2"/>
                        <a:buChar char=""/>
                      </a:pPr>
                      <a:r>
                        <a:rPr lang="en-IN" sz="1100">
                          <a:effectLst/>
                          <a:latin typeface="Times New Roman" panose="02020603050405020304" pitchFamily="18" charset="0"/>
                          <a:ea typeface="Calibri" panose="020F0502020204030204" pitchFamily="34" charset="0"/>
                          <a:cs typeface="Times New Roman" panose="02020603050405020304" pitchFamily="18" charset="0"/>
                        </a:rPr>
                        <a:t>Bag filter has been provided at coal pulverizer area.</a:t>
                      </a:r>
                    </a:p>
                    <a:p>
                      <a:pPr marL="342900" marR="5715" lvl="0" indent="-342900" algn="just">
                        <a:lnSpc>
                          <a:spcPct val="100000"/>
                        </a:lnSpc>
                        <a:spcAft>
                          <a:spcPts val="800"/>
                        </a:spcAft>
                        <a:buFont typeface="Symbol" panose="05050102010706020507" pitchFamily="18" charset="2"/>
                        <a:buChar char=""/>
                      </a:pPr>
                      <a:r>
                        <a:rPr lang="en-IN" sz="1100">
                          <a:effectLst/>
                          <a:latin typeface="Times New Roman" panose="02020603050405020304" pitchFamily="18" charset="0"/>
                          <a:ea typeface="Calibri" panose="020F0502020204030204" pitchFamily="34" charset="0"/>
                          <a:cs typeface="Times New Roman" panose="02020603050405020304" pitchFamily="18" charset="0"/>
                        </a:rPr>
                        <a:t>DG set is being fitted with adequate stack (10 m from ground level) to take care of particulate &amp; gaseous emission.</a:t>
                      </a:r>
                    </a:p>
                  </a:txBody>
                  <a:tcPr marL="68580" marR="68580" marT="0" marB="0"/>
                </a:tc>
                <a:tc>
                  <a:txBody>
                    <a:bodyPr/>
                    <a:lstStyle/>
                    <a:p>
                      <a:pPr algn="just">
                        <a:lnSpc>
                          <a:spcPct val="100000"/>
                        </a:lnSpc>
                        <a:spcAft>
                          <a:spcPts val="800"/>
                        </a:spcAft>
                      </a:pPr>
                      <a:r>
                        <a:rPr lang="en-IN" sz="1100">
                          <a:effectLst/>
                          <a:latin typeface="Times New Roman" panose="02020603050405020304" pitchFamily="18" charset="0"/>
                          <a:ea typeface="Calibri" panose="020F0502020204030204" pitchFamily="34" charset="0"/>
                          <a:cs typeface="Times New Roman" panose="02020603050405020304" pitchFamily="18" charset="0"/>
                        </a:rPr>
                        <a:t>APCD</a:t>
                      </a:r>
                    </a:p>
                    <a:p>
                      <a:pPr algn="just">
                        <a:lnSpc>
                          <a:spcPct val="100000"/>
                        </a:lnSpc>
                        <a:spcAft>
                          <a:spcPts val="800"/>
                        </a:spcAft>
                      </a:pPr>
                      <a:r>
                        <a:rPr lang="en-IN" sz="1100">
                          <a:effectLst/>
                          <a:latin typeface="Times New Roman" panose="02020603050405020304" pitchFamily="18" charset="0"/>
                          <a:ea typeface="Calibri" panose="020F0502020204030204" pitchFamily="34" charset="0"/>
                          <a:cs typeface="Times New Roman" panose="02020603050405020304" pitchFamily="18" charset="0"/>
                        </a:rPr>
                        <a:t>Capital cost – 35.0 lac</a:t>
                      </a:r>
                    </a:p>
                    <a:p>
                      <a:pPr algn="just">
                        <a:lnSpc>
                          <a:spcPct val="100000"/>
                        </a:lnSpc>
                        <a:spcAft>
                          <a:spcPts val="800"/>
                        </a:spcAft>
                      </a:pPr>
                      <a:r>
                        <a:rPr lang="en-IN" sz="1100">
                          <a:effectLst/>
                          <a:latin typeface="Times New Roman" panose="02020603050405020304" pitchFamily="18" charset="0"/>
                          <a:ea typeface="Calibri" panose="020F0502020204030204" pitchFamily="34" charset="0"/>
                          <a:cs typeface="Times New Roman" panose="02020603050405020304" pitchFamily="18" charset="0"/>
                        </a:rPr>
                        <a:t>Recurring cost – 2.0 lac</a:t>
                      </a:r>
                    </a:p>
                  </a:txBody>
                  <a:tcPr marL="68580" marR="68580" marT="0" marB="0"/>
                </a:tc>
                <a:extLst>
                  <a:ext uri="{0D108BD9-81ED-4DB2-BD59-A6C34878D82A}">
                    <a16:rowId xmlns:a16="http://schemas.microsoft.com/office/drawing/2014/main" val="3095608559"/>
                  </a:ext>
                </a:extLst>
              </a:tr>
              <a:tr h="660400">
                <a:tc>
                  <a:txBody>
                    <a:bodyPr/>
                    <a:lstStyle/>
                    <a:p>
                      <a:pPr marR="1270" algn="ctr">
                        <a:lnSpc>
                          <a:spcPct val="100000"/>
                        </a:lnSpc>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Aft>
                          <a:spcPts val="800"/>
                        </a:spcAft>
                        <a:tabLst>
                          <a:tab pos="1245870" algn="l"/>
                        </a:tabLst>
                      </a:pPr>
                      <a:r>
                        <a:rPr lang="en-IN" sz="1100">
                          <a:effectLst/>
                          <a:latin typeface="Times New Roman" panose="02020603050405020304" pitchFamily="18" charset="0"/>
                          <a:ea typeface="Calibri" panose="020F0502020204030204" pitchFamily="34" charset="0"/>
                          <a:cs typeface="Times New Roman" panose="02020603050405020304" pitchFamily="18" charset="0"/>
                        </a:rPr>
                        <a:t>Shri Raju, Bagru</a:t>
                      </a:r>
                    </a:p>
                  </a:txBody>
                  <a:tcPr marL="68580" marR="68580" marT="0" marB="0"/>
                </a:tc>
                <a:tc>
                  <a:txBody>
                    <a:bodyPr/>
                    <a:lstStyle/>
                    <a:p>
                      <a:pPr algn="just">
                        <a:lnSpc>
                          <a:spcPct val="100000"/>
                        </a:lnSpc>
                        <a:spcAft>
                          <a:spcPts val="800"/>
                        </a:spcAft>
                      </a:pPr>
                      <a:r>
                        <a:rPr lang="en-IN" sz="1100">
                          <a:effectLst/>
                          <a:latin typeface="Times New Roman" panose="02020603050405020304" pitchFamily="18" charset="0"/>
                          <a:ea typeface="Calibri" panose="020F0502020204030204" pitchFamily="34" charset="0"/>
                          <a:cs typeface="Times New Roman" panose="02020603050405020304" pitchFamily="18" charset="0"/>
                        </a:rPr>
                        <a:t>How much people will get employment by this project?</a:t>
                      </a:r>
                    </a:p>
                  </a:txBody>
                  <a:tcPr marL="68580" marR="68580" marT="0" marB="0"/>
                </a:tc>
                <a:tc>
                  <a:txBody>
                    <a:bodyPr/>
                    <a:lstStyle/>
                    <a:p>
                      <a:pPr algn="just">
                        <a:lnSpc>
                          <a:spcPct val="100000"/>
                        </a:lnSpc>
                        <a:spcAft>
                          <a:spcPts val="800"/>
                        </a:spcAft>
                      </a:pPr>
                      <a:r>
                        <a:rPr lang="en-IN" sz="1100" dirty="0">
                          <a:effectLst/>
                          <a:latin typeface="Times New Roman" panose="02020603050405020304" pitchFamily="18" charset="0"/>
                          <a:ea typeface="Calibri" panose="020F0502020204030204" pitchFamily="34" charset="0"/>
                          <a:cs typeface="Times New Roman" panose="02020603050405020304" pitchFamily="18" charset="0"/>
                        </a:rPr>
                        <a:t>At present 50 peoples get employment in existing unit. Additional 100 peoples will get employment. </a:t>
                      </a:r>
                    </a:p>
                    <a:p>
                      <a:pPr algn="just">
                        <a:lnSpc>
                          <a:spcPct val="100000"/>
                        </a:lnSpc>
                        <a:spcAft>
                          <a:spcPts val="800"/>
                        </a:spcAft>
                      </a:pPr>
                      <a:r>
                        <a:rPr lang="en-IN" sz="1100" dirty="0">
                          <a:effectLst/>
                          <a:latin typeface="Times New Roman" panose="02020603050405020304" pitchFamily="18" charset="0"/>
                          <a:ea typeface="Calibri" panose="020F0502020204030204" pitchFamily="34" charset="0"/>
                          <a:cs typeface="Times New Roman" panose="02020603050405020304" pitchFamily="18" charset="0"/>
                        </a:rPr>
                        <a:t>Local people will get job opportunity.</a:t>
                      </a:r>
                    </a:p>
                  </a:txBody>
                  <a:tcPr marL="68580" marR="68580" marT="0" marB="0"/>
                </a:tc>
                <a:tc>
                  <a:txBody>
                    <a:bodyPr/>
                    <a:lstStyle/>
                    <a:p>
                      <a:pPr algn="just">
                        <a:lnSpc>
                          <a:spcPct val="100000"/>
                        </a:lnSpc>
                        <a:spcAft>
                          <a:spcPts val="800"/>
                        </a:spcAft>
                      </a:pPr>
                      <a:r>
                        <a:rPr lang="en-IN" sz="1100">
                          <a:effectLst/>
                          <a:latin typeface="Times New Roman" panose="02020603050405020304" pitchFamily="18" charset="0"/>
                          <a:ea typeface="Calibri" panose="020F0502020204030204" pitchFamily="34" charset="0"/>
                          <a:cs typeface="Times New Roman" panose="02020603050405020304" pitchFamily="18" charset="0"/>
                        </a:rPr>
                        <a:t>NA</a:t>
                      </a:r>
                    </a:p>
                  </a:txBody>
                  <a:tcPr marL="68580" marR="68580" marT="0" marB="0"/>
                </a:tc>
                <a:extLst>
                  <a:ext uri="{0D108BD9-81ED-4DB2-BD59-A6C34878D82A}">
                    <a16:rowId xmlns:a16="http://schemas.microsoft.com/office/drawing/2014/main" val="1840516294"/>
                  </a:ext>
                </a:extLst>
              </a:tr>
              <a:tr h="635838">
                <a:tc>
                  <a:txBody>
                    <a:bodyPr/>
                    <a:lstStyle/>
                    <a:p>
                      <a:pPr marR="1270" algn="ctr">
                        <a:lnSpc>
                          <a:spcPct val="100000"/>
                        </a:lnSpc>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5.</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Aft>
                          <a:spcPts val="800"/>
                        </a:spcAft>
                        <a:tabLst>
                          <a:tab pos="1245870" algn="l"/>
                        </a:tabLst>
                      </a:pPr>
                      <a:r>
                        <a:rPr lang="en-IN" sz="1100">
                          <a:effectLst/>
                          <a:latin typeface="Times New Roman" panose="02020603050405020304" pitchFamily="18" charset="0"/>
                          <a:ea typeface="Calibri" panose="020F0502020204030204" pitchFamily="34" charset="0"/>
                          <a:cs typeface="Times New Roman" panose="02020603050405020304" pitchFamily="18" charset="0"/>
                        </a:rPr>
                        <a:t>Sh. Ramswarup Kumawat, Bagru</a:t>
                      </a:r>
                    </a:p>
                  </a:txBody>
                  <a:tcPr marL="68580" marR="68580" marT="0" marB="0"/>
                </a:tc>
                <a:tc>
                  <a:txBody>
                    <a:bodyPr/>
                    <a:lstStyle/>
                    <a:p>
                      <a:pPr algn="just">
                        <a:lnSpc>
                          <a:spcPct val="100000"/>
                        </a:lnSpc>
                        <a:spcAft>
                          <a:spcPts val="800"/>
                        </a:spcAft>
                      </a:pPr>
                      <a:r>
                        <a:rPr lang="en-IN" sz="1100">
                          <a:effectLst/>
                          <a:latin typeface="Times New Roman" panose="02020603050405020304" pitchFamily="18" charset="0"/>
                          <a:ea typeface="Calibri" panose="020F0502020204030204" pitchFamily="34" charset="0"/>
                          <a:cs typeface="Times New Roman" panose="02020603050405020304" pitchFamily="18" charset="0"/>
                        </a:rPr>
                        <a:t>Question about RIICO industrial area plantation that there is no plantation, other industries put hot steel rod outside the premises which cause accident. They also asked for job opportunity and construction of toilet and bathroom for ladies.</a:t>
                      </a:r>
                    </a:p>
                  </a:txBody>
                  <a:tcPr marL="68580" marR="68580" marT="0" marB="0"/>
                </a:tc>
                <a:tc>
                  <a:txBody>
                    <a:bodyPr/>
                    <a:lstStyle/>
                    <a:p>
                      <a:pPr algn="just">
                        <a:lnSpc>
                          <a:spcPct val="100000"/>
                        </a:lnSpc>
                        <a:spcAft>
                          <a:spcPts val="800"/>
                        </a:spcAft>
                      </a:pPr>
                      <a:r>
                        <a:rPr lang="en-IN" sz="1100">
                          <a:effectLst/>
                          <a:latin typeface="Times New Roman" panose="02020603050405020304" pitchFamily="18" charset="0"/>
                          <a:ea typeface="Calibri" panose="020F0502020204030204" pitchFamily="34" charset="0"/>
                          <a:cs typeface="Times New Roman" panose="02020603050405020304" pitchFamily="18" charset="0"/>
                        </a:rPr>
                        <a:t>For plantation approximately 500 tresses will be planted in schools, panchayat and other local areas. </a:t>
                      </a:r>
                    </a:p>
                    <a:p>
                      <a:pPr algn="just">
                        <a:lnSpc>
                          <a:spcPct val="100000"/>
                        </a:lnSpc>
                        <a:spcAft>
                          <a:spcPts val="800"/>
                        </a:spcAft>
                      </a:pPr>
                      <a:r>
                        <a:rPr lang="en-IN" sz="1100">
                          <a:effectLst/>
                          <a:latin typeface="Times New Roman" panose="02020603050405020304" pitchFamily="18" charset="0"/>
                          <a:ea typeface="Calibri" panose="020F0502020204030204" pitchFamily="34" charset="0"/>
                          <a:cs typeface="Times New Roman" panose="02020603050405020304" pitchFamily="18" charset="0"/>
                        </a:rPr>
                        <a:t>Public toilets/bathrooms for women will be constructed. </a:t>
                      </a:r>
                    </a:p>
                    <a:p>
                      <a:pPr algn="just">
                        <a:lnSpc>
                          <a:spcPct val="100000"/>
                        </a:lnSpc>
                        <a:spcAft>
                          <a:spcPts val="800"/>
                        </a:spcAft>
                      </a:pPr>
                      <a:r>
                        <a:rPr lang="en-IN" sz="11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tc>
                <a:tc>
                  <a:txBody>
                    <a:bodyPr/>
                    <a:lstStyle/>
                    <a:p>
                      <a:pPr algn="just">
                        <a:lnSpc>
                          <a:spcPct val="100000"/>
                        </a:lnSpc>
                        <a:spcAft>
                          <a:spcPts val="800"/>
                        </a:spcAft>
                      </a:pPr>
                      <a:r>
                        <a:rPr lang="en-IN" sz="1100" dirty="0">
                          <a:effectLst/>
                          <a:latin typeface="Times New Roman" panose="02020603050405020304" pitchFamily="18" charset="0"/>
                          <a:ea typeface="Calibri" panose="020F0502020204030204" pitchFamily="34" charset="0"/>
                          <a:cs typeface="Times New Roman" panose="02020603050405020304" pitchFamily="18" charset="0"/>
                        </a:rPr>
                        <a:t>CSR </a:t>
                      </a:r>
                    </a:p>
                    <a:p>
                      <a:pPr algn="just">
                        <a:lnSpc>
                          <a:spcPct val="100000"/>
                        </a:lnSpc>
                        <a:spcAft>
                          <a:spcPts val="800"/>
                        </a:spcAft>
                      </a:pPr>
                      <a:r>
                        <a:rPr lang="en-IN" sz="1100" dirty="0">
                          <a:effectLst/>
                          <a:latin typeface="Times New Roman" panose="02020603050405020304" pitchFamily="18" charset="0"/>
                          <a:ea typeface="Calibri" panose="020F0502020204030204" pitchFamily="34" charset="0"/>
                          <a:cs typeface="Times New Roman" panose="02020603050405020304" pitchFamily="18" charset="0"/>
                        </a:rPr>
                        <a:t>Annual cost – 28.0 lac</a:t>
                      </a:r>
                    </a:p>
                    <a:p>
                      <a:pPr algn="just">
                        <a:lnSpc>
                          <a:spcPct val="100000"/>
                        </a:lnSpc>
                        <a:spcAft>
                          <a:spcPts val="800"/>
                        </a:spcAft>
                      </a:pPr>
                      <a:r>
                        <a:rPr lang="en-IN" sz="1100" dirty="0">
                          <a:effectLst/>
                          <a:latin typeface="Times New Roman" panose="02020603050405020304" pitchFamily="18" charset="0"/>
                          <a:ea typeface="Calibri" panose="020F0502020204030204" pitchFamily="34" charset="0"/>
                          <a:cs typeface="Times New Roman" panose="02020603050405020304" pitchFamily="18" charset="0"/>
                        </a:rPr>
                        <a:t>Recurring cost – NA</a:t>
                      </a:r>
                    </a:p>
                  </a:txBody>
                  <a:tcPr marL="68580" marR="68580" marT="0" marB="0"/>
                </a:tc>
                <a:extLst>
                  <a:ext uri="{0D108BD9-81ED-4DB2-BD59-A6C34878D82A}">
                    <a16:rowId xmlns:a16="http://schemas.microsoft.com/office/drawing/2014/main" val="3320758842"/>
                  </a:ext>
                </a:extLst>
              </a:tr>
              <a:tr h="635838">
                <a:tc>
                  <a:txBody>
                    <a:bodyPr/>
                    <a:lstStyle/>
                    <a:p>
                      <a:pPr marR="1270" algn="ctr">
                        <a:lnSpc>
                          <a:spcPct val="100000"/>
                        </a:lnSpc>
                      </a:pPr>
                      <a:r>
                        <a:rPr lang="en-IN" sz="1100" dirty="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0" marR="68580" marT="0" marB="0"/>
                </a:tc>
                <a:tc>
                  <a:txBody>
                    <a:bodyPr/>
                    <a:lstStyle/>
                    <a:p>
                      <a:pPr algn="just">
                        <a:lnSpc>
                          <a:spcPct val="150000"/>
                        </a:lnSpc>
                        <a:spcAft>
                          <a:spcPts val="800"/>
                        </a:spcAft>
                        <a:tabLst>
                          <a:tab pos="1245870" algn="l"/>
                        </a:tabLst>
                      </a:pPr>
                      <a:r>
                        <a:rPr lang="en-IN" sz="1100" dirty="0">
                          <a:effectLst/>
                          <a:latin typeface="Times New Roman" panose="02020603050405020304" pitchFamily="18" charset="0"/>
                          <a:ea typeface="Calibri" panose="020F0502020204030204" pitchFamily="34" charset="0"/>
                          <a:cs typeface="Mangal" panose="02040503050203030202" pitchFamily="18" charset="0"/>
                        </a:rPr>
                        <a:t>Sh. Jugal Kishore Meena, </a:t>
                      </a:r>
                      <a:r>
                        <a:rPr lang="en-IN" sz="1100" dirty="0" err="1">
                          <a:effectLst/>
                          <a:latin typeface="Times New Roman" panose="02020603050405020304" pitchFamily="18" charset="0"/>
                          <a:ea typeface="Calibri" panose="020F0502020204030204" pitchFamily="34" charset="0"/>
                          <a:cs typeface="Mangal" panose="02040503050203030202" pitchFamily="18" charset="0"/>
                        </a:rPr>
                        <a:t>Badikheda</a:t>
                      </a:r>
                      <a:r>
                        <a:rPr lang="en-IN" sz="1100" dirty="0">
                          <a:effectLst/>
                          <a:latin typeface="Times New Roman" panose="02020603050405020304" pitchFamily="18" charset="0"/>
                          <a:ea typeface="Calibri" panose="020F0502020204030204" pitchFamily="34" charset="0"/>
                          <a:cs typeface="Mangal" panose="02040503050203030202" pitchFamily="18" charset="0"/>
                        </a:rPr>
                        <a:t>, </a:t>
                      </a:r>
                      <a:r>
                        <a:rPr lang="en-IN" sz="1100" dirty="0" err="1">
                          <a:effectLst/>
                          <a:latin typeface="Times New Roman" panose="02020603050405020304" pitchFamily="18" charset="0"/>
                          <a:ea typeface="Calibri" panose="020F0502020204030204" pitchFamily="34" charset="0"/>
                          <a:cs typeface="Mangal" panose="02040503050203030202" pitchFamily="18" charset="0"/>
                        </a:rPr>
                        <a:t>Bagru</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50000"/>
                        </a:lnSpc>
                        <a:spcAft>
                          <a:spcPts val="800"/>
                        </a:spcAft>
                      </a:pPr>
                      <a:r>
                        <a:rPr lang="en-IN" sz="1100" dirty="0">
                          <a:effectLst/>
                          <a:latin typeface="Times New Roman" panose="02020603050405020304" pitchFamily="18" charset="0"/>
                          <a:ea typeface="Calibri" panose="020F0502020204030204" pitchFamily="34" charset="0"/>
                          <a:cs typeface="Mangal" panose="02040503050203030202" pitchFamily="18" charset="0"/>
                        </a:rPr>
                        <a:t>He appreciate the work done by unit and also suggest employment for local people. </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50000"/>
                        </a:lnSpc>
                        <a:spcAft>
                          <a:spcPts val="800"/>
                        </a:spcAft>
                      </a:pPr>
                      <a:r>
                        <a:rPr lang="en-IN" sz="1100" dirty="0">
                          <a:effectLst/>
                          <a:latin typeface="Times New Roman" panose="02020603050405020304" pitchFamily="18" charset="0"/>
                          <a:ea typeface="Calibri" panose="020F0502020204030204" pitchFamily="34" charset="0"/>
                          <a:cs typeface="Mangal" panose="02040503050203030202" pitchFamily="18" charset="0"/>
                        </a:rPr>
                        <a:t>At present 50 peoples get employment in existing unit. Additional 100 peoples will get employment. </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IN" sz="1100" dirty="0">
                          <a:effectLst/>
                          <a:latin typeface="Times New Roman" panose="02020603050405020304" pitchFamily="18" charset="0"/>
                          <a:ea typeface="Calibri" panose="020F0502020204030204" pitchFamily="34" charset="0"/>
                          <a:cs typeface="Mangal" panose="02040503050203030202" pitchFamily="18" charset="0"/>
                        </a:rPr>
                        <a:t>Local people will get job opportunity.</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50000"/>
                        </a:lnSpc>
                        <a:spcAft>
                          <a:spcPts val="800"/>
                        </a:spcAft>
                      </a:pPr>
                      <a:r>
                        <a:rPr lang="en-IN" sz="1100" dirty="0">
                          <a:effectLst/>
                          <a:latin typeface="Times New Roman" panose="02020603050405020304" pitchFamily="18" charset="0"/>
                          <a:ea typeface="Calibri" panose="020F0502020204030204" pitchFamily="34" charset="0"/>
                          <a:cs typeface="Mangal" panose="02040503050203030202" pitchFamily="18" charset="0"/>
                        </a:rPr>
                        <a:t>NA</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838267467"/>
                  </a:ext>
                </a:extLst>
              </a:tr>
            </a:tbl>
          </a:graphicData>
        </a:graphic>
      </p:graphicFrame>
      <p:sp>
        <p:nvSpPr>
          <p:cNvPr id="13" name="TextBox 12">
            <a:extLst>
              <a:ext uri="{FF2B5EF4-FFF2-40B4-BE49-F238E27FC236}">
                <a16:creationId xmlns:a16="http://schemas.microsoft.com/office/drawing/2014/main" id="{C346AEC3-A543-4D23-BA72-E0A718B2D347}"/>
              </a:ext>
            </a:extLst>
          </p:cNvPr>
          <p:cNvSpPr txBox="1"/>
          <p:nvPr/>
        </p:nvSpPr>
        <p:spPr>
          <a:xfrm>
            <a:off x="1371600" y="457200"/>
            <a:ext cx="7956550" cy="338554"/>
          </a:xfrm>
          <a:prstGeom prst="rect">
            <a:avLst/>
          </a:prstGeom>
          <a:noFill/>
        </p:spPr>
        <p:txBody>
          <a:bodyPr wrap="square">
            <a:spAutoFit/>
          </a:bodyPr>
          <a:lstStyle/>
          <a:p>
            <a:pPr algn="ctr"/>
            <a:r>
              <a:rPr lang="en-US" sz="1600" b="1" dirty="0">
                <a:effectLst/>
                <a:latin typeface="Times New Roman" panose="02020603050405020304" pitchFamily="18" charset="0"/>
                <a:ea typeface="Times New Roman" panose="02020603050405020304" pitchFamily="18" charset="0"/>
              </a:rPr>
              <a:t>Issue raised during public hearing, reply and time bound action plan</a:t>
            </a:r>
            <a:endParaRPr lang="en-IN" sz="1600" b="1" dirty="0"/>
          </a:p>
        </p:txBody>
      </p:sp>
      <p:sp>
        <p:nvSpPr>
          <p:cNvPr id="8" name="Rectangle 7">
            <a:extLst>
              <a:ext uri="{FF2B5EF4-FFF2-40B4-BE49-F238E27FC236}">
                <a16:creationId xmlns:a16="http://schemas.microsoft.com/office/drawing/2014/main" id="{62C93477-C4A7-4D37-BBD0-2BEAFEB8096E}"/>
              </a:ext>
            </a:extLst>
          </p:cNvPr>
          <p:cNvSpPr/>
          <p:nvPr/>
        </p:nvSpPr>
        <p:spPr>
          <a:xfrm>
            <a:off x="0" y="533400"/>
            <a:ext cx="8991600" cy="307777"/>
          </a:xfrm>
          <a:prstGeom prst="rect">
            <a:avLst/>
          </a:prstGeom>
        </p:spPr>
        <p:txBody>
          <a:bodyPr wrap="square">
            <a:spAutoFit/>
          </a:bodyPr>
          <a:lstStyle/>
          <a:p>
            <a:r>
              <a:rPr lang="en-IN" sz="1400" b="1" u="sng" cap="small" dirty="0">
                <a:solidFill>
                  <a:schemeClr val="accent1">
                    <a:lumMod val="50000"/>
                  </a:schemeClr>
                </a:solidFill>
                <a:latin typeface="Times New Roman" pitchFamily="18" charset="0"/>
                <a:cs typeface="Times New Roman" pitchFamily="18" charset="0"/>
              </a:rPr>
              <a:t>TOR POINT-I Cont.... </a:t>
            </a:r>
          </a:p>
        </p:txBody>
      </p:sp>
    </p:spTree>
    <p:extLst>
      <p:ext uri="{BB962C8B-B14F-4D97-AF65-F5344CB8AC3E}">
        <p14:creationId xmlns:p14="http://schemas.microsoft.com/office/powerpoint/2010/main" val="37468366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99300" y="6416675"/>
            <a:ext cx="2311400" cy="365125"/>
          </a:xfrm>
        </p:spPr>
        <p:txBody>
          <a:bodyPr/>
          <a:lstStyle/>
          <a:p>
            <a:pPr>
              <a:defRPr/>
            </a:pPr>
            <a:fld id="{E37F0A0A-F07F-49B8-B7E1-B2CDB105F3D9}" type="slidenum">
              <a:rPr lang="en-US" smtClean="0"/>
              <a:pPr>
                <a:defRPr/>
              </a:pPr>
              <a:t>53</a:t>
            </a:fld>
            <a:endParaRPr lang="en-US"/>
          </a:p>
        </p:txBody>
      </p:sp>
      <p:sp>
        <p:nvSpPr>
          <p:cNvPr id="7" name="Rectangle 6"/>
          <p:cNvSpPr/>
          <p:nvPr/>
        </p:nvSpPr>
        <p:spPr>
          <a:xfrm>
            <a:off x="501650" y="26313"/>
            <a:ext cx="9328150" cy="430887"/>
          </a:xfrm>
          <a:prstGeom prst="rect">
            <a:avLst/>
          </a:prstGeom>
        </p:spPr>
        <p:txBody>
          <a:bodyPr>
            <a:spAutoFit/>
          </a:bodyPr>
          <a:lstStyle/>
          <a:p>
            <a:pPr algn="ctr">
              <a:defRPr/>
            </a:pPr>
            <a:r>
              <a:rPr lang="en-US" sz="2200" b="1" dirty="0">
                <a:latin typeface="Times New Roman" pitchFamily="18" charset="0"/>
                <a:cs typeface="Times New Roman" pitchFamily="18" charset="0"/>
              </a:rPr>
              <a:t>POINT WISE COMPLIANCES OF TERM OF REFERENCES</a:t>
            </a:r>
            <a:endParaRPr lang="en-US" sz="2200" b="1" cap="all" dirty="0">
              <a:latin typeface="Times New Roman" pitchFamily="18" charset="0"/>
              <a:ea typeface="+mj-ea"/>
              <a:cs typeface="Times New Roman" pitchFamily="18" charset="0"/>
            </a:endParaRPr>
          </a:p>
        </p:txBody>
      </p:sp>
      <p:sp>
        <p:nvSpPr>
          <p:cNvPr id="6" name="Rectangle 2">
            <a:extLst>
              <a:ext uri="{FF2B5EF4-FFF2-40B4-BE49-F238E27FC236}">
                <a16:creationId xmlns:a16="http://schemas.microsoft.com/office/drawing/2014/main" id="{8E3FA15C-98F1-4D6B-AD3F-0A02F4B595C2}"/>
              </a:ext>
            </a:extLst>
          </p:cNvPr>
          <p:cNvSpPr>
            <a:spLocks noChangeArrowheads="1"/>
          </p:cNvSpPr>
          <p:nvPr/>
        </p:nvSpPr>
        <p:spPr bwMode="auto">
          <a:xfrm>
            <a:off x="3216088" y="1748920"/>
            <a:ext cx="8131550" cy="3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aphicFrame>
        <p:nvGraphicFramePr>
          <p:cNvPr id="8" name="Table 7">
            <a:extLst>
              <a:ext uri="{FF2B5EF4-FFF2-40B4-BE49-F238E27FC236}">
                <a16:creationId xmlns:a16="http://schemas.microsoft.com/office/drawing/2014/main" id="{8D2C6D29-7681-4002-BF94-BC8A1BBE906D}"/>
              </a:ext>
            </a:extLst>
          </p:cNvPr>
          <p:cNvGraphicFramePr>
            <a:graphicFrameLocks noGrp="1"/>
          </p:cNvGraphicFramePr>
          <p:nvPr>
            <p:extLst>
              <p:ext uri="{D42A27DB-BD31-4B8C-83A1-F6EECF244321}">
                <p14:modId xmlns:p14="http://schemas.microsoft.com/office/powerpoint/2010/main" val="1336759384"/>
              </p:ext>
            </p:extLst>
          </p:nvPr>
        </p:nvGraphicFramePr>
        <p:xfrm>
          <a:off x="152399" y="677300"/>
          <a:ext cx="9601201" cy="5884373"/>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5715001">
                  <a:extLst>
                    <a:ext uri="{9D8B030D-6E8A-4147-A177-3AD203B41FA5}">
                      <a16:colId xmlns:a16="http://schemas.microsoft.com/office/drawing/2014/main" val="20002"/>
                    </a:ext>
                  </a:extLst>
                </a:gridCol>
              </a:tblGrid>
              <a:tr h="378062">
                <a:tc>
                  <a:txBody>
                    <a:bodyPr/>
                    <a:lstStyle/>
                    <a:p>
                      <a:pPr>
                        <a:lnSpc>
                          <a:spcPct val="150000"/>
                        </a:lnSpc>
                      </a:pPr>
                      <a:r>
                        <a:rPr lang="en-US" sz="1200" b="1" dirty="0">
                          <a:latin typeface="Times New Roman" pitchFamily="18" charset="0"/>
                          <a:cs typeface="Times New Roman" pitchFamily="18" charset="0"/>
                        </a:rPr>
                        <a:t>TOR Point</a:t>
                      </a:r>
                    </a:p>
                  </a:txBody>
                  <a:tcPr>
                    <a:solidFill>
                      <a:schemeClr val="accent1">
                        <a:lumMod val="20000"/>
                        <a:lumOff val="80000"/>
                      </a:schemeClr>
                    </a:solidFill>
                  </a:tcPr>
                </a:tc>
                <a:tc>
                  <a:txBody>
                    <a:bodyPr/>
                    <a:lstStyle/>
                    <a:p>
                      <a:pPr>
                        <a:lnSpc>
                          <a:spcPct val="150000"/>
                        </a:lnSpc>
                      </a:pPr>
                      <a:r>
                        <a:rPr lang="en-US" sz="1200" b="1" dirty="0">
                          <a:latin typeface="Times New Roman" pitchFamily="18" charset="0"/>
                          <a:cs typeface="Times New Roman" pitchFamily="18" charset="0"/>
                        </a:rPr>
                        <a:t>ToR Details</a:t>
                      </a:r>
                    </a:p>
                  </a:txBody>
                  <a:tcPr>
                    <a:solidFill>
                      <a:schemeClr val="accent1">
                        <a:lumMod val="20000"/>
                        <a:lumOff val="80000"/>
                      </a:schemeClr>
                    </a:solidFill>
                  </a:tcPr>
                </a:tc>
                <a:tc>
                  <a:txBody>
                    <a:bodyPr/>
                    <a:lstStyle/>
                    <a:p>
                      <a:pPr>
                        <a:lnSpc>
                          <a:spcPct val="150000"/>
                        </a:lnSpc>
                      </a:pPr>
                      <a:r>
                        <a:rPr lang="en-US" sz="1200" b="1" dirty="0">
                          <a:latin typeface="Times New Roman" pitchFamily="18" charset="0"/>
                          <a:cs typeface="Times New Roman" pitchFamily="18" charset="0"/>
                        </a:rPr>
                        <a:t>Implementation/Plan </a:t>
                      </a:r>
                    </a:p>
                  </a:txBody>
                  <a:tcPr>
                    <a:solidFill>
                      <a:schemeClr val="accent1">
                        <a:lumMod val="20000"/>
                        <a:lumOff val="80000"/>
                      </a:schemeClr>
                    </a:solidFill>
                  </a:tcPr>
                </a:tc>
                <a:extLst>
                  <a:ext uri="{0D108BD9-81ED-4DB2-BD59-A6C34878D82A}">
                    <a16:rowId xmlns:a16="http://schemas.microsoft.com/office/drawing/2014/main" val="10000"/>
                  </a:ext>
                </a:extLst>
              </a:tr>
              <a:tr h="1235837">
                <a:tc>
                  <a:txBody>
                    <a:bodyPr/>
                    <a:lstStyle/>
                    <a:p>
                      <a:pPr marL="228600">
                        <a:lnSpc>
                          <a:spcPct val="150000"/>
                        </a:lnSpc>
                        <a:spcAft>
                          <a:spcPts val="600"/>
                        </a:spcAft>
                      </a:pPr>
                      <a:r>
                        <a:rPr lang="en-US" sz="1200" b="1" dirty="0">
                          <a:effectLst/>
                          <a:latin typeface="Times New Roman" panose="02020603050405020304" pitchFamily="18" charset="0"/>
                          <a:ea typeface="Times New Roman" panose="02020603050405020304" pitchFamily="18" charset="0"/>
                        </a:rPr>
                        <a:t>12</a:t>
                      </a:r>
                      <a:endParaRPr lang="en-IN"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indent="0" algn="just">
                        <a:lnSpc>
                          <a:spcPct val="150000"/>
                        </a:lnSpc>
                        <a:spcAft>
                          <a:spcPts val="10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Any litigation pending against the project and/or any direction/order passed by any Court of Law against the project, if so, details thereof shall also be included. Has the unit received any notice under the Section 5 of Environment (Protection) Act, 1986 or relevant Sections of Air and Water Acts? If so, details thereof and compliance/ATR to the notice(s) and present status of the case.</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200" dirty="0">
                          <a:effectLst/>
                          <a:latin typeface="Times New Roman" panose="02020603050405020304" pitchFamily="18" charset="0"/>
                          <a:ea typeface="Times New Roman" panose="02020603050405020304" pitchFamily="18" charset="0"/>
                        </a:rPr>
                        <a:t>There is no litigation pending against project, if any, with direction/ order passed by any court of law against the Project Proponent. </a:t>
                      </a:r>
                      <a:endParaRPr lang="en-IN"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90455556"/>
                  </a:ext>
                </a:extLst>
              </a:tr>
              <a:tr h="159693">
                <a:tc>
                  <a:txBody>
                    <a:bodyPr/>
                    <a:lstStyle/>
                    <a:p>
                      <a:pPr marL="0" indent="0">
                        <a:lnSpc>
                          <a:spcPct val="150000"/>
                        </a:lnSpc>
                        <a:spcAft>
                          <a:spcPts val="6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45720" algn="just">
                        <a:lnSpc>
                          <a:spcPct val="150000"/>
                        </a:lnSpc>
                        <a:spcAft>
                          <a:spcPts val="600"/>
                        </a:spcAft>
                      </a:pPr>
                      <a:r>
                        <a:rPr lang="en-US" sz="1200">
                          <a:effectLst/>
                          <a:latin typeface="Times New Roman" panose="02020603050405020304" pitchFamily="18" charset="0"/>
                          <a:ea typeface="Times New Roman" panose="02020603050405020304" pitchFamily="18" charset="0"/>
                        </a:rPr>
                        <a:t>A tabular chart with index for point wise compliance of above ToRs.</a:t>
                      </a:r>
                      <a:endParaRPr lang="en-I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50000"/>
                        </a:lnSpc>
                        <a:spcAft>
                          <a:spcPts val="600"/>
                        </a:spcAft>
                      </a:pPr>
                      <a:r>
                        <a:rPr lang="en-US" sz="1200" dirty="0">
                          <a:effectLst/>
                          <a:latin typeface="Times New Roman" panose="02020603050405020304" pitchFamily="18" charset="0"/>
                          <a:ea typeface="Times New Roman" panose="02020603050405020304" pitchFamily="18" charset="0"/>
                        </a:rPr>
                        <a:t>Complied with </a:t>
                      </a:r>
                      <a:endParaRPr lang="en-IN"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98381752"/>
                  </a:ext>
                </a:extLst>
              </a:tr>
              <a:tr h="866031">
                <a:tc>
                  <a:txBody>
                    <a:bodyPr/>
                    <a:lstStyle/>
                    <a:p>
                      <a:pPr marL="237490">
                        <a:lnSpc>
                          <a:spcPct val="150000"/>
                        </a:lnSpc>
                        <a:spcAft>
                          <a:spcPts val="600"/>
                        </a:spcAft>
                      </a:pPr>
                      <a:r>
                        <a:rPr lang="en-US" sz="1100">
                          <a:effectLst/>
                          <a:latin typeface="Times New Roman" panose="02020603050405020304" pitchFamily="18" charset="0"/>
                          <a:ea typeface="Times New Roman" panose="02020603050405020304" pitchFamily="18" charset="0"/>
                        </a:rPr>
                        <a:t>1.</a:t>
                      </a:r>
                      <a:endParaRPr lang="en-I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indent="0" algn="just">
                        <a:lnSpc>
                          <a:spcPct val="150000"/>
                        </a:lnSpc>
                        <a:spcAft>
                          <a:spcPts val="1000"/>
                        </a:spcAft>
                        <a:tabLs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Complete process flow diagram describing each unit, its processes and operations, along with material and energy inputs &amp; outputs (material and energy balance).</a:t>
                      </a: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100" dirty="0">
                          <a:effectLst/>
                          <a:latin typeface="Times New Roman" panose="02020603050405020304" pitchFamily="18" charset="0"/>
                          <a:ea typeface="Times New Roman" panose="02020603050405020304" pitchFamily="18" charset="0"/>
                        </a:rPr>
                        <a:t>Complete process flow diagram describing each unit,</a:t>
                      </a:r>
                      <a:r>
                        <a:rPr lang="en-US" sz="1100" dirty="0">
                          <a:effectLst/>
                          <a:latin typeface="Times New Roman" panose="02020603050405020304" pitchFamily="18" charset="0"/>
                          <a:ea typeface="Calibri" panose="020F0502020204030204" pitchFamily="34" charset="0"/>
                        </a:rPr>
                        <a:t> </a:t>
                      </a:r>
                      <a:r>
                        <a:rPr lang="en-US" sz="1100" dirty="0">
                          <a:effectLst/>
                          <a:latin typeface="Times New Roman" panose="02020603050405020304" pitchFamily="18" charset="0"/>
                          <a:ea typeface="Times New Roman" panose="02020603050405020304" pitchFamily="18" charset="0"/>
                        </a:rPr>
                        <a:t>processes and operations, along with material and energy inputs &amp; outputs (material and energy balance)</a:t>
                      </a:r>
                      <a:r>
                        <a:rPr lang="en-US" sz="1100" dirty="0">
                          <a:effectLst/>
                          <a:latin typeface="Times New Roman" panose="02020603050405020304" pitchFamily="18" charset="0"/>
                          <a:ea typeface="Calibri" panose="020F0502020204030204" pitchFamily="34" charset="0"/>
                        </a:rPr>
                        <a:t> is mentioned in </a:t>
                      </a:r>
                      <a:r>
                        <a:rPr lang="en-US" sz="1100" dirty="0" err="1">
                          <a:effectLst/>
                          <a:latin typeface="Times New Roman" panose="02020603050405020304" pitchFamily="18" charset="0"/>
                          <a:ea typeface="Calibri" panose="020F0502020204030204" pitchFamily="34" charset="0"/>
                        </a:rPr>
                        <a:t>ToR</a:t>
                      </a:r>
                      <a:r>
                        <a:rPr lang="en-US" sz="1100" dirty="0">
                          <a:effectLst/>
                          <a:latin typeface="Times New Roman" panose="02020603050405020304" pitchFamily="18" charset="0"/>
                          <a:ea typeface="Calibri" panose="020F0502020204030204" pitchFamily="34" charset="0"/>
                        </a:rPr>
                        <a:t> </a:t>
                      </a:r>
                      <a:r>
                        <a:rPr lang="en-US" sz="1100" dirty="0" err="1">
                          <a:effectLst/>
                          <a:latin typeface="Times New Roman" panose="02020603050405020304" pitchFamily="18" charset="0"/>
                          <a:ea typeface="Calibri" panose="020F0502020204030204" pitchFamily="34" charset="0"/>
                        </a:rPr>
                        <a:t>no.viii</a:t>
                      </a:r>
                      <a:r>
                        <a:rPr lang="en-US" sz="1100" dirty="0">
                          <a:effectLst/>
                          <a:latin typeface="Times New Roman" panose="02020603050405020304" pitchFamily="18" charset="0"/>
                          <a:ea typeface="Calibri" panose="020F0502020204030204" pitchFamily="34" charset="0"/>
                        </a:rPr>
                        <a:t>.</a:t>
                      </a:r>
                      <a:endParaRPr lang="en-IN"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51308091"/>
                  </a:ext>
                </a:extLst>
              </a:tr>
              <a:tr h="866031">
                <a:tc>
                  <a:txBody>
                    <a:bodyPr/>
                    <a:lstStyle/>
                    <a:p>
                      <a:pPr marL="237490">
                        <a:lnSpc>
                          <a:spcPct val="150000"/>
                        </a:lnSpc>
                        <a:spcAft>
                          <a:spcPts val="600"/>
                        </a:spcAft>
                      </a:pPr>
                      <a:r>
                        <a:rPr lang="en-US" sz="1100">
                          <a:effectLst/>
                          <a:latin typeface="Times New Roman" panose="02020603050405020304" pitchFamily="18" charset="0"/>
                          <a:ea typeface="Times New Roman" panose="02020603050405020304" pitchFamily="18" charset="0"/>
                        </a:rPr>
                        <a:t>2.</a:t>
                      </a:r>
                      <a:endParaRPr lang="en-I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600"/>
                        </a:spcAft>
                      </a:pPr>
                      <a:r>
                        <a:rPr lang="en-US" sz="1100" kern="1200" dirty="0">
                          <a:solidFill>
                            <a:schemeClr val="tx1"/>
                          </a:solidFill>
                          <a:effectLst/>
                          <a:latin typeface="Times New Roman" panose="02020603050405020304" pitchFamily="18" charset="0"/>
                          <a:ea typeface="Times New Roman" panose="02020603050405020304" pitchFamily="18" charset="0"/>
                          <a:cs typeface="+mn-cs"/>
                        </a:rPr>
                        <a:t>Details on blast furnace/ open hearth furnace/ basic oxygen furnace/ladle refining, casting and rolling plants etc.</a:t>
                      </a:r>
                      <a:endParaRPr lang="en-IN" sz="1100" kern="1200" dirty="0">
                        <a:solidFill>
                          <a:schemeClr val="tx1"/>
                        </a:solidFill>
                        <a:effectLst/>
                        <a:latin typeface="Times New Roman" panose="02020603050405020304" pitchFamily="18" charset="0"/>
                        <a:ea typeface="Times New Roman" panose="02020603050405020304" pitchFamily="18" charset="0"/>
                        <a:cs typeface="+mn-cs"/>
                      </a:endParaRPr>
                    </a:p>
                  </a:txBody>
                  <a:tcPr marL="68580" marR="68580" marT="0" marB="0"/>
                </a:tc>
                <a:tc>
                  <a:txBody>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lang="en-US" sz="1100" kern="1200" dirty="0">
                          <a:solidFill>
                            <a:schemeClr val="tx1"/>
                          </a:solidFill>
                          <a:effectLst/>
                          <a:latin typeface="Times New Roman" panose="02020603050405020304" pitchFamily="18" charset="0"/>
                          <a:ea typeface="Times New Roman" panose="02020603050405020304" pitchFamily="18" charset="0"/>
                          <a:cs typeface="+mn-cs"/>
                        </a:rPr>
                        <a:t>This is expansion of MS ingots and MS TMT Bars/Angles and Channels manufacturing unit. </a:t>
                      </a:r>
                      <a:r>
                        <a:rPr lang="x-none" sz="1100" kern="1200" dirty="0">
                          <a:solidFill>
                            <a:schemeClr val="tx1"/>
                          </a:solidFill>
                          <a:effectLst/>
                          <a:latin typeface="Times New Roman" panose="02020603050405020304" pitchFamily="18" charset="0"/>
                          <a:ea typeface="+mn-ea"/>
                          <a:cs typeface="+mn-cs"/>
                        </a:rPr>
                        <a:t>The existing unit is involved in manufacturing of MS ingots by using induction furnace (</a:t>
                      </a:r>
                      <a:r>
                        <a:rPr lang="en-US" sz="1100" kern="1200" dirty="0">
                          <a:solidFill>
                            <a:schemeClr val="tx1"/>
                          </a:solidFill>
                          <a:effectLst/>
                          <a:latin typeface="Times New Roman" panose="02020603050405020304" pitchFamily="18" charset="0"/>
                          <a:ea typeface="+mn-ea"/>
                          <a:cs typeface="+mn-cs"/>
                        </a:rPr>
                        <a:t>8</a:t>
                      </a:r>
                      <a:r>
                        <a:rPr lang="x-none" sz="1100" kern="1200" dirty="0">
                          <a:solidFill>
                            <a:schemeClr val="tx1"/>
                          </a:solidFill>
                          <a:effectLst/>
                          <a:latin typeface="Times New Roman" panose="02020603050405020304" pitchFamily="18" charset="0"/>
                          <a:ea typeface="+mn-ea"/>
                          <a:cs typeface="+mn-cs"/>
                        </a:rPr>
                        <a:t>TPH </a:t>
                      </a:r>
                      <a:r>
                        <a:rPr lang="en-US" sz="1100" kern="1200" dirty="0">
                          <a:solidFill>
                            <a:schemeClr val="tx1"/>
                          </a:solidFill>
                          <a:effectLst/>
                          <a:latin typeface="Times New Roman" panose="02020603050405020304" pitchFamily="18" charset="0"/>
                          <a:ea typeface="+mn-ea"/>
                          <a:cs typeface="+mn-cs"/>
                        </a:rPr>
                        <a:t>– 1 no and 4 TPH</a:t>
                      </a:r>
                      <a:r>
                        <a:rPr lang="x-none" sz="1100" kern="1200" dirty="0">
                          <a:solidFill>
                            <a:schemeClr val="tx1"/>
                          </a:solidFill>
                          <a:effectLst/>
                          <a:latin typeface="Times New Roman" panose="02020603050405020304" pitchFamily="18" charset="0"/>
                          <a:ea typeface="+mn-ea"/>
                          <a:cs typeface="+mn-cs"/>
                        </a:rPr>
                        <a:t>-</a:t>
                      </a:r>
                      <a:r>
                        <a:rPr lang="en-US" sz="1100" kern="1200" dirty="0">
                          <a:solidFill>
                            <a:schemeClr val="tx1"/>
                          </a:solidFill>
                          <a:effectLst/>
                          <a:latin typeface="Times New Roman" panose="02020603050405020304" pitchFamily="18" charset="0"/>
                          <a:ea typeface="+mn-ea"/>
                          <a:cs typeface="+mn-cs"/>
                        </a:rPr>
                        <a:t>1 </a:t>
                      </a:r>
                      <a:r>
                        <a:rPr lang="x-none" sz="1100" kern="1200" dirty="0">
                          <a:solidFill>
                            <a:schemeClr val="tx1"/>
                          </a:solidFill>
                          <a:effectLst/>
                          <a:latin typeface="Times New Roman" panose="02020603050405020304" pitchFamily="18" charset="0"/>
                          <a:ea typeface="+mn-ea"/>
                          <a:cs typeface="+mn-cs"/>
                        </a:rPr>
                        <a:t>no.) and MS</a:t>
                      </a:r>
                      <a:r>
                        <a:rPr lang="en-US" sz="1100" kern="1200" dirty="0">
                          <a:solidFill>
                            <a:schemeClr val="tx1"/>
                          </a:solidFill>
                          <a:effectLst/>
                          <a:latin typeface="Times New Roman" panose="02020603050405020304" pitchFamily="18" charset="0"/>
                          <a:ea typeface="+mn-ea"/>
                          <a:cs typeface="+mn-cs"/>
                        </a:rPr>
                        <a:t> TMT</a:t>
                      </a:r>
                      <a:r>
                        <a:rPr lang="x-none" sz="1100" kern="1200" dirty="0">
                          <a:solidFill>
                            <a:schemeClr val="tx1"/>
                          </a:solidFill>
                          <a:effectLst/>
                          <a:latin typeface="Times New Roman" panose="02020603050405020304" pitchFamily="18" charset="0"/>
                          <a:ea typeface="+mn-ea"/>
                          <a:cs typeface="+mn-cs"/>
                        </a:rPr>
                        <a:t> Bar</a:t>
                      </a:r>
                      <a:r>
                        <a:rPr lang="en-US" sz="1100" kern="1200" dirty="0">
                          <a:solidFill>
                            <a:schemeClr val="tx1"/>
                          </a:solidFill>
                          <a:effectLst/>
                          <a:latin typeface="Times New Roman" panose="02020603050405020304" pitchFamily="18" charset="0"/>
                          <a:ea typeface="+mn-ea"/>
                          <a:cs typeface="+mn-cs"/>
                        </a:rPr>
                        <a:t>/</a:t>
                      </a:r>
                      <a:r>
                        <a:rPr lang="x-none" sz="1100" kern="1200" dirty="0">
                          <a:solidFill>
                            <a:schemeClr val="tx1"/>
                          </a:solidFill>
                          <a:effectLst/>
                          <a:latin typeface="Times New Roman" panose="02020603050405020304" pitchFamily="18" charset="0"/>
                          <a:ea typeface="+mn-ea"/>
                          <a:cs typeface="+mn-cs"/>
                        </a:rPr>
                        <a:t>Angle</a:t>
                      </a:r>
                      <a:r>
                        <a:rPr lang="en-US" sz="1100" kern="1200" dirty="0">
                          <a:solidFill>
                            <a:schemeClr val="tx1"/>
                          </a:solidFill>
                          <a:effectLst/>
                          <a:latin typeface="Times New Roman" panose="02020603050405020304" pitchFamily="18" charset="0"/>
                          <a:ea typeface="+mn-ea"/>
                          <a:cs typeface="+mn-cs"/>
                        </a:rPr>
                        <a:t>/channels</a:t>
                      </a:r>
                      <a:r>
                        <a:rPr lang="x-none" sz="1100" kern="1200" dirty="0">
                          <a:solidFill>
                            <a:schemeClr val="tx1"/>
                          </a:solidFill>
                          <a:effectLst/>
                          <a:latin typeface="Times New Roman" panose="02020603050405020304" pitchFamily="18" charset="0"/>
                          <a:ea typeface="+mn-ea"/>
                          <a:cs typeface="+mn-cs"/>
                        </a:rPr>
                        <a:t> from Re-heating furnace (</a:t>
                      </a:r>
                      <a:r>
                        <a:rPr lang="en-US" sz="1100" kern="1200" dirty="0">
                          <a:solidFill>
                            <a:schemeClr val="tx1"/>
                          </a:solidFill>
                          <a:effectLst/>
                          <a:latin typeface="Times New Roman" panose="02020603050405020304" pitchFamily="18" charset="0"/>
                          <a:ea typeface="+mn-ea"/>
                          <a:cs typeface="+mn-cs"/>
                        </a:rPr>
                        <a:t>12</a:t>
                      </a:r>
                      <a:r>
                        <a:rPr lang="x-none" sz="1100" kern="1200" dirty="0">
                          <a:solidFill>
                            <a:schemeClr val="tx1"/>
                          </a:solidFill>
                          <a:effectLst/>
                          <a:latin typeface="Times New Roman" panose="02020603050405020304" pitchFamily="18" charset="0"/>
                          <a:ea typeface="+mn-ea"/>
                          <a:cs typeface="+mn-cs"/>
                        </a:rPr>
                        <a:t> TPH</a:t>
                      </a:r>
                      <a:r>
                        <a:rPr lang="en-US" sz="1100" kern="1200" dirty="0">
                          <a:solidFill>
                            <a:schemeClr val="tx1"/>
                          </a:solidFill>
                          <a:effectLst/>
                          <a:latin typeface="Times New Roman" panose="02020603050405020304" pitchFamily="18" charset="0"/>
                          <a:ea typeface="+mn-ea"/>
                          <a:cs typeface="+mn-cs"/>
                        </a:rPr>
                        <a:t>–1 </a:t>
                      </a:r>
                      <a:r>
                        <a:rPr lang="x-none" sz="1100" kern="1200" dirty="0">
                          <a:solidFill>
                            <a:schemeClr val="tx1"/>
                          </a:solidFill>
                          <a:effectLst/>
                          <a:latin typeface="Times New Roman" panose="02020603050405020304" pitchFamily="18" charset="0"/>
                          <a:ea typeface="+mn-ea"/>
                          <a:cs typeface="+mn-cs"/>
                        </a:rPr>
                        <a:t>no.). Now unit is undergoes expansion from 2</a:t>
                      </a:r>
                      <a:r>
                        <a:rPr lang="en-US" sz="1100" kern="1200" dirty="0">
                          <a:solidFill>
                            <a:schemeClr val="tx1"/>
                          </a:solidFill>
                          <a:effectLst/>
                          <a:latin typeface="Times New Roman" panose="02020603050405020304" pitchFamily="18" charset="0"/>
                          <a:ea typeface="+mn-ea"/>
                          <a:cs typeface="+mn-cs"/>
                        </a:rPr>
                        <a:t>8</a:t>
                      </a:r>
                      <a:r>
                        <a:rPr lang="x-none" sz="1100" kern="1200" dirty="0">
                          <a:solidFill>
                            <a:schemeClr val="tx1"/>
                          </a:solidFill>
                          <a:effectLst/>
                          <a:latin typeface="Times New Roman" panose="02020603050405020304" pitchFamily="18" charset="0"/>
                          <a:ea typeface="+mn-ea"/>
                          <a:cs typeface="+mn-cs"/>
                        </a:rPr>
                        <a:t>,</a:t>
                      </a:r>
                      <a:r>
                        <a:rPr lang="en-US" sz="1100" kern="1200" dirty="0">
                          <a:solidFill>
                            <a:schemeClr val="tx1"/>
                          </a:solidFill>
                          <a:effectLst/>
                          <a:latin typeface="Times New Roman" panose="02020603050405020304" pitchFamily="18" charset="0"/>
                          <a:ea typeface="+mn-ea"/>
                          <a:cs typeface="+mn-cs"/>
                        </a:rPr>
                        <a:t>8</a:t>
                      </a:r>
                      <a:r>
                        <a:rPr lang="x-none" sz="1100" kern="1200" dirty="0">
                          <a:solidFill>
                            <a:schemeClr val="tx1"/>
                          </a:solidFill>
                          <a:effectLst/>
                          <a:latin typeface="Times New Roman" panose="02020603050405020304" pitchFamily="18" charset="0"/>
                          <a:ea typeface="+mn-ea"/>
                          <a:cs typeface="+mn-cs"/>
                        </a:rPr>
                        <a:t>00 TPA to 60,000TPA for Ms ingots and from </a:t>
                      </a:r>
                      <a:r>
                        <a:rPr lang="en-US" sz="1100" kern="1200" dirty="0">
                          <a:solidFill>
                            <a:schemeClr val="tx1"/>
                          </a:solidFill>
                          <a:effectLst/>
                          <a:latin typeface="Times New Roman" panose="02020603050405020304" pitchFamily="18" charset="0"/>
                          <a:ea typeface="+mn-ea"/>
                          <a:cs typeface="+mn-cs"/>
                        </a:rPr>
                        <a:t>28,800 </a:t>
                      </a:r>
                      <a:r>
                        <a:rPr lang="x-none" sz="1100" kern="1200" dirty="0">
                          <a:solidFill>
                            <a:schemeClr val="tx1"/>
                          </a:solidFill>
                          <a:effectLst/>
                          <a:latin typeface="Times New Roman" panose="02020603050405020304" pitchFamily="18" charset="0"/>
                          <a:ea typeface="+mn-ea"/>
                          <a:cs typeface="+mn-cs"/>
                        </a:rPr>
                        <a:t>TPA to 1,</a:t>
                      </a:r>
                      <a:r>
                        <a:rPr lang="en-US" sz="1100" kern="1200" dirty="0">
                          <a:solidFill>
                            <a:schemeClr val="tx1"/>
                          </a:solidFill>
                          <a:effectLst/>
                          <a:latin typeface="Times New Roman" panose="02020603050405020304" pitchFamily="18" charset="0"/>
                          <a:ea typeface="+mn-ea"/>
                          <a:cs typeface="+mn-cs"/>
                        </a:rPr>
                        <a:t>0</a:t>
                      </a:r>
                      <a:r>
                        <a:rPr lang="x-none" sz="1100" kern="1200" dirty="0">
                          <a:solidFill>
                            <a:schemeClr val="tx1"/>
                          </a:solidFill>
                          <a:effectLst/>
                          <a:latin typeface="Times New Roman" panose="02020603050405020304" pitchFamily="18" charset="0"/>
                          <a:ea typeface="+mn-ea"/>
                          <a:cs typeface="+mn-cs"/>
                        </a:rPr>
                        <a:t>0,000 TPA for MS</a:t>
                      </a:r>
                      <a:r>
                        <a:rPr lang="en-US" sz="1100" kern="1200" dirty="0">
                          <a:solidFill>
                            <a:schemeClr val="tx1"/>
                          </a:solidFill>
                          <a:effectLst/>
                          <a:latin typeface="Times New Roman" panose="02020603050405020304" pitchFamily="18" charset="0"/>
                          <a:ea typeface="+mn-ea"/>
                          <a:cs typeface="+mn-cs"/>
                        </a:rPr>
                        <a:t> TMT</a:t>
                      </a:r>
                      <a:r>
                        <a:rPr lang="x-none" sz="1100" kern="1200" dirty="0">
                          <a:solidFill>
                            <a:schemeClr val="tx1"/>
                          </a:solidFill>
                          <a:effectLst/>
                          <a:latin typeface="Times New Roman" panose="02020603050405020304" pitchFamily="18" charset="0"/>
                          <a:ea typeface="+mn-ea"/>
                          <a:cs typeface="+mn-cs"/>
                        </a:rPr>
                        <a:t> Bar</a:t>
                      </a:r>
                      <a:r>
                        <a:rPr lang="en-US" sz="1100" kern="1200" dirty="0">
                          <a:solidFill>
                            <a:schemeClr val="tx1"/>
                          </a:solidFill>
                          <a:effectLst/>
                          <a:latin typeface="Times New Roman" panose="02020603050405020304" pitchFamily="18" charset="0"/>
                          <a:ea typeface="+mn-ea"/>
                          <a:cs typeface="+mn-cs"/>
                        </a:rPr>
                        <a:t>/</a:t>
                      </a:r>
                      <a:r>
                        <a:rPr lang="x-none" sz="1100" kern="1200" dirty="0">
                          <a:solidFill>
                            <a:schemeClr val="tx1"/>
                          </a:solidFill>
                          <a:effectLst/>
                          <a:latin typeface="Times New Roman" panose="02020603050405020304" pitchFamily="18" charset="0"/>
                          <a:ea typeface="+mn-ea"/>
                          <a:cs typeface="+mn-cs"/>
                        </a:rPr>
                        <a:t>Angle</a:t>
                      </a:r>
                      <a:r>
                        <a:rPr lang="en-US" sz="1100" kern="1200" dirty="0">
                          <a:solidFill>
                            <a:schemeClr val="tx1"/>
                          </a:solidFill>
                          <a:effectLst/>
                          <a:latin typeface="Times New Roman" panose="02020603050405020304" pitchFamily="18" charset="0"/>
                          <a:ea typeface="+mn-ea"/>
                          <a:cs typeface="+mn-cs"/>
                        </a:rPr>
                        <a:t>/channels</a:t>
                      </a:r>
                      <a:r>
                        <a:rPr lang="x-none" sz="1100" kern="1200" dirty="0">
                          <a:solidFill>
                            <a:schemeClr val="tx1"/>
                          </a:solidFill>
                          <a:effectLst/>
                          <a:latin typeface="Times New Roman" panose="02020603050405020304" pitchFamily="18" charset="0"/>
                          <a:ea typeface="+mn-ea"/>
                          <a:cs typeface="+mn-cs"/>
                        </a:rPr>
                        <a:t>. </a:t>
                      </a:r>
                      <a:r>
                        <a:rPr lang="en-US" sz="1100" kern="1200" dirty="0">
                          <a:solidFill>
                            <a:schemeClr val="tx1"/>
                          </a:solidFill>
                          <a:effectLst/>
                          <a:latin typeface="Times New Roman" panose="02020603050405020304" pitchFamily="18" charset="0"/>
                          <a:ea typeface="+mn-ea"/>
                          <a:cs typeface="+mn-cs"/>
                        </a:rPr>
                        <a:t>Existing </a:t>
                      </a:r>
                      <a:r>
                        <a:rPr lang="x-none" sz="1100" kern="1200" dirty="0">
                          <a:solidFill>
                            <a:schemeClr val="tx1"/>
                          </a:solidFill>
                          <a:effectLst/>
                          <a:latin typeface="Times New Roman" panose="02020603050405020304" pitchFamily="18" charset="0"/>
                          <a:ea typeface="+mn-ea"/>
                          <a:cs typeface="+mn-cs"/>
                        </a:rPr>
                        <a:t>one induction furnace </a:t>
                      </a:r>
                      <a:r>
                        <a:rPr lang="en-US" sz="1100" kern="1200" dirty="0">
                          <a:solidFill>
                            <a:schemeClr val="tx1"/>
                          </a:solidFill>
                          <a:effectLst/>
                          <a:latin typeface="Times New Roman" panose="02020603050405020304" pitchFamily="18" charset="0"/>
                          <a:ea typeface="+mn-ea"/>
                          <a:cs typeface="+mn-cs"/>
                        </a:rPr>
                        <a:t>of capacity 4 TPH will be replace with 12 TPH a</a:t>
                      </a:r>
                      <a:r>
                        <a:rPr lang="x-none" sz="1100" kern="1200" dirty="0">
                          <a:solidFill>
                            <a:schemeClr val="tx1"/>
                          </a:solidFill>
                          <a:effectLst/>
                          <a:latin typeface="Times New Roman" panose="02020603050405020304" pitchFamily="18" charset="0"/>
                          <a:ea typeface="+mn-ea"/>
                          <a:cs typeface="+mn-cs"/>
                        </a:rPr>
                        <a:t>nd upgrade the existing Reheating furnace from </a:t>
                      </a:r>
                      <a:r>
                        <a:rPr lang="en-US" sz="1100" kern="1200" dirty="0">
                          <a:solidFill>
                            <a:schemeClr val="tx1"/>
                          </a:solidFill>
                          <a:effectLst/>
                          <a:latin typeface="Times New Roman" panose="02020603050405020304" pitchFamily="18" charset="0"/>
                          <a:ea typeface="+mn-ea"/>
                          <a:cs typeface="+mn-cs"/>
                        </a:rPr>
                        <a:t>12</a:t>
                      </a:r>
                      <a:r>
                        <a:rPr lang="x-none" sz="1100" kern="1200" dirty="0">
                          <a:solidFill>
                            <a:schemeClr val="tx1"/>
                          </a:solidFill>
                          <a:effectLst/>
                          <a:latin typeface="Times New Roman" panose="02020603050405020304" pitchFamily="18" charset="0"/>
                          <a:ea typeface="+mn-ea"/>
                          <a:cs typeface="+mn-cs"/>
                        </a:rPr>
                        <a:t> TPH to 2</a:t>
                      </a:r>
                      <a:r>
                        <a:rPr lang="en-US" sz="1100" kern="1200" dirty="0">
                          <a:solidFill>
                            <a:schemeClr val="tx1"/>
                          </a:solidFill>
                          <a:effectLst/>
                          <a:latin typeface="Times New Roman" panose="02020603050405020304" pitchFamily="18" charset="0"/>
                          <a:ea typeface="+mn-ea"/>
                          <a:cs typeface="+mn-cs"/>
                        </a:rPr>
                        <a:t>0</a:t>
                      </a:r>
                      <a:r>
                        <a:rPr lang="x-none" sz="1100" kern="1200" dirty="0">
                          <a:solidFill>
                            <a:schemeClr val="tx1"/>
                          </a:solidFill>
                          <a:effectLst/>
                          <a:latin typeface="Times New Roman" panose="02020603050405020304" pitchFamily="18" charset="0"/>
                          <a:ea typeface="+mn-ea"/>
                          <a:cs typeface="+mn-cs"/>
                        </a:rPr>
                        <a:t> TPH will be done after proposed expansion. </a:t>
                      </a:r>
                      <a:endParaRPr lang="en-IN" sz="1100" kern="1200" dirty="0">
                        <a:solidFill>
                          <a:schemeClr val="tx1"/>
                        </a:solidFill>
                        <a:effectLst/>
                        <a:latin typeface="Times New Roman" panose="02020603050405020304" pitchFamily="18" charset="0"/>
                        <a:ea typeface="+mn-ea"/>
                        <a:cs typeface="+mn-cs"/>
                      </a:endParaRPr>
                    </a:p>
                  </a:txBody>
                  <a:tcPr marL="68580" marR="68580" marT="0" marB="0"/>
                </a:tc>
                <a:extLst>
                  <a:ext uri="{0D108BD9-81ED-4DB2-BD59-A6C34878D82A}">
                    <a16:rowId xmlns:a16="http://schemas.microsoft.com/office/drawing/2014/main" val="3347466197"/>
                  </a:ext>
                </a:extLst>
              </a:tr>
            </a:tbl>
          </a:graphicData>
        </a:graphic>
      </p:graphicFrame>
    </p:spTree>
    <p:extLst>
      <p:ext uri="{BB962C8B-B14F-4D97-AF65-F5344CB8AC3E}">
        <p14:creationId xmlns:p14="http://schemas.microsoft.com/office/powerpoint/2010/main" val="11590577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99300" y="6416675"/>
            <a:ext cx="2311400" cy="365125"/>
          </a:xfrm>
        </p:spPr>
        <p:txBody>
          <a:bodyPr/>
          <a:lstStyle/>
          <a:p>
            <a:pPr>
              <a:defRPr/>
            </a:pPr>
            <a:fld id="{E37F0A0A-F07F-49B8-B7E1-B2CDB105F3D9}" type="slidenum">
              <a:rPr lang="en-US" smtClean="0"/>
              <a:pPr>
                <a:defRPr/>
              </a:pPr>
              <a:t>54</a:t>
            </a:fld>
            <a:endParaRPr lang="en-US"/>
          </a:p>
        </p:txBody>
      </p:sp>
      <p:sp>
        <p:nvSpPr>
          <p:cNvPr id="7" name="Rectangle 6"/>
          <p:cNvSpPr/>
          <p:nvPr/>
        </p:nvSpPr>
        <p:spPr>
          <a:xfrm>
            <a:off x="501650" y="26313"/>
            <a:ext cx="9328150" cy="430887"/>
          </a:xfrm>
          <a:prstGeom prst="rect">
            <a:avLst/>
          </a:prstGeom>
        </p:spPr>
        <p:txBody>
          <a:bodyPr>
            <a:spAutoFit/>
          </a:bodyPr>
          <a:lstStyle/>
          <a:p>
            <a:pPr algn="ctr">
              <a:defRPr/>
            </a:pPr>
            <a:r>
              <a:rPr lang="en-US" sz="2200" b="1" dirty="0">
                <a:latin typeface="Times New Roman" pitchFamily="18" charset="0"/>
                <a:cs typeface="Times New Roman" pitchFamily="18" charset="0"/>
              </a:rPr>
              <a:t>POINT WISE COMPLIANCES OF TERM OF REFERENCES</a:t>
            </a:r>
            <a:endParaRPr lang="en-US" sz="2200" b="1" cap="all" dirty="0">
              <a:latin typeface="Times New Roman" pitchFamily="18" charset="0"/>
              <a:ea typeface="+mj-ea"/>
              <a:cs typeface="Times New Roman" pitchFamily="18" charset="0"/>
            </a:endParaRPr>
          </a:p>
        </p:txBody>
      </p:sp>
      <p:sp>
        <p:nvSpPr>
          <p:cNvPr id="6" name="Rectangle 2">
            <a:extLst>
              <a:ext uri="{FF2B5EF4-FFF2-40B4-BE49-F238E27FC236}">
                <a16:creationId xmlns:a16="http://schemas.microsoft.com/office/drawing/2014/main" id="{8E3FA15C-98F1-4D6B-AD3F-0A02F4B595C2}"/>
              </a:ext>
            </a:extLst>
          </p:cNvPr>
          <p:cNvSpPr>
            <a:spLocks noChangeArrowheads="1"/>
          </p:cNvSpPr>
          <p:nvPr/>
        </p:nvSpPr>
        <p:spPr bwMode="auto">
          <a:xfrm>
            <a:off x="3216088" y="1748920"/>
            <a:ext cx="8131550" cy="3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aphicFrame>
        <p:nvGraphicFramePr>
          <p:cNvPr id="8" name="Table 7">
            <a:extLst>
              <a:ext uri="{FF2B5EF4-FFF2-40B4-BE49-F238E27FC236}">
                <a16:creationId xmlns:a16="http://schemas.microsoft.com/office/drawing/2014/main" id="{8D2C6D29-7681-4002-BF94-BC8A1BBE906D}"/>
              </a:ext>
            </a:extLst>
          </p:cNvPr>
          <p:cNvGraphicFramePr>
            <a:graphicFrameLocks noGrp="1"/>
          </p:cNvGraphicFramePr>
          <p:nvPr>
            <p:extLst>
              <p:ext uri="{D42A27DB-BD31-4B8C-83A1-F6EECF244321}">
                <p14:modId xmlns:p14="http://schemas.microsoft.com/office/powerpoint/2010/main" val="183247926"/>
              </p:ext>
            </p:extLst>
          </p:nvPr>
        </p:nvGraphicFramePr>
        <p:xfrm>
          <a:off x="152400" y="677301"/>
          <a:ext cx="9601201" cy="5445884"/>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5715001">
                  <a:extLst>
                    <a:ext uri="{9D8B030D-6E8A-4147-A177-3AD203B41FA5}">
                      <a16:colId xmlns:a16="http://schemas.microsoft.com/office/drawing/2014/main" val="20002"/>
                    </a:ext>
                  </a:extLst>
                </a:gridCol>
              </a:tblGrid>
              <a:tr h="485945">
                <a:tc>
                  <a:txBody>
                    <a:bodyPr/>
                    <a:lstStyle/>
                    <a:p>
                      <a:pPr>
                        <a:lnSpc>
                          <a:spcPct val="150000"/>
                        </a:lnSpc>
                      </a:pPr>
                      <a:r>
                        <a:rPr lang="en-US" sz="1200" b="1" dirty="0">
                          <a:latin typeface="Times New Roman" pitchFamily="18" charset="0"/>
                          <a:cs typeface="Times New Roman" pitchFamily="18" charset="0"/>
                        </a:rPr>
                        <a:t>TOR Point</a:t>
                      </a:r>
                    </a:p>
                  </a:txBody>
                  <a:tcPr>
                    <a:solidFill>
                      <a:schemeClr val="accent1">
                        <a:lumMod val="20000"/>
                        <a:lumOff val="80000"/>
                      </a:schemeClr>
                    </a:solidFill>
                  </a:tcPr>
                </a:tc>
                <a:tc>
                  <a:txBody>
                    <a:bodyPr/>
                    <a:lstStyle/>
                    <a:p>
                      <a:pPr>
                        <a:lnSpc>
                          <a:spcPct val="150000"/>
                        </a:lnSpc>
                      </a:pPr>
                      <a:r>
                        <a:rPr lang="en-US" sz="1200" b="1" dirty="0">
                          <a:latin typeface="Times New Roman" pitchFamily="18" charset="0"/>
                          <a:cs typeface="Times New Roman" pitchFamily="18" charset="0"/>
                        </a:rPr>
                        <a:t>ToR Details</a:t>
                      </a:r>
                    </a:p>
                  </a:txBody>
                  <a:tcPr>
                    <a:solidFill>
                      <a:schemeClr val="accent1">
                        <a:lumMod val="20000"/>
                        <a:lumOff val="80000"/>
                      </a:schemeClr>
                    </a:solidFill>
                  </a:tcPr>
                </a:tc>
                <a:tc>
                  <a:txBody>
                    <a:bodyPr/>
                    <a:lstStyle/>
                    <a:p>
                      <a:pPr>
                        <a:lnSpc>
                          <a:spcPct val="150000"/>
                        </a:lnSpc>
                      </a:pPr>
                      <a:r>
                        <a:rPr lang="en-US" sz="1200" b="1" dirty="0">
                          <a:latin typeface="Times New Roman" pitchFamily="18" charset="0"/>
                          <a:cs typeface="Times New Roman" pitchFamily="18" charset="0"/>
                        </a:rPr>
                        <a:t>Implementation/Plan </a:t>
                      </a:r>
                    </a:p>
                  </a:txBody>
                  <a:tcPr>
                    <a:solidFill>
                      <a:schemeClr val="accent1">
                        <a:lumMod val="20000"/>
                        <a:lumOff val="80000"/>
                      </a:schemeClr>
                    </a:solidFill>
                  </a:tcPr>
                </a:tc>
                <a:extLst>
                  <a:ext uri="{0D108BD9-81ED-4DB2-BD59-A6C34878D82A}">
                    <a16:rowId xmlns:a16="http://schemas.microsoft.com/office/drawing/2014/main" val="10000"/>
                  </a:ext>
                </a:extLst>
              </a:tr>
              <a:tr h="718501">
                <a:tc>
                  <a:txBody>
                    <a:bodyPr/>
                    <a:lstStyle/>
                    <a:p>
                      <a:pPr marL="237490">
                        <a:lnSpc>
                          <a:spcPct val="150000"/>
                        </a:lnSpc>
                        <a:spcAft>
                          <a:spcPts val="6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Details on installation/activation of opacity meters with recording with proper calibration system</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6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Not Applicable </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51308091"/>
                  </a:ext>
                </a:extLst>
              </a:tr>
              <a:tr h="394962">
                <a:tc>
                  <a:txBody>
                    <a:bodyPr/>
                    <a:lstStyle/>
                    <a:p>
                      <a:pPr marL="237490">
                        <a:lnSpc>
                          <a:spcPct val="150000"/>
                        </a:lnSpc>
                        <a:spcAft>
                          <a:spcPts val="6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algn="l">
                        <a:lnSpc>
                          <a:spcPct val="150000"/>
                        </a:lnSpc>
                        <a:spcAft>
                          <a:spcPts val="10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Details on toxic metals including mercury, arsenic and fluoride emissions</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Not Applicable; As no toxic metals and other toxic materials are being/will be used and manufactured.</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47466197"/>
                  </a:ext>
                </a:extLst>
              </a:tr>
              <a:tr h="1022939">
                <a:tc>
                  <a:txBody>
                    <a:bodyPr/>
                    <a:lstStyle/>
                    <a:p>
                      <a:pPr marL="237490">
                        <a:lnSpc>
                          <a:spcPct val="150000"/>
                        </a:lnSpc>
                        <a:spcAft>
                          <a:spcPts val="6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algn="l">
                        <a:lnSpc>
                          <a:spcPct val="150000"/>
                        </a:lnSpc>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Details on stack height requirement for integrated steel</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3810" lvl="0" indent="0" algn="just">
                        <a:lnSpc>
                          <a:spcPct val="150000"/>
                        </a:lnSpc>
                        <a:spcAft>
                          <a:spcPts val="1000"/>
                        </a:spcAft>
                        <a:buFont typeface="Symbol" panose="05050102010706020507" pitchFamily="18" charset="2"/>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This is an expansion of existing MS Ingots and MS TMT Bars/Angles/Channels unit. Stack attached with Re-heating furnace and Induction furnace are 30 m each . the same will be maintained after expansion. 10 m stack height has been provided with existing DG set.</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42906738"/>
                  </a:ext>
                </a:extLst>
              </a:tr>
              <a:tr h="718501">
                <a:tc>
                  <a:txBody>
                    <a:bodyPr/>
                    <a:lstStyle/>
                    <a:p>
                      <a:pPr marL="237490">
                        <a:lnSpc>
                          <a:spcPct val="150000"/>
                        </a:lnSpc>
                        <a:spcAft>
                          <a:spcPts val="6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algn="l">
                        <a:lnSpc>
                          <a:spcPct val="150000"/>
                        </a:lnSpc>
                        <a:spcAft>
                          <a:spcPts val="10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Details on ash disposal and management -Non-ferrous metal</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60960" algn="just">
                        <a:lnSpc>
                          <a:spcPct val="150000"/>
                        </a:lnSpc>
                        <a:spcAft>
                          <a:spcPts val="6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Coal is being/will be used as raw material in Re-Heating Furnace. Ash (39 kg/day after expansion) generated from Re-Heating Furnace will be sent to cement/brick manufacturing units.</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44014929"/>
                  </a:ext>
                </a:extLst>
              </a:tr>
              <a:tr h="718501">
                <a:tc>
                  <a:txBody>
                    <a:bodyPr/>
                    <a:lstStyle/>
                    <a:p>
                      <a:pPr marL="237490">
                        <a:lnSpc>
                          <a:spcPct val="150000"/>
                        </a:lnSpc>
                        <a:spcAft>
                          <a:spcPts val="6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Complete process flow diagram describing production of lead/zinc/copper/ aluminium, etc</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810" algn="just">
                        <a:lnSpc>
                          <a:spcPct val="150000"/>
                        </a:lnSpc>
                        <a:spcAft>
                          <a:spcPts val="6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Not Applicable. As the process is based on simple secondary metallurgy using scrap, sponge iron,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Fero</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Silicon+Ferro</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Alloy for making MS Ingots and MS Ingots/Billets as raw material for Re-Heating furnace. No ore is processed.</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37251403"/>
                  </a:ext>
                </a:extLst>
              </a:tr>
              <a:tr h="183652">
                <a:tc>
                  <a:txBody>
                    <a:bodyPr/>
                    <a:lstStyle/>
                    <a:p>
                      <a:pPr marL="237490">
                        <a:lnSpc>
                          <a:spcPct val="150000"/>
                        </a:lnSpc>
                        <a:spcAft>
                          <a:spcPts val="6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6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Raw materials substitution or elimination</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6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Not Applicable</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56290940"/>
                  </a:ext>
                </a:extLst>
              </a:tr>
              <a:tr h="718501">
                <a:tc>
                  <a:txBody>
                    <a:bodyPr/>
                    <a:lstStyle/>
                    <a:p>
                      <a:pPr marL="237490">
                        <a:lnSpc>
                          <a:spcPct val="150000"/>
                        </a:lnSpc>
                        <a:spcAft>
                          <a:spcPts val="6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Details on smelting, thermal refining, melting, slag fuming, and Waelz kiln operation</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Not Applicable, As the process does not involve any of the designated operations.</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96022517"/>
                  </a:ext>
                </a:extLst>
              </a:tr>
            </a:tbl>
          </a:graphicData>
        </a:graphic>
      </p:graphicFrame>
      <p:sp>
        <p:nvSpPr>
          <p:cNvPr id="12" name="Rectangle 10">
            <a:extLst>
              <a:ext uri="{FF2B5EF4-FFF2-40B4-BE49-F238E27FC236}">
                <a16:creationId xmlns:a16="http://schemas.microsoft.com/office/drawing/2014/main" id="{6012D9B6-6938-4A71-BDBE-6BC70E3CEC6B}"/>
              </a:ext>
            </a:extLst>
          </p:cNvPr>
          <p:cNvSpPr>
            <a:spLocks noChangeArrowheads="1"/>
          </p:cNvSpPr>
          <p:nvPr/>
        </p:nvSpPr>
        <p:spPr bwMode="auto">
          <a:xfrm>
            <a:off x="1676400" y="4464219"/>
            <a:ext cx="5715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376921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99300" y="6416675"/>
            <a:ext cx="2311400" cy="365125"/>
          </a:xfrm>
        </p:spPr>
        <p:txBody>
          <a:bodyPr/>
          <a:lstStyle/>
          <a:p>
            <a:pPr>
              <a:defRPr/>
            </a:pPr>
            <a:fld id="{E37F0A0A-F07F-49B8-B7E1-B2CDB105F3D9}" type="slidenum">
              <a:rPr lang="en-US" smtClean="0"/>
              <a:pPr>
                <a:defRPr/>
              </a:pPr>
              <a:t>55</a:t>
            </a:fld>
            <a:endParaRPr lang="en-US"/>
          </a:p>
        </p:txBody>
      </p:sp>
      <p:sp>
        <p:nvSpPr>
          <p:cNvPr id="7" name="Rectangle 6"/>
          <p:cNvSpPr/>
          <p:nvPr/>
        </p:nvSpPr>
        <p:spPr>
          <a:xfrm>
            <a:off x="501650" y="26313"/>
            <a:ext cx="9328150" cy="430887"/>
          </a:xfrm>
          <a:prstGeom prst="rect">
            <a:avLst/>
          </a:prstGeom>
        </p:spPr>
        <p:txBody>
          <a:bodyPr>
            <a:spAutoFit/>
          </a:bodyPr>
          <a:lstStyle/>
          <a:p>
            <a:pPr algn="ctr">
              <a:defRPr/>
            </a:pPr>
            <a:r>
              <a:rPr lang="en-US" sz="2200" b="1" dirty="0">
                <a:latin typeface="Times New Roman" pitchFamily="18" charset="0"/>
                <a:cs typeface="Times New Roman" pitchFamily="18" charset="0"/>
              </a:rPr>
              <a:t>POINT WISE COMPLIANCES OF TERM OF REFERENCES</a:t>
            </a:r>
            <a:endParaRPr lang="en-US" sz="2200" b="1" cap="all" dirty="0">
              <a:latin typeface="Times New Roman" pitchFamily="18" charset="0"/>
              <a:ea typeface="+mj-ea"/>
              <a:cs typeface="Times New Roman" pitchFamily="18" charset="0"/>
            </a:endParaRPr>
          </a:p>
        </p:txBody>
      </p:sp>
      <p:sp>
        <p:nvSpPr>
          <p:cNvPr id="6" name="Rectangle 2">
            <a:extLst>
              <a:ext uri="{FF2B5EF4-FFF2-40B4-BE49-F238E27FC236}">
                <a16:creationId xmlns:a16="http://schemas.microsoft.com/office/drawing/2014/main" id="{8E3FA15C-98F1-4D6B-AD3F-0A02F4B595C2}"/>
              </a:ext>
            </a:extLst>
          </p:cNvPr>
          <p:cNvSpPr>
            <a:spLocks noChangeArrowheads="1"/>
          </p:cNvSpPr>
          <p:nvPr/>
        </p:nvSpPr>
        <p:spPr bwMode="auto">
          <a:xfrm>
            <a:off x="3216088" y="1748920"/>
            <a:ext cx="8131550" cy="3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aphicFrame>
        <p:nvGraphicFramePr>
          <p:cNvPr id="9" name="Table 8">
            <a:extLst>
              <a:ext uri="{FF2B5EF4-FFF2-40B4-BE49-F238E27FC236}">
                <a16:creationId xmlns:a16="http://schemas.microsoft.com/office/drawing/2014/main" id="{4A92A872-0DDB-4E99-B268-9F30AF36E89A}"/>
              </a:ext>
            </a:extLst>
          </p:cNvPr>
          <p:cNvGraphicFramePr>
            <a:graphicFrameLocks noGrp="1"/>
          </p:cNvGraphicFramePr>
          <p:nvPr>
            <p:extLst>
              <p:ext uri="{D42A27DB-BD31-4B8C-83A1-F6EECF244321}">
                <p14:modId xmlns:p14="http://schemas.microsoft.com/office/powerpoint/2010/main" val="2941456636"/>
              </p:ext>
            </p:extLst>
          </p:nvPr>
        </p:nvGraphicFramePr>
        <p:xfrm>
          <a:off x="76200" y="615846"/>
          <a:ext cx="9753601" cy="6089754"/>
        </p:xfrm>
        <a:graphic>
          <a:graphicData uri="http://schemas.openxmlformats.org/drawingml/2006/table">
            <a:tbl>
              <a:tblPr firstRow="1" bandRow="1">
                <a:tableStyleId>{5940675A-B579-460E-94D1-54222C63F5DA}</a:tableStyleId>
              </a:tblPr>
              <a:tblGrid>
                <a:gridCol w="685799">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5334002">
                  <a:extLst>
                    <a:ext uri="{9D8B030D-6E8A-4147-A177-3AD203B41FA5}">
                      <a16:colId xmlns:a16="http://schemas.microsoft.com/office/drawing/2014/main" val="20002"/>
                    </a:ext>
                  </a:extLst>
                </a:gridCol>
              </a:tblGrid>
              <a:tr h="441670">
                <a:tc>
                  <a:txBody>
                    <a:bodyPr/>
                    <a:lstStyle/>
                    <a:p>
                      <a:pPr>
                        <a:lnSpc>
                          <a:spcPct val="100000"/>
                        </a:lnSpc>
                      </a:pPr>
                      <a:r>
                        <a:rPr lang="en-US" sz="1200" b="1" dirty="0">
                          <a:latin typeface="Times New Roman" pitchFamily="18" charset="0"/>
                          <a:cs typeface="Times New Roman" pitchFamily="18" charset="0"/>
                        </a:rPr>
                        <a:t>TOR Point</a:t>
                      </a:r>
                    </a:p>
                  </a:txBody>
                  <a:tcPr>
                    <a:solidFill>
                      <a:schemeClr val="accent1">
                        <a:lumMod val="20000"/>
                        <a:lumOff val="80000"/>
                      </a:schemeClr>
                    </a:solidFill>
                  </a:tcPr>
                </a:tc>
                <a:tc>
                  <a:txBody>
                    <a:bodyPr/>
                    <a:lstStyle/>
                    <a:p>
                      <a:pPr>
                        <a:lnSpc>
                          <a:spcPct val="100000"/>
                        </a:lnSpc>
                      </a:pPr>
                      <a:r>
                        <a:rPr lang="en-US" sz="1200" b="1" dirty="0">
                          <a:latin typeface="Times New Roman" pitchFamily="18" charset="0"/>
                          <a:cs typeface="Times New Roman" pitchFamily="18" charset="0"/>
                        </a:rPr>
                        <a:t>ToR Details</a:t>
                      </a:r>
                    </a:p>
                  </a:txBody>
                  <a:tcPr>
                    <a:solidFill>
                      <a:schemeClr val="accent1">
                        <a:lumMod val="20000"/>
                        <a:lumOff val="80000"/>
                      </a:schemeClr>
                    </a:solidFill>
                  </a:tcPr>
                </a:tc>
                <a:tc>
                  <a:txBody>
                    <a:bodyPr/>
                    <a:lstStyle/>
                    <a:p>
                      <a:pPr>
                        <a:lnSpc>
                          <a:spcPct val="100000"/>
                        </a:lnSpc>
                      </a:pPr>
                      <a:r>
                        <a:rPr lang="en-US" sz="1200" b="1" dirty="0">
                          <a:latin typeface="Times New Roman" pitchFamily="18" charset="0"/>
                          <a:cs typeface="Times New Roman" pitchFamily="18" charset="0"/>
                        </a:rPr>
                        <a:t>Implementation/Plan </a:t>
                      </a:r>
                    </a:p>
                  </a:txBody>
                  <a:tcPr>
                    <a:solidFill>
                      <a:schemeClr val="accent1">
                        <a:lumMod val="20000"/>
                        <a:lumOff val="80000"/>
                      </a:schemeClr>
                    </a:solidFill>
                  </a:tcPr>
                </a:tc>
                <a:extLst>
                  <a:ext uri="{0D108BD9-81ED-4DB2-BD59-A6C34878D82A}">
                    <a16:rowId xmlns:a16="http://schemas.microsoft.com/office/drawing/2014/main" val="10000"/>
                  </a:ext>
                </a:extLst>
              </a:tr>
              <a:tr h="885095">
                <a:tc>
                  <a:txBody>
                    <a:bodyPr/>
                    <a:lstStyle/>
                    <a:p>
                      <a:pPr marL="237490">
                        <a:lnSpc>
                          <a:spcPct val="100000"/>
                        </a:lnSpc>
                        <a:spcAft>
                          <a:spcPts val="600"/>
                        </a:spcAft>
                      </a:pPr>
                      <a:r>
                        <a:rPr lang="en-US" sz="1200">
                          <a:effectLst/>
                          <a:latin typeface="Times New Roman" panose="02020603050405020304" pitchFamily="18" charset="0"/>
                          <a:ea typeface="Times New Roman" panose="02020603050405020304" pitchFamily="18" charset="0"/>
                        </a:rPr>
                        <a:t>10.</a:t>
                      </a:r>
                      <a:endParaRPr lang="en-I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00000"/>
                        </a:lnSpc>
                        <a:spcAft>
                          <a:spcPts val="600"/>
                        </a:spcAft>
                      </a:pPr>
                      <a:r>
                        <a:rPr lang="en-US" sz="1200">
                          <a:effectLst/>
                          <a:latin typeface="Times New Roman" panose="02020603050405020304" pitchFamily="18" charset="0"/>
                          <a:ea typeface="Times New Roman" panose="02020603050405020304" pitchFamily="18" charset="0"/>
                        </a:rPr>
                        <a:t>Details on Holding and de-gassing of molten metal from primary and secondary aluminum, materials pre-treatment, and from melting and smelting of secondary aluminium</a:t>
                      </a:r>
                      <a:endParaRPr lang="en-I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00000"/>
                        </a:lnSpc>
                        <a:spcAft>
                          <a:spcPts val="600"/>
                        </a:spcAft>
                      </a:pPr>
                      <a:r>
                        <a:rPr lang="en-US" sz="1200">
                          <a:effectLst/>
                          <a:latin typeface="Times New Roman" panose="02020603050405020304" pitchFamily="18" charset="0"/>
                          <a:ea typeface="Times New Roman" panose="02020603050405020304" pitchFamily="18" charset="0"/>
                        </a:rPr>
                        <a:t>Not Applicable. As no such operations are involved.</a:t>
                      </a:r>
                      <a:endParaRPr lang="en-IN"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51308091"/>
                  </a:ext>
                </a:extLst>
              </a:tr>
              <a:tr h="337781">
                <a:tc>
                  <a:txBody>
                    <a:bodyPr/>
                    <a:lstStyle/>
                    <a:p>
                      <a:pPr marL="237490">
                        <a:lnSpc>
                          <a:spcPct val="100000"/>
                        </a:lnSpc>
                        <a:spcAft>
                          <a:spcPts val="600"/>
                        </a:spcAft>
                      </a:pPr>
                      <a:r>
                        <a:rPr lang="en-US" sz="1200">
                          <a:effectLst/>
                          <a:latin typeface="Times New Roman" panose="02020603050405020304" pitchFamily="18" charset="0"/>
                          <a:ea typeface="Times New Roman" panose="02020603050405020304" pitchFamily="18" charset="0"/>
                        </a:rPr>
                        <a:t>11.</a:t>
                      </a:r>
                      <a:endParaRPr lang="en-I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00000"/>
                        </a:lnSpc>
                        <a:spcAft>
                          <a:spcPts val="600"/>
                        </a:spcAft>
                      </a:pPr>
                      <a:r>
                        <a:rPr lang="en-US" sz="1200">
                          <a:effectLst/>
                          <a:latin typeface="Times New Roman" panose="02020603050405020304" pitchFamily="18" charset="0"/>
                          <a:ea typeface="Times New Roman" panose="02020603050405020304" pitchFamily="18" charset="0"/>
                        </a:rPr>
                        <a:t>Details on solvent recycling</a:t>
                      </a:r>
                      <a:endParaRPr lang="en-I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00000"/>
                        </a:lnSpc>
                        <a:spcAft>
                          <a:spcPts val="600"/>
                        </a:spcAft>
                      </a:pPr>
                      <a:r>
                        <a:rPr lang="en-US" sz="1200">
                          <a:effectLst/>
                          <a:latin typeface="Times New Roman" panose="02020603050405020304" pitchFamily="18" charset="0"/>
                          <a:ea typeface="Times New Roman" panose="02020603050405020304" pitchFamily="18" charset="0"/>
                        </a:rPr>
                        <a:t>Not Applicable </a:t>
                      </a:r>
                      <a:endParaRPr lang="en-IN"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47466197"/>
                  </a:ext>
                </a:extLst>
              </a:tr>
              <a:tr h="629954">
                <a:tc>
                  <a:txBody>
                    <a:bodyPr/>
                    <a:lstStyle/>
                    <a:p>
                      <a:pPr marL="237490">
                        <a:lnSpc>
                          <a:spcPct val="100000"/>
                        </a:lnSpc>
                        <a:spcAft>
                          <a:spcPts val="600"/>
                        </a:spcAft>
                      </a:pPr>
                      <a:r>
                        <a:rPr lang="en-US" sz="1200">
                          <a:effectLst/>
                          <a:latin typeface="Times New Roman" panose="02020603050405020304" pitchFamily="18" charset="0"/>
                          <a:ea typeface="Times New Roman" panose="02020603050405020304" pitchFamily="18" charset="0"/>
                        </a:rPr>
                        <a:t>12.</a:t>
                      </a:r>
                      <a:endParaRPr lang="en-I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00000"/>
                        </a:lnSpc>
                        <a:spcAft>
                          <a:spcPts val="600"/>
                        </a:spcAft>
                      </a:pPr>
                      <a:r>
                        <a:rPr lang="en-US" sz="1200">
                          <a:effectLst/>
                          <a:latin typeface="Times New Roman" panose="02020603050405020304" pitchFamily="18" charset="0"/>
                          <a:ea typeface="Times New Roman" panose="02020603050405020304" pitchFamily="18" charset="0"/>
                        </a:rPr>
                        <a:t>Details on precious metals recovery</a:t>
                      </a:r>
                      <a:endParaRPr lang="en-I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00000"/>
                        </a:lnSpc>
                        <a:spcAft>
                          <a:spcPts val="600"/>
                        </a:spcAft>
                      </a:pPr>
                      <a:r>
                        <a:rPr lang="en-US" sz="1200">
                          <a:effectLst/>
                          <a:latin typeface="Times New Roman" panose="02020603050405020304" pitchFamily="18" charset="0"/>
                          <a:ea typeface="Times New Roman" panose="02020603050405020304" pitchFamily="18" charset="0"/>
                        </a:rPr>
                        <a:t>Not Applicable </a:t>
                      </a:r>
                      <a:endParaRPr lang="en-IN"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42906738"/>
                  </a:ext>
                </a:extLst>
              </a:tr>
              <a:tr h="629954">
                <a:tc>
                  <a:txBody>
                    <a:bodyPr/>
                    <a:lstStyle/>
                    <a:p>
                      <a:pPr marL="237490">
                        <a:lnSpc>
                          <a:spcPct val="100000"/>
                        </a:lnSpc>
                        <a:spcAft>
                          <a:spcPts val="600"/>
                        </a:spcAft>
                      </a:pPr>
                      <a:r>
                        <a:rPr lang="en-US" sz="1200">
                          <a:effectLst/>
                          <a:latin typeface="Times New Roman" panose="02020603050405020304" pitchFamily="18" charset="0"/>
                          <a:ea typeface="Times New Roman" panose="02020603050405020304" pitchFamily="18" charset="0"/>
                        </a:rPr>
                        <a:t>13.</a:t>
                      </a:r>
                      <a:endParaRPr lang="en-I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00000"/>
                        </a:lnSpc>
                        <a:spcAft>
                          <a:spcPts val="600"/>
                        </a:spcAft>
                      </a:pPr>
                      <a:r>
                        <a:rPr lang="en-US" sz="1200">
                          <a:effectLst/>
                          <a:latin typeface="Times New Roman" panose="02020603050405020304" pitchFamily="18" charset="0"/>
                          <a:ea typeface="Times New Roman" panose="02020603050405020304" pitchFamily="18" charset="0"/>
                        </a:rPr>
                        <a:t>Details on composition, generation and utilization of waste/fuel gases from coke oven plant and their utilization</a:t>
                      </a:r>
                      <a:endParaRPr lang="en-I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00000"/>
                        </a:lnSpc>
                        <a:spcAft>
                          <a:spcPts val="600"/>
                        </a:spcAft>
                      </a:pPr>
                      <a:r>
                        <a:rPr lang="en-US" sz="1200">
                          <a:effectLst/>
                          <a:latin typeface="Times New Roman" panose="02020603050405020304" pitchFamily="18" charset="0"/>
                          <a:ea typeface="Times New Roman" panose="02020603050405020304" pitchFamily="18" charset="0"/>
                        </a:rPr>
                        <a:t>Not Applicable </a:t>
                      </a:r>
                      <a:endParaRPr lang="en-IN"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37883500"/>
                  </a:ext>
                </a:extLst>
              </a:tr>
              <a:tr h="629954">
                <a:tc>
                  <a:txBody>
                    <a:bodyPr/>
                    <a:lstStyle/>
                    <a:p>
                      <a:pPr marL="237490">
                        <a:lnSpc>
                          <a:spcPct val="100000"/>
                        </a:lnSpc>
                        <a:spcAft>
                          <a:spcPts val="600"/>
                        </a:spcAft>
                      </a:pPr>
                      <a:r>
                        <a:rPr lang="en-US" sz="1200">
                          <a:effectLst/>
                          <a:latin typeface="Times New Roman" panose="02020603050405020304" pitchFamily="18" charset="0"/>
                          <a:ea typeface="Times New Roman" panose="02020603050405020304" pitchFamily="18" charset="0"/>
                        </a:rPr>
                        <a:t>14.</a:t>
                      </a:r>
                      <a:endParaRPr lang="en-I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00000"/>
                        </a:lnSpc>
                        <a:spcAft>
                          <a:spcPts val="600"/>
                        </a:spcAft>
                      </a:pPr>
                      <a:r>
                        <a:rPr lang="en-US" sz="1200">
                          <a:effectLst/>
                          <a:latin typeface="Times New Roman" panose="02020603050405020304" pitchFamily="18" charset="0"/>
                          <a:ea typeface="Times New Roman" panose="02020603050405020304" pitchFamily="18" charset="0"/>
                        </a:rPr>
                        <a:t>Details on toxic metal content in the waste material and its composition and end use (particularly of slag).</a:t>
                      </a:r>
                      <a:endParaRPr lang="en-I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00000"/>
                        </a:lnSpc>
                        <a:spcAft>
                          <a:spcPts val="600"/>
                        </a:spcAft>
                      </a:pPr>
                      <a:r>
                        <a:rPr lang="en-US" sz="1200">
                          <a:effectLst/>
                          <a:latin typeface="Times New Roman" panose="02020603050405020304" pitchFamily="18" charset="0"/>
                          <a:ea typeface="Times New Roman" panose="02020603050405020304" pitchFamily="18" charset="0"/>
                        </a:rPr>
                        <a:t>There will be slag generated from MS ingots manufacturing process. The same will be used from road making uses within industrial area. </a:t>
                      </a:r>
                      <a:endParaRPr lang="en-IN"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70157451"/>
                  </a:ext>
                </a:extLst>
              </a:tr>
              <a:tr h="629954">
                <a:tc>
                  <a:txBody>
                    <a:bodyPr/>
                    <a:lstStyle/>
                    <a:p>
                      <a:pPr marL="237490">
                        <a:lnSpc>
                          <a:spcPct val="100000"/>
                        </a:lnSpc>
                        <a:spcAft>
                          <a:spcPts val="600"/>
                        </a:spcAft>
                      </a:pPr>
                      <a:r>
                        <a:rPr lang="en-US" sz="1200">
                          <a:effectLst/>
                          <a:latin typeface="Times New Roman" panose="02020603050405020304" pitchFamily="18" charset="0"/>
                          <a:ea typeface="Times New Roman" panose="02020603050405020304" pitchFamily="18" charset="0"/>
                        </a:rPr>
                        <a:t>15.</a:t>
                      </a:r>
                      <a:endParaRPr lang="en-I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00000"/>
                        </a:lnSpc>
                        <a:spcAft>
                          <a:spcPts val="600"/>
                        </a:spcAft>
                      </a:pPr>
                      <a:r>
                        <a:rPr lang="en-US" sz="1200">
                          <a:effectLst/>
                          <a:latin typeface="Times New Roman" panose="02020603050405020304" pitchFamily="18" charset="0"/>
                          <a:ea typeface="Times New Roman" panose="02020603050405020304" pitchFamily="18" charset="0"/>
                        </a:rPr>
                        <a:t>Trace metals Mercury, arsenic and fluoride emissions in the raw material.</a:t>
                      </a:r>
                      <a:endParaRPr lang="en-I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00000"/>
                        </a:lnSpc>
                        <a:spcAft>
                          <a:spcPts val="600"/>
                        </a:spcAft>
                      </a:pPr>
                      <a:r>
                        <a:rPr lang="en-US" sz="1200">
                          <a:effectLst/>
                          <a:latin typeface="Times New Roman" panose="02020603050405020304" pitchFamily="18" charset="0"/>
                          <a:ea typeface="Times New Roman" panose="02020603050405020304" pitchFamily="18" charset="0"/>
                        </a:rPr>
                        <a:t>Not Applicable </a:t>
                      </a:r>
                      <a:endParaRPr lang="en-IN"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76826248"/>
                  </a:ext>
                </a:extLst>
              </a:tr>
              <a:tr h="629954">
                <a:tc>
                  <a:txBody>
                    <a:bodyPr/>
                    <a:lstStyle/>
                    <a:p>
                      <a:pPr marL="237490">
                        <a:lnSpc>
                          <a:spcPct val="100000"/>
                        </a:lnSpc>
                        <a:spcAft>
                          <a:spcPts val="600"/>
                        </a:spcAft>
                      </a:pPr>
                      <a:r>
                        <a:rPr lang="en-US" sz="1200">
                          <a:effectLst/>
                          <a:latin typeface="Times New Roman" panose="02020603050405020304" pitchFamily="18" charset="0"/>
                          <a:ea typeface="Times New Roman" panose="02020603050405020304" pitchFamily="18" charset="0"/>
                        </a:rPr>
                        <a:t>16.</a:t>
                      </a:r>
                      <a:endParaRPr lang="en-I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00000"/>
                        </a:lnSpc>
                        <a:spcAft>
                          <a:spcPts val="600"/>
                        </a:spcAft>
                      </a:pPr>
                      <a:r>
                        <a:rPr lang="en-US" sz="1200">
                          <a:effectLst/>
                          <a:latin typeface="Times New Roman" panose="02020603050405020304" pitchFamily="18" charset="0"/>
                          <a:ea typeface="Times New Roman" panose="02020603050405020304" pitchFamily="18" charset="0"/>
                        </a:rPr>
                        <a:t>Trace metals in waste material especially slag</a:t>
                      </a:r>
                      <a:endParaRPr lang="en-I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00000"/>
                        </a:lnSpc>
                        <a:spcAft>
                          <a:spcPts val="600"/>
                        </a:spcAft>
                      </a:pPr>
                      <a:r>
                        <a:rPr lang="en-US" sz="1200">
                          <a:effectLst/>
                          <a:latin typeface="Times New Roman" panose="02020603050405020304" pitchFamily="18" charset="0"/>
                          <a:ea typeface="Times New Roman" panose="02020603050405020304" pitchFamily="18" charset="0"/>
                        </a:rPr>
                        <a:t>Not Applicable </a:t>
                      </a:r>
                      <a:endParaRPr lang="en-IN"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89410974"/>
                  </a:ext>
                </a:extLst>
              </a:tr>
              <a:tr h="629954">
                <a:tc>
                  <a:txBody>
                    <a:bodyPr/>
                    <a:lstStyle/>
                    <a:p>
                      <a:pPr marL="237490">
                        <a:lnSpc>
                          <a:spcPct val="100000"/>
                        </a:lnSpc>
                        <a:spcAft>
                          <a:spcPts val="600"/>
                        </a:spcAft>
                      </a:pPr>
                      <a:r>
                        <a:rPr lang="en-US" sz="1200">
                          <a:effectLst/>
                          <a:latin typeface="Times New Roman" panose="02020603050405020304" pitchFamily="18" charset="0"/>
                          <a:ea typeface="Times New Roman" panose="02020603050405020304" pitchFamily="18" charset="0"/>
                        </a:rPr>
                        <a:t>17.</a:t>
                      </a:r>
                      <a:endParaRPr lang="en-I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00000"/>
                        </a:lnSpc>
                        <a:spcAft>
                          <a:spcPts val="600"/>
                        </a:spcAft>
                      </a:pPr>
                      <a:r>
                        <a:rPr lang="en-US" sz="1200">
                          <a:effectLst/>
                          <a:latin typeface="Times New Roman" panose="02020603050405020304" pitchFamily="18" charset="0"/>
                          <a:ea typeface="Times New Roman" panose="02020603050405020304" pitchFamily="18" charset="0"/>
                        </a:rPr>
                        <a:t>Plan for trace metal recovery</a:t>
                      </a:r>
                      <a:endParaRPr lang="en-I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00000"/>
                        </a:lnSpc>
                        <a:spcAft>
                          <a:spcPts val="600"/>
                        </a:spcAft>
                      </a:pPr>
                      <a:r>
                        <a:rPr lang="en-US" sz="1200">
                          <a:effectLst/>
                          <a:latin typeface="Times New Roman" panose="02020603050405020304" pitchFamily="18" charset="0"/>
                          <a:ea typeface="Times New Roman" panose="02020603050405020304" pitchFamily="18" charset="0"/>
                        </a:rPr>
                        <a:t>Not Applicable </a:t>
                      </a:r>
                      <a:endParaRPr lang="en-IN"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1674627"/>
                  </a:ext>
                </a:extLst>
              </a:tr>
              <a:tr h="629954">
                <a:tc>
                  <a:txBody>
                    <a:bodyPr/>
                    <a:lstStyle/>
                    <a:p>
                      <a:pPr marL="237490">
                        <a:lnSpc>
                          <a:spcPct val="100000"/>
                        </a:lnSpc>
                        <a:spcAft>
                          <a:spcPts val="600"/>
                        </a:spcAft>
                      </a:pPr>
                      <a:r>
                        <a:rPr lang="en-US" sz="1200">
                          <a:effectLst/>
                          <a:latin typeface="Times New Roman" panose="02020603050405020304" pitchFamily="18" charset="0"/>
                          <a:ea typeface="Times New Roman" panose="02020603050405020304" pitchFamily="18" charset="0"/>
                        </a:rPr>
                        <a:t>18.</a:t>
                      </a:r>
                      <a:endParaRPr lang="en-I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00000"/>
                        </a:lnSpc>
                        <a:spcAft>
                          <a:spcPts val="600"/>
                        </a:spcAft>
                      </a:pPr>
                      <a:r>
                        <a:rPr lang="en-US" sz="1200">
                          <a:effectLst/>
                          <a:latin typeface="Times New Roman" panose="02020603050405020304" pitchFamily="18" charset="0"/>
                          <a:ea typeface="Times New Roman" panose="02020603050405020304" pitchFamily="18" charset="0"/>
                        </a:rPr>
                        <a:t>Trace metals in water</a:t>
                      </a:r>
                      <a:endParaRPr lang="en-I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00000"/>
                        </a:lnSpc>
                        <a:spcAft>
                          <a:spcPts val="600"/>
                        </a:spcAft>
                      </a:pPr>
                      <a:r>
                        <a:rPr lang="en-US" sz="1200" dirty="0">
                          <a:effectLst/>
                          <a:latin typeface="Times New Roman" panose="02020603050405020304" pitchFamily="18" charset="0"/>
                          <a:ea typeface="Times New Roman" panose="02020603050405020304" pitchFamily="18" charset="0"/>
                        </a:rPr>
                        <a:t>Not Applicable </a:t>
                      </a:r>
                      <a:endParaRPr lang="en-IN"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28491680"/>
                  </a:ext>
                </a:extLst>
              </a:tr>
            </a:tbl>
          </a:graphicData>
        </a:graphic>
      </p:graphicFrame>
    </p:spTree>
    <p:extLst>
      <p:ext uri="{BB962C8B-B14F-4D97-AF65-F5344CB8AC3E}">
        <p14:creationId xmlns:p14="http://schemas.microsoft.com/office/powerpoint/2010/main" val="1688102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p:cNvSpPr>
            <a:spLocks noGrp="1"/>
          </p:cNvSpPr>
          <p:nvPr>
            <p:ph idx="4294967295"/>
          </p:nvPr>
        </p:nvSpPr>
        <p:spPr>
          <a:xfrm>
            <a:off x="0" y="533400"/>
            <a:ext cx="8915400" cy="5562600"/>
          </a:xfrm>
          <a:prstGeom prst="rect">
            <a:avLst/>
          </a:prstGeom>
        </p:spPr>
        <p:txBody>
          <a:bodyPr/>
          <a:lstStyle/>
          <a:p>
            <a:pPr>
              <a:buFont typeface="Arial" pitchFamily="34" charset="0"/>
              <a:buNone/>
            </a:pPr>
            <a:endParaRPr lang="en-US" dirty="0"/>
          </a:p>
          <a:p>
            <a:pPr>
              <a:buFont typeface="Arial" pitchFamily="34" charset="0"/>
              <a:buNone/>
            </a:pPr>
            <a:endParaRPr lang="en-US" dirty="0"/>
          </a:p>
          <a:p>
            <a:pPr>
              <a:buFont typeface="Arial" pitchFamily="34" charset="0"/>
              <a:buNone/>
            </a:pPr>
            <a:endParaRPr lang="en-US" dirty="0"/>
          </a:p>
          <a:p>
            <a:pPr>
              <a:buFont typeface="Arial" pitchFamily="34" charset="0"/>
              <a:buNone/>
            </a:pPr>
            <a:endParaRPr lang="en-US" dirty="0"/>
          </a:p>
        </p:txBody>
      </p:sp>
      <p:pic>
        <p:nvPicPr>
          <p:cNvPr id="5" name="Picture 4" descr="Image result for THANK YOU"/>
          <p:cNvPicPr>
            <a:picLocks noChangeAspect="1" noChangeArrowheads="1"/>
          </p:cNvPicPr>
          <p:nvPr/>
        </p:nvPicPr>
        <p:blipFill>
          <a:blip r:embed="rId2" cstate="print"/>
          <a:srcRect/>
          <a:stretch>
            <a:fillRect/>
          </a:stretch>
        </p:blipFill>
        <p:spPr bwMode="auto">
          <a:xfrm>
            <a:off x="2971800" y="1828800"/>
            <a:ext cx="3733800" cy="2764638"/>
          </a:xfrm>
          <a:prstGeom prst="ellipse">
            <a:avLst/>
          </a:prstGeom>
          <a:ln>
            <a:noFill/>
          </a:ln>
          <a:effectLst>
            <a:softEdge rad="112500"/>
          </a:effectLst>
        </p:spPr>
      </p:pic>
      <p:sp>
        <p:nvSpPr>
          <p:cNvPr id="6" name="TextBox 5"/>
          <p:cNvSpPr txBox="1"/>
          <p:nvPr/>
        </p:nvSpPr>
        <p:spPr>
          <a:xfrm>
            <a:off x="3124210" y="5638800"/>
            <a:ext cx="6629397" cy="1107996"/>
          </a:xfrm>
          <a:prstGeom prst="rect">
            <a:avLst/>
          </a:prstGeom>
          <a:noFill/>
        </p:spPr>
        <p:txBody>
          <a:bodyPr wrap="square" rtlCol="0">
            <a:spAutoFit/>
          </a:bodyPr>
          <a:lstStyle/>
          <a:p>
            <a:pPr algn="r">
              <a:lnSpc>
                <a:spcPct val="150000"/>
              </a:lnSpc>
            </a:pPr>
            <a:r>
              <a:rPr lang="en-US" sz="2000" b="1" i="1" dirty="0">
                <a:latin typeface="Times New Roman" pitchFamily="18" charset="0"/>
                <a:ea typeface="Times New Roman" pitchFamily="18" charset="0"/>
                <a:cs typeface="Times New Roman" pitchFamily="18" charset="0"/>
              </a:rPr>
              <a:t>GAURANG ENVIRONMENTAL SOLUTIONS PVT .LTD. </a:t>
            </a:r>
          </a:p>
          <a:p>
            <a:pPr algn="r">
              <a:lnSpc>
                <a:spcPct val="150000"/>
              </a:lnSpc>
            </a:pPr>
            <a:r>
              <a:rPr lang="en-US" sz="1200" b="1" dirty="0">
                <a:latin typeface="Times New Roman" pitchFamily="18" charset="0"/>
                <a:ea typeface="Times New Roman" pitchFamily="18" charset="0"/>
                <a:cs typeface="Times New Roman" pitchFamily="18" charset="0"/>
              </a:rPr>
              <a:t>102, SNG </a:t>
            </a:r>
            <a:r>
              <a:rPr lang="en-US" sz="1200" b="1" dirty="0" err="1">
                <a:latin typeface="Times New Roman" pitchFamily="18" charset="0"/>
                <a:ea typeface="Times New Roman" pitchFamily="18" charset="0"/>
                <a:cs typeface="Times New Roman" pitchFamily="18" charset="0"/>
              </a:rPr>
              <a:t>Shri</a:t>
            </a:r>
            <a:r>
              <a:rPr lang="en-US" sz="1200" b="1" dirty="0">
                <a:latin typeface="Times New Roman" pitchFamily="18" charset="0"/>
                <a:ea typeface="Times New Roman" pitchFamily="18" charset="0"/>
                <a:cs typeface="Times New Roman" pitchFamily="18" charset="0"/>
              </a:rPr>
              <a:t> </a:t>
            </a:r>
            <a:r>
              <a:rPr lang="en-US" sz="1200" b="1" dirty="0" err="1">
                <a:latin typeface="Times New Roman" pitchFamily="18" charset="0"/>
                <a:ea typeface="Times New Roman" pitchFamily="18" charset="0"/>
                <a:cs typeface="Times New Roman" pitchFamily="18" charset="0"/>
              </a:rPr>
              <a:t>Ratna</a:t>
            </a:r>
            <a:r>
              <a:rPr lang="en-US" sz="1200" b="1" dirty="0">
                <a:latin typeface="Times New Roman" pitchFamily="18" charset="0"/>
                <a:ea typeface="Times New Roman" pitchFamily="18" charset="0"/>
                <a:cs typeface="Times New Roman" pitchFamily="18" charset="0"/>
              </a:rPr>
              <a:t> Apartment, Near </a:t>
            </a:r>
            <a:r>
              <a:rPr lang="en-US" sz="1200" b="1" dirty="0" err="1">
                <a:latin typeface="Times New Roman" pitchFamily="18" charset="0"/>
                <a:ea typeface="Times New Roman" pitchFamily="18" charset="0"/>
                <a:cs typeface="Times New Roman" pitchFamily="18" charset="0"/>
              </a:rPr>
              <a:t>Tambi</a:t>
            </a:r>
            <a:r>
              <a:rPr lang="en-US" sz="1200" b="1" dirty="0">
                <a:latin typeface="Times New Roman" pitchFamily="18" charset="0"/>
                <a:ea typeface="Times New Roman" pitchFamily="18" charset="0"/>
                <a:cs typeface="Times New Roman" pitchFamily="18" charset="0"/>
              </a:rPr>
              <a:t> petrol pump, </a:t>
            </a:r>
            <a:r>
              <a:rPr lang="en-US" sz="1200" b="1" dirty="0" err="1">
                <a:latin typeface="Times New Roman" pitchFamily="18" charset="0"/>
                <a:ea typeface="Times New Roman" pitchFamily="18" charset="0"/>
                <a:cs typeface="Times New Roman" pitchFamily="18" charset="0"/>
              </a:rPr>
              <a:t>Peetal</a:t>
            </a:r>
            <a:r>
              <a:rPr lang="en-US" sz="1200" b="1" dirty="0">
                <a:latin typeface="Times New Roman" pitchFamily="18" charset="0"/>
                <a:ea typeface="Times New Roman" pitchFamily="18" charset="0"/>
                <a:cs typeface="Times New Roman" pitchFamily="18" charset="0"/>
              </a:rPr>
              <a:t> Factory, </a:t>
            </a:r>
          </a:p>
          <a:p>
            <a:pPr algn="r">
              <a:lnSpc>
                <a:spcPct val="150000"/>
              </a:lnSpc>
            </a:pPr>
            <a:r>
              <a:rPr lang="en-US" sz="1200" b="1" dirty="0" err="1">
                <a:latin typeface="Times New Roman" pitchFamily="18" charset="0"/>
                <a:ea typeface="Times New Roman" pitchFamily="18" charset="0"/>
                <a:cs typeface="Times New Roman" pitchFamily="18" charset="0"/>
              </a:rPr>
              <a:t>Jhotwara</a:t>
            </a:r>
            <a:r>
              <a:rPr lang="en-US" sz="1200" b="1" dirty="0">
                <a:latin typeface="Times New Roman" pitchFamily="18" charset="0"/>
                <a:ea typeface="Times New Roman" pitchFamily="18" charset="0"/>
                <a:cs typeface="Times New Roman" pitchFamily="18" charset="0"/>
              </a:rPr>
              <a:t> Road, Jaipur- 302016</a:t>
            </a:r>
            <a:endParaRPr lang="en-IN" dirty="0"/>
          </a:p>
        </p:txBody>
      </p:sp>
      <p:sp>
        <p:nvSpPr>
          <p:cNvPr id="2" name="Slide Number Placeholder 1"/>
          <p:cNvSpPr>
            <a:spLocks noGrp="1"/>
          </p:cNvSpPr>
          <p:nvPr>
            <p:ph type="sldNum" sz="quarter" idx="12"/>
          </p:nvPr>
        </p:nvSpPr>
        <p:spPr/>
        <p:txBody>
          <a:bodyPr/>
          <a:lstStyle/>
          <a:p>
            <a:pPr>
              <a:defRPr/>
            </a:pPr>
            <a:fld id="{B0E8E0BF-6229-4F24-A293-E8B2C36C9578}" type="slidenum">
              <a:rPr lang="en-US" smtClean="0"/>
              <a:pPr>
                <a:defRPr/>
              </a:pPr>
              <a:t>56</a:t>
            </a:fld>
            <a:endParaRPr lang="en-US" dirty="0"/>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508850439"/>
              </p:ext>
            </p:extLst>
          </p:nvPr>
        </p:nvGraphicFramePr>
        <p:xfrm>
          <a:off x="228600" y="685800"/>
          <a:ext cx="9372601" cy="5965775"/>
        </p:xfrm>
        <a:graphic>
          <a:graphicData uri="http://schemas.openxmlformats.org/drawingml/2006/table">
            <a:tbl>
              <a:tblPr/>
              <a:tblGrid>
                <a:gridCol w="2438400">
                  <a:extLst>
                    <a:ext uri="{9D8B030D-6E8A-4147-A177-3AD203B41FA5}">
                      <a16:colId xmlns:a16="http://schemas.microsoft.com/office/drawing/2014/main" val="20000"/>
                    </a:ext>
                  </a:extLst>
                </a:gridCol>
                <a:gridCol w="6934201">
                  <a:extLst>
                    <a:ext uri="{9D8B030D-6E8A-4147-A177-3AD203B41FA5}">
                      <a16:colId xmlns:a16="http://schemas.microsoft.com/office/drawing/2014/main" val="20001"/>
                    </a:ext>
                  </a:extLst>
                </a:gridCol>
              </a:tblGrid>
              <a:tr h="210046">
                <a:tc>
                  <a:txBody>
                    <a:bodyPr/>
                    <a:lstStyle/>
                    <a:p>
                      <a:pPr algn="l" indent="-575945" marL="33020">
                        <a:lnSpc>
                          <a:spcPct val="150000"/>
                        </a:lnSpc>
                        <a:spcBef>
                          <a:spcPts val="0"/>
                        </a:spcBef>
                        <a:spcAft>
                          <a:spcPts val="0"/>
                        </a:spcAft>
                      </a:pPr>
                      <a:r>
                        <a:rPr b="1" dirty="0" lang="en-US" sz="1300">
                          <a:latin charset="0" pitchFamily="18" typeface="Times New Roman"/>
                          <a:ea typeface="MS Mincho"/>
                          <a:cs charset="0" pitchFamily="18" typeface="Times New Roman"/>
                        </a:rPr>
                        <a:t>Items</a:t>
                      </a:r>
                      <a:endParaRPr dirty="0" lang="en-US" sz="1300">
                        <a:latin charset="0" pitchFamily="18" typeface="Times New Roman"/>
                        <a:ea typeface="Times New Roman"/>
                        <a:cs charset="0" pitchFamily="18" typeface="Times New Roman"/>
                      </a:endParaRPr>
                    </a:p>
                  </a:txBody>
                  <a:tcPr marB="0" marL="99060" marR="9906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solidFill>
                      <a:schemeClr val="accent1">
                        <a:lumMod val="20000"/>
                        <a:lumOff val="80000"/>
                      </a:schemeClr>
                    </a:solidFill>
                  </a:tcPr>
                </a:tc>
                <a:tc>
                  <a:txBody>
                    <a:bodyPr/>
                    <a:lstStyle/>
                    <a:p>
                      <a:pPr algn="ctr" indent="-575945" marL="33020">
                        <a:lnSpc>
                          <a:spcPct val="150000"/>
                        </a:lnSpc>
                        <a:spcBef>
                          <a:spcPts val="0"/>
                        </a:spcBef>
                        <a:spcAft>
                          <a:spcPts val="0"/>
                        </a:spcAft>
                      </a:pPr>
                      <a:r>
                        <a:rPr b="1" dirty="0" lang="en-US" sz="1300">
                          <a:latin charset="0" pitchFamily="18" typeface="Times New Roman"/>
                          <a:ea typeface="MS Mincho"/>
                          <a:cs charset="0" pitchFamily="18" typeface="Times New Roman"/>
                        </a:rPr>
                        <a:t>Details</a:t>
                      </a:r>
                      <a:endParaRPr dirty="0" lang="en-US" sz="1300">
                        <a:latin charset="0" pitchFamily="18" typeface="Times New Roman"/>
                        <a:ea typeface="Times New Roman"/>
                        <a:cs charset="0" pitchFamily="18" typeface="Times New Roman"/>
                      </a:endParaRPr>
                    </a:p>
                  </a:txBody>
                  <a:tcPr marB="0" marL="99060" marR="9906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solidFill>
                      <a:schemeClr val="accent1">
                        <a:lumMod val="20000"/>
                        <a:lumOff val="80000"/>
                      </a:schemeClr>
                    </a:solidFill>
                  </a:tcPr>
                </a:tc>
                <a:extLst>
                  <a:ext uri="{0D108BD9-81ED-4DB2-BD59-A6C34878D82A}">
                    <a16:rowId xmlns:a16="http://schemas.microsoft.com/office/drawing/2014/main" val="10000"/>
                  </a:ext>
                </a:extLst>
              </a:tr>
              <a:tr h="563500">
                <a:tc>
                  <a:txBody>
                    <a:bodyPr/>
                    <a:lstStyle/>
                    <a:p>
                      <a:pPr algn="just" indent="0" marL="0" marR="0">
                        <a:lnSpc>
                          <a:spcPct val="150000"/>
                        </a:lnSpc>
                        <a:spcBef>
                          <a:spcPts val="0"/>
                        </a:spcBef>
                        <a:spcAft>
                          <a:spcPts val="0"/>
                        </a:spcAft>
                      </a:pPr>
                      <a:r>
                        <a:rPr b="1" dirty="0" kern="1200" lang="en-US" sz="1300">
                          <a:solidFill>
                            <a:schemeClr val="tx1"/>
                          </a:solidFill>
                          <a:latin charset="0" pitchFamily="18" typeface="Times New Roman"/>
                          <a:ea typeface="MS Mincho"/>
                          <a:cs charset="0" pitchFamily="18" typeface="Times New Roman"/>
                        </a:rPr>
                        <a:t>Project capacity</a:t>
                      </a:r>
                    </a:p>
                    <a:p>
                      <a:pPr algn="just" indent="0" marL="0" marR="0">
                        <a:lnSpc>
                          <a:spcPct val="150000"/>
                        </a:lnSpc>
                        <a:spcBef>
                          <a:spcPts val="0"/>
                        </a:spcBef>
                        <a:spcAft>
                          <a:spcPts val="0"/>
                        </a:spcAft>
                      </a:pPr>
                      <a:endParaRPr b="1" dirty="0" kern="1200" lang="en-US" sz="1300">
                        <a:solidFill>
                          <a:schemeClr val="tx1"/>
                        </a:solidFill>
                        <a:latin charset="0" pitchFamily="18" typeface="Times New Roman"/>
                        <a:ea typeface="MS Mincho"/>
                        <a:cs charset="0" pitchFamily="18" typeface="Times New Roman"/>
                      </a:endParaRPr>
                    </a:p>
                    <a:p>
                      <a:pPr algn="just" indent="0" marL="0" marR="0">
                        <a:lnSpc>
                          <a:spcPct val="150000"/>
                        </a:lnSpc>
                        <a:spcBef>
                          <a:spcPts val="0"/>
                        </a:spcBef>
                        <a:spcAft>
                          <a:spcPts val="0"/>
                        </a:spcAft>
                      </a:pPr>
                      <a:endParaRPr b="1" dirty="0" kern="1200" lang="en-US" sz="1300">
                        <a:solidFill>
                          <a:schemeClr val="tx1"/>
                        </a:solidFill>
                        <a:latin charset="0" pitchFamily="18" typeface="Times New Roman"/>
                        <a:ea typeface="MS Mincho"/>
                        <a:cs charset="0" pitchFamily="18" typeface="Times New Roman"/>
                      </a:endParaRPr>
                    </a:p>
                    <a:p>
                      <a:pPr algn="just" indent="0" marL="0" marR="0">
                        <a:lnSpc>
                          <a:spcPct val="150000"/>
                        </a:lnSpc>
                        <a:spcBef>
                          <a:spcPts val="0"/>
                        </a:spcBef>
                        <a:spcAft>
                          <a:spcPts val="0"/>
                        </a:spcAft>
                      </a:pPr>
                      <a:endParaRPr b="1" dirty="0" kern="1200" lang="en-US" sz="1300">
                        <a:solidFill>
                          <a:schemeClr val="tx1"/>
                        </a:solidFill>
                        <a:latin charset="0" pitchFamily="18" typeface="Times New Roman"/>
                        <a:ea typeface="MS Mincho"/>
                        <a:cs charset="0" pitchFamily="18" typeface="Times New Roman"/>
                      </a:endParaRPr>
                    </a:p>
                    <a:p>
                      <a:pPr algn="just" indent="0" marL="0" marR="0">
                        <a:lnSpc>
                          <a:spcPct val="150000"/>
                        </a:lnSpc>
                        <a:spcBef>
                          <a:spcPts val="0"/>
                        </a:spcBef>
                        <a:spcAft>
                          <a:spcPts val="0"/>
                        </a:spcAft>
                      </a:pPr>
                      <a:endParaRPr b="1" dirty="0" kern="1200" lang="en-US" sz="1300">
                        <a:solidFill>
                          <a:schemeClr val="tx1"/>
                        </a:solidFill>
                        <a:latin charset="0" pitchFamily="18" typeface="Times New Roman"/>
                        <a:ea typeface="MS Mincho"/>
                        <a:cs charset="0" pitchFamily="18" typeface="Times New Roman"/>
                      </a:endParaRPr>
                    </a:p>
                    <a:p>
                      <a:pPr algn="just" indent="0" marL="0" marR="0">
                        <a:lnSpc>
                          <a:spcPct val="150000"/>
                        </a:lnSpc>
                        <a:spcBef>
                          <a:spcPts val="0"/>
                        </a:spcBef>
                        <a:spcAft>
                          <a:spcPts val="0"/>
                        </a:spcAft>
                      </a:pPr>
                      <a:endParaRPr b="1" dirty="0" kern="1200" lang="en-US" sz="1300">
                        <a:solidFill>
                          <a:schemeClr val="tx1"/>
                        </a:solidFill>
                        <a:latin charset="0" pitchFamily="18" typeface="Times New Roman"/>
                        <a:ea typeface="MS Mincho"/>
                        <a:cs charset="0" pitchFamily="18" typeface="Times New Roman"/>
                      </a:endParaRPr>
                    </a:p>
                    <a:p>
                      <a:pPr algn="just" indent="0" marL="0" marR="0">
                        <a:lnSpc>
                          <a:spcPct val="150000"/>
                        </a:lnSpc>
                        <a:spcBef>
                          <a:spcPts val="0"/>
                        </a:spcBef>
                        <a:spcAft>
                          <a:spcPts val="0"/>
                        </a:spcAft>
                      </a:pPr>
                      <a:endParaRPr b="1" dirty="0" kern="1200" lang="en-US" sz="1300">
                        <a:solidFill>
                          <a:schemeClr val="tx1"/>
                        </a:solidFill>
                        <a:latin charset="0" pitchFamily="18" typeface="Times New Roman"/>
                        <a:ea typeface="MS Mincho"/>
                        <a:cs charset="0" pitchFamily="18" typeface="Times New Roman"/>
                      </a:endParaRPr>
                    </a:p>
                    <a:p>
                      <a:pPr algn="just" indent="0" marL="0" marR="0">
                        <a:lnSpc>
                          <a:spcPct val="150000"/>
                        </a:lnSpc>
                        <a:spcBef>
                          <a:spcPts val="0"/>
                        </a:spcBef>
                        <a:spcAft>
                          <a:spcPts val="0"/>
                        </a:spcAft>
                      </a:pPr>
                      <a:endParaRPr b="1" dirty="0" kern="1200" lang="en-US" sz="1300">
                        <a:solidFill>
                          <a:schemeClr val="tx1"/>
                        </a:solidFill>
                        <a:latin charset="0" pitchFamily="18" typeface="Times New Roman"/>
                        <a:ea typeface="MS Mincho"/>
                        <a:cs charset="0" pitchFamily="18" typeface="Times New Roman"/>
                      </a:endParaRPr>
                    </a:p>
                    <a:p>
                      <a:pPr algn="just" indent="0" marL="0" marR="0">
                        <a:lnSpc>
                          <a:spcPct val="150000"/>
                        </a:lnSpc>
                        <a:spcBef>
                          <a:spcPts val="0"/>
                        </a:spcBef>
                        <a:spcAft>
                          <a:spcPts val="0"/>
                        </a:spcAft>
                      </a:pPr>
                      <a:endParaRPr b="1" dirty="0" kern="1200" lang="en-US" sz="1300">
                        <a:solidFill>
                          <a:schemeClr val="tx1"/>
                        </a:solidFill>
                        <a:latin charset="0" pitchFamily="18" typeface="Times New Roman"/>
                        <a:ea typeface="MS Mincho"/>
                        <a:cs charset="0" pitchFamily="18" typeface="Times New Roman"/>
                      </a:endParaRPr>
                    </a:p>
                    <a:p>
                      <a:pPr algn="just" indent="0" marL="0" marR="0">
                        <a:lnSpc>
                          <a:spcPct val="150000"/>
                        </a:lnSpc>
                        <a:spcBef>
                          <a:spcPts val="0"/>
                        </a:spcBef>
                        <a:spcAft>
                          <a:spcPts val="0"/>
                        </a:spcAft>
                      </a:pPr>
                      <a:endParaRPr b="1" dirty="0" kern="1200" lang="en-US" sz="1300">
                        <a:solidFill>
                          <a:schemeClr val="tx1"/>
                        </a:solidFill>
                        <a:latin charset="0" pitchFamily="18" typeface="Times New Roman"/>
                        <a:ea typeface="MS Mincho"/>
                        <a:cs charset="0" pitchFamily="18" typeface="Times New Roman"/>
                      </a:endParaRPr>
                    </a:p>
                    <a:p>
                      <a:pPr algn="just" indent="0" marL="0" marR="0">
                        <a:lnSpc>
                          <a:spcPct val="150000"/>
                        </a:lnSpc>
                        <a:spcBef>
                          <a:spcPts val="0"/>
                        </a:spcBef>
                        <a:spcAft>
                          <a:spcPts val="0"/>
                        </a:spcAft>
                      </a:pPr>
                      <a:endParaRPr b="1" dirty="0" kern="1200" lang="en-US" sz="1300">
                        <a:solidFill>
                          <a:schemeClr val="tx1"/>
                        </a:solidFill>
                        <a:latin charset="0" pitchFamily="18" typeface="Times New Roman"/>
                        <a:ea typeface="MS Mincho"/>
                        <a:cs charset="0" pitchFamily="18" typeface="Times New Roman"/>
                      </a:endParaRPr>
                    </a:p>
                  </a:txBody>
                  <a:tcPr marB="0" marL="99060" marR="9906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a:lstStyle/>
                    <a:p>
                      <a:pPr algn="ctr"/>
                      <a:endParaRPr b="1" dirty="0" lang="en-US" sz="1300">
                        <a:latin charset="0" pitchFamily="18" typeface="Times New Roman"/>
                        <a:ea typeface="Times New Roman"/>
                        <a:cs charset="0" pitchFamily="18" typeface="Times New Roman"/>
                      </a:endParaRPr>
                    </a:p>
                    <a:p>
                      <a:pPr algn="ctr"/>
                      <a:endParaRPr b="1" dirty="0" lang="en-US" sz="1300">
                        <a:latin charset="0" pitchFamily="18" typeface="Times New Roman"/>
                        <a:ea typeface="Times New Roman"/>
                        <a:cs charset="0" pitchFamily="18" typeface="Times New Roman"/>
                      </a:endParaRPr>
                    </a:p>
                    <a:p>
                      <a:pPr algn="ctr"/>
                      <a:endParaRPr b="1" dirty="0" lang="en-US" sz="1300">
                        <a:latin charset="0" pitchFamily="18" typeface="Times New Roman"/>
                        <a:ea typeface="Times New Roman"/>
                        <a:cs charset="0" pitchFamily="18" typeface="Times New Roman"/>
                      </a:endParaRPr>
                    </a:p>
                    <a:p>
                      <a:pPr algn="ctr"/>
                      <a:endParaRPr b="1" dirty="0" lang="en-US" sz="1300">
                        <a:latin charset="0" pitchFamily="18" typeface="Times New Roman"/>
                        <a:ea typeface="Times New Roman"/>
                        <a:cs charset="0" pitchFamily="18" typeface="Times New Roman"/>
                      </a:endParaRPr>
                    </a:p>
                    <a:p>
                      <a:pPr algn="ctr"/>
                      <a:endParaRPr b="1" dirty="0" lang="en-US" sz="1300">
                        <a:latin charset="0" pitchFamily="18" typeface="Times New Roman"/>
                        <a:ea typeface="Times New Roman"/>
                        <a:cs charset="0" pitchFamily="18" typeface="Times New Roman"/>
                      </a:endParaRPr>
                    </a:p>
                    <a:p>
                      <a:pPr algn="ctr"/>
                      <a:endParaRPr b="1" dirty="0" lang="en-US" sz="1300">
                        <a:latin charset="0" pitchFamily="18" typeface="Times New Roman"/>
                        <a:ea typeface="Times New Roman"/>
                        <a:cs charset="0" pitchFamily="18" typeface="Times New Roman"/>
                      </a:endParaRPr>
                    </a:p>
                    <a:p>
                      <a:pPr algn="ctr"/>
                      <a:endParaRPr b="1" dirty="0" lang="en-US" sz="1300">
                        <a:latin charset="0" pitchFamily="18" typeface="Times New Roman"/>
                        <a:ea typeface="Times New Roman"/>
                        <a:cs charset="0" pitchFamily="18" typeface="Times New Roman"/>
                      </a:endParaRPr>
                    </a:p>
                    <a:p>
                      <a:pPr algn="ctr"/>
                      <a:endParaRPr b="1" dirty="0" lang="en-US" sz="1300">
                        <a:latin charset="0" pitchFamily="18" typeface="Times New Roman"/>
                        <a:ea typeface="Times New Roman"/>
                        <a:cs charset="0" pitchFamily="18" typeface="Times New Roman"/>
                      </a:endParaRPr>
                    </a:p>
                    <a:p>
                      <a:pPr algn="ctr"/>
                      <a:endParaRPr b="1" dirty="0" lang="en-US" sz="1300">
                        <a:latin charset="0" pitchFamily="18" typeface="Times New Roman"/>
                        <a:ea typeface="Times New Roman"/>
                        <a:cs charset="0" pitchFamily="18" typeface="Times New Roman"/>
                      </a:endParaRPr>
                    </a:p>
                    <a:p>
                      <a:pPr algn="ctr"/>
                      <a:endParaRPr b="1" dirty="0" lang="en-US" sz="1300">
                        <a:latin charset="0" pitchFamily="18" typeface="Times New Roman"/>
                        <a:ea typeface="Times New Roman"/>
                        <a:cs charset="0" pitchFamily="18" typeface="Times New Roman"/>
                      </a:endParaRPr>
                    </a:p>
                    <a:p>
                      <a:pPr algn="ctr"/>
                      <a:endParaRPr b="1" dirty="0" lang="en-US" sz="1300">
                        <a:latin charset="0" pitchFamily="18" typeface="Times New Roman"/>
                        <a:ea typeface="Times New Roman"/>
                        <a:cs charset="0" pitchFamily="18" typeface="Times New Roman"/>
                      </a:endParaRPr>
                    </a:p>
                  </a:txBody>
                  <a:tcPr marB="0" marL="99060" marR="99060" marT="0">
                    <a:lnL algn="ctr" cap="flat" cmpd="sng" w="12700">
                      <a:solidFill>
                        <a:srgbClr val="000000"/>
                      </a:solidFill>
                      <a:prstDash val="solid"/>
                      <a:round/>
                      <a:headEnd len="med" type="none" w="med"/>
                      <a:tailEnd len="med" type="none" w="med"/>
                    </a:lnL>
                    <a:lnT algn="ctr" cap="flat" cmpd="sng" w="12700">
                      <a:solidFill>
                        <a:srgbClr val="000000"/>
                      </a:solidFill>
                      <a:prstDash val="solid"/>
                      <a:round/>
                      <a:headEnd len="med" type="none" w="med"/>
                      <a:tailEnd len="med" type="none" w="med"/>
                    </a:lnT>
                  </a:tcPr>
                </a:tc>
                <a:extLst>
                  <a:ext uri="{0D108BD9-81ED-4DB2-BD59-A6C34878D82A}">
                    <a16:rowId xmlns:a16="http://schemas.microsoft.com/office/drawing/2014/main" val="10001"/>
                  </a:ext>
                </a:extLst>
              </a:tr>
              <a:tr h="461847">
                <a:tc>
                  <a:txBody>
                    <a:bodyPr/>
                    <a:lstStyle/>
                    <a:p>
                      <a:pPr algn="just" marL="0" marR="0">
                        <a:lnSpc>
                          <a:spcPct val="150000"/>
                        </a:lnSpc>
                        <a:spcBef>
                          <a:spcPts val="0"/>
                        </a:spcBef>
                        <a:spcAft>
                          <a:spcPts val="0"/>
                        </a:spcAft>
                      </a:pPr>
                      <a:r>
                        <a:rPr b="1" dirty="0" kern="1200" lang="en-US" sz="1300">
                          <a:solidFill>
                            <a:schemeClr val="tx1"/>
                          </a:solidFill>
                          <a:latin charset="0" pitchFamily="18" typeface="Times New Roman"/>
                          <a:ea typeface="MS Mincho"/>
                          <a:cs charset="0" pitchFamily="18" typeface="Times New Roman"/>
                        </a:rPr>
                        <a:t>Total Plot Area</a:t>
                      </a:r>
                    </a:p>
                  </a:txBody>
                  <a:tcPr anchor="ct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a:lstStyle/>
                    <a:p>
                      <a:pPr marL="0" marR="0">
                        <a:lnSpc>
                          <a:spcPct val="150000"/>
                        </a:lnSpc>
                        <a:spcBef>
                          <a:spcPts val="0"/>
                        </a:spcBef>
                        <a:spcAft>
                          <a:spcPts val="0"/>
                        </a:spcAft>
                      </a:pPr>
                      <a:r>
                        <a:rPr dirty="0" kern="1200" lang="en-US" sz="1300">
                          <a:solidFill>
                            <a:schemeClr val="tx1"/>
                          </a:solidFill>
                          <a:latin charset="0" pitchFamily="18" typeface="Times New Roman"/>
                          <a:ea typeface="Times New Roman"/>
                          <a:cs charset="0" pitchFamily="18" typeface="Times New Roman"/>
                        </a:rPr>
                        <a:t>17,280 </a:t>
                      </a:r>
                      <a:r>
                        <a:rPr dirty="0" err="1" kern="1200" lang="en-US" sz="1300">
                          <a:solidFill>
                            <a:schemeClr val="tx1"/>
                          </a:solidFill>
                          <a:latin charset="0" pitchFamily="18" typeface="Times New Roman"/>
                          <a:ea typeface="Times New Roman"/>
                          <a:cs charset="0" pitchFamily="18" typeface="Times New Roman"/>
                        </a:rPr>
                        <a:t>sq.m</a:t>
                      </a:r>
                      <a:r>
                        <a:rPr dirty="0" kern="1200" lang="en-US" sz="1300">
                          <a:solidFill>
                            <a:schemeClr val="tx1"/>
                          </a:solidFill>
                          <a:latin charset="0" pitchFamily="18" typeface="Times New Roman"/>
                          <a:ea typeface="Times New Roman"/>
                          <a:cs charset="0" pitchFamily="18" typeface="Times New Roman"/>
                        </a:rPr>
                        <a:t>. The proposed expansion is coming up within the same premises.</a:t>
                      </a:r>
                    </a:p>
                  </a:txBody>
                  <a:tcPr anchor="ct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B algn="ctr" cap="flat" cmpd="sng" w="12700">
                      <a:solidFill>
                        <a:srgbClr val="000000"/>
                      </a:solidFill>
                      <a:prstDash val="solid"/>
                      <a:round/>
                      <a:headEnd len="med" type="none" w="med"/>
                      <a:tailEnd len="med" type="none" w="med"/>
                    </a:lnB>
                  </a:tcPr>
                </a:tc>
                <a:extLst>
                  <a:ext uri="{0D108BD9-81ED-4DB2-BD59-A6C34878D82A}">
                    <a16:rowId xmlns:a16="http://schemas.microsoft.com/office/drawing/2014/main" val="10004"/>
                  </a:ext>
                </a:extLst>
              </a:tr>
              <a:tr h="216208">
                <a:tc>
                  <a:txBody>
                    <a:bodyPr/>
                    <a:lstStyle/>
                    <a:p>
                      <a:pPr algn="just" defTabSz="914400" eaLnBrk="1" fontAlgn="auto" hangingPunct="1" indent="0" latinLnBrk="0" marL="0" marR="0" rtl="0">
                        <a:lnSpc>
                          <a:spcPct val="150000"/>
                        </a:lnSpc>
                        <a:spcBef>
                          <a:spcPts val="0"/>
                        </a:spcBef>
                        <a:spcAft>
                          <a:spcPts val="0"/>
                        </a:spcAft>
                        <a:buClrTx/>
                        <a:buSzTx/>
                        <a:buFontTx/>
                        <a:buNone/>
                        <a:tabLst/>
                        <a:defRPr/>
                      </a:pPr>
                      <a:r>
                        <a:rPr b="1" dirty="0" kern="1200" lang="en-US" sz="1300">
                          <a:solidFill>
                            <a:schemeClr val="tx1"/>
                          </a:solidFill>
                          <a:latin charset="0" pitchFamily="18" typeface="Times New Roman"/>
                          <a:ea typeface="MS Mincho"/>
                          <a:cs charset="0" pitchFamily="18" typeface="Times New Roman"/>
                        </a:rPr>
                        <a:t>Green Area</a:t>
                      </a:r>
                    </a:p>
                  </a:txBody>
                  <a:tcPr marB="0" marL="99060" marR="9906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l" defTabSz="914400" eaLnBrk="1" fontAlgn="auto" hangingPunct="1" indent="-575945" latinLnBrk="0" marL="0" marR="0" rtl="0">
                        <a:lnSpc>
                          <a:spcPct val="150000"/>
                        </a:lnSpc>
                        <a:spcBef>
                          <a:spcPts val="0"/>
                        </a:spcBef>
                        <a:spcAft>
                          <a:spcPts val="0"/>
                        </a:spcAft>
                        <a:buClrTx/>
                        <a:buSzTx/>
                        <a:buFontTx/>
                        <a:buNone/>
                        <a:tabLst/>
                        <a:defRPr/>
                      </a:pPr>
                      <a:r>
                        <a:rPr dirty="0" kern="1200" lang="en-IN" sz="1300">
                          <a:solidFill>
                            <a:schemeClr val="tx1"/>
                          </a:solidFill>
                          <a:latin charset="0" pitchFamily="18" typeface="Times New Roman"/>
                          <a:ea typeface="Times New Roman"/>
                          <a:cs charset="0" pitchFamily="18" typeface="Times New Roman"/>
                        </a:rPr>
                        <a:t>5702.4 </a:t>
                      </a:r>
                      <a:r>
                        <a:rPr dirty="0" err="1" kern="1200" lang="en-IN" sz="1300">
                          <a:solidFill>
                            <a:schemeClr val="tx1"/>
                          </a:solidFill>
                          <a:latin charset="0" pitchFamily="18" typeface="Times New Roman"/>
                          <a:ea typeface="Times New Roman"/>
                          <a:cs charset="0" pitchFamily="18" typeface="Times New Roman"/>
                        </a:rPr>
                        <a:t>sq.m</a:t>
                      </a:r>
                      <a:r>
                        <a:rPr dirty="0" kern="1200" lang="en-IN" sz="1300">
                          <a:solidFill>
                            <a:schemeClr val="tx1"/>
                          </a:solidFill>
                          <a:latin charset="0" pitchFamily="18" typeface="Times New Roman"/>
                          <a:ea typeface="Times New Roman"/>
                          <a:cs charset="0" pitchFamily="18" typeface="Times New Roman"/>
                        </a:rPr>
                        <a:t> (33%)  </a:t>
                      </a:r>
                    </a:p>
                  </a:txBody>
                  <a:tcPr marB="0" marL="74295" marR="74295"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extLst>
                  <a:ext uri="{0D108BD9-81ED-4DB2-BD59-A6C34878D82A}">
                    <a16:rowId xmlns:a16="http://schemas.microsoft.com/office/drawing/2014/main" val="10006"/>
                  </a:ext>
                </a:extLst>
              </a:tr>
              <a:tr h="669878">
                <a:tc>
                  <a:txBody>
                    <a:bodyPr/>
                    <a:lstStyle/>
                    <a:p>
                      <a:pPr algn="just" defTabSz="914400" eaLnBrk="1" fontAlgn="auto" hangingPunct="1" indent="0" latinLnBrk="0" marL="0" marR="0" rtl="0">
                        <a:lnSpc>
                          <a:spcPct val="150000"/>
                        </a:lnSpc>
                        <a:spcBef>
                          <a:spcPts val="0"/>
                        </a:spcBef>
                        <a:spcAft>
                          <a:spcPts val="0"/>
                        </a:spcAft>
                        <a:buClrTx/>
                        <a:buSzTx/>
                        <a:buFontTx/>
                        <a:buNone/>
                        <a:tabLst/>
                        <a:defRPr/>
                      </a:pPr>
                      <a:r>
                        <a:rPr b="1" dirty="0" kern="1200" lang="en-US" sz="1300">
                          <a:solidFill>
                            <a:schemeClr val="tx1"/>
                          </a:solidFill>
                          <a:latin charset="0" pitchFamily="18" typeface="Times New Roman"/>
                          <a:ea typeface="MS Mincho"/>
                          <a:cs charset="0" pitchFamily="18" typeface="Times New Roman"/>
                        </a:rPr>
                        <a:t>Power, Backup and Fuel Demand and Source</a:t>
                      </a:r>
                    </a:p>
                    <a:p>
                      <a:pPr algn="just" defTabSz="914400" eaLnBrk="1" fontAlgn="auto" hangingPunct="1" indent="0" latinLnBrk="0" marL="0" marR="0" rtl="0">
                        <a:lnSpc>
                          <a:spcPct val="150000"/>
                        </a:lnSpc>
                        <a:spcBef>
                          <a:spcPts val="0"/>
                        </a:spcBef>
                        <a:spcAft>
                          <a:spcPts val="0"/>
                        </a:spcAft>
                        <a:buClrTx/>
                        <a:buSzTx/>
                        <a:buFontTx/>
                        <a:buNone/>
                        <a:tabLst/>
                        <a:defRPr/>
                      </a:pPr>
                      <a:endParaRPr b="1" dirty="0" kern="1200" lang="en-US" sz="1300">
                        <a:solidFill>
                          <a:schemeClr val="tx1"/>
                        </a:solidFill>
                        <a:latin charset="0" pitchFamily="18" typeface="Times New Roman"/>
                        <a:ea typeface="MS Mincho"/>
                        <a:cs charset="0" pitchFamily="18" typeface="Times New Roman"/>
                      </a:endParaRPr>
                    </a:p>
                    <a:p>
                      <a:pPr algn="just" defTabSz="914400" eaLnBrk="1" fontAlgn="auto" hangingPunct="1" indent="0" latinLnBrk="0" marL="0" marR="0" rtl="0">
                        <a:lnSpc>
                          <a:spcPct val="150000"/>
                        </a:lnSpc>
                        <a:spcBef>
                          <a:spcPts val="0"/>
                        </a:spcBef>
                        <a:spcAft>
                          <a:spcPts val="0"/>
                        </a:spcAft>
                        <a:buClrTx/>
                        <a:buSzTx/>
                        <a:buFontTx/>
                        <a:buNone/>
                        <a:tabLst/>
                        <a:defRPr/>
                      </a:pPr>
                      <a:endParaRPr b="1" dirty="0" kern="1200" lang="en-US" sz="1300">
                        <a:solidFill>
                          <a:schemeClr val="tx1"/>
                        </a:solidFill>
                        <a:latin charset="0" pitchFamily="18" typeface="Times New Roman"/>
                        <a:ea typeface="MS Mincho"/>
                        <a:cs charset="0" pitchFamily="18" typeface="Times New Roman"/>
                      </a:endParaRPr>
                    </a:p>
                    <a:p>
                      <a:pPr algn="just" defTabSz="914400" eaLnBrk="1" fontAlgn="auto" hangingPunct="1" indent="0" latinLnBrk="0" marL="0" marR="0" rtl="0">
                        <a:lnSpc>
                          <a:spcPct val="150000"/>
                        </a:lnSpc>
                        <a:spcBef>
                          <a:spcPts val="0"/>
                        </a:spcBef>
                        <a:spcAft>
                          <a:spcPts val="0"/>
                        </a:spcAft>
                        <a:buClrTx/>
                        <a:buSzTx/>
                        <a:buFontTx/>
                        <a:buNone/>
                        <a:tabLst/>
                        <a:defRPr/>
                      </a:pPr>
                      <a:endParaRPr b="1" dirty="0" kern="1200" lang="en-US" sz="1300">
                        <a:solidFill>
                          <a:schemeClr val="tx1"/>
                        </a:solidFill>
                        <a:latin charset="0" pitchFamily="18" typeface="Times New Roman"/>
                        <a:ea typeface="MS Mincho"/>
                        <a:cs charset="0" pitchFamily="18" typeface="Times New Roman"/>
                      </a:endParaRPr>
                    </a:p>
                    <a:p>
                      <a:pPr algn="just" defTabSz="914400" eaLnBrk="1" fontAlgn="auto" hangingPunct="1" indent="0" latinLnBrk="0" marL="0" marR="0" rtl="0">
                        <a:lnSpc>
                          <a:spcPct val="150000"/>
                        </a:lnSpc>
                        <a:spcBef>
                          <a:spcPts val="0"/>
                        </a:spcBef>
                        <a:spcAft>
                          <a:spcPts val="0"/>
                        </a:spcAft>
                        <a:buClrTx/>
                        <a:buSzTx/>
                        <a:buFontTx/>
                        <a:buNone/>
                        <a:tabLst/>
                        <a:defRPr/>
                      </a:pPr>
                      <a:endParaRPr b="1" dirty="0" kern="1200" lang="en-US" sz="1300">
                        <a:solidFill>
                          <a:schemeClr val="tx1"/>
                        </a:solidFill>
                        <a:latin charset="0" pitchFamily="18" typeface="Times New Roman"/>
                        <a:ea typeface="MS Mincho"/>
                        <a:cs charset="0" pitchFamily="18" typeface="Times New Roman"/>
                      </a:endParaRPr>
                    </a:p>
                  </a:txBody>
                  <a:tcPr marB="0" marL="99060" marR="99060" marT="0">
                    <a:lnL algn="ctr" cap="flat" cmpd="sng" w="12700">
                      <a:solidFill>
                        <a:srgbClr val="000000"/>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marL="0" marR="0">
                        <a:lnSpc>
                          <a:spcPct val="150000"/>
                        </a:lnSpc>
                        <a:spcBef>
                          <a:spcPts val="0"/>
                        </a:spcBef>
                        <a:spcAft>
                          <a:spcPts val="0"/>
                        </a:spcAft>
                      </a:pPr>
                      <a:endParaRPr dirty="0" lang="en-US" sz="1300">
                        <a:solidFill>
                          <a:srgbClr val="000000"/>
                        </a:solidFill>
                        <a:effectLst/>
                        <a:latin charset="0" pitchFamily="18" typeface="Times New Roman"/>
                        <a:ea typeface="Times New Roman"/>
                        <a:cs charset="0" pitchFamily="18" typeface="Times New Roman"/>
                      </a:endParaRPr>
                    </a:p>
                  </a:txBody>
                  <a:tcPr marB="0" marL="68580" marR="68580" marT="0">
                    <a:lnL algn="ctr" cap="flat" cmpd="sng" w="12700">
                      <a:solidFill>
                        <a:schemeClr val="tx1"/>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extLst>
                  <a:ext uri="{0D108BD9-81ED-4DB2-BD59-A6C34878D82A}">
                    <a16:rowId xmlns:a16="http://schemas.microsoft.com/office/drawing/2014/main" val="10007"/>
                  </a:ext>
                </a:extLst>
              </a:tr>
            </a:tbl>
          </a:graphicData>
        </a:graphic>
      </p:graphicFrame>
      <p:sp>
        <p:nvSpPr>
          <p:cNvPr id="6" name="Rectangle 5"/>
          <p:cNvSpPr/>
          <p:nvPr/>
        </p:nvSpPr>
        <p:spPr>
          <a:xfrm>
            <a:off x="1822450" y="76200"/>
            <a:ext cx="6026150" cy="461665"/>
          </a:xfrm>
          <a:prstGeom prst="rect">
            <a:avLst/>
          </a:prstGeom>
        </p:spPr>
        <p:txBody>
          <a:bodyPr wrap="square">
            <a:spAutoFit/>
          </a:bodyPr>
          <a:lstStyle/>
          <a:p>
            <a:pPr algn="ctr" fontAlgn="auto">
              <a:spcBef>
                <a:spcPts val="0"/>
              </a:spcBef>
              <a:spcAft>
                <a:spcPts val="0"/>
              </a:spcAft>
              <a:defRPr/>
            </a:pPr>
            <a:r>
              <a:rPr b="1" dirty="0" kern="0" lang="en-US" sz="2400">
                <a:latin charset="0" pitchFamily="18" typeface="Times New Roman"/>
                <a:cs charset="0" pitchFamily="18" typeface="Times New Roman"/>
              </a:rPr>
              <a:t>PROJECT SUMMARY</a:t>
            </a:r>
          </a:p>
        </p:txBody>
      </p:sp>
      <p:sp>
        <p:nvSpPr>
          <p:cNvPr id="2" name="Slide Number Placeholder 1"/>
          <p:cNvSpPr>
            <a:spLocks noGrp="1"/>
          </p:cNvSpPr>
          <p:nvPr>
            <p:ph idx="12" sz="quarter" type="sldNum"/>
          </p:nvPr>
        </p:nvSpPr>
        <p:spPr/>
        <p:txBody>
          <a:bodyPr/>
          <a:lstStyle/>
          <a:p>
            <a:pPr>
              <a:defRPr/>
            </a:pPr>
            <a:fld id="{021A7D3F-39DA-4675-B2F2-06D5760A38BA}" type="slidenum">
              <a:rPr lang="en-US" smtClean="0"/>
              <a:pPr>
                <a:defRPr/>
              </a:pPr>
              <a:t>6</a:t>
            </a:fld>
            <a:endParaRPr lang="en-US"/>
          </a:p>
        </p:txBody>
      </p:sp>
      <p:pic>
        <p:nvPicPr>
          <p:cNvPr id="7" name="Picture 6">
            <a:extLst>
              <a:ext uri="{FF2B5EF4-FFF2-40B4-BE49-F238E27FC236}">
                <a16:creationId xmlns:a16="http://schemas.microsoft.com/office/drawing/2014/main" id="{3DC34138-2362-46DA-9478-CE1B1D62CC20}"/>
              </a:ext>
            </a:extLst>
          </p:cNvPr>
          <p:cNvPicPr>
            <a:picLocks noChangeAspect="1"/>
          </p:cNvPicPr>
          <p:nvPr/>
        </p:nvPicPr>
        <p:blipFill>
          <a:blip r:embed="rId2"/>
          <a:srcRect r="134"/>
          <a:stretch>
            <a:fillRect/>
          </a:stretch>
        </p:blipFill>
        <p:spPr bwMode="auto">
          <a:xfrm>
            <a:off x="9306891" y="62346"/>
            <a:ext cx="580636" cy="621146"/>
          </a:xfrm>
          <a:prstGeom prst="rect">
            <a:avLst/>
          </a:prstGeom>
          <a:noFill/>
          <a:ln w="9525">
            <a:solidFill>
              <a:srgbClr val="FFFFFF"/>
            </a:solidFill>
            <a:miter lim="800000"/>
            <a:headEnd/>
            <a:tailEnd/>
          </a:ln>
        </p:spPr>
      </p:pic>
      <p:graphicFrame>
        <p:nvGraphicFramePr>
          <p:cNvPr id="3" name="Table 2">
            <a:extLst>
              <a:ext uri="{FF2B5EF4-FFF2-40B4-BE49-F238E27FC236}">
                <a16:creationId xmlns:a16="http://schemas.microsoft.com/office/drawing/2014/main" id="{BD3947C8-68A0-6622-8935-4290504BB4C1}"/>
              </a:ext>
            </a:extLst>
          </p:cNvPr>
          <p:cNvGraphicFramePr>
            <a:graphicFrameLocks noGrp="1"/>
          </p:cNvGraphicFramePr>
          <p:nvPr>
            <p:extLst>
              <p:ext uri="{D42A27DB-BD31-4B8C-83A1-F6EECF244321}">
                <p14:modId xmlns:p14="http://schemas.microsoft.com/office/powerpoint/2010/main" val="3397106362"/>
              </p:ext>
            </p:extLst>
          </p:nvPr>
        </p:nvGraphicFramePr>
        <p:xfrm>
          <a:off x="2757226" y="979965"/>
          <a:ext cx="6833056" cy="3017520"/>
        </p:xfrm>
        <a:graphic>
          <a:graphicData uri="http://schemas.openxmlformats.org/drawingml/2006/table">
            <a:tbl>
              <a:tblPr>
                <a:tableStyleId>{5940675A-B579-460E-94D1-54222C63F5DA}</a:tableStyleId>
              </a:tblPr>
              <a:tblGrid>
                <a:gridCol w="1989265">
                  <a:extLst>
                    <a:ext uri="{9D8B030D-6E8A-4147-A177-3AD203B41FA5}">
                      <a16:colId xmlns:a16="http://schemas.microsoft.com/office/drawing/2014/main" val="3113352461"/>
                    </a:ext>
                  </a:extLst>
                </a:gridCol>
                <a:gridCol w="1464643">
                  <a:extLst>
                    <a:ext uri="{9D8B030D-6E8A-4147-A177-3AD203B41FA5}">
                      <a16:colId xmlns:a16="http://schemas.microsoft.com/office/drawing/2014/main" val="2967076626"/>
                    </a:ext>
                  </a:extLst>
                </a:gridCol>
                <a:gridCol w="1689574">
                  <a:extLst>
                    <a:ext uri="{9D8B030D-6E8A-4147-A177-3AD203B41FA5}">
                      <a16:colId xmlns:a16="http://schemas.microsoft.com/office/drawing/2014/main" val="797151738"/>
                    </a:ext>
                  </a:extLst>
                </a:gridCol>
                <a:gridCol w="1689574">
                  <a:extLst>
                    <a:ext uri="{9D8B030D-6E8A-4147-A177-3AD203B41FA5}">
                      <a16:colId xmlns:a16="http://schemas.microsoft.com/office/drawing/2014/main" val="1235320117"/>
                    </a:ext>
                  </a:extLst>
                </a:gridCol>
              </a:tblGrid>
              <a:tr h="0">
                <a:tc rowSpan="2">
                  <a:txBody>
                    <a:bodyPr/>
                    <a:lstStyle/>
                    <a:p>
                      <a:pPr marR="48260">
                        <a:lnSpc>
                          <a:spcPct val="100000"/>
                        </a:lnSpc>
                        <a:spcAft>
                          <a:spcPts val="0"/>
                        </a:spcAft>
                      </a:pPr>
                      <a:r>
                        <a:rPr b="1" dirty="0" lang="en-US" sz="1100">
                          <a:effectLst/>
                          <a:latin charset="0" panose="02020603050405020304" pitchFamily="18" typeface="Times New Roman"/>
                          <a:cs charset="0" panose="02020603050405020304" pitchFamily="18" typeface="Times New Roman"/>
                        </a:rPr>
                        <a:t>Name of Products</a:t>
                      </a:r>
                      <a:endParaRPr b="1" dirty="0"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630" marR="6630" marT="0"/>
                </a:tc>
                <a:tc gridSpan="3">
                  <a:txBody>
                    <a:bodyPr/>
                    <a:lstStyle/>
                    <a:p>
                      <a:pPr algn="ctr" marR="48260">
                        <a:lnSpc>
                          <a:spcPct val="100000"/>
                        </a:lnSpc>
                        <a:spcAft>
                          <a:spcPts val="0"/>
                        </a:spcAft>
                      </a:pPr>
                      <a:r>
                        <a:rPr b="1" dirty="0" lang="en-US" sz="1100">
                          <a:effectLst/>
                          <a:latin charset="0" panose="02020603050405020304" pitchFamily="18" typeface="Times New Roman"/>
                          <a:cs charset="0" panose="02020603050405020304" pitchFamily="18" typeface="Times New Roman"/>
                        </a:rPr>
                        <a:t>Production Capacity (TPA)</a:t>
                      </a:r>
                      <a:endParaRPr b="1" dirty="0"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630" marR="6630" marT="0"/>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200819285"/>
                  </a:ext>
                </a:extLst>
              </a:tr>
              <a:tr h="0">
                <a:tc vMerge="1">
                  <a:txBody>
                    <a:bodyPr/>
                    <a:lstStyle/>
                    <a:p>
                      <a:endParaRPr lang="en-IN"/>
                    </a:p>
                  </a:txBody>
                  <a:tcPr/>
                </a:tc>
                <a:tc>
                  <a:txBody>
                    <a:bodyPr/>
                    <a:lstStyle/>
                    <a:p>
                      <a:pPr algn="ctr" marR="48260">
                        <a:lnSpc>
                          <a:spcPct val="100000"/>
                        </a:lnSpc>
                        <a:spcAft>
                          <a:spcPts val="0"/>
                        </a:spcAft>
                      </a:pPr>
                      <a:r>
                        <a:rPr b="1" dirty="0" lang="en-US" sz="1100">
                          <a:effectLst/>
                          <a:latin charset="0" panose="02020603050405020304" pitchFamily="18" typeface="Times New Roman"/>
                          <a:cs charset="0" panose="02020603050405020304" pitchFamily="18" typeface="Times New Roman"/>
                        </a:rPr>
                        <a:t>Existing</a:t>
                      </a:r>
                      <a:endParaRPr b="1" dirty="0"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630" marR="6630" marT="0"/>
                </a:tc>
                <a:tc>
                  <a:txBody>
                    <a:bodyPr/>
                    <a:lstStyle/>
                    <a:p>
                      <a:pPr algn="ctr" marR="48260">
                        <a:lnSpc>
                          <a:spcPct val="100000"/>
                        </a:lnSpc>
                        <a:spcAft>
                          <a:spcPts val="0"/>
                        </a:spcAft>
                      </a:pPr>
                      <a:r>
                        <a:rPr b="1" dirty="0" lang="en-US" sz="1100">
                          <a:effectLst/>
                          <a:latin charset="0" panose="02020603050405020304" pitchFamily="18" typeface="Times New Roman"/>
                          <a:cs charset="0" panose="02020603050405020304" pitchFamily="18" typeface="Times New Roman"/>
                        </a:rPr>
                        <a:t>Proposed</a:t>
                      </a:r>
                      <a:endParaRPr b="1" dirty="0"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4736" marR="4736" marT="0"/>
                </a:tc>
                <a:tc>
                  <a:txBody>
                    <a:bodyPr/>
                    <a:lstStyle/>
                    <a:p>
                      <a:pPr algn="ctr" marR="48260">
                        <a:lnSpc>
                          <a:spcPct val="100000"/>
                        </a:lnSpc>
                        <a:spcAft>
                          <a:spcPts val="0"/>
                        </a:spcAft>
                      </a:pPr>
                      <a:r>
                        <a:rPr b="1" dirty="0" lang="en-US" sz="1100">
                          <a:effectLst/>
                          <a:latin charset="0" panose="02020603050405020304" pitchFamily="18" typeface="Times New Roman"/>
                          <a:cs charset="0" panose="02020603050405020304" pitchFamily="18" typeface="Times New Roman"/>
                        </a:rPr>
                        <a:t>Total </a:t>
                      </a:r>
                      <a:endParaRPr b="1" dirty="0"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4736" marR="4736" marT="0"/>
                </a:tc>
                <a:extLst>
                  <a:ext uri="{0D108BD9-81ED-4DB2-BD59-A6C34878D82A}">
                    <a16:rowId xmlns:a16="http://schemas.microsoft.com/office/drawing/2014/main" val="3737984233"/>
                  </a:ext>
                </a:extLst>
              </a:tr>
              <a:tr h="0">
                <a:tc>
                  <a:txBody>
                    <a:bodyPr/>
                    <a:lstStyle/>
                    <a:p>
                      <a:pPr marR="48260">
                        <a:lnSpc>
                          <a:spcPct val="100000"/>
                        </a:lnSpc>
                        <a:spcAft>
                          <a:spcPts val="0"/>
                        </a:spcAft>
                      </a:pPr>
                      <a:r>
                        <a:rPr lang="en-US" sz="1100">
                          <a:effectLst/>
                          <a:latin charset="0" panose="02020603050405020304" pitchFamily="18" typeface="Times New Roman"/>
                          <a:cs charset="0" panose="02020603050405020304" pitchFamily="18" typeface="Times New Roman"/>
                        </a:rPr>
                        <a:t>M.S. Ingots</a:t>
                      </a:r>
                      <a:endParaRPr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anchor="b" marB="0" marL="6630" marR="6630" marT="0"/>
                </a:tc>
                <a:tc>
                  <a:txBody>
                    <a:bodyPr/>
                    <a:lstStyle/>
                    <a:p>
                      <a:pPr algn="ctr" marR="48260">
                        <a:lnSpc>
                          <a:spcPct val="100000"/>
                        </a:lnSpc>
                        <a:spcAft>
                          <a:spcPts val="0"/>
                        </a:spcAft>
                      </a:pPr>
                      <a:r>
                        <a:rPr lang="en-US" sz="1100">
                          <a:effectLst/>
                          <a:latin charset="0" panose="02020603050405020304" pitchFamily="18" typeface="Times New Roman"/>
                          <a:cs charset="0" panose="02020603050405020304" pitchFamily="18" typeface="Times New Roman"/>
                        </a:rPr>
                        <a:t>28,800</a:t>
                      </a:r>
                      <a:endParaRPr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anchor="b" marB="0" marL="6630" marR="6630" marT="0"/>
                </a:tc>
                <a:tc>
                  <a:txBody>
                    <a:bodyPr/>
                    <a:lstStyle/>
                    <a:p>
                      <a:pPr algn="ctr" marR="48260">
                        <a:lnSpc>
                          <a:spcPct val="100000"/>
                        </a:lnSpc>
                        <a:spcAft>
                          <a:spcPts val="0"/>
                        </a:spcAft>
                      </a:pPr>
                      <a:r>
                        <a:rPr lang="en-US" sz="1100">
                          <a:effectLst/>
                          <a:latin charset="0" panose="02020603050405020304" pitchFamily="18" typeface="Times New Roman"/>
                          <a:cs charset="0" panose="02020603050405020304" pitchFamily="18" typeface="Times New Roman"/>
                        </a:rPr>
                        <a:t>31,200</a:t>
                      </a:r>
                      <a:endParaRPr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anchor="b" marB="0" marL="4736" marR="4736" marT="0"/>
                </a:tc>
                <a:tc>
                  <a:txBody>
                    <a:bodyPr/>
                    <a:lstStyle/>
                    <a:p>
                      <a:pPr algn="ctr" marR="48260">
                        <a:lnSpc>
                          <a:spcPct val="100000"/>
                        </a:lnSpc>
                        <a:spcAft>
                          <a:spcPts val="0"/>
                        </a:spcAft>
                      </a:pPr>
                      <a:r>
                        <a:rPr lang="en-US" sz="1100">
                          <a:effectLst/>
                          <a:latin charset="0" panose="02020603050405020304" pitchFamily="18" typeface="Times New Roman"/>
                          <a:cs charset="0" panose="02020603050405020304" pitchFamily="18" typeface="Times New Roman"/>
                        </a:rPr>
                        <a:t>60,000</a:t>
                      </a:r>
                      <a:endParaRPr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anchor="b" marB="0" marL="4736" marR="4736" marT="0"/>
                </a:tc>
                <a:extLst>
                  <a:ext uri="{0D108BD9-81ED-4DB2-BD59-A6C34878D82A}">
                    <a16:rowId xmlns:a16="http://schemas.microsoft.com/office/drawing/2014/main" val="4112693778"/>
                  </a:ext>
                </a:extLst>
              </a:tr>
              <a:tr h="0">
                <a:tc>
                  <a:txBody>
                    <a:bodyPr/>
                    <a:lstStyle/>
                    <a:p>
                      <a:pPr algn="l" marR="48260">
                        <a:lnSpc>
                          <a:spcPct val="100000"/>
                        </a:lnSpc>
                        <a:spcAft>
                          <a:spcPts val="0"/>
                        </a:spcAft>
                      </a:pPr>
                      <a:r>
                        <a:rPr dirty="0" lang="en-US" sz="1100">
                          <a:effectLst/>
                          <a:latin charset="0" panose="02020603050405020304" pitchFamily="18" typeface="Times New Roman"/>
                          <a:cs charset="0" panose="02020603050405020304" pitchFamily="18" typeface="Times New Roman"/>
                        </a:rPr>
                        <a:t>Induction Furnace</a:t>
                      </a:r>
                      <a:endParaRPr dirty="0" lang="en-IN" sz="1100">
                        <a:effectLst/>
                        <a:latin charset="0" panose="02020603050405020304" pitchFamily="18" typeface="Times New Roman"/>
                        <a:cs charset="0" panose="02020603050405020304" pitchFamily="18" typeface="Times New Roman"/>
                      </a:endParaRPr>
                    </a:p>
                    <a:p>
                      <a:pPr algn="l" marR="48260">
                        <a:lnSpc>
                          <a:spcPct val="100000"/>
                        </a:lnSpc>
                        <a:spcAft>
                          <a:spcPts val="0"/>
                        </a:spcAft>
                      </a:pPr>
                      <a:r>
                        <a:rPr dirty="0" lang="en-US" sz="1100">
                          <a:effectLst/>
                          <a:latin charset="0" panose="02020603050405020304" pitchFamily="18" typeface="Times New Roman"/>
                          <a:cs charset="0" panose="02020603050405020304" pitchFamily="18" typeface="Times New Roman"/>
                        </a:rPr>
                        <a:t>(Capacity and Numbers)</a:t>
                      </a:r>
                    </a:p>
                    <a:p>
                      <a:pPr algn="l" marR="48260">
                        <a:lnSpc>
                          <a:spcPct val="100000"/>
                        </a:lnSpc>
                        <a:spcAft>
                          <a:spcPts val="0"/>
                        </a:spcAft>
                      </a:pPr>
                      <a:endParaRPr dirty="0" lang="en-US" sz="1100">
                        <a:effectLst/>
                        <a:latin charset="0" panose="02020603050405020304" pitchFamily="18" typeface="Times New Roman"/>
                        <a:ea charset="0" panose="02020603050405020304" pitchFamily="18" typeface="Times New Roman"/>
                        <a:cs charset="0" panose="02020603050405020304" pitchFamily="18" typeface="Times New Roman"/>
                      </a:endParaRPr>
                    </a:p>
                    <a:p>
                      <a:pPr algn="l" marR="48260">
                        <a:lnSpc>
                          <a:spcPct val="100000"/>
                        </a:lnSpc>
                        <a:spcAft>
                          <a:spcPts val="0"/>
                        </a:spcAft>
                      </a:pPr>
                      <a:endParaRPr dirty="0" lang="en-US" sz="1100">
                        <a:effectLst/>
                        <a:latin charset="0" panose="02020603050405020304" pitchFamily="18" typeface="Times New Roman"/>
                        <a:ea charset="0" panose="02020603050405020304" pitchFamily="18" typeface="Times New Roman"/>
                        <a:cs charset="0" panose="02020603050405020304" pitchFamily="18" typeface="Times New Roman"/>
                      </a:endParaRPr>
                    </a:p>
                    <a:p>
                      <a:pPr algn="l" marR="48260">
                        <a:lnSpc>
                          <a:spcPct val="100000"/>
                        </a:lnSpc>
                        <a:spcAft>
                          <a:spcPts val="0"/>
                        </a:spcAft>
                      </a:pPr>
                      <a:endParaRPr dirty="0"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anchor="b" marB="0" marL="6630" marR="6630" marT="0"/>
                </a:tc>
                <a:tc>
                  <a:txBody>
                    <a:bodyPr/>
                    <a:lstStyle/>
                    <a:p>
                      <a:pPr algn="ctr" marR="48260">
                        <a:lnSpc>
                          <a:spcPct val="100000"/>
                        </a:lnSpc>
                        <a:spcAft>
                          <a:spcPts val="0"/>
                        </a:spcAft>
                      </a:pPr>
                      <a:r>
                        <a:rPr dirty="0" lang="en-US" sz="1100">
                          <a:effectLst/>
                          <a:latin charset="0" panose="02020603050405020304" pitchFamily="18" typeface="Times New Roman"/>
                          <a:cs charset="0" panose="02020603050405020304" pitchFamily="18" typeface="Times New Roman"/>
                        </a:rPr>
                        <a:t>4 TPH x 1 </a:t>
                      </a:r>
                      <a:endParaRPr dirty="0" lang="en-IN" sz="1100">
                        <a:effectLst/>
                        <a:latin charset="0" panose="02020603050405020304" pitchFamily="18" typeface="Times New Roman"/>
                        <a:cs charset="0" panose="02020603050405020304" pitchFamily="18" typeface="Times New Roman"/>
                      </a:endParaRPr>
                    </a:p>
                    <a:p>
                      <a:pPr algn="ctr" marR="48260">
                        <a:lnSpc>
                          <a:spcPct val="100000"/>
                        </a:lnSpc>
                        <a:spcAft>
                          <a:spcPts val="0"/>
                        </a:spcAft>
                      </a:pPr>
                      <a:r>
                        <a:rPr dirty="0" lang="en-US" sz="1100">
                          <a:effectLst/>
                          <a:latin charset="0" panose="02020603050405020304" pitchFamily="18" typeface="Times New Roman"/>
                          <a:cs charset="0" panose="02020603050405020304" pitchFamily="18" typeface="Times New Roman"/>
                        </a:rPr>
                        <a:t>8 TPH x 1</a:t>
                      </a:r>
                    </a:p>
                    <a:p>
                      <a:pPr algn="ctr" marR="48260">
                        <a:lnSpc>
                          <a:spcPct val="100000"/>
                        </a:lnSpc>
                        <a:spcAft>
                          <a:spcPts val="0"/>
                        </a:spcAft>
                      </a:pPr>
                      <a:endParaRPr dirty="0" lang="en-US" sz="1100">
                        <a:effectLst/>
                        <a:latin charset="0" panose="02020603050405020304" pitchFamily="18" typeface="Times New Roman"/>
                        <a:cs charset="0" panose="02020603050405020304" pitchFamily="18" typeface="Times New Roman"/>
                      </a:endParaRPr>
                    </a:p>
                    <a:p>
                      <a:pPr algn="ctr" marR="48260">
                        <a:lnSpc>
                          <a:spcPct val="100000"/>
                        </a:lnSpc>
                        <a:spcAft>
                          <a:spcPts val="0"/>
                        </a:spcAft>
                      </a:pPr>
                      <a:endParaRPr dirty="0" lang="en-IN" sz="1100">
                        <a:effectLst/>
                        <a:latin charset="0" panose="02020603050405020304" pitchFamily="18" typeface="Times New Roman"/>
                        <a:cs charset="0" panose="02020603050405020304" pitchFamily="18" typeface="Times New Roman"/>
                      </a:endParaRPr>
                    </a:p>
                    <a:p>
                      <a:pPr algn="ctr" marR="48260">
                        <a:lnSpc>
                          <a:spcPct val="100000"/>
                        </a:lnSpc>
                        <a:spcAft>
                          <a:spcPts val="0"/>
                        </a:spcAft>
                      </a:pPr>
                      <a:r>
                        <a:rPr dirty="0" lang="en-US" sz="1100">
                          <a:effectLst/>
                          <a:latin charset="0" panose="02020603050405020304" pitchFamily="18" typeface="Times New Roman"/>
                          <a:cs charset="0" panose="02020603050405020304" pitchFamily="18" typeface="Times New Roman"/>
                        </a:rPr>
                        <a:t> </a:t>
                      </a:r>
                      <a:endParaRPr dirty="0"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anchor="b" marB="0" marL="6630" marR="6630" marT="0"/>
                </a:tc>
                <a:tc>
                  <a:txBody>
                    <a:bodyPr/>
                    <a:lstStyle/>
                    <a:p>
                      <a:pPr algn="ctr" marR="48260">
                        <a:lnSpc>
                          <a:spcPct val="100000"/>
                        </a:lnSpc>
                        <a:spcAft>
                          <a:spcPts val="0"/>
                        </a:spcAft>
                      </a:pPr>
                      <a:r>
                        <a:rPr dirty="0" lang="en-US" sz="1100">
                          <a:effectLst/>
                          <a:latin charset="0" panose="02020603050405020304" pitchFamily="18" typeface="Times New Roman"/>
                          <a:cs charset="0" panose="02020603050405020304" pitchFamily="18" typeface="Times New Roman"/>
                        </a:rPr>
                        <a:t>8 TPH x 1</a:t>
                      </a:r>
                      <a:endParaRPr dirty="0" lang="en-IN" sz="1100">
                        <a:effectLst/>
                        <a:latin charset="0" panose="02020603050405020304" pitchFamily="18" typeface="Times New Roman"/>
                        <a:cs charset="0" panose="02020603050405020304" pitchFamily="18" typeface="Times New Roman"/>
                      </a:endParaRPr>
                    </a:p>
                    <a:p>
                      <a:pPr algn="ctr" marR="48260">
                        <a:lnSpc>
                          <a:spcPct val="100000"/>
                        </a:lnSpc>
                        <a:spcAft>
                          <a:spcPts val="0"/>
                        </a:spcAft>
                      </a:pPr>
                      <a:r>
                        <a:rPr dirty="0" lang="en-US" sz="1100">
                          <a:effectLst/>
                          <a:latin charset="0" panose="02020603050405020304" pitchFamily="18" typeface="Times New Roman"/>
                          <a:cs charset="0" panose="02020603050405020304" pitchFamily="18" typeface="Times New Roman"/>
                        </a:rPr>
                        <a:t>12 TPH x 1</a:t>
                      </a:r>
                      <a:r>
                        <a:rPr dirty="0" lang="en-IN" sz="1100">
                          <a:effectLst/>
                          <a:latin charset="0" panose="02020603050405020304" pitchFamily="18" typeface="Times New Roman"/>
                          <a:cs charset="0" panose="02020603050405020304" pitchFamily="18" typeface="Times New Roman"/>
                        </a:rPr>
                        <a:t> </a:t>
                      </a:r>
                      <a:r>
                        <a:rPr dirty="0" lang="en-US" sz="1100">
                          <a:effectLst/>
                          <a:latin charset="0" panose="02020603050405020304" pitchFamily="18" typeface="Times New Roman"/>
                          <a:cs charset="0" panose="02020603050405020304" pitchFamily="18" typeface="Times New Roman"/>
                        </a:rPr>
                        <a:t>(Replace with existing 4 TPH)</a:t>
                      </a:r>
                    </a:p>
                    <a:p>
                      <a:pPr algn="ctr" marR="48260">
                        <a:lnSpc>
                          <a:spcPct val="100000"/>
                        </a:lnSpc>
                        <a:spcAft>
                          <a:spcPts val="0"/>
                        </a:spcAft>
                      </a:pPr>
                      <a:endParaRPr dirty="0" lang="en-IN" sz="1100">
                        <a:effectLst/>
                        <a:latin charset="0" panose="02020603050405020304" pitchFamily="18" typeface="Times New Roman"/>
                        <a:cs charset="0" panose="02020603050405020304" pitchFamily="18" typeface="Times New Roman"/>
                      </a:endParaRPr>
                    </a:p>
                    <a:p>
                      <a:pPr algn="ctr" marR="48260">
                        <a:lnSpc>
                          <a:spcPct val="100000"/>
                        </a:lnSpc>
                        <a:spcAft>
                          <a:spcPts val="0"/>
                        </a:spcAft>
                      </a:pPr>
                      <a:r>
                        <a:rPr dirty="0" lang="en-US" sz="1100">
                          <a:effectLst/>
                          <a:latin charset="0" panose="02020603050405020304" pitchFamily="18" typeface="Times New Roman"/>
                          <a:cs charset="0" panose="02020603050405020304" pitchFamily="18" typeface="Times New Roman"/>
                        </a:rPr>
                        <a:t> </a:t>
                      </a:r>
                      <a:endParaRPr dirty="0"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anchor="b" marB="0" marL="4736" marR="4736" marT="0"/>
                </a:tc>
                <a:tc>
                  <a:txBody>
                    <a:bodyPr/>
                    <a:lstStyle/>
                    <a:p>
                      <a:pPr algn="ctr" marR="48260">
                        <a:lnSpc>
                          <a:spcPct val="100000"/>
                        </a:lnSpc>
                        <a:spcAft>
                          <a:spcPts val="0"/>
                        </a:spcAft>
                      </a:pPr>
                      <a:r>
                        <a:rPr dirty="0" lang="en-US" sz="1100">
                          <a:effectLst/>
                          <a:latin charset="0" panose="02020603050405020304" pitchFamily="18" typeface="Times New Roman"/>
                          <a:cs charset="0" panose="02020603050405020304" pitchFamily="18" typeface="Times New Roman"/>
                        </a:rPr>
                        <a:t>20 TPH</a:t>
                      </a:r>
                      <a:endParaRPr dirty="0" lang="en-IN" sz="1100">
                        <a:effectLst/>
                        <a:latin charset="0" panose="02020603050405020304" pitchFamily="18" typeface="Times New Roman"/>
                        <a:cs charset="0" panose="02020603050405020304" pitchFamily="18" typeface="Times New Roman"/>
                      </a:endParaRPr>
                    </a:p>
                    <a:p>
                      <a:pPr algn="ctr" marR="48260">
                        <a:lnSpc>
                          <a:spcPct val="100000"/>
                        </a:lnSpc>
                        <a:spcAft>
                          <a:spcPts val="0"/>
                        </a:spcAft>
                      </a:pPr>
                      <a:r>
                        <a:rPr dirty="0" lang="en-US" sz="1100">
                          <a:effectLst/>
                          <a:latin charset="0" panose="02020603050405020304" pitchFamily="18" typeface="Times New Roman"/>
                          <a:cs charset="0" panose="02020603050405020304" pitchFamily="18" typeface="Times New Roman"/>
                        </a:rPr>
                        <a:t> (8 TPH x 1 and 12 TPH x 1)</a:t>
                      </a:r>
                    </a:p>
                    <a:p>
                      <a:pPr algn="ctr" marR="48260">
                        <a:lnSpc>
                          <a:spcPct val="100000"/>
                        </a:lnSpc>
                        <a:spcAft>
                          <a:spcPts val="0"/>
                        </a:spcAft>
                      </a:pPr>
                      <a:endParaRPr dirty="0" lang="en-US" sz="1100">
                        <a:effectLst/>
                        <a:latin charset="0" panose="02020603050405020304" pitchFamily="18" typeface="Times New Roman"/>
                        <a:ea charset="0" panose="02020603050405020304" pitchFamily="18" typeface="Times New Roman"/>
                        <a:cs charset="0" panose="02020603050405020304" pitchFamily="18" typeface="Times New Roman"/>
                      </a:endParaRPr>
                    </a:p>
                    <a:p>
                      <a:pPr algn="ctr" marR="48260">
                        <a:lnSpc>
                          <a:spcPct val="100000"/>
                        </a:lnSpc>
                        <a:spcAft>
                          <a:spcPts val="0"/>
                        </a:spcAft>
                      </a:pPr>
                      <a:endParaRPr dirty="0" lang="en-US" sz="1100">
                        <a:effectLst/>
                        <a:latin charset="0" panose="02020603050405020304" pitchFamily="18" typeface="Times New Roman"/>
                        <a:ea charset="0" panose="02020603050405020304" pitchFamily="18" typeface="Times New Roman"/>
                        <a:cs charset="0" panose="02020603050405020304" pitchFamily="18" typeface="Times New Roman"/>
                      </a:endParaRPr>
                    </a:p>
                    <a:p>
                      <a:pPr algn="ctr" marR="48260">
                        <a:lnSpc>
                          <a:spcPct val="100000"/>
                        </a:lnSpc>
                        <a:spcAft>
                          <a:spcPts val="0"/>
                        </a:spcAft>
                      </a:pPr>
                      <a:endParaRPr dirty="0"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anchor="b" marB="0" marL="4736" marR="4736" marT="0"/>
                </a:tc>
                <a:extLst>
                  <a:ext uri="{0D108BD9-81ED-4DB2-BD59-A6C34878D82A}">
                    <a16:rowId xmlns:a16="http://schemas.microsoft.com/office/drawing/2014/main" val="1085352942"/>
                  </a:ext>
                </a:extLst>
              </a:tr>
              <a:tr h="0">
                <a:tc>
                  <a:txBody>
                    <a:bodyPr/>
                    <a:lstStyle/>
                    <a:p>
                      <a:pPr marR="48260">
                        <a:lnSpc>
                          <a:spcPct val="100000"/>
                        </a:lnSpc>
                        <a:spcAft>
                          <a:spcPts val="0"/>
                        </a:spcAft>
                      </a:pPr>
                      <a:r>
                        <a:rPr lang="en-US" sz="1100">
                          <a:effectLst/>
                          <a:latin charset="0" panose="02020603050405020304" pitchFamily="18" typeface="Times New Roman"/>
                          <a:cs charset="0" panose="02020603050405020304" pitchFamily="18" typeface="Times New Roman"/>
                        </a:rPr>
                        <a:t>Number of Hour, Number of working days</a:t>
                      </a:r>
                      <a:endParaRPr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anchor="b" marB="0" marL="6630" marR="6630" marT="0"/>
                </a:tc>
                <a:tc gridSpan="3">
                  <a:txBody>
                    <a:bodyPr/>
                    <a:lstStyle/>
                    <a:p>
                      <a:pPr algn="ctr" marR="48260">
                        <a:lnSpc>
                          <a:spcPct val="100000"/>
                        </a:lnSpc>
                        <a:spcAft>
                          <a:spcPts val="0"/>
                        </a:spcAft>
                      </a:pPr>
                      <a:r>
                        <a:rPr dirty="0" lang="en-US" sz="1100">
                          <a:effectLst/>
                          <a:latin charset="0" panose="02020603050405020304" pitchFamily="18" typeface="Times New Roman"/>
                          <a:cs charset="0" panose="02020603050405020304" pitchFamily="18" typeface="Times New Roman"/>
                        </a:rPr>
                        <a:t>Two Shift</a:t>
                      </a:r>
                      <a:endParaRPr dirty="0" lang="en-IN" sz="1100">
                        <a:effectLst/>
                        <a:latin charset="0" panose="02020603050405020304" pitchFamily="18" typeface="Times New Roman"/>
                        <a:cs charset="0" panose="02020603050405020304" pitchFamily="18" typeface="Times New Roman"/>
                      </a:endParaRPr>
                    </a:p>
                    <a:p>
                      <a:pPr algn="ctr" marR="48260">
                        <a:lnSpc>
                          <a:spcPct val="100000"/>
                        </a:lnSpc>
                        <a:spcAft>
                          <a:spcPts val="0"/>
                        </a:spcAft>
                      </a:pPr>
                      <a:r>
                        <a:rPr dirty="0" lang="en-US" sz="1100">
                          <a:effectLst/>
                          <a:latin charset="0" panose="02020603050405020304" pitchFamily="18" typeface="Times New Roman"/>
                          <a:cs charset="0" panose="02020603050405020304" pitchFamily="18" typeface="Times New Roman"/>
                        </a:rPr>
                        <a:t>(12-14 Hour)</a:t>
                      </a:r>
                      <a:endParaRPr dirty="0"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anchor="b" marB="0" marL="6630" marR="6630" marT="0"/>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886723493"/>
                  </a:ext>
                </a:extLst>
              </a:tr>
              <a:tr h="0">
                <a:tc>
                  <a:txBody>
                    <a:bodyPr/>
                    <a:lstStyle/>
                    <a:p>
                      <a:pPr marR="48260">
                        <a:lnSpc>
                          <a:spcPct val="100000"/>
                        </a:lnSpc>
                        <a:spcAft>
                          <a:spcPts val="0"/>
                        </a:spcAft>
                      </a:pPr>
                      <a:r>
                        <a:rPr lang="en-US" sz="1100">
                          <a:effectLst/>
                          <a:latin charset="0" panose="02020603050405020304" pitchFamily="18" typeface="Times New Roman"/>
                          <a:cs charset="0" panose="02020603050405020304" pitchFamily="18" typeface="Times New Roman"/>
                        </a:rPr>
                        <a:t>No of working Days Per Year</a:t>
                      </a:r>
                      <a:endParaRPr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anchor="b" marB="0" marL="6630" marR="6630" marT="0"/>
                </a:tc>
                <a:tc gridSpan="3">
                  <a:txBody>
                    <a:bodyPr/>
                    <a:lstStyle/>
                    <a:p>
                      <a:pPr algn="ctr" marR="48260">
                        <a:lnSpc>
                          <a:spcPct val="100000"/>
                        </a:lnSpc>
                        <a:spcAft>
                          <a:spcPts val="0"/>
                        </a:spcAft>
                      </a:pPr>
                      <a:r>
                        <a:rPr lang="en-US" sz="1100">
                          <a:effectLst/>
                          <a:latin charset="0" panose="02020603050405020304" pitchFamily="18" typeface="Times New Roman"/>
                          <a:cs charset="0" panose="02020603050405020304" pitchFamily="18" typeface="Times New Roman"/>
                        </a:rPr>
                        <a:t>300 days </a:t>
                      </a:r>
                      <a:endParaRPr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anchor="b" marB="0" marL="6630" marR="6630" marT="0"/>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30841510"/>
                  </a:ext>
                </a:extLst>
              </a:tr>
              <a:tr h="0">
                <a:tc>
                  <a:txBody>
                    <a:bodyPr/>
                    <a:lstStyle/>
                    <a:p>
                      <a:pPr marR="48260">
                        <a:lnSpc>
                          <a:spcPct val="100000"/>
                        </a:lnSpc>
                        <a:spcAft>
                          <a:spcPts val="0"/>
                        </a:spcAft>
                      </a:pPr>
                      <a:r>
                        <a:rPr lang="en-US" sz="1100">
                          <a:effectLst/>
                          <a:latin charset="0" panose="02020603050405020304" pitchFamily="18" typeface="Times New Roman"/>
                          <a:cs charset="0" panose="02020603050405020304" pitchFamily="18" typeface="Times New Roman"/>
                        </a:rPr>
                        <a:t>MS TMT Bars/Angles/Channels</a:t>
                      </a:r>
                      <a:endParaRPr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anchor="b" marB="0" marL="6630" marR="6630" marT="0"/>
                </a:tc>
                <a:tc>
                  <a:txBody>
                    <a:bodyPr/>
                    <a:lstStyle/>
                    <a:p>
                      <a:pPr algn="ctr" marR="48260">
                        <a:lnSpc>
                          <a:spcPct val="100000"/>
                        </a:lnSpc>
                        <a:spcAft>
                          <a:spcPts val="0"/>
                        </a:spcAft>
                      </a:pPr>
                      <a:r>
                        <a:rPr lang="en-US" sz="1100">
                          <a:effectLst/>
                          <a:latin charset="0" panose="02020603050405020304" pitchFamily="18" typeface="Times New Roman"/>
                          <a:cs charset="0" panose="02020603050405020304" pitchFamily="18" typeface="Times New Roman"/>
                        </a:rPr>
                        <a:t>28,800</a:t>
                      </a:r>
                      <a:endParaRPr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anchor="b" marB="0" marL="6630" marR="6630" marT="0"/>
                </a:tc>
                <a:tc>
                  <a:txBody>
                    <a:bodyPr/>
                    <a:lstStyle/>
                    <a:p>
                      <a:pPr algn="ctr" marR="48260">
                        <a:lnSpc>
                          <a:spcPct val="100000"/>
                        </a:lnSpc>
                        <a:spcAft>
                          <a:spcPts val="0"/>
                        </a:spcAft>
                      </a:pPr>
                      <a:r>
                        <a:rPr lang="en-US" sz="1100">
                          <a:effectLst/>
                          <a:latin charset="0" panose="02020603050405020304" pitchFamily="18" typeface="Times New Roman"/>
                          <a:cs charset="0" panose="02020603050405020304" pitchFamily="18" typeface="Times New Roman"/>
                        </a:rPr>
                        <a:t>71,200</a:t>
                      </a:r>
                      <a:endParaRPr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anchor="b" marB="0" marL="4736" marR="4736" marT="0"/>
                </a:tc>
                <a:tc>
                  <a:txBody>
                    <a:bodyPr/>
                    <a:lstStyle/>
                    <a:p>
                      <a:pPr algn="ctr" marR="48260">
                        <a:lnSpc>
                          <a:spcPct val="100000"/>
                        </a:lnSpc>
                        <a:spcAft>
                          <a:spcPts val="0"/>
                        </a:spcAft>
                      </a:pPr>
                      <a:r>
                        <a:rPr lang="en-US" sz="1100">
                          <a:effectLst/>
                          <a:latin charset="0" panose="02020603050405020304" pitchFamily="18" typeface="Times New Roman"/>
                          <a:cs charset="0" panose="02020603050405020304" pitchFamily="18" typeface="Times New Roman"/>
                        </a:rPr>
                        <a:t>1,00,000</a:t>
                      </a:r>
                      <a:endParaRPr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anchor="b" marB="0" marL="4736" marR="4736" marT="0"/>
                </a:tc>
                <a:extLst>
                  <a:ext uri="{0D108BD9-81ED-4DB2-BD59-A6C34878D82A}">
                    <a16:rowId xmlns:a16="http://schemas.microsoft.com/office/drawing/2014/main" val="2211180788"/>
                  </a:ext>
                </a:extLst>
              </a:tr>
              <a:tr h="0">
                <a:tc>
                  <a:txBody>
                    <a:bodyPr/>
                    <a:lstStyle/>
                    <a:p>
                      <a:pPr marR="48260">
                        <a:lnSpc>
                          <a:spcPct val="100000"/>
                        </a:lnSpc>
                        <a:spcAft>
                          <a:spcPts val="0"/>
                        </a:spcAft>
                      </a:pPr>
                      <a:r>
                        <a:rPr lang="en-US" sz="1100">
                          <a:effectLst/>
                          <a:latin charset="0" panose="02020603050405020304" pitchFamily="18" typeface="Times New Roman"/>
                          <a:cs charset="0" panose="02020603050405020304" pitchFamily="18" typeface="Times New Roman"/>
                        </a:rPr>
                        <a:t>Reheating Furnace </a:t>
                      </a:r>
                      <a:endParaRPr lang="en-IN" sz="1100">
                        <a:effectLst/>
                        <a:latin charset="0" panose="02020603050405020304" pitchFamily="18" typeface="Times New Roman"/>
                        <a:cs charset="0" panose="02020603050405020304" pitchFamily="18" typeface="Times New Roman"/>
                      </a:endParaRPr>
                    </a:p>
                    <a:p>
                      <a:pPr marR="48260">
                        <a:lnSpc>
                          <a:spcPct val="100000"/>
                        </a:lnSpc>
                        <a:spcAft>
                          <a:spcPts val="0"/>
                        </a:spcAft>
                      </a:pPr>
                      <a:r>
                        <a:rPr lang="en-US" sz="1100">
                          <a:effectLst/>
                          <a:latin charset="0" panose="02020603050405020304" pitchFamily="18" typeface="Times New Roman"/>
                          <a:cs charset="0" panose="02020603050405020304" pitchFamily="18" typeface="Times New Roman"/>
                        </a:rPr>
                        <a:t>(Capacity and Numbers)</a:t>
                      </a:r>
                      <a:endParaRPr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anchor="b" marB="0" marL="6630" marR="6630" marT="0"/>
                </a:tc>
                <a:tc>
                  <a:txBody>
                    <a:bodyPr/>
                    <a:lstStyle/>
                    <a:p>
                      <a:pPr algn="ctr" marR="48260">
                        <a:lnSpc>
                          <a:spcPct val="100000"/>
                        </a:lnSpc>
                        <a:spcAft>
                          <a:spcPts val="0"/>
                        </a:spcAft>
                      </a:pPr>
                      <a:r>
                        <a:rPr lang="en-US" sz="1100">
                          <a:effectLst/>
                          <a:latin charset="0" panose="02020603050405020304" pitchFamily="18" typeface="Times New Roman"/>
                          <a:cs charset="0" panose="02020603050405020304" pitchFamily="18" typeface="Times New Roman"/>
                        </a:rPr>
                        <a:t>12 TPH x 1 </a:t>
                      </a:r>
                      <a:endParaRPr lang="en-IN" sz="1100">
                        <a:effectLst/>
                        <a:latin charset="0" panose="02020603050405020304" pitchFamily="18" typeface="Times New Roman"/>
                        <a:cs charset="0" panose="02020603050405020304" pitchFamily="18" typeface="Times New Roman"/>
                      </a:endParaRPr>
                    </a:p>
                    <a:p>
                      <a:pPr algn="ctr" marR="48260">
                        <a:lnSpc>
                          <a:spcPct val="100000"/>
                        </a:lnSpc>
                        <a:spcAft>
                          <a:spcPts val="0"/>
                        </a:spcAft>
                      </a:pPr>
                      <a:r>
                        <a:rPr lang="en-US" sz="1100">
                          <a:effectLst/>
                          <a:latin charset="0" panose="02020603050405020304" pitchFamily="18" typeface="Times New Roman"/>
                          <a:cs charset="0" panose="02020603050405020304" pitchFamily="18" typeface="Times New Roman"/>
                        </a:rPr>
                        <a:t> </a:t>
                      </a:r>
                      <a:endParaRPr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anchor="b" marB="0" marL="6630" marR="6630" marT="0"/>
                </a:tc>
                <a:tc>
                  <a:txBody>
                    <a:bodyPr/>
                    <a:lstStyle/>
                    <a:p>
                      <a:pPr algn="just" marL="81280" marR="48260">
                        <a:lnSpc>
                          <a:spcPct val="100000"/>
                        </a:lnSpc>
                        <a:spcAft>
                          <a:spcPts val="0"/>
                        </a:spcAft>
                      </a:pPr>
                      <a:r>
                        <a:rPr lang="en-US" sz="1100">
                          <a:effectLst/>
                          <a:latin charset="0" panose="02020603050405020304" pitchFamily="18" typeface="Times New Roman"/>
                          <a:cs charset="0" panose="02020603050405020304" pitchFamily="18" typeface="Times New Roman"/>
                        </a:rPr>
                        <a:t>Upgrade existing (12 TPH) Reheating furnace - 20 TPH </a:t>
                      </a:r>
                      <a:endParaRPr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anchor="b" marB="0" marL="4736" marR="4736" marT="0"/>
                </a:tc>
                <a:tc>
                  <a:txBody>
                    <a:bodyPr/>
                    <a:lstStyle/>
                    <a:p>
                      <a:pPr algn="ctr" marR="48260">
                        <a:lnSpc>
                          <a:spcPct val="100000"/>
                        </a:lnSpc>
                        <a:spcAft>
                          <a:spcPts val="0"/>
                        </a:spcAft>
                      </a:pPr>
                      <a:r>
                        <a:rPr lang="en-US" sz="1100">
                          <a:effectLst/>
                          <a:latin charset="0" panose="02020603050405020304" pitchFamily="18" typeface="Times New Roman"/>
                          <a:cs charset="0" panose="02020603050405020304" pitchFamily="18" typeface="Times New Roman"/>
                        </a:rPr>
                        <a:t>20 TPH x 1</a:t>
                      </a:r>
                      <a:endParaRPr lang="en-IN" sz="1100">
                        <a:effectLst/>
                        <a:latin charset="0" panose="02020603050405020304" pitchFamily="18" typeface="Times New Roman"/>
                        <a:cs charset="0" panose="02020603050405020304" pitchFamily="18" typeface="Times New Roman"/>
                      </a:endParaRPr>
                    </a:p>
                    <a:p>
                      <a:pPr algn="ctr" marR="48260">
                        <a:lnSpc>
                          <a:spcPct val="100000"/>
                        </a:lnSpc>
                        <a:spcAft>
                          <a:spcPts val="0"/>
                        </a:spcAft>
                      </a:pPr>
                      <a:r>
                        <a:rPr lang="en-US" sz="1100">
                          <a:effectLst/>
                          <a:latin charset="0" panose="02020603050405020304" pitchFamily="18" typeface="Times New Roman"/>
                          <a:cs charset="0" panose="02020603050405020304" pitchFamily="18" typeface="Times New Roman"/>
                        </a:rPr>
                        <a:t> </a:t>
                      </a:r>
                      <a:endParaRPr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anchor="b" marB="0" marL="4736" marR="4736" marT="0"/>
                </a:tc>
                <a:extLst>
                  <a:ext uri="{0D108BD9-81ED-4DB2-BD59-A6C34878D82A}">
                    <a16:rowId xmlns:a16="http://schemas.microsoft.com/office/drawing/2014/main" val="1900590100"/>
                  </a:ext>
                </a:extLst>
              </a:tr>
              <a:tr h="0">
                <a:tc>
                  <a:txBody>
                    <a:bodyPr/>
                    <a:lstStyle/>
                    <a:p>
                      <a:pPr marR="48260">
                        <a:lnSpc>
                          <a:spcPct val="100000"/>
                        </a:lnSpc>
                        <a:spcAft>
                          <a:spcPts val="0"/>
                        </a:spcAft>
                      </a:pPr>
                      <a:r>
                        <a:rPr lang="en-US" sz="1100">
                          <a:effectLst/>
                          <a:latin charset="0" panose="02020603050405020304" pitchFamily="18" typeface="Times New Roman"/>
                          <a:cs charset="0" panose="02020603050405020304" pitchFamily="18" typeface="Times New Roman"/>
                        </a:rPr>
                        <a:t>Number of Hour, Number of working days</a:t>
                      </a:r>
                      <a:endParaRPr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anchor="b" marB="0" marL="6630" marR="6630" marT="0"/>
                </a:tc>
                <a:tc gridSpan="3">
                  <a:txBody>
                    <a:bodyPr/>
                    <a:lstStyle/>
                    <a:p>
                      <a:pPr algn="ctr" marR="48260">
                        <a:lnSpc>
                          <a:spcPct val="100000"/>
                        </a:lnSpc>
                        <a:spcAft>
                          <a:spcPts val="0"/>
                        </a:spcAft>
                      </a:pPr>
                      <a:r>
                        <a:rPr lang="en-US" sz="1100">
                          <a:effectLst/>
                          <a:latin charset="0" panose="02020603050405020304" pitchFamily="18" typeface="Times New Roman"/>
                          <a:cs charset="0" panose="02020603050405020304" pitchFamily="18" typeface="Times New Roman"/>
                        </a:rPr>
                        <a:t>Two Shift </a:t>
                      </a:r>
                      <a:endParaRPr lang="en-IN" sz="1100">
                        <a:effectLst/>
                        <a:latin charset="0" panose="02020603050405020304" pitchFamily="18" typeface="Times New Roman"/>
                        <a:cs charset="0" panose="02020603050405020304" pitchFamily="18" typeface="Times New Roman"/>
                      </a:endParaRPr>
                    </a:p>
                    <a:p>
                      <a:pPr algn="ctr" marR="48260">
                        <a:lnSpc>
                          <a:spcPct val="100000"/>
                        </a:lnSpc>
                        <a:spcAft>
                          <a:spcPts val="0"/>
                        </a:spcAft>
                      </a:pPr>
                      <a:r>
                        <a:rPr lang="en-US" sz="1100">
                          <a:effectLst/>
                          <a:latin charset="0" panose="02020603050405020304" pitchFamily="18" typeface="Times New Roman"/>
                          <a:cs charset="0" panose="02020603050405020304" pitchFamily="18" typeface="Times New Roman"/>
                        </a:rPr>
                        <a:t>(17-18 Hour)</a:t>
                      </a:r>
                      <a:endParaRPr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anchor="b" marB="0" marL="6630" marR="6630" marT="0"/>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531516985"/>
                  </a:ext>
                </a:extLst>
              </a:tr>
              <a:tr h="0">
                <a:tc>
                  <a:txBody>
                    <a:bodyPr/>
                    <a:lstStyle/>
                    <a:p>
                      <a:pPr marR="48260">
                        <a:lnSpc>
                          <a:spcPct val="100000"/>
                        </a:lnSpc>
                        <a:spcAft>
                          <a:spcPts val="0"/>
                        </a:spcAft>
                      </a:pPr>
                      <a:r>
                        <a:rPr dirty="0" lang="en-US" sz="1100">
                          <a:effectLst/>
                          <a:latin charset="0" panose="02020603050405020304" pitchFamily="18" typeface="Times New Roman"/>
                          <a:cs charset="0" panose="02020603050405020304" pitchFamily="18" typeface="Times New Roman"/>
                        </a:rPr>
                        <a:t>No of working Days Per Year</a:t>
                      </a:r>
                      <a:endParaRPr dirty="0"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anchor="b" marB="0" marL="6630" marR="6630" marT="0"/>
                </a:tc>
                <a:tc gridSpan="3">
                  <a:txBody>
                    <a:bodyPr/>
                    <a:lstStyle/>
                    <a:p>
                      <a:pPr algn="ctr" marR="48260">
                        <a:lnSpc>
                          <a:spcPct val="100000"/>
                        </a:lnSpc>
                        <a:spcAft>
                          <a:spcPts val="0"/>
                        </a:spcAft>
                      </a:pPr>
                      <a:r>
                        <a:rPr dirty="0" lang="en-US" sz="1100">
                          <a:effectLst/>
                          <a:latin charset="0" panose="02020603050405020304" pitchFamily="18" typeface="Times New Roman"/>
                          <a:cs charset="0" panose="02020603050405020304" pitchFamily="18" typeface="Times New Roman"/>
                        </a:rPr>
                        <a:t>310 days </a:t>
                      </a:r>
                      <a:endParaRPr dirty="0"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anchor="b" marB="0" marL="6630" marR="6630" marT="0"/>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528389423"/>
                  </a:ext>
                </a:extLst>
              </a:tr>
            </a:tbl>
          </a:graphicData>
        </a:graphic>
      </p:graphicFrame>
      <p:graphicFrame>
        <p:nvGraphicFramePr>
          <p:cNvPr id="4" name="Table 3">
            <a:extLst>
              <a:ext uri="{FF2B5EF4-FFF2-40B4-BE49-F238E27FC236}">
                <a16:creationId xmlns:a16="http://schemas.microsoft.com/office/drawing/2014/main" id="{9D09BDFD-30FB-C579-FB0E-BFC84E2B568A}"/>
              </a:ext>
            </a:extLst>
          </p:cNvPr>
          <p:cNvGraphicFramePr>
            <a:graphicFrameLocks noGrp="1"/>
          </p:cNvGraphicFramePr>
          <p:nvPr>
            <p:extLst>
              <p:ext uri="{D42A27DB-BD31-4B8C-83A1-F6EECF244321}">
                <p14:modId xmlns:p14="http://schemas.microsoft.com/office/powerpoint/2010/main" val="3093322319"/>
              </p:ext>
            </p:extLst>
          </p:nvPr>
        </p:nvGraphicFramePr>
        <p:xfrm>
          <a:off x="2819400" y="5011956"/>
          <a:ext cx="6591301" cy="1194880"/>
        </p:xfrm>
        <a:graphic>
          <a:graphicData uri="http://schemas.openxmlformats.org/drawingml/2006/table">
            <a:tbl>
              <a:tblPr bandRow="1" firstCol="1" firstRow="1">
                <a:tableStyleId>{5940675A-B579-460E-94D1-54222C63F5DA}</a:tableStyleId>
              </a:tblPr>
              <a:tblGrid>
                <a:gridCol w="1524000">
                  <a:extLst>
                    <a:ext uri="{9D8B030D-6E8A-4147-A177-3AD203B41FA5}">
                      <a16:colId xmlns:a16="http://schemas.microsoft.com/office/drawing/2014/main" val="1385594758"/>
                    </a:ext>
                  </a:extLst>
                </a:gridCol>
                <a:gridCol w="685800">
                  <a:extLst>
                    <a:ext uri="{9D8B030D-6E8A-4147-A177-3AD203B41FA5}">
                      <a16:colId xmlns:a16="http://schemas.microsoft.com/office/drawing/2014/main" val="1693653174"/>
                    </a:ext>
                  </a:extLst>
                </a:gridCol>
                <a:gridCol w="1066800">
                  <a:extLst>
                    <a:ext uri="{9D8B030D-6E8A-4147-A177-3AD203B41FA5}">
                      <a16:colId xmlns:a16="http://schemas.microsoft.com/office/drawing/2014/main" val="3193175697"/>
                    </a:ext>
                  </a:extLst>
                </a:gridCol>
                <a:gridCol w="1219200">
                  <a:extLst>
                    <a:ext uri="{9D8B030D-6E8A-4147-A177-3AD203B41FA5}">
                      <a16:colId xmlns:a16="http://schemas.microsoft.com/office/drawing/2014/main" val="3328177580"/>
                    </a:ext>
                  </a:extLst>
                </a:gridCol>
                <a:gridCol w="914400">
                  <a:extLst>
                    <a:ext uri="{9D8B030D-6E8A-4147-A177-3AD203B41FA5}">
                      <a16:colId xmlns:a16="http://schemas.microsoft.com/office/drawing/2014/main" val="308427231"/>
                    </a:ext>
                  </a:extLst>
                </a:gridCol>
                <a:gridCol w="1181101">
                  <a:extLst>
                    <a:ext uri="{9D8B030D-6E8A-4147-A177-3AD203B41FA5}">
                      <a16:colId xmlns:a16="http://schemas.microsoft.com/office/drawing/2014/main" val="4129423036"/>
                    </a:ext>
                  </a:extLst>
                </a:gridCol>
              </a:tblGrid>
              <a:tr h="185960">
                <a:tc>
                  <a:txBody>
                    <a:bodyPr/>
                    <a:lstStyle/>
                    <a:p>
                      <a:pPr indent="0" marL="0" marR="6350">
                        <a:lnSpc>
                          <a:spcPct val="100000"/>
                        </a:lnSpc>
                        <a:spcAft>
                          <a:spcPts val="1000"/>
                        </a:spcAft>
                      </a:pPr>
                      <a:r>
                        <a:rPr b="1" dirty="0" lang="x-none" sz="1100">
                          <a:effectLst/>
                          <a:latin charset="0" panose="02020603050405020304" pitchFamily="18" typeface="Times New Roman"/>
                          <a:cs charset="0" panose="02020603050405020304" pitchFamily="18" typeface="Times New Roman"/>
                        </a:rPr>
                        <a:t>Particulars</a:t>
                      </a:r>
                      <a:endParaRPr b="1" dirty="0"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tc>
                  <a:txBody>
                    <a:bodyPr/>
                    <a:lstStyle/>
                    <a:p>
                      <a:pPr indent="-11113" marL="11113">
                        <a:lnSpc>
                          <a:spcPct val="100000"/>
                        </a:lnSpc>
                        <a:spcAft>
                          <a:spcPts val="1000"/>
                        </a:spcAft>
                      </a:pPr>
                      <a:r>
                        <a:rPr b="1" dirty="0" lang="x-none" sz="1100">
                          <a:effectLst/>
                          <a:latin charset="0" panose="02020603050405020304" pitchFamily="18" typeface="Times New Roman"/>
                          <a:cs charset="0" panose="02020603050405020304" pitchFamily="18" typeface="Times New Roman"/>
                        </a:rPr>
                        <a:t>Unit </a:t>
                      </a:r>
                      <a:endParaRPr b="1" dirty="0"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tc>
                  <a:txBody>
                    <a:bodyPr/>
                    <a:lstStyle/>
                    <a:p>
                      <a:pPr indent="0" marL="0">
                        <a:lnSpc>
                          <a:spcPct val="100000"/>
                        </a:lnSpc>
                        <a:spcAft>
                          <a:spcPts val="1000"/>
                        </a:spcAft>
                      </a:pPr>
                      <a:r>
                        <a:rPr b="1" dirty="0" lang="x-none" sz="1100">
                          <a:effectLst/>
                          <a:latin charset="0" panose="02020603050405020304" pitchFamily="18" typeface="Times New Roman"/>
                          <a:cs charset="0" panose="02020603050405020304" pitchFamily="18" typeface="Times New Roman"/>
                        </a:rPr>
                        <a:t>Existing</a:t>
                      </a:r>
                      <a:endParaRPr b="1" dirty="0"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tc>
                  <a:txBody>
                    <a:bodyPr/>
                    <a:lstStyle/>
                    <a:p>
                      <a:pPr indent="0" marL="0">
                        <a:lnSpc>
                          <a:spcPct val="100000"/>
                        </a:lnSpc>
                        <a:spcAft>
                          <a:spcPts val="1000"/>
                        </a:spcAft>
                      </a:pPr>
                      <a:r>
                        <a:rPr b="1" dirty="0" lang="x-none" sz="1100">
                          <a:effectLst/>
                          <a:latin charset="0" panose="02020603050405020304" pitchFamily="18" typeface="Times New Roman"/>
                          <a:cs charset="0" panose="02020603050405020304" pitchFamily="18" typeface="Times New Roman"/>
                        </a:rPr>
                        <a:t>Proposed </a:t>
                      </a:r>
                      <a:endParaRPr b="1" dirty="0"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tc>
                  <a:txBody>
                    <a:bodyPr/>
                    <a:lstStyle/>
                    <a:p>
                      <a:pPr indent="0" marL="0">
                        <a:lnSpc>
                          <a:spcPct val="100000"/>
                        </a:lnSpc>
                        <a:spcAft>
                          <a:spcPts val="1000"/>
                        </a:spcAft>
                      </a:pPr>
                      <a:r>
                        <a:rPr b="1" dirty="0" lang="x-none" sz="1100">
                          <a:effectLst/>
                          <a:latin charset="0" panose="02020603050405020304" pitchFamily="18" typeface="Times New Roman"/>
                          <a:cs charset="0" panose="02020603050405020304" pitchFamily="18" typeface="Times New Roman"/>
                        </a:rPr>
                        <a:t>Total </a:t>
                      </a:r>
                      <a:endParaRPr b="1" dirty="0"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tc>
                  <a:txBody>
                    <a:bodyPr/>
                    <a:lstStyle/>
                    <a:p>
                      <a:pPr indent="0" marL="0">
                        <a:lnSpc>
                          <a:spcPct val="100000"/>
                        </a:lnSpc>
                        <a:spcAft>
                          <a:spcPts val="1000"/>
                        </a:spcAft>
                      </a:pPr>
                      <a:r>
                        <a:rPr b="1" dirty="0" lang="x-none" sz="1100">
                          <a:effectLst/>
                          <a:latin charset="0" panose="02020603050405020304" pitchFamily="18" typeface="Times New Roman"/>
                          <a:cs charset="0" panose="02020603050405020304" pitchFamily="18" typeface="Times New Roman"/>
                        </a:rPr>
                        <a:t>Source</a:t>
                      </a:r>
                      <a:endParaRPr b="1" dirty="0"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extLst>
                  <a:ext uri="{0D108BD9-81ED-4DB2-BD59-A6C34878D82A}">
                    <a16:rowId xmlns:a16="http://schemas.microsoft.com/office/drawing/2014/main" val="2600716391"/>
                  </a:ext>
                </a:extLst>
              </a:tr>
              <a:tr h="128040">
                <a:tc>
                  <a:txBody>
                    <a:bodyPr/>
                    <a:lstStyle/>
                    <a:p>
                      <a:pPr indent="0" marL="0" marR="6350">
                        <a:lnSpc>
                          <a:spcPct val="100000"/>
                        </a:lnSpc>
                        <a:spcAft>
                          <a:spcPts val="1000"/>
                        </a:spcAft>
                      </a:pPr>
                      <a:r>
                        <a:rPr dirty="0" lang="x-none" sz="1100">
                          <a:effectLst/>
                          <a:latin charset="0" panose="02020603050405020304" pitchFamily="18" typeface="Times New Roman"/>
                          <a:cs charset="0" panose="02020603050405020304" pitchFamily="18" typeface="Times New Roman"/>
                        </a:rPr>
                        <a:t>Power</a:t>
                      </a:r>
                      <a:endParaRPr dirty="0"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tc>
                  <a:txBody>
                    <a:bodyPr/>
                    <a:lstStyle/>
                    <a:p>
                      <a:pPr indent="0" marL="0">
                        <a:lnSpc>
                          <a:spcPct val="100000"/>
                        </a:lnSpc>
                        <a:spcAft>
                          <a:spcPts val="1000"/>
                        </a:spcAft>
                      </a:pPr>
                      <a:r>
                        <a:rPr dirty="0" lang="x-none" sz="1100">
                          <a:effectLst/>
                          <a:latin charset="0" panose="02020603050405020304" pitchFamily="18" typeface="Times New Roman"/>
                          <a:cs charset="0" panose="02020603050405020304" pitchFamily="18" typeface="Times New Roman"/>
                        </a:rPr>
                        <a:t>kVA</a:t>
                      </a:r>
                      <a:endParaRPr dirty="0"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tc>
                  <a:txBody>
                    <a:bodyPr/>
                    <a:lstStyle/>
                    <a:p>
                      <a:pPr>
                        <a:lnSpc>
                          <a:spcPct val="100000"/>
                        </a:lnSpc>
                      </a:pPr>
                      <a:r>
                        <a:rPr lang="en-US" sz="1100">
                          <a:effectLst/>
                          <a:latin charset="0" panose="02020603050405020304" pitchFamily="18" typeface="Times New Roman"/>
                          <a:cs charset="0" panose="02020603050405020304" pitchFamily="18" typeface="Times New Roman"/>
                        </a:rPr>
                        <a:t>5900 </a:t>
                      </a:r>
                      <a:endParaRPr lang="en-IN" sz="10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tc>
                  <a:txBody>
                    <a:bodyPr/>
                    <a:lstStyle/>
                    <a:p>
                      <a:pPr indent="0" marL="0">
                        <a:lnSpc>
                          <a:spcPct val="100000"/>
                        </a:lnSpc>
                        <a:spcAft>
                          <a:spcPts val="1000"/>
                        </a:spcAft>
                      </a:pPr>
                      <a:r>
                        <a:rPr dirty="0" lang="en-US" sz="1100">
                          <a:effectLst/>
                          <a:latin charset="0" panose="02020603050405020304" pitchFamily="18" typeface="Times New Roman"/>
                          <a:cs charset="0" panose="02020603050405020304" pitchFamily="18" typeface="Times New Roman"/>
                        </a:rPr>
                        <a:t>4000</a:t>
                      </a:r>
                      <a:endParaRPr dirty="0"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tc>
                  <a:txBody>
                    <a:bodyPr/>
                    <a:lstStyle/>
                    <a:p>
                      <a:pPr indent="0" marL="0">
                        <a:lnSpc>
                          <a:spcPct val="100000"/>
                        </a:lnSpc>
                        <a:spcAft>
                          <a:spcPts val="1000"/>
                        </a:spcAft>
                      </a:pPr>
                      <a:r>
                        <a:rPr dirty="0" lang="en-US" sz="1100">
                          <a:effectLst/>
                          <a:latin charset="0" panose="02020603050405020304" pitchFamily="18" typeface="Times New Roman"/>
                          <a:cs charset="0" panose="02020603050405020304" pitchFamily="18" typeface="Times New Roman"/>
                        </a:rPr>
                        <a:t>9900</a:t>
                      </a:r>
                      <a:endParaRPr dirty="0"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tc>
                  <a:txBody>
                    <a:bodyPr/>
                    <a:lstStyle/>
                    <a:p>
                      <a:pPr indent="0" marL="0">
                        <a:lnSpc>
                          <a:spcPct val="100000"/>
                        </a:lnSpc>
                        <a:spcAft>
                          <a:spcPts val="1000"/>
                        </a:spcAft>
                      </a:pPr>
                      <a:r>
                        <a:rPr dirty="0" lang="x-none" sz="1100">
                          <a:effectLst/>
                          <a:latin charset="0" panose="02020603050405020304" pitchFamily="18" typeface="Times New Roman"/>
                          <a:cs charset="0" panose="02020603050405020304" pitchFamily="18" typeface="Times New Roman"/>
                        </a:rPr>
                        <a:t>JVVNL</a:t>
                      </a:r>
                      <a:endParaRPr dirty="0"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extLst>
                  <a:ext uri="{0D108BD9-81ED-4DB2-BD59-A6C34878D82A}">
                    <a16:rowId xmlns:a16="http://schemas.microsoft.com/office/drawing/2014/main" val="416555981"/>
                  </a:ext>
                </a:extLst>
              </a:tr>
              <a:tr h="170720">
                <a:tc>
                  <a:txBody>
                    <a:bodyPr/>
                    <a:lstStyle/>
                    <a:p>
                      <a:pPr indent="0" marL="0" marR="6350">
                        <a:lnSpc>
                          <a:spcPct val="100000"/>
                        </a:lnSpc>
                        <a:spcAft>
                          <a:spcPts val="1000"/>
                        </a:spcAft>
                      </a:pPr>
                      <a:r>
                        <a:rPr dirty="0" lang="x-none" sz="1100">
                          <a:effectLst/>
                          <a:latin charset="0" panose="02020603050405020304" pitchFamily="18" typeface="Times New Roman"/>
                          <a:cs charset="0" panose="02020603050405020304" pitchFamily="18" typeface="Times New Roman"/>
                        </a:rPr>
                        <a:t>DG Set (Number and capacity)</a:t>
                      </a:r>
                      <a:endParaRPr dirty="0"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tc>
                  <a:txBody>
                    <a:bodyPr/>
                    <a:lstStyle/>
                    <a:p>
                      <a:pPr indent="0" marL="0">
                        <a:lnSpc>
                          <a:spcPct val="100000"/>
                        </a:lnSpc>
                        <a:spcAft>
                          <a:spcPts val="1000"/>
                        </a:spcAft>
                      </a:pPr>
                      <a:r>
                        <a:rPr dirty="0" lang="x-none" sz="1100">
                          <a:effectLst/>
                          <a:latin charset="0" panose="02020603050405020304" pitchFamily="18" typeface="Times New Roman"/>
                          <a:cs charset="0" panose="02020603050405020304" pitchFamily="18" typeface="Times New Roman"/>
                        </a:rPr>
                        <a:t>kVA</a:t>
                      </a:r>
                      <a:endParaRPr dirty="0"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tc>
                  <a:txBody>
                    <a:bodyPr/>
                    <a:lstStyle/>
                    <a:p>
                      <a:pPr indent="0" marL="0" marR="45720">
                        <a:lnSpc>
                          <a:spcPct val="100000"/>
                        </a:lnSpc>
                        <a:spcAft>
                          <a:spcPts val="1000"/>
                        </a:spcAft>
                      </a:pPr>
                      <a:r>
                        <a:rPr dirty="0" lang="en-US" sz="1100">
                          <a:effectLst/>
                          <a:latin charset="0" panose="02020603050405020304" pitchFamily="18" typeface="Times New Roman"/>
                          <a:cs charset="0" panose="02020603050405020304" pitchFamily="18" typeface="Times New Roman"/>
                        </a:rPr>
                        <a:t>380 – 1 no</a:t>
                      </a:r>
                      <a:endParaRPr dirty="0"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tc>
                  <a:txBody>
                    <a:bodyPr/>
                    <a:lstStyle/>
                    <a:p>
                      <a:pPr indent="0" marL="0" marR="18415">
                        <a:lnSpc>
                          <a:spcPct val="100000"/>
                        </a:lnSpc>
                        <a:spcAft>
                          <a:spcPts val="1000"/>
                        </a:spcAft>
                      </a:pPr>
                      <a:r>
                        <a:rPr dirty="0" lang="x-none" sz="1100">
                          <a:effectLst/>
                          <a:latin charset="0" panose="02020603050405020304" pitchFamily="18" typeface="Times New Roman"/>
                          <a:cs charset="0" panose="02020603050405020304" pitchFamily="18" typeface="Times New Roman"/>
                        </a:rPr>
                        <a:t>--</a:t>
                      </a:r>
                      <a:endParaRPr dirty="0"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tc>
                  <a:txBody>
                    <a:bodyPr/>
                    <a:lstStyle/>
                    <a:p>
                      <a:pPr indent="0" marL="0" marR="15240">
                        <a:lnSpc>
                          <a:spcPct val="100000"/>
                        </a:lnSpc>
                        <a:spcAft>
                          <a:spcPts val="1000"/>
                        </a:spcAft>
                      </a:pPr>
                      <a:r>
                        <a:rPr dirty="0" lang="en-US" sz="1100">
                          <a:effectLst/>
                          <a:latin charset="0" panose="02020603050405020304" pitchFamily="18" typeface="Times New Roman"/>
                          <a:cs charset="0" panose="02020603050405020304" pitchFamily="18" typeface="Times New Roman"/>
                        </a:rPr>
                        <a:t>3380– 1 no</a:t>
                      </a:r>
                      <a:endParaRPr dirty="0"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tc>
                  <a:txBody>
                    <a:bodyPr/>
                    <a:lstStyle/>
                    <a:p>
                      <a:pPr indent="0" marL="0">
                        <a:lnSpc>
                          <a:spcPct val="100000"/>
                        </a:lnSpc>
                        <a:spcAft>
                          <a:spcPts val="1000"/>
                        </a:spcAft>
                      </a:pPr>
                      <a:r>
                        <a:rPr dirty="0" lang="x-none" sz="1100">
                          <a:effectLst/>
                          <a:latin charset="0" panose="02020603050405020304" pitchFamily="18" typeface="Times New Roman"/>
                          <a:cs charset="0" panose="02020603050405020304" pitchFamily="18" typeface="Times New Roman"/>
                        </a:rPr>
                        <a:t>From manufacture</a:t>
                      </a:r>
                      <a:endParaRPr dirty="0"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extLst>
                  <a:ext uri="{0D108BD9-81ED-4DB2-BD59-A6C34878D82A}">
                    <a16:rowId xmlns:a16="http://schemas.microsoft.com/office/drawing/2014/main" val="2139293255"/>
                  </a:ext>
                </a:extLst>
              </a:tr>
              <a:tr h="170720">
                <a:tc>
                  <a:txBody>
                    <a:bodyPr/>
                    <a:lstStyle/>
                    <a:p>
                      <a:pPr indent="0" marL="0" marR="6350">
                        <a:lnSpc>
                          <a:spcPct val="100000"/>
                        </a:lnSpc>
                        <a:spcAft>
                          <a:spcPts val="1000"/>
                        </a:spcAft>
                      </a:pPr>
                      <a:r>
                        <a:rPr dirty="0" lang="x-none" sz="1100">
                          <a:effectLst/>
                          <a:latin charset="0" panose="02020603050405020304" pitchFamily="18" typeface="Times New Roman"/>
                          <a:cs charset="0" panose="02020603050405020304" pitchFamily="18" typeface="Times New Roman"/>
                        </a:rPr>
                        <a:t>HSD (for DG Set)</a:t>
                      </a:r>
                      <a:endParaRPr dirty="0"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tc>
                  <a:txBody>
                    <a:bodyPr/>
                    <a:lstStyle/>
                    <a:p>
                      <a:pPr indent="0" marL="0">
                        <a:lnSpc>
                          <a:spcPct val="100000"/>
                        </a:lnSpc>
                        <a:spcAft>
                          <a:spcPts val="1000"/>
                        </a:spcAft>
                      </a:pPr>
                      <a:r>
                        <a:rPr dirty="0" lang="x-none" sz="1100">
                          <a:effectLst/>
                          <a:latin charset="0" panose="02020603050405020304" pitchFamily="18" typeface="Times New Roman"/>
                          <a:cs charset="0" panose="02020603050405020304" pitchFamily="18" typeface="Times New Roman"/>
                        </a:rPr>
                        <a:t>l/hr</a:t>
                      </a:r>
                      <a:endParaRPr dirty="0"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tc>
                  <a:txBody>
                    <a:bodyPr/>
                    <a:lstStyle/>
                    <a:p>
                      <a:pPr indent="0" marL="0">
                        <a:lnSpc>
                          <a:spcPct val="100000"/>
                        </a:lnSpc>
                        <a:spcAft>
                          <a:spcPts val="1000"/>
                        </a:spcAft>
                      </a:pPr>
                      <a:r>
                        <a:rPr dirty="0" lang="en-US" sz="1100">
                          <a:effectLst/>
                          <a:latin charset="0" panose="02020603050405020304" pitchFamily="18" typeface="Times New Roman"/>
                          <a:cs charset="0" panose="02020603050405020304" pitchFamily="18" typeface="Times New Roman"/>
                        </a:rPr>
                        <a:t>80</a:t>
                      </a:r>
                      <a:endParaRPr dirty="0"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tc>
                  <a:txBody>
                    <a:bodyPr/>
                    <a:lstStyle/>
                    <a:p>
                      <a:pPr indent="0" marL="0">
                        <a:lnSpc>
                          <a:spcPct val="100000"/>
                        </a:lnSpc>
                        <a:spcAft>
                          <a:spcPts val="1000"/>
                        </a:spcAft>
                      </a:pPr>
                      <a:r>
                        <a:rPr dirty="0" lang="x-none" sz="1100">
                          <a:effectLst/>
                          <a:latin charset="0" panose="02020603050405020304" pitchFamily="18" typeface="Times New Roman"/>
                          <a:cs charset="0" panose="02020603050405020304" pitchFamily="18" typeface="Times New Roman"/>
                        </a:rPr>
                        <a:t>--</a:t>
                      </a:r>
                      <a:endParaRPr dirty="0"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tc>
                  <a:txBody>
                    <a:bodyPr/>
                    <a:lstStyle/>
                    <a:p>
                      <a:pPr indent="0" marL="0">
                        <a:lnSpc>
                          <a:spcPct val="100000"/>
                        </a:lnSpc>
                        <a:spcAft>
                          <a:spcPts val="1000"/>
                        </a:spcAft>
                      </a:pPr>
                      <a:r>
                        <a:rPr dirty="0" lang="en-US" sz="1100">
                          <a:effectLst/>
                          <a:latin charset="0" panose="02020603050405020304" pitchFamily="18" typeface="Times New Roman"/>
                          <a:cs charset="0" panose="02020603050405020304" pitchFamily="18" typeface="Times New Roman"/>
                        </a:rPr>
                        <a:t>80</a:t>
                      </a:r>
                      <a:endParaRPr dirty="0"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tc>
                  <a:txBody>
                    <a:bodyPr/>
                    <a:lstStyle/>
                    <a:p>
                      <a:pPr indent="0" marL="0">
                        <a:lnSpc>
                          <a:spcPct val="100000"/>
                        </a:lnSpc>
                        <a:spcAft>
                          <a:spcPts val="1000"/>
                        </a:spcAft>
                      </a:pPr>
                      <a:r>
                        <a:rPr dirty="0" lang="x-none" sz="1100">
                          <a:effectLst/>
                          <a:latin charset="0" panose="02020603050405020304" pitchFamily="18" typeface="Times New Roman"/>
                          <a:cs charset="0" panose="02020603050405020304" pitchFamily="18" typeface="Times New Roman"/>
                        </a:rPr>
                        <a:t>Local Traders</a:t>
                      </a:r>
                      <a:endParaRPr dirty="0"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extLst>
                  <a:ext uri="{0D108BD9-81ED-4DB2-BD59-A6C34878D82A}">
                    <a16:rowId xmlns:a16="http://schemas.microsoft.com/office/drawing/2014/main" val="4104144808"/>
                  </a:ext>
                </a:extLst>
              </a:tr>
              <a:tr h="213400">
                <a:tc>
                  <a:txBody>
                    <a:bodyPr/>
                    <a:lstStyle/>
                    <a:p>
                      <a:pPr indent="0" marL="0" marR="6350">
                        <a:lnSpc>
                          <a:spcPct val="100000"/>
                        </a:lnSpc>
                        <a:spcAft>
                          <a:spcPts val="1000"/>
                        </a:spcAft>
                      </a:pPr>
                      <a:r>
                        <a:rPr dirty="0" lang="x-none" sz="1100">
                          <a:effectLst/>
                          <a:latin charset="0" panose="02020603050405020304" pitchFamily="18" typeface="Times New Roman"/>
                          <a:cs charset="0" panose="02020603050405020304" pitchFamily="18" typeface="Times New Roman"/>
                        </a:rPr>
                        <a:t>Coal (for Re-heating furnace)</a:t>
                      </a:r>
                      <a:endParaRPr dirty="0"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tc>
                  <a:txBody>
                    <a:bodyPr/>
                    <a:lstStyle/>
                    <a:p>
                      <a:pPr indent="0" marL="0">
                        <a:lnSpc>
                          <a:spcPct val="100000"/>
                        </a:lnSpc>
                        <a:spcAft>
                          <a:spcPts val="1000"/>
                        </a:spcAft>
                      </a:pPr>
                      <a:r>
                        <a:rPr dirty="0" lang="en-US" sz="1100">
                          <a:effectLst/>
                          <a:latin charset="0" panose="02020603050405020304" pitchFamily="18" typeface="Times New Roman"/>
                          <a:cs charset="0" panose="02020603050405020304" pitchFamily="18" typeface="Times New Roman"/>
                        </a:rPr>
                        <a:t>T/day</a:t>
                      </a:r>
                      <a:endParaRPr dirty="0"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tc>
                  <a:txBody>
                    <a:bodyPr/>
                    <a:lstStyle/>
                    <a:p>
                      <a:pPr indent="0" marL="0">
                        <a:lnSpc>
                          <a:spcPct val="100000"/>
                        </a:lnSpc>
                        <a:spcAft>
                          <a:spcPts val="1000"/>
                        </a:spcAft>
                      </a:pPr>
                      <a:r>
                        <a:rPr dirty="0" lang="x-none" sz="1100">
                          <a:effectLst/>
                          <a:latin charset="0" panose="02020603050405020304" pitchFamily="18" typeface="Times New Roman"/>
                          <a:cs charset="0" panose="02020603050405020304" pitchFamily="18" typeface="Times New Roman"/>
                        </a:rPr>
                        <a:t>3</a:t>
                      </a:r>
                      <a:r>
                        <a:rPr dirty="0" lang="en-US" sz="1100">
                          <a:effectLst/>
                          <a:latin charset="0" panose="02020603050405020304" pitchFamily="18" typeface="Times New Roman"/>
                          <a:cs charset="0" panose="02020603050405020304" pitchFamily="18" typeface="Times New Roman"/>
                        </a:rPr>
                        <a:t>0</a:t>
                      </a:r>
                      <a:endParaRPr dirty="0"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tc>
                  <a:txBody>
                    <a:bodyPr/>
                    <a:lstStyle/>
                    <a:p>
                      <a:pPr indent="0" marL="0">
                        <a:lnSpc>
                          <a:spcPct val="100000"/>
                        </a:lnSpc>
                        <a:spcAft>
                          <a:spcPts val="1000"/>
                        </a:spcAft>
                      </a:pPr>
                      <a:r>
                        <a:rPr dirty="0" lang="en-US" sz="1100">
                          <a:effectLst/>
                          <a:latin charset="0" panose="02020603050405020304" pitchFamily="18" typeface="Times New Roman"/>
                          <a:cs charset="0" panose="02020603050405020304" pitchFamily="18" typeface="Times New Roman"/>
                        </a:rPr>
                        <a:t>60</a:t>
                      </a:r>
                      <a:endParaRPr dirty="0"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tc>
                  <a:txBody>
                    <a:bodyPr/>
                    <a:lstStyle/>
                    <a:p>
                      <a:pPr indent="0" marL="0">
                        <a:lnSpc>
                          <a:spcPct val="100000"/>
                        </a:lnSpc>
                        <a:spcAft>
                          <a:spcPts val="1000"/>
                        </a:spcAft>
                      </a:pPr>
                      <a:r>
                        <a:rPr dirty="0" lang="en-US" sz="1100">
                          <a:effectLst/>
                          <a:latin charset="0" panose="02020603050405020304" pitchFamily="18" typeface="Times New Roman"/>
                          <a:cs charset="0" panose="02020603050405020304" pitchFamily="18" typeface="Times New Roman"/>
                        </a:rPr>
                        <a:t>90</a:t>
                      </a:r>
                      <a:endParaRPr dirty="0"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tc>
                  <a:txBody>
                    <a:bodyPr/>
                    <a:lstStyle/>
                    <a:p>
                      <a:pPr indent="0" marL="0">
                        <a:lnSpc>
                          <a:spcPct val="100000"/>
                        </a:lnSpc>
                        <a:spcAft>
                          <a:spcPts val="1000"/>
                        </a:spcAft>
                      </a:pPr>
                      <a:r>
                        <a:rPr dirty="0" lang="en-US" sz="1100">
                          <a:effectLst/>
                          <a:latin charset="0" panose="02020603050405020304" pitchFamily="18" typeface="Times New Roman"/>
                          <a:cs charset="0" panose="02020603050405020304" pitchFamily="18" typeface="Times New Roman"/>
                        </a:rPr>
                        <a:t>Open market </a:t>
                      </a:r>
                      <a:endParaRPr dirty="0" lang="en-IN" sz="11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extLst>
                  <a:ext uri="{0D108BD9-81ED-4DB2-BD59-A6C34878D82A}">
                    <a16:rowId xmlns:a16="http://schemas.microsoft.com/office/drawing/2014/main" val="78331828"/>
                  </a:ext>
                </a:extLst>
              </a:tr>
            </a:tbl>
          </a:graphicData>
        </a:graphic>
      </p:graphicFrame>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71895577"/>
              </p:ext>
            </p:extLst>
          </p:nvPr>
        </p:nvGraphicFramePr>
        <p:xfrm>
          <a:off x="228600" y="1027809"/>
          <a:ext cx="9525001" cy="5360708"/>
        </p:xfrm>
        <a:graphic>
          <a:graphicData uri="http://schemas.openxmlformats.org/drawingml/2006/table">
            <a:tbl>
              <a:tblPr/>
              <a:tblGrid>
                <a:gridCol w="1981200">
                  <a:extLst>
                    <a:ext uri="{9D8B030D-6E8A-4147-A177-3AD203B41FA5}">
                      <a16:colId xmlns:a16="http://schemas.microsoft.com/office/drawing/2014/main" val="20000"/>
                    </a:ext>
                  </a:extLst>
                </a:gridCol>
                <a:gridCol w="3962401">
                  <a:extLst>
                    <a:ext uri="{9D8B030D-6E8A-4147-A177-3AD203B41FA5}">
                      <a16:colId xmlns:a16="http://schemas.microsoft.com/office/drawing/2014/main" val="20001"/>
                    </a:ext>
                  </a:extLst>
                </a:gridCol>
                <a:gridCol w="3581400">
                  <a:extLst>
                    <a:ext uri="{9D8B030D-6E8A-4147-A177-3AD203B41FA5}">
                      <a16:colId xmlns:a16="http://schemas.microsoft.com/office/drawing/2014/main" val="20002"/>
                    </a:ext>
                  </a:extLst>
                </a:gridCol>
              </a:tblGrid>
              <a:tr h="217814">
                <a:tc>
                  <a:txBody>
                    <a:bodyPr/>
                    <a:lstStyle/>
                    <a:p>
                      <a:pPr algn="l" indent="-575945" marL="33020">
                        <a:lnSpc>
                          <a:spcPct val="150000"/>
                        </a:lnSpc>
                        <a:spcBef>
                          <a:spcPts val="0"/>
                        </a:spcBef>
                        <a:spcAft>
                          <a:spcPts val="0"/>
                        </a:spcAft>
                      </a:pPr>
                      <a:r>
                        <a:rPr b="1" dirty="0" lang="en-US" sz="1500">
                          <a:latin charset="0" pitchFamily="18" typeface="Times New Roman"/>
                          <a:ea typeface="MS Mincho"/>
                          <a:cs charset="0" pitchFamily="18" typeface="Times New Roman"/>
                        </a:rPr>
                        <a:t>Items</a:t>
                      </a:r>
                      <a:endParaRPr dirty="0" lang="en-US" sz="1500">
                        <a:latin charset="0" pitchFamily="18" typeface="Times New Roman"/>
                        <a:ea typeface="Times New Roman"/>
                        <a:cs charset="0" pitchFamily="18" typeface="Times New Roman"/>
                      </a:endParaRPr>
                    </a:p>
                  </a:txBody>
                  <a:tcPr marB="0" marL="99060" marR="9906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solidFill>
                      <a:schemeClr val="accent1">
                        <a:lumMod val="20000"/>
                        <a:lumOff val="80000"/>
                      </a:schemeClr>
                    </a:solidFill>
                  </a:tcPr>
                </a:tc>
                <a:tc gridSpan="2">
                  <a:txBody>
                    <a:bodyPr/>
                    <a:lstStyle/>
                    <a:p>
                      <a:pPr algn="ctr" indent="-575945" marL="33020">
                        <a:lnSpc>
                          <a:spcPct val="150000"/>
                        </a:lnSpc>
                        <a:spcBef>
                          <a:spcPts val="0"/>
                        </a:spcBef>
                        <a:spcAft>
                          <a:spcPts val="0"/>
                        </a:spcAft>
                      </a:pPr>
                      <a:r>
                        <a:rPr b="1" dirty="0" lang="en-US" sz="1500">
                          <a:latin charset="0" pitchFamily="18" typeface="Times New Roman"/>
                          <a:ea typeface="MS Mincho"/>
                          <a:cs charset="0" pitchFamily="18" typeface="Times New Roman"/>
                        </a:rPr>
                        <a:t>Details</a:t>
                      </a:r>
                      <a:endParaRPr dirty="0" lang="en-US" sz="1500">
                        <a:latin charset="0" pitchFamily="18" typeface="Times New Roman"/>
                        <a:ea typeface="Times New Roman"/>
                        <a:cs charset="0" pitchFamily="18" typeface="Times New Roman"/>
                      </a:endParaRPr>
                    </a:p>
                  </a:txBody>
                  <a:tcPr marB="0" marL="99060" marR="9906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217814">
                <a:tc>
                  <a:txBody>
                    <a:bodyPr/>
                    <a:lstStyle/>
                    <a:p>
                      <a:pPr algn="l" defTabSz="914400" eaLnBrk="1" fontAlgn="auto" hangingPunct="1" indent="0" latinLnBrk="0" marL="0" marR="0" rtl="0">
                        <a:lnSpc>
                          <a:spcPct val="150000"/>
                        </a:lnSpc>
                        <a:spcBef>
                          <a:spcPts val="0"/>
                        </a:spcBef>
                        <a:spcAft>
                          <a:spcPts val="0"/>
                        </a:spcAft>
                        <a:buClrTx/>
                        <a:buSzTx/>
                        <a:buFontTx/>
                        <a:buNone/>
                        <a:tabLst/>
                        <a:defRPr/>
                      </a:pPr>
                      <a:r>
                        <a:rPr b="1" dirty="0" kern="1200" lang="en-US" sz="1500">
                          <a:solidFill>
                            <a:schemeClr val="tx1"/>
                          </a:solidFill>
                          <a:latin charset="0" pitchFamily="18" typeface="Times New Roman"/>
                          <a:ea typeface="MS Mincho"/>
                          <a:cs charset="0" pitchFamily="18" typeface="Times New Roman"/>
                        </a:rPr>
                        <a:t>Water Demand and Source </a:t>
                      </a:r>
                    </a:p>
                  </a:txBody>
                  <a:tcPr marB="0" marL="99060" marR="9906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gridSpan="2">
                  <a:txBody>
                    <a:bodyPr/>
                    <a:lstStyle/>
                    <a:p>
                      <a:pPr algn="l" defTabSz="914400" eaLnBrk="1" fontAlgn="auto" hangingPunct="1" indent="0" latinLnBrk="0" marL="0" marR="0" rtl="0">
                        <a:lnSpc>
                          <a:spcPct val="150000"/>
                        </a:lnSpc>
                        <a:spcBef>
                          <a:spcPts val="0"/>
                        </a:spcBef>
                        <a:spcAft>
                          <a:spcPts val="0"/>
                        </a:spcAft>
                        <a:buClrTx/>
                        <a:buSzTx/>
                        <a:buFontTx/>
                        <a:buNone/>
                        <a:tabLst/>
                        <a:defRPr/>
                      </a:pPr>
                      <a:endParaRPr b="1" dirty="0" kern="1200" lang="en-US" sz="1500">
                        <a:solidFill>
                          <a:schemeClr val="tx1"/>
                        </a:solidFill>
                        <a:latin charset="0" pitchFamily="18" typeface="Times New Roman"/>
                        <a:ea typeface="+mn-ea"/>
                        <a:cs charset="0" pitchFamily="18" typeface="Times New Roman"/>
                      </a:endParaRPr>
                    </a:p>
                    <a:p>
                      <a:pPr algn="l" defTabSz="914400" eaLnBrk="1" fontAlgn="auto" hangingPunct="1" indent="0" latinLnBrk="0" marL="0" marR="0" rtl="0">
                        <a:lnSpc>
                          <a:spcPct val="150000"/>
                        </a:lnSpc>
                        <a:spcBef>
                          <a:spcPts val="0"/>
                        </a:spcBef>
                        <a:spcAft>
                          <a:spcPts val="0"/>
                        </a:spcAft>
                        <a:buClrTx/>
                        <a:buSzTx/>
                        <a:buFontTx/>
                        <a:buNone/>
                        <a:tabLst/>
                        <a:defRPr/>
                      </a:pPr>
                      <a:endParaRPr b="1" dirty="0" kern="1200" lang="en-US" sz="1500">
                        <a:solidFill>
                          <a:schemeClr val="tx1"/>
                        </a:solidFill>
                        <a:latin charset="0" pitchFamily="18" typeface="Times New Roman"/>
                        <a:ea typeface="+mn-ea"/>
                        <a:cs charset="0" pitchFamily="18" typeface="Times New Roman"/>
                      </a:endParaRPr>
                    </a:p>
                    <a:p>
                      <a:pPr algn="l" defTabSz="914400" eaLnBrk="1" fontAlgn="auto" hangingPunct="1" indent="0" latinLnBrk="0" marL="0" marR="0" rtl="0">
                        <a:lnSpc>
                          <a:spcPct val="150000"/>
                        </a:lnSpc>
                        <a:spcBef>
                          <a:spcPts val="0"/>
                        </a:spcBef>
                        <a:spcAft>
                          <a:spcPts val="0"/>
                        </a:spcAft>
                        <a:buClrTx/>
                        <a:buSzTx/>
                        <a:buFontTx/>
                        <a:buNone/>
                        <a:tabLst/>
                        <a:defRPr/>
                      </a:pPr>
                      <a:endParaRPr b="1" dirty="0" kern="1200" lang="en-US" sz="1500">
                        <a:solidFill>
                          <a:schemeClr val="tx1"/>
                        </a:solidFill>
                        <a:latin charset="0" pitchFamily="18" typeface="Times New Roman"/>
                        <a:ea typeface="+mn-ea"/>
                        <a:cs charset="0" pitchFamily="18" typeface="Times New Roman"/>
                      </a:endParaRPr>
                    </a:p>
                    <a:p>
                      <a:pPr algn="l" defTabSz="914400" eaLnBrk="1" fontAlgn="auto" hangingPunct="1" indent="0" latinLnBrk="0" marL="0" marR="0" rtl="0">
                        <a:lnSpc>
                          <a:spcPct val="150000"/>
                        </a:lnSpc>
                        <a:spcBef>
                          <a:spcPts val="0"/>
                        </a:spcBef>
                        <a:spcAft>
                          <a:spcPts val="0"/>
                        </a:spcAft>
                        <a:buClrTx/>
                        <a:buSzTx/>
                        <a:buFontTx/>
                        <a:buNone/>
                        <a:tabLst/>
                        <a:defRPr/>
                      </a:pPr>
                      <a:endParaRPr b="1" dirty="0" kern="1200" lang="en-US" sz="1500">
                        <a:solidFill>
                          <a:schemeClr val="tx1"/>
                        </a:solidFill>
                        <a:latin charset="0" pitchFamily="18" typeface="Times New Roman"/>
                        <a:ea typeface="+mn-ea"/>
                        <a:cs charset="0" pitchFamily="18" typeface="Times New Roman"/>
                      </a:endParaRPr>
                    </a:p>
                    <a:p>
                      <a:pPr algn="l" defTabSz="914400" eaLnBrk="1" fontAlgn="auto" hangingPunct="1" indent="0" latinLnBrk="0" marL="0" marR="0" rtl="0">
                        <a:lnSpc>
                          <a:spcPct val="150000"/>
                        </a:lnSpc>
                        <a:spcBef>
                          <a:spcPts val="0"/>
                        </a:spcBef>
                        <a:spcAft>
                          <a:spcPts val="0"/>
                        </a:spcAft>
                        <a:buClrTx/>
                        <a:buSzTx/>
                        <a:buFontTx/>
                        <a:buNone/>
                        <a:tabLst/>
                        <a:defRPr/>
                      </a:pPr>
                      <a:endParaRPr b="1" dirty="0" kern="1200" lang="en-US" sz="1500">
                        <a:solidFill>
                          <a:schemeClr val="tx1"/>
                        </a:solidFill>
                        <a:latin charset="0" pitchFamily="18" typeface="Times New Roman"/>
                        <a:ea typeface="+mn-ea"/>
                        <a:cs charset="0" pitchFamily="18" typeface="Times New Roman"/>
                      </a:endParaRP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hMerge="1">
                  <a:txBody>
                    <a:bodyPr/>
                    <a:lstStyle/>
                    <a:p>
                      <a:pPr algn="l" defTabSz="914400" eaLnBrk="1" fontAlgn="auto" hangingPunct="1" indent="0" latinLnBrk="0" marL="0" marR="0" rtl="0">
                        <a:lnSpc>
                          <a:spcPct val="150000"/>
                        </a:lnSpc>
                        <a:spcBef>
                          <a:spcPts val="0"/>
                        </a:spcBef>
                        <a:spcAft>
                          <a:spcPts val="0"/>
                        </a:spcAft>
                        <a:buClrTx/>
                        <a:buSzTx/>
                        <a:buFontTx/>
                        <a:buNone/>
                        <a:tabLst/>
                        <a:defRPr/>
                      </a:pPr>
                      <a:endParaRPr b="1" dirty="0" kern="1200" lang="en-US" sz="1500">
                        <a:solidFill>
                          <a:schemeClr val="tx1"/>
                        </a:solidFill>
                        <a:latin charset="0" pitchFamily="18" typeface="Times New Roman"/>
                        <a:ea typeface="+mn-ea"/>
                        <a:cs charset="0" pitchFamily="18" typeface="Times New Roman"/>
                      </a:endParaRPr>
                    </a:p>
                  </a:txBody>
                  <a:tcPr marB="0" marL="68580" marR="68580" marT="0">
                    <a:lnL algn="ctr" cap="flat" cmpd="sng" w="12700">
                      <a:solidFill>
                        <a:schemeClr val="tx1"/>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extLst>
                  <a:ext uri="{0D108BD9-81ED-4DB2-BD59-A6C34878D82A}">
                    <a16:rowId xmlns:a16="http://schemas.microsoft.com/office/drawing/2014/main" val="1286641117"/>
                  </a:ext>
                </a:extLst>
              </a:tr>
              <a:tr h="217814">
                <a:tc rowSpan="3">
                  <a:txBody>
                    <a:bodyPr/>
                    <a:lstStyle/>
                    <a:p>
                      <a:pPr algn="l" defTabSz="914400" eaLnBrk="1" fontAlgn="auto" hangingPunct="1" indent="0" latinLnBrk="0" marL="0" marR="0" rtl="0">
                        <a:lnSpc>
                          <a:spcPct val="150000"/>
                        </a:lnSpc>
                        <a:spcBef>
                          <a:spcPts val="0"/>
                        </a:spcBef>
                        <a:spcAft>
                          <a:spcPts val="0"/>
                        </a:spcAft>
                        <a:buClrTx/>
                        <a:buSzTx/>
                        <a:buFontTx/>
                        <a:buNone/>
                        <a:tabLst/>
                        <a:defRPr/>
                      </a:pPr>
                      <a:r>
                        <a:rPr b="1" dirty="0" kern="1200" lang="en-US" sz="1500">
                          <a:solidFill>
                            <a:schemeClr val="tx1"/>
                          </a:solidFill>
                          <a:latin charset="0" pitchFamily="18" typeface="Times New Roman"/>
                          <a:ea typeface="MS Mincho"/>
                          <a:cs charset="0" pitchFamily="18" typeface="Times New Roman"/>
                        </a:rPr>
                        <a:t>Manpower</a:t>
                      </a:r>
                      <a:r>
                        <a:rPr b="1" baseline="0" dirty="0" kern="1200" lang="en-US" sz="1500">
                          <a:solidFill>
                            <a:schemeClr val="tx1"/>
                          </a:solidFill>
                          <a:latin charset="0" pitchFamily="18" typeface="Times New Roman"/>
                          <a:ea typeface="MS Mincho"/>
                          <a:cs charset="0" pitchFamily="18" typeface="Times New Roman"/>
                        </a:rPr>
                        <a:t> (Nos.)</a:t>
                      </a:r>
                      <a:endParaRPr b="1" dirty="0" kern="1200" lang="en-US" sz="1500">
                        <a:solidFill>
                          <a:schemeClr val="tx1"/>
                        </a:solidFill>
                        <a:latin charset="0" pitchFamily="18" typeface="Times New Roman"/>
                        <a:ea typeface="MS Mincho"/>
                        <a:cs charset="0" pitchFamily="18" typeface="Times New Roman"/>
                      </a:endParaRPr>
                    </a:p>
                  </a:txBody>
                  <a:tcPr marB="0" marL="99060" marR="9906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l" defTabSz="914400" eaLnBrk="1" fontAlgn="auto" hangingPunct="1" indent="0" latinLnBrk="0" marL="0" marR="0" rtl="0">
                        <a:lnSpc>
                          <a:spcPct val="150000"/>
                        </a:lnSpc>
                        <a:spcBef>
                          <a:spcPts val="0"/>
                        </a:spcBef>
                        <a:spcAft>
                          <a:spcPts val="0"/>
                        </a:spcAft>
                        <a:buClrTx/>
                        <a:buSzTx/>
                        <a:buFontTx/>
                        <a:buNone/>
                        <a:tabLst/>
                        <a:defRPr/>
                      </a:pPr>
                      <a:r>
                        <a:rPr b="1" dirty="0" kern="1200" lang="en-US" sz="1500">
                          <a:solidFill>
                            <a:schemeClr val="tx1"/>
                          </a:solidFill>
                          <a:latin charset="0" pitchFamily="18" typeface="Times New Roman"/>
                          <a:ea typeface="+mn-ea"/>
                          <a:cs charset="0" pitchFamily="18" typeface="Times New Roman"/>
                        </a:rPr>
                        <a:t>Existing</a:t>
                      </a:r>
                    </a:p>
                  </a:txBody>
                  <a:tcPr marB="0" marL="68580" marR="68580" marT="0">
                    <a:lnL algn="ctr" cap="flat" cmpd="sng" w="12700">
                      <a:solidFill>
                        <a:srgbClr val="000000"/>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a:lstStyle/>
                    <a:p>
                      <a:pPr algn="l" defTabSz="914400" eaLnBrk="1" fontAlgn="auto" hangingPunct="1" indent="0" latinLnBrk="0" marL="0" marR="0" rtl="0">
                        <a:lnSpc>
                          <a:spcPct val="150000"/>
                        </a:lnSpc>
                        <a:spcBef>
                          <a:spcPts val="0"/>
                        </a:spcBef>
                        <a:spcAft>
                          <a:spcPts val="0"/>
                        </a:spcAft>
                        <a:buClrTx/>
                        <a:buSzTx/>
                        <a:buFontTx/>
                        <a:buNone/>
                        <a:tabLst/>
                        <a:defRPr/>
                      </a:pPr>
                      <a:r>
                        <a:rPr b="1" dirty="0" kern="1200" lang="en-US" sz="1500">
                          <a:solidFill>
                            <a:schemeClr val="tx1"/>
                          </a:solidFill>
                          <a:latin charset="0" pitchFamily="18" typeface="Times New Roman"/>
                          <a:ea typeface="+mn-ea"/>
                          <a:cs charset="0" pitchFamily="18" typeface="Times New Roman"/>
                        </a:rPr>
                        <a:t>Proposed</a:t>
                      </a:r>
                    </a:p>
                  </a:txBody>
                  <a:tcPr marB="0" marL="68580" marR="68580" marT="0">
                    <a:lnL algn="ctr" cap="flat" cmpd="sng" w="12700">
                      <a:solidFill>
                        <a:schemeClr val="tx1"/>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extLst>
                  <a:ext uri="{0D108BD9-81ED-4DB2-BD59-A6C34878D82A}">
                    <a16:rowId xmlns:a16="http://schemas.microsoft.com/office/drawing/2014/main" val="10004"/>
                  </a:ext>
                </a:extLst>
              </a:tr>
              <a:tr h="219850">
                <a:tc vMerge="1">
                  <a:txBody>
                    <a:bodyPr/>
                    <a:lstStyle/>
                    <a:p>
                      <a:pPr algn="l" defTabSz="914400" eaLnBrk="1" fontAlgn="auto" hangingPunct="1" indent="0" latinLnBrk="0" marL="0" marR="0" rtl="0">
                        <a:lnSpc>
                          <a:spcPct val="150000"/>
                        </a:lnSpc>
                        <a:spcBef>
                          <a:spcPts val="0"/>
                        </a:spcBef>
                        <a:spcAft>
                          <a:spcPts val="0"/>
                        </a:spcAft>
                        <a:buClrTx/>
                        <a:buSzTx/>
                        <a:buFontTx/>
                        <a:buNone/>
                        <a:tabLst/>
                        <a:defRPr/>
                      </a:pPr>
                      <a:endParaRPr b="1" dirty="0" kern="1200" lang="en-US" sz="1400">
                        <a:solidFill>
                          <a:schemeClr val="tx1"/>
                        </a:solidFill>
                        <a:latin charset="0" pitchFamily="18" typeface="Times New Roman"/>
                        <a:ea typeface="MS Mincho"/>
                        <a:cs charset="0" pitchFamily="18" typeface="Times New Roman"/>
                      </a:endParaRPr>
                    </a:p>
                  </a:txBody>
                  <a:tcPr marB="0" marL="99060" marR="9906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a:lstStyle/>
                    <a:p>
                      <a:pPr algn="just" marR="59690">
                        <a:lnSpc>
                          <a:spcPct val="150000"/>
                        </a:lnSpc>
                      </a:pPr>
                      <a:r>
                        <a:rPr dirty="0" lang="en-US" sz="1500">
                          <a:solidFill>
                            <a:srgbClr val="000000"/>
                          </a:solidFill>
                          <a:effectLst/>
                          <a:latin charset="0" panose="02020603050405020304" pitchFamily="18" typeface="Times New Roman"/>
                          <a:ea charset="0" panose="02020603050405020304" pitchFamily="18" typeface="Times New Roman"/>
                        </a:rPr>
                        <a:t>Construction Phase – Nil </a:t>
                      </a:r>
                      <a:endParaRPr dirty="0" lang="en-IN" sz="1500">
                        <a:solidFill>
                          <a:srgbClr val="000000"/>
                        </a:solidFill>
                        <a:effectLst/>
                        <a:latin charset="0" panose="02020603050405020304" pitchFamily="18" typeface="Times New Roman"/>
                        <a:ea charset="0" panose="02020603050405020304" pitchFamily="18" typeface="Times New Roman"/>
                      </a:endParaRPr>
                    </a:p>
                    <a:p>
                      <a:pPr algn="just" marR="59690">
                        <a:lnSpc>
                          <a:spcPct val="150000"/>
                        </a:lnSpc>
                      </a:pPr>
                      <a:r>
                        <a:rPr dirty="0" lang="en-US" sz="1500">
                          <a:solidFill>
                            <a:srgbClr val="000000"/>
                          </a:solidFill>
                          <a:effectLst/>
                          <a:latin charset="0" panose="02020603050405020304" pitchFamily="18" typeface="Times New Roman"/>
                          <a:ea charset="0" panose="02020603050405020304" pitchFamily="18" typeface="Times New Roman"/>
                        </a:rPr>
                        <a:t>Operation phase – 50</a:t>
                      </a:r>
                    </a:p>
                  </a:txBody>
                  <a:tcPr marB="0" marL="68580" marR="68580" marT="0">
                    <a:lnL algn="ctr" cap="flat" cmpd="sng" w="12700">
                      <a:solidFill>
                        <a:srgbClr val="000000"/>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a:lstStyle/>
                    <a:p>
                      <a:pPr algn="just" marR="59690">
                        <a:lnSpc>
                          <a:spcPct val="150000"/>
                        </a:lnSpc>
                      </a:pPr>
                      <a:r>
                        <a:rPr dirty="0" lang="en-US" sz="1500">
                          <a:solidFill>
                            <a:srgbClr val="000000"/>
                          </a:solidFill>
                          <a:effectLst/>
                          <a:latin charset="0" panose="02020603050405020304" pitchFamily="18" typeface="Times New Roman"/>
                          <a:ea charset="0" panose="02020603050405020304" pitchFamily="18" typeface="Times New Roman"/>
                        </a:rPr>
                        <a:t>Construction phase – 50 (Contract basis) </a:t>
                      </a:r>
                      <a:endParaRPr dirty="0" lang="en-IN" sz="1500">
                        <a:solidFill>
                          <a:srgbClr val="000000"/>
                        </a:solidFill>
                        <a:effectLst/>
                        <a:latin charset="0" panose="02020603050405020304" pitchFamily="18" typeface="Times New Roman"/>
                        <a:ea charset="0" panose="02020603050405020304" pitchFamily="18" typeface="Times New Roman"/>
                      </a:endParaRPr>
                    </a:p>
                    <a:p>
                      <a:pPr algn="just" marR="59690">
                        <a:lnSpc>
                          <a:spcPct val="150000"/>
                        </a:lnSpc>
                      </a:pPr>
                      <a:r>
                        <a:rPr dirty="0" lang="en-US" sz="1500">
                          <a:solidFill>
                            <a:srgbClr val="000000"/>
                          </a:solidFill>
                          <a:effectLst/>
                          <a:latin charset="0" panose="02020603050405020304" pitchFamily="18" typeface="Times New Roman"/>
                          <a:ea charset="0" panose="02020603050405020304" pitchFamily="18" typeface="Times New Roman"/>
                        </a:rPr>
                        <a:t>Operation Phase – 100</a:t>
                      </a:r>
                    </a:p>
                  </a:txBody>
                  <a:tcPr marB="0" marL="68580" marR="68580" marT="0">
                    <a:lnL algn="ctr" cap="flat" cmpd="sng" w="12700">
                      <a:solidFill>
                        <a:schemeClr val="tx1"/>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extLst>
                  <a:ext uri="{0D108BD9-81ED-4DB2-BD59-A6C34878D82A}">
                    <a16:rowId xmlns:a16="http://schemas.microsoft.com/office/drawing/2014/main" val="10005"/>
                  </a:ext>
                </a:extLst>
              </a:tr>
              <a:tr h="173673">
                <a:tc vMerge="1">
                  <a:txBody>
                    <a:bodyPr/>
                    <a:lstStyle/>
                    <a:p>
                      <a:pPr algn="l" defTabSz="914400" eaLnBrk="1" fontAlgn="auto" hangingPunct="1" indent="0" latinLnBrk="0" marL="0" marR="0" rtl="0">
                        <a:lnSpc>
                          <a:spcPct val="150000"/>
                        </a:lnSpc>
                        <a:spcBef>
                          <a:spcPts val="0"/>
                        </a:spcBef>
                        <a:spcAft>
                          <a:spcPts val="0"/>
                        </a:spcAft>
                        <a:buClrTx/>
                        <a:buSzTx/>
                        <a:buFontTx/>
                        <a:buNone/>
                        <a:tabLst/>
                        <a:defRPr/>
                      </a:pPr>
                      <a:endParaRPr b="1" dirty="0" kern="1200" lang="en-US" sz="1500">
                        <a:solidFill>
                          <a:schemeClr val="tx1"/>
                        </a:solidFill>
                        <a:latin charset="0" pitchFamily="18" typeface="Times New Roman"/>
                        <a:ea typeface="MS Mincho"/>
                        <a:cs charset="0" pitchFamily="18" typeface="Times New Roman"/>
                      </a:endParaRPr>
                    </a:p>
                  </a:txBody>
                  <a:tcPr marB="0" marL="99060" marR="9906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gridSpan="2">
                  <a:txBody>
                    <a:bodyPr/>
                    <a:lstStyle/>
                    <a:p>
                      <a:pPr algn="just" defTabSz="914400" eaLnBrk="1" fontAlgn="auto" hangingPunct="1" indent="0" latinLnBrk="0" lvl="0" marL="0" marR="59690" rtl="0">
                        <a:lnSpc>
                          <a:spcPct val="150000"/>
                        </a:lnSpc>
                        <a:spcBef>
                          <a:spcPts val="0"/>
                        </a:spcBef>
                        <a:spcAft>
                          <a:spcPts val="0"/>
                        </a:spcAft>
                        <a:buClrTx/>
                        <a:buSzTx/>
                        <a:buFontTx/>
                        <a:buNone/>
                        <a:tabLst/>
                        <a:defRPr/>
                      </a:pPr>
                      <a:r>
                        <a:rPr b="1" dirty="0" i="1" lang="en-US" sz="1200">
                          <a:solidFill>
                            <a:srgbClr val="000000"/>
                          </a:solidFill>
                          <a:effectLst/>
                          <a:latin charset="0" panose="02020603050405020304" pitchFamily="18" typeface="Times New Roman"/>
                          <a:ea charset="0" panose="02020603050405020304" pitchFamily="18" typeface="Times New Roman"/>
                        </a:rPr>
                        <a:t>*Local people will be given preference. </a:t>
                      </a:r>
                      <a:endParaRPr b="1" dirty="0" i="1" lang="en-IN" sz="1200">
                        <a:solidFill>
                          <a:srgbClr val="000000"/>
                        </a:solidFill>
                        <a:effectLst/>
                        <a:latin charset="0" panose="02020603050405020304" pitchFamily="18" typeface="Times New Roman"/>
                        <a:ea charset="0" panose="02020603050405020304" pitchFamily="18" typeface="Times New Roman"/>
                      </a:endParaRP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hMerge="1">
                  <a:txBody>
                    <a:bodyPr/>
                    <a:lstStyle/>
                    <a:p>
                      <a:pPr algn="just" marR="59690">
                        <a:lnSpc>
                          <a:spcPct val="150000"/>
                        </a:lnSpc>
                      </a:pPr>
                      <a:endParaRPr dirty="0" lang="en-IN" sz="1500">
                        <a:solidFill>
                          <a:srgbClr val="000000"/>
                        </a:solidFill>
                        <a:effectLst/>
                        <a:latin charset="0" panose="02020603050405020304" pitchFamily="18" typeface="Times New Roman"/>
                        <a:ea charset="0" panose="02020603050405020304" pitchFamily="18" typeface="Times New Roman"/>
                      </a:endParaRPr>
                    </a:p>
                  </a:txBody>
                  <a:tcPr marB="0" marL="68580" marR="68580" marT="0">
                    <a:lnL algn="ctr" cap="flat" cmpd="sng" w="12700">
                      <a:solidFill>
                        <a:schemeClr val="tx1"/>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extLst>
                  <a:ext uri="{0D108BD9-81ED-4DB2-BD59-A6C34878D82A}">
                    <a16:rowId xmlns:a16="http://schemas.microsoft.com/office/drawing/2014/main" val="1988056406"/>
                  </a:ext>
                </a:extLst>
              </a:tr>
              <a:tr h="2197517">
                <a:tc>
                  <a:txBody>
                    <a:bodyPr/>
                    <a:lstStyle/>
                    <a:p>
                      <a:pPr algn="l" defTabSz="914400" eaLnBrk="1" fontAlgn="auto" hangingPunct="1" indent="0" latinLnBrk="0" marL="0" marR="0" rtl="0">
                        <a:lnSpc>
                          <a:spcPct val="150000"/>
                        </a:lnSpc>
                        <a:spcBef>
                          <a:spcPts val="0"/>
                        </a:spcBef>
                        <a:spcAft>
                          <a:spcPts val="0"/>
                        </a:spcAft>
                        <a:buClrTx/>
                        <a:buSzTx/>
                        <a:buFontTx/>
                        <a:buNone/>
                        <a:tabLst/>
                        <a:defRPr/>
                      </a:pPr>
                      <a:r>
                        <a:rPr b="1" dirty="0" kern="1200" lang="en-US" sz="1500">
                          <a:solidFill>
                            <a:schemeClr val="tx1"/>
                          </a:solidFill>
                          <a:latin charset="0" pitchFamily="18" typeface="Times New Roman"/>
                          <a:ea typeface="MS Mincho"/>
                          <a:cs charset="0" pitchFamily="18" typeface="Times New Roman"/>
                        </a:rPr>
                        <a:t>Waste water generation </a:t>
                      </a:r>
                    </a:p>
                    <a:p>
                      <a:pPr algn="l" defTabSz="914400" eaLnBrk="1" fontAlgn="auto" hangingPunct="1" indent="0" latinLnBrk="0" marL="0" marR="0" rtl="0">
                        <a:lnSpc>
                          <a:spcPct val="150000"/>
                        </a:lnSpc>
                        <a:spcBef>
                          <a:spcPts val="0"/>
                        </a:spcBef>
                        <a:spcAft>
                          <a:spcPts val="0"/>
                        </a:spcAft>
                        <a:buClrTx/>
                        <a:buSzTx/>
                        <a:buFontTx/>
                        <a:buNone/>
                        <a:tabLst/>
                        <a:defRPr/>
                      </a:pPr>
                      <a:endParaRPr b="1" dirty="0" kern="1200" lang="en-US" sz="1500">
                        <a:solidFill>
                          <a:schemeClr val="tx1"/>
                        </a:solidFill>
                        <a:latin charset="0" pitchFamily="18" typeface="Times New Roman"/>
                        <a:ea typeface="MS Mincho"/>
                        <a:cs charset="0" pitchFamily="18" typeface="Times New Roman"/>
                      </a:endParaRPr>
                    </a:p>
                    <a:p>
                      <a:pPr algn="l" defTabSz="914400" eaLnBrk="1" fontAlgn="auto" hangingPunct="1" indent="0" latinLnBrk="0" marL="0" marR="0" rtl="0">
                        <a:lnSpc>
                          <a:spcPct val="150000"/>
                        </a:lnSpc>
                        <a:spcBef>
                          <a:spcPts val="0"/>
                        </a:spcBef>
                        <a:spcAft>
                          <a:spcPts val="0"/>
                        </a:spcAft>
                        <a:buClrTx/>
                        <a:buSzTx/>
                        <a:buFontTx/>
                        <a:buNone/>
                        <a:tabLst/>
                        <a:defRPr/>
                      </a:pPr>
                      <a:endParaRPr b="1" dirty="0" kern="1200" lang="en-US" sz="1500">
                        <a:solidFill>
                          <a:schemeClr val="tx1"/>
                        </a:solidFill>
                        <a:latin charset="0" pitchFamily="18" typeface="Times New Roman"/>
                        <a:ea typeface="MS Mincho"/>
                        <a:cs charset="0" pitchFamily="18" typeface="Times New Roman"/>
                      </a:endParaRPr>
                    </a:p>
                    <a:p>
                      <a:pPr algn="l" defTabSz="914400" eaLnBrk="1" fontAlgn="auto" hangingPunct="1" indent="0" latinLnBrk="0" marL="0" marR="0" rtl="0">
                        <a:lnSpc>
                          <a:spcPct val="150000"/>
                        </a:lnSpc>
                        <a:spcBef>
                          <a:spcPts val="0"/>
                        </a:spcBef>
                        <a:spcAft>
                          <a:spcPts val="0"/>
                        </a:spcAft>
                        <a:buClrTx/>
                        <a:buSzTx/>
                        <a:buFontTx/>
                        <a:buNone/>
                        <a:tabLst/>
                        <a:defRPr/>
                      </a:pPr>
                      <a:endParaRPr b="1" dirty="0" kern="1200" lang="en-US" sz="1500">
                        <a:solidFill>
                          <a:schemeClr val="tx1"/>
                        </a:solidFill>
                        <a:latin charset="0" pitchFamily="18" typeface="Times New Roman"/>
                        <a:ea typeface="MS Mincho"/>
                        <a:cs charset="0" pitchFamily="18" typeface="Times New Roman"/>
                      </a:endParaRPr>
                    </a:p>
                    <a:p>
                      <a:pPr algn="l" defTabSz="914400" eaLnBrk="1" fontAlgn="auto" hangingPunct="1" indent="0" latinLnBrk="0" marL="0" marR="0" rtl="0">
                        <a:lnSpc>
                          <a:spcPct val="150000"/>
                        </a:lnSpc>
                        <a:spcBef>
                          <a:spcPts val="0"/>
                        </a:spcBef>
                        <a:spcAft>
                          <a:spcPts val="0"/>
                        </a:spcAft>
                        <a:buClrTx/>
                        <a:buSzTx/>
                        <a:buFontTx/>
                        <a:buNone/>
                        <a:tabLst/>
                        <a:defRPr/>
                      </a:pPr>
                      <a:endParaRPr b="1" dirty="0" kern="1200" lang="en-US" sz="1500">
                        <a:solidFill>
                          <a:schemeClr val="tx1"/>
                        </a:solidFill>
                        <a:latin charset="0" pitchFamily="18" typeface="Times New Roman"/>
                        <a:ea typeface="MS Mincho"/>
                        <a:cs charset="0" pitchFamily="18" typeface="Times New Roman"/>
                      </a:endParaRPr>
                    </a:p>
                  </a:txBody>
                  <a:tcPr marB="0" marL="99060" marR="9906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gridSpan="2">
                  <a:txBody>
                    <a:bodyPr/>
                    <a:lstStyle/>
                    <a:p>
                      <a:pPr algn="just" marL="0" marR="0">
                        <a:lnSpc>
                          <a:spcPct val="150000"/>
                        </a:lnSpc>
                        <a:spcBef>
                          <a:spcPts val="0"/>
                        </a:spcBef>
                        <a:spcAft>
                          <a:spcPts val="0"/>
                        </a:spcAft>
                      </a:pPr>
                      <a:endParaRPr dirty="0" lang="en-US" sz="1500">
                        <a:solidFill>
                          <a:srgbClr val="000000"/>
                        </a:solidFill>
                        <a:effectLst/>
                        <a:latin typeface="Times New Roman"/>
                        <a:ea typeface="Times New Roman"/>
                      </a:endParaRPr>
                    </a:p>
                    <a:p>
                      <a:pPr algn="just" marL="0" marR="0">
                        <a:lnSpc>
                          <a:spcPct val="150000"/>
                        </a:lnSpc>
                        <a:spcBef>
                          <a:spcPts val="0"/>
                        </a:spcBef>
                        <a:spcAft>
                          <a:spcPts val="0"/>
                        </a:spcAft>
                      </a:pPr>
                      <a:endParaRPr dirty="0" lang="en-US" sz="1500">
                        <a:solidFill>
                          <a:srgbClr val="000000"/>
                        </a:solidFill>
                        <a:effectLst/>
                        <a:latin typeface="Times New Roman"/>
                        <a:ea typeface="Times New Roman"/>
                      </a:endParaRPr>
                    </a:p>
                    <a:p>
                      <a:pPr algn="just" marL="0" marR="0">
                        <a:lnSpc>
                          <a:spcPct val="150000"/>
                        </a:lnSpc>
                        <a:spcBef>
                          <a:spcPts val="0"/>
                        </a:spcBef>
                        <a:spcAft>
                          <a:spcPts val="0"/>
                        </a:spcAft>
                      </a:pPr>
                      <a:endParaRPr dirty="0" lang="en-US" sz="1500">
                        <a:solidFill>
                          <a:srgbClr val="000000"/>
                        </a:solidFill>
                        <a:effectLst/>
                        <a:latin typeface="Times New Roman"/>
                        <a:ea typeface="Times New Roman"/>
                      </a:endParaRPr>
                    </a:p>
                    <a:p>
                      <a:pPr algn="just" marL="0" marR="0">
                        <a:lnSpc>
                          <a:spcPct val="150000"/>
                        </a:lnSpc>
                        <a:spcBef>
                          <a:spcPts val="0"/>
                        </a:spcBef>
                        <a:spcAft>
                          <a:spcPts val="0"/>
                        </a:spcAft>
                      </a:pPr>
                      <a:endParaRPr dirty="0" lang="en-US" sz="1500">
                        <a:solidFill>
                          <a:srgbClr val="000000"/>
                        </a:solidFill>
                        <a:effectLst/>
                        <a:latin typeface="Times New Roman"/>
                        <a:ea typeface="Times New Roman"/>
                      </a:endParaRPr>
                    </a:p>
                  </a:txBody>
                  <a:tcPr marB="0" marL="68580" marR="68580"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6" name="Rectangle 5"/>
          <p:cNvSpPr/>
          <p:nvPr/>
        </p:nvSpPr>
        <p:spPr>
          <a:xfrm>
            <a:off x="1752600" y="152400"/>
            <a:ext cx="6026150" cy="461665"/>
          </a:xfrm>
          <a:prstGeom prst="rect">
            <a:avLst/>
          </a:prstGeom>
        </p:spPr>
        <p:txBody>
          <a:bodyPr wrap="square">
            <a:spAutoFit/>
          </a:bodyPr>
          <a:lstStyle/>
          <a:p>
            <a:pPr algn="ctr" fontAlgn="auto">
              <a:spcBef>
                <a:spcPts val="0"/>
              </a:spcBef>
              <a:spcAft>
                <a:spcPts val="0"/>
              </a:spcAft>
              <a:defRPr/>
            </a:pPr>
            <a:r>
              <a:rPr b="1" dirty="0" kern="0" lang="en-US" sz="2400">
                <a:latin charset="0" pitchFamily="18" typeface="Times New Roman"/>
                <a:cs charset="0" pitchFamily="18" typeface="Times New Roman"/>
              </a:rPr>
              <a:t>PROJECT SUMMARY Cont....</a:t>
            </a:r>
          </a:p>
        </p:txBody>
      </p:sp>
      <p:sp>
        <p:nvSpPr>
          <p:cNvPr id="2" name="Slide Number Placeholder 1"/>
          <p:cNvSpPr>
            <a:spLocks noGrp="1"/>
          </p:cNvSpPr>
          <p:nvPr>
            <p:ph idx="12" sz="quarter" type="sldNum"/>
          </p:nvPr>
        </p:nvSpPr>
        <p:spPr/>
        <p:txBody>
          <a:bodyPr/>
          <a:lstStyle/>
          <a:p>
            <a:pPr>
              <a:defRPr/>
            </a:pPr>
            <a:fld id="{021A7D3F-39DA-4675-B2F2-06D5760A38BA}" type="slidenum">
              <a:rPr lang="en-US" smtClean="0"/>
              <a:pPr>
                <a:defRPr/>
              </a:pPr>
              <a:t>7</a:t>
            </a:fld>
            <a:endParaRPr lang="en-US"/>
          </a:p>
        </p:txBody>
      </p:sp>
      <p:graphicFrame>
        <p:nvGraphicFramePr>
          <p:cNvPr id="4" name="Table 3">
            <a:extLst>
              <a:ext uri="{FF2B5EF4-FFF2-40B4-BE49-F238E27FC236}">
                <a16:creationId xmlns:a16="http://schemas.microsoft.com/office/drawing/2014/main" id="{415A08A8-6125-459C-B169-8821353B8A28}"/>
              </a:ext>
            </a:extLst>
          </p:cNvPr>
          <p:cNvGraphicFramePr>
            <a:graphicFrameLocks noGrp="1"/>
          </p:cNvGraphicFramePr>
          <p:nvPr>
            <p:extLst>
              <p:ext uri="{D42A27DB-BD31-4B8C-83A1-F6EECF244321}">
                <p14:modId xmlns:p14="http://schemas.microsoft.com/office/powerpoint/2010/main" val="156897712"/>
              </p:ext>
            </p:extLst>
          </p:nvPr>
        </p:nvGraphicFramePr>
        <p:xfrm>
          <a:off x="2400300" y="4482686"/>
          <a:ext cx="7239000" cy="1469554"/>
        </p:xfrm>
        <a:graphic>
          <a:graphicData uri="http://schemas.openxmlformats.org/drawingml/2006/table">
            <a:tbl>
              <a:tblPr bandRow="1" firstCol="1" firstRow="1">
                <a:tableStyleId>{5940675A-B579-460E-94D1-54222C63F5DA}</a:tableStyleId>
              </a:tblPr>
              <a:tblGrid>
                <a:gridCol w="499241">
                  <a:extLst>
                    <a:ext uri="{9D8B030D-6E8A-4147-A177-3AD203B41FA5}">
                      <a16:colId xmlns:a16="http://schemas.microsoft.com/office/drawing/2014/main" val="3714707487"/>
                    </a:ext>
                  </a:extLst>
                </a:gridCol>
                <a:gridCol w="1580931">
                  <a:extLst>
                    <a:ext uri="{9D8B030D-6E8A-4147-A177-3AD203B41FA5}">
                      <a16:colId xmlns:a16="http://schemas.microsoft.com/office/drawing/2014/main" val="304043813"/>
                    </a:ext>
                  </a:extLst>
                </a:gridCol>
                <a:gridCol w="1958428">
                  <a:extLst>
                    <a:ext uri="{9D8B030D-6E8A-4147-A177-3AD203B41FA5}">
                      <a16:colId xmlns:a16="http://schemas.microsoft.com/office/drawing/2014/main" val="2757753190"/>
                    </a:ext>
                  </a:extLst>
                </a:gridCol>
                <a:gridCol w="3200400">
                  <a:extLst>
                    <a:ext uri="{9D8B030D-6E8A-4147-A177-3AD203B41FA5}">
                      <a16:colId xmlns:a16="http://schemas.microsoft.com/office/drawing/2014/main" val="1315638064"/>
                    </a:ext>
                  </a:extLst>
                </a:gridCol>
              </a:tblGrid>
              <a:tr h="0">
                <a:tc>
                  <a:txBody>
                    <a:bodyPr/>
                    <a:lstStyle/>
                    <a:p>
                      <a:pPr algn="just">
                        <a:lnSpc>
                          <a:spcPct val="100000"/>
                        </a:lnSpc>
                      </a:pPr>
                      <a:r>
                        <a:rPr b="1" dirty="0" lang="en-US" sz="1200">
                          <a:effectLst/>
                          <a:latin charset="0" panose="02020603050405020304" pitchFamily="18" typeface="Times New Roman"/>
                          <a:cs charset="0" panose="02020603050405020304" pitchFamily="18" typeface="Times New Roman"/>
                        </a:rPr>
                        <a:t>S. </a:t>
                      </a:r>
                      <a:endParaRPr b="1" dirty="0" lang="en-IN" sz="1200">
                        <a:effectLst/>
                        <a:latin charset="0" panose="02020603050405020304" pitchFamily="18" typeface="Times New Roman"/>
                        <a:cs charset="0" panose="02020603050405020304" pitchFamily="18" typeface="Times New Roman"/>
                      </a:endParaRPr>
                    </a:p>
                    <a:p>
                      <a:pPr algn="just">
                        <a:lnSpc>
                          <a:spcPct val="100000"/>
                        </a:lnSpc>
                      </a:pPr>
                      <a:r>
                        <a:rPr b="1" dirty="0" lang="en-US" sz="1200">
                          <a:effectLst/>
                          <a:latin charset="0" panose="02020603050405020304" pitchFamily="18" typeface="Times New Roman"/>
                          <a:cs charset="0" panose="02020603050405020304" pitchFamily="18" typeface="Times New Roman"/>
                        </a:rPr>
                        <a:t>No. </a:t>
                      </a:r>
                      <a:endParaRPr b="1" dirty="0"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tc>
                  <a:txBody>
                    <a:bodyPr/>
                    <a:lstStyle/>
                    <a:p>
                      <a:pPr algn="just" marR="52070">
                        <a:lnSpc>
                          <a:spcPct val="100000"/>
                        </a:lnSpc>
                      </a:pPr>
                      <a:r>
                        <a:rPr b="1" dirty="0" lang="en-US" sz="1200">
                          <a:effectLst/>
                          <a:latin charset="0" panose="02020603050405020304" pitchFamily="18" typeface="Times New Roman"/>
                          <a:cs charset="0" panose="02020603050405020304" pitchFamily="18" typeface="Times New Roman"/>
                        </a:rPr>
                        <a:t>Waste water</a:t>
                      </a:r>
                      <a:endParaRPr b="1" dirty="0"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tc>
                  <a:txBody>
                    <a:bodyPr/>
                    <a:lstStyle/>
                    <a:p>
                      <a:pPr algn="just" marR="52070">
                        <a:lnSpc>
                          <a:spcPct val="100000"/>
                        </a:lnSpc>
                      </a:pPr>
                      <a:r>
                        <a:rPr b="1" dirty="0" lang="en-US" sz="1200">
                          <a:effectLst/>
                          <a:latin charset="0" panose="02020603050405020304" pitchFamily="18" typeface="Times New Roman"/>
                          <a:cs charset="0" panose="02020603050405020304" pitchFamily="18" typeface="Times New Roman"/>
                        </a:rPr>
                        <a:t>Quantity </a:t>
                      </a:r>
                      <a:endParaRPr b="1" dirty="0"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tc>
                  <a:txBody>
                    <a:bodyPr/>
                    <a:lstStyle/>
                    <a:p>
                      <a:pPr algn="just" marR="52070">
                        <a:lnSpc>
                          <a:spcPct val="100000"/>
                        </a:lnSpc>
                      </a:pPr>
                      <a:r>
                        <a:rPr b="1" dirty="0" lang="en-US" sz="1200">
                          <a:effectLst/>
                          <a:latin charset="0" panose="02020603050405020304" pitchFamily="18" typeface="Times New Roman"/>
                          <a:cs charset="0" panose="02020603050405020304" pitchFamily="18" typeface="Times New Roman"/>
                        </a:rPr>
                        <a:t>Remarks</a:t>
                      </a:r>
                      <a:endParaRPr b="1" dirty="0"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extLst>
                  <a:ext uri="{0D108BD9-81ED-4DB2-BD59-A6C34878D82A}">
                    <a16:rowId xmlns:a16="http://schemas.microsoft.com/office/drawing/2014/main" val="48199502"/>
                  </a:ext>
                </a:extLst>
              </a:tr>
              <a:tr h="609471">
                <a:tc>
                  <a:txBody>
                    <a:bodyPr/>
                    <a:lstStyle/>
                    <a:p>
                      <a:pPr algn="just">
                        <a:lnSpc>
                          <a:spcPct val="100000"/>
                        </a:lnSpc>
                      </a:pPr>
                      <a:r>
                        <a:rPr lang="en-US" sz="1200">
                          <a:effectLst/>
                          <a:latin charset="0" panose="02020603050405020304" pitchFamily="18" typeface="Times New Roman"/>
                          <a:cs charset="0" panose="02020603050405020304" pitchFamily="18" typeface="Times New Roman"/>
                        </a:rPr>
                        <a:t>1.</a:t>
                      </a:r>
                      <a:endParaRPr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tc>
                  <a:txBody>
                    <a:bodyPr/>
                    <a:lstStyle/>
                    <a:p>
                      <a:pPr algn="just" marR="52070">
                        <a:lnSpc>
                          <a:spcPct val="100000"/>
                        </a:lnSpc>
                      </a:pPr>
                      <a:r>
                        <a:rPr dirty="0" lang="en-US" sz="1200">
                          <a:effectLst/>
                          <a:latin charset="0" panose="02020603050405020304" pitchFamily="18" typeface="Times New Roman"/>
                          <a:cs charset="0" panose="02020603050405020304" pitchFamily="18" typeface="Times New Roman"/>
                        </a:rPr>
                        <a:t>Domestic </a:t>
                      </a:r>
                      <a:endParaRPr dirty="0"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tc>
                  <a:txBody>
                    <a:bodyPr/>
                    <a:lstStyle/>
                    <a:p>
                      <a:pPr algn="just" marR="52070">
                        <a:lnSpc>
                          <a:spcPct val="100000"/>
                        </a:lnSpc>
                      </a:pPr>
                      <a:r>
                        <a:rPr dirty="0" lang="en-US" sz="1200">
                          <a:effectLst/>
                          <a:latin charset="0" panose="02020603050405020304" pitchFamily="18" typeface="Times New Roman"/>
                          <a:cs charset="0" panose="02020603050405020304" pitchFamily="18" typeface="Times New Roman"/>
                        </a:rPr>
                        <a:t>Existing- 0.8 KLD</a:t>
                      </a:r>
                      <a:endParaRPr dirty="0" lang="en-IN" sz="1200">
                        <a:effectLst/>
                        <a:latin charset="0" panose="02020603050405020304" pitchFamily="18" typeface="Times New Roman"/>
                        <a:cs charset="0" panose="02020603050405020304" pitchFamily="18" typeface="Times New Roman"/>
                      </a:endParaRPr>
                    </a:p>
                    <a:p>
                      <a:pPr algn="just" marR="52070">
                        <a:lnSpc>
                          <a:spcPct val="100000"/>
                        </a:lnSpc>
                      </a:pPr>
                      <a:r>
                        <a:rPr dirty="0" lang="en-US" sz="1200">
                          <a:effectLst/>
                          <a:latin charset="0" panose="02020603050405020304" pitchFamily="18" typeface="Times New Roman"/>
                          <a:cs charset="0" panose="02020603050405020304" pitchFamily="18" typeface="Times New Roman"/>
                        </a:rPr>
                        <a:t>Expansion – 4.0 KLD</a:t>
                      </a:r>
                      <a:endParaRPr dirty="0" lang="en-IN" sz="1200">
                        <a:effectLst/>
                        <a:latin charset="0" panose="02020603050405020304" pitchFamily="18" typeface="Times New Roman"/>
                        <a:cs charset="0" panose="02020603050405020304" pitchFamily="18" typeface="Times New Roman"/>
                      </a:endParaRPr>
                    </a:p>
                    <a:p>
                      <a:pPr algn="just" marR="52070">
                        <a:lnSpc>
                          <a:spcPct val="100000"/>
                        </a:lnSpc>
                      </a:pPr>
                      <a:r>
                        <a:rPr dirty="0" lang="en-US" sz="1200">
                          <a:effectLst/>
                          <a:latin charset="0" panose="02020603050405020304" pitchFamily="18" typeface="Times New Roman"/>
                          <a:cs charset="0" panose="02020603050405020304" pitchFamily="18" typeface="Times New Roman"/>
                        </a:rPr>
                        <a:t>Total – 4.8 KLD</a:t>
                      </a:r>
                      <a:endParaRPr dirty="0"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tc>
                  <a:txBody>
                    <a:bodyPr/>
                    <a:lstStyle/>
                    <a:p>
                      <a:pPr algn="just" marR="52070">
                        <a:lnSpc>
                          <a:spcPct val="100000"/>
                        </a:lnSpc>
                      </a:pPr>
                      <a:r>
                        <a:rPr dirty="0" lang="en-US" sz="1200">
                          <a:effectLst/>
                          <a:latin charset="0" panose="02020603050405020304" pitchFamily="18" typeface="Times New Roman"/>
                          <a:cs charset="0" panose="02020603050405020304" pitchFamily="18" typeface="Times New Roman"/>
                        </a:rPr>
                        <a:t>Existing - Septic tank followed by soak pit</a:t>
                      </a:r>
                      <a:endParaRPr dirty="0" lang="en-IN" sz="1200">
                        <a:effectLst/>
                        <a:latin charset="0" panose="02020603050405020304" pitchFamily="18" typeface="Times New Roman"/>
                        <a:cs charset="0" panose="02020603050405020304" pitchFamily="18" typeface="Times New Roman"/>
                      </a:endParaRPr>
                    </a:p>
                    <a:p>
                      <a:pPr algn="just" marR="52070">
                        <a:lnSpc>
                          <a:spcPct val="100000"/>
                        </a:lnSpc>
                      </a:pPr>
                      <a:r>
                        <a:rPr dirty="0" lang="en-US" sz="1200">
                          <a:effectLst/>
                          <a:latin charset="0" panose="02020603050405020304" pitchFamily="18" typeface="Times New Roman"/>
                          <a:cs charset="0" panose="02020603050405020304" pitchFamily="18" typeface="Times New Roman"/>
                        </a:rPr>
                        <a:t>After Expansion – Automatic Control Airlift Crossflow MBR followed by </a:t>
                      </a:r>
                      <a:r>
                        <a:rPr dirty="0" err="1" lang="en-US" sz="1200">
                          <a:effectLst/>
                          <a:latin charset="0" panose="02020603050405020304" pitchFamily="18" typeface="Times New Roman"/>
                          <a:cs charset="0" panose="02020603050405020304" pitchFamily="18" typeface="Times New Roman"/>
                        </a:rPr>
                        <a:t>Ozonator</a:t>
                      </a:r>
                      <a:r>
                        <a:rPr dirty="0" lang="en-US" sz="1200">
                          <a:effectLst/>
                          <a:latin charset="0" panose="02020603050405020304" pitchFamily="18" typeface="Times New Roman"/>
                          <a:cs charset="0" panose="02020603050405020304" pitchFamily="18" typeface="Times New Roman"/>
                        </a:rPr>
                        <a:t> technology STP (6 KLD). </a:t>
                      </a:r>
                      <a:endParaRPr dirty="0"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extLst>
                  <a:ext uri="{0D108BD9-81ED-4DB2-BD59-A6C34878D82A}">
                    <a16:rowId xmlns:a16="http://schemas.microsoft.com/office/drawing/2014/main" val="3309795125"/>
                  </a:ext>
                </a:extLst>
              </a:tr>
              <a:tr h="372274">
                <a:tc>
                  <a:txBody>
                    <a:bodyPr/>
                    <a:lstStyle/>
                    <a:p>
                      <a:pPr algn="just">
                        <a:lnSpc>
                          <a:spcPct val="100000"/>
                        </a:lnSpc>
                      </a:pPr>
                      <a:r>
                        <a:rPr lang="en-US" sz="1200">
                          <a:effectLst/>
                          <a:latin charset="0" panose="02020603050405020304" pitchFamily="18" typeface="Times New Roman"/>
                          <a:cs charset="0" panose="02020603050405020304" pitchFamily="18" typeface="Times New Roman"/>
                        </a:rPr>
                        <a:t>2.</a:t>
                      </a:r>
                      <a:endParaRPr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tc>
                  <a:txBody>
                    <a:bodyPr/>
                    <a:lstStyle/>
                    <a:p>
                      <a:pPr algn="just" marR="52070">
                        <a:lnSpc>
                          <a:spcPct val="100000"/>
                        </a:lnSpc>
                      </a:pPr>
                      <a:r>
                        <a:rPr dirty="0" lang="en-US" sz="1200">
                          <a:effectLst/>
                          <a:latin charset="0" panose="02020603050405020304" pitchFamily="18" typeface="Times New Roman"/>
                          <a:cs charset="0" panose="02020603050405020304" pitchFamily="18" typeface="Times New Roman"/>
                        </a:rPr>
                        <a:t>Industrial</a:t>
                      </a:r>
                      <a:endParaRPr dirty="0"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tc>
                  <a:txBody>
                    <a:bodyPr/>
                    <a:lstStyle/>
                    <a:p>
                      <a:pPr algn="just" marR="52070">
                        <a:lnSpc>
                          <a:spcPct val="100000"/>
                        </a:lnSpc>
                      </a:pPr>
                      <a:r>
                        <a:rPr dirty="0" lang="en-US" sz="1200">
                          <a:effectLst/>
                          <a:latin charset="0" panose="02020603050405020304" pitchFamily="18" typeface="Times New Roman"/>
                          <a:cs charset="0" panose="02020603050405020304" pitchFamily="18" typeface="Times New Roman"/>
                        </a:rPr>
                        <a:t>None</a:t>
                      </a:r>
                      <a:endParaRPr dirty="0"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tc>
                  <a:txBody>
                    <a:bodyPr/>
                    <a:lstStyle/>
                    <a:p>
                      <a:pPr algn="just" marR="52070">
                        <a:lnSpc>
                          <a:spcPct val="100000"/>
                        </a:lnSpc>
                      </a:pPr>
                      <a:r>
                        <a:rPr dirty="0" lang="en-US" sz="1200">
                          <a:effectLst/>
                          <a:latin charset="0" panose="02020603050405020304" pitchFamily="18" typeface="Times New Roman"/>
                          <a:cs charset="0" panose="02020603050405020304" pitchFamily="18" typeface="Times New Roman"/>
                        </a:rPr>
                        <a:t>NA</a:t>
                      </a:r>
                      <a:endParaRPr dirty="0"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0"/>
                </a:tc>
                <a:extLst>
                  <a:ext uri="{0D108BD9-81ED-4DB2-BD59-A6C34878D82A}">
                    <a16:rowId xmlns:a16="http://schemas.microsoft.com/office/drawing/2014/main" val="1926054660"/>
                  </a:ext>
                </a:extLst>
              </a:tr>
            </a:tbl>
          </a:graphicData>
        </a:graphic>
      </p:graphicFrame>
      <p:pic>
        <p:nvPicPr>
          <p:cNvPr id="7" name="Picture 6">
            <a:extLst>
              <a:ext uri="{FF2B5EF4-FFF2-40B4-BE49-F238E27FC236}">
                <a16:creationId xmlns:a16="http://schemas.microsoft.com/office/drawing/2014/main" id="{2D3DAD37-628B-4A6C-BB99-1544C5DA9037}"/>
              </a:ext>
            </a:extLst>
          </p:cNvPr>
          <p:cNvPicPr>
            <a:picLocks noChangeAspect="1"/>
          </p:cNvPicPr>
          <p:nvPr/>
        </p:nvPicPr>
        <p:blipFill>
          <a:blip r:embed="rId2"/>
          <a:srcRect r="134"/>
          <a:stretch>
            <a:fillRect/>
          </a:stretch>
        </p:blipFill>
        <p:spPr bwMode="auto">
          <a:xfrm>
            <a:off x="9232106" y="69903"/>
            <a:ext cx="585788" cy="626657"/>
          </a:xfrm>
          <a:prstGeom prst="rect">
            <a:avLst/>
          </a:prstGeom>
          <a:noFill/>
          <a:ln w="9525">
            <a:solidFill>
              <a:srgbClr val="FFFFFF"/>
            </a:solidFill>
            <a:miter lim="800000"/>
            <a:headEnd/>
            <a:tailEnd/>
          </a:ln>
        </p:spPr>
      </p:pic>
      <p:graphicFrame>
        <p:nvGraphicFramePr>
          <p:cNvPr id="3" name="Table 2">
            <a:extLst>
              <a:ext uri="{FF2B5EF4-FFF2-40B4-BE49-F238E27FC236}">
                <a16:creationId xmlns:a16="http://schemas.microsoft.com/office/drawing/2014/main" id="{76762A14-D094-3365-3FEC-C8010E1B421E}"/>
              </a:ext>
            </a:extLst>
          </p:cNvPr>
          <p:cNvGraphicFramePr>
            <a:graphicFrameLocks noGrp="1"/>
          </p:cNvGraphicFramePr>
          <p:nvPr>
            <p:extLst>
              <p:ext uri="{D42A27DB-BD31-4B8C-83A1-F6EECF244321}">
                <p14:modId xmlns:p14="http://schemas.microsoft.com/office/powerpoint/2010/main" val="2087297074"/>
              </p:ext>
            </p:extLst>
          </p:nvPr>
        </p:nvGraphicFramePr>
        <p:xfrm>
          <a:off x="2590800" y="1447800"/>
          <a:ext cx="6858000" cy="1510665"/>
        </p:xfrm>
        <a:graphic>
          <a:graphicData uri="http://schemas.openxmlformats.org/drawingml/2006/table">
            <a:tbl>
              <a:tblPr>
                <a:tableStyleId>{5940675A-B579-460E-94D1-54222C63F5DA}</a:tableStyleId>
              </a:tblPr>
              <a:tblGrid>
                <a:gridCol w="574120">
                  <a:extLst>
                    <a:ext uri="{9D8B030D-6E8A-4147-A177-3AD203B41FA5}">
                      <a16:colId xmlns:a16="http://schemas.microsoft.com/office/drawing/2014/main" val="2248560622"/>
                    </a:ext>
                  </a:extLst>
                </a:gridCol>
                <a:gridCol w="2511778">
                  <a:extLst>
                    <a:ext uri="{9D8B030D-6E8A-4147-A177-3AD203B41FA5}">
                      <a16:colId xmlns:a16="http://schemas.microsoft.com/office/drawing/2014/main" val="3307343174"/>
                    </a:ext>
                  </a:extLst>
                </a:gridCol>
                <a:gridCol w="1869117">
                  <a:extLst>
                    <a:ext uri="{9D8B030D-6E8A-4147-A177-3AD203B41FA5}">
                      <a16:colId xmlns:a16="http://schemas.microsoft.com/office/drawing/2014/main" val="2001932514"/>
                    </a:ext>
                  </a:extLst>
                </a:gridCol>
                <a:gridCol w="1902985">
                  <a:extLst>
                    <a:ext uri="{9D8B030D-6E8A-4147-A177-3AD203B41FA5}">
                      <a16:colId xmlns:a16="http://schemas.microsoft.com/office/drawing/2014/main" val="909577371"/>
                    </a:ext>
                  </a:extLst>
                </a:gridCol>
              </a:tblGrid>
              <a:tr h="0">
                <a:tc>
                  <a:txBody>
                    <a:bodyPr/>
                    <a:lstStyle/>
                    <a:p>
                      <a:pPr algn="ctr">
                        <a:tabLst>
                          <a:tab algn="l" pos="457200"/>
                        </a:tabLst>
                      </a:pPr>
                      <a:r>
                        <a:rPr b="1" dirty="0" lang="en-US" sz="1200">
                          <a:effectLst/>
                          <a:latin charset="0" panose="02020603050405020304" pitchFamily="18" typeface="Times New Roman"/>
                          <a:cs charset="0" panose="02020603050405020304" pitchFamily="18" typeface="Times New Roman"/>
                        </a:rPr>
                        <a:t>S. </a:t>
                      </a:r>
                      <a:endParaRPr b="1" dirty="0" lang="en-IN" sz="1200">
                        <a:effectLst/>
                        <a:latin charset="0" panose="02020603050405020304" pitchFamily="18" typeface="Times New Roman"/>
                        <a:cs charset="0" panose="02020603050405020304" pitchFamily="18" typeface="Times New Roman"/>
                      </a:endParaRPr>
                    </a:p>
                    <a:p>
                      <a:pPr algn="ctr">
                        <a:tabLst>
                          <a:tab algn="l" pos="457200"/>
                        </a:tabLst>
                      </a:pPr>
                      <a:r>
                        <a:rPr b="1" dirty="0" lang="en-US" sz="1200">
                          <a:effectLst/>
                          <a:latin charset="0" panose="02020603050405020304" pitchFamily="18" typeface="Times New Roman"/>
                          <a:cs charset="0" panose="02020603050405020304" pitchFamily="18" typeface="Times New Roman"/>
                        </a:rPr>
                        <a:t>No.</a:t>
                      </a:r>
                      <a:endParaRPr b="1" dirty="0"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9525"/>
                </a:tc>
                <a:tc>
                  <a:txBody>
                    <a:bodyPr/>
                    <a:lstStyle/>
                    <a:p>
                      <a:pPr algn="ctr">
                        <a:tabLst>
                          <a:tab algn="l" pos="457200"/>
                        </a:tabLst>
                      </a:pPr>
                      <a:r>
                        <a:rPr b="1" dirty="0" lang="en-US" sz="1200">
                          <a:effectLst/>
                          <a:latin charset="0" panose="02020603050405020304" pitchFamily="18" typeface="Times New Roman"/>
                          <a:cs charset="0" panose="02020603050405020304" pitchFamily="18" typeface="Times New Roman"/>
                        </a:rPr>
                        <a:t>Particulars</a:t>
                      </a:r>
                      <a:endParaRPr b="1" dirty="0"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9525"/>
                </a:tc>
                <a:tc>
                  <a:txBody>
                    <a:bodyPr/>
                    <a:lstStyle/>
                    <a:p>
                      <a:pPr algn="ctr">
                        <a:tabLst>
                          <a:tab algn="l" pos="457200"/>
                        </a:tabLst>
                      </a:pPr>
                      <a:r>
                        <a:rPr b="1" dirty="0" lang="en-US" sz="1200">
                          <a:effectLst/>
                          <a:latin charset="0" panose="02020603050405020304" pitchFamily="18" typeface="Times New Roman"/>
                          <a:cs charset="0" panose="02020603050405020304" pitchFamily="18" typeface="Times New Roman"/>
                        </a:rPr>
                        <a:t>Existing (In KLD)</a:t>
                      </a:r>
                      <a:endParaRPr b="1" dirty="0"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9525"/>
                </a:tc>
                <a:tc>
                  <a:txBody>
                    <a:bodyPr/>
                    <a:lstStyle/>
                    <a:p>
                      <a:pPr algn="ctr">
                        <a:tabLst>
                          <a:tab algn="l" pos="457200"/>
                        </a:tabLst>
                      </a:pPr>
                      <a:r>
                        <a:rPr b="1" dirty="0" lang="en-US" sz="1200">
                          <a:effectLst/>
                          <a:latin charset="0" panose="02020603050405020304" pitchFamily="18" typeface="Times New Roman"/>
                          <a:cs charset="0" panose="02020603050405020304" pitchFamily="18" typeface="Times New Roman"/>
                        </a:rPr>
                        <a:t>Total after expansion </a:t>
                      </a:r>
                      <a:endParaRPr b="1" dirty="0" lang="en-IN" sz="1200">
                        <a:effectLst/>
                        <a:latin charset="0" panose="02020603050405020304" pitchFamily="18" typeface="Times New Roman"/>
                        <a:cs charset="0" panose="02020603050405020304" pitchFamily="18" typeface="Times New Roman"/>
                      </a:endParaRPr>
                    </a:p>
                    <a:p>
                      <a:pPr algn="ctr">
                        <a:tabLst>
                          <a:tab algn="l" pos="457200"/>
                        </a:tabLst>
                      </a:pPr>
                      <a:r>
                        <a:rPr b="1" dirty="0" lang="en-US" sz="1200">
                          <a:effectLst/>
                          <a:latin charset="0" panose="02020603050405020304" pitchFamily="18" typeface="Times New Roman"/>
                          <a:cs charset="0" panose="02020603050405020304" pitchFamily="18" typeface="Times New Roman"/>
                        </a:rPr>
                        <a:t>(In KLD)</a:t>
                      </a:r>
                      <a:endParaRPr b="1" dirty="0"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9525"/>
                </a:tc>
                <a:extLst>
                  <a:ext uri="{0D108BD9-81ED-4DB2-BD59-A6C34878D82A}">
                    <a16:rowId xmlns:a16="http://schemas.microsoft.com/office/drawing/2014/main" val="2658338281"/>
                  </a:ext>
                </a:extLst>
              </a:tr>
              <a:tr h="0">
                <a:tc>
                  <a:txBody>
                    <a:bodyPr/>
                    <a:lstStyle/>
                    <a:p>
                      <a:pPr algn="ctr">
                        <a:tabLst>
                          <a:tab algn="l" pos="457200"/>
                        </a:tabLst>
                      </a:pPr>
                      <a:r>
                        <a:rPr lang="en-US" sz="1200">
                          <a:effectLst/>
                          <a:latin charset="0" panose="02020603050405020304" pitchFamily="18" typeface="Times New Roman"/>
                          <a:cs charset="0" panose="02020603050405020304" pitchFamily="18" typeface="Times New Roman"/>
                        </a:rPr>
                        <a:t>1.</a:t>
                      </a:r>
                      <a:endParaRPr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9525"/>
                </a:tc>
                <a:tc>
                  <a:txBody>
                    <a:bodyPr/>
                    <a:lstStyle/>
                    <a:p>
                      <a:pPr>
                        <a:tabLst>
                          <a:tab algn="l" pos="457200"/>
                        </a:tabLst>
                      </a:pPr>
                      <a:r>
                        <a:rPr lang="en-US" sz="1200">
                          <a:effectLst/>
                          <a:latin charset="0" panose="02020603050405020304" pitchFamily="18" typeface="Times New Roman"/>
                          <a:cs charset="0" panose="02020603050405020304" pitchFamily="18" typeface="Times New Roman"/>
                        </a:rPr>
                        <a:t>Domestic purposes</a:t>
                      </a:r>
                      <a:endParaRPr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9525"/>
                </a:tc>
                <a:tc>
                  <a:txBody>
                    <a:bodyPr/>
                    <a:lstStyle/>
                    <a:p>
                      <a:pPr algn="ctr">
                        <a:tabLst>
                          <a:tab algn="l" pos="457200"/>
                        </a:tabLst>
                      </a:pPr>
                      <a:r>
                        <a:rPr lang="en-US" sz="1200">
                          <a:effectLst/>
                          <a:latin charset="0" panose="02020603050405020304" pitchFamily="18" typeface="Times New Roman"/>
                          <a:cs charset="0" panose="02020603050405020304" pitchFamily="18" typeface="Times New Roman"/>
                        </a:rPr>
                        <a:t>1.0</a:t>
                      </a:r>
                      <a:endParaRPr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9525"/>
                </a:tc>
                <a:tc>
                  <a:txBody>
                    <a:bodyPr/>
                    <a:lstStyle/>
                    <a:p>
                      <a:pPr algn="ctr">
                        <a:tabLst>
                          <a:tab algn="l" pos="457200"/>
                        </a:tabLst>
                      </a:pPr>
                      <a:r>
                        <a:rPr lang="en-US" sz="1200">
                          <a:effectLst/>
                          <a:latin charset="0" panose="02020603050405020304" pitchFamily="18" typeface="Times New Roman"/>
                          <a:cs charset="0" panose="02020603050405020304" pitchFamily="18" typeface="Times New Roman"/>
                        </a:rPr>
                        <a:t>8.0</a:t>
                      </a:r>
                      <a:endParaRPr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9525"/>
                </a:tc>
                <a:extLst>
                  <a:ext uri="{0D108BD9-81ED-4DB2-BD59-A6C34878D82A}">
                    <a16:rowId xmlns:a16="http://schemas.microsoft.com/office/drawing/2014/main" val="4101964948"/>
                  </a:ext>
                </a:extLst>
              </a:tr>
              <a:tr h="0">
                <a:tc>
                  <a:txBody>
                    <a:bodyPr/>
                    <a:lstStyle/>
                    <a:p>
                      <a:pPr algn="ctr">
                        <a:tabLst>
                          <a:tab algn="l" pos="457200"/>
                        </a:tabLst>
                      </a:pPr>
                      <a:r>
                        <a:rPr lang="en-US" sz="1200">
                          <a:effectLst/>
                          <a:latin charset="0" panose="02020603050405020304" pitchFamily="18" typeface="Times New Roman"/>
                          <a:cs charset="0" panose="02020603050405020304" pitchFamily="18" typeface="Times New Roman"/>
                        </a:rPr>
                        <a:t>2.</a:t>
                      </a:r>
                      <a:endParaRPr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9525"/>
                </a:tc>
                <a:tc>
                  <a:txBody>
                    <a:bodyPr/>
                    <a:lstStyle/>
                    <a:p>
                      <a:pPr>
                        <a:tabLst>
                          <a:tab algn="l" pos="457200"/>
                        </a:tabLst>
                      </a:pPr>
                      <a:r>
                        <a:rPr lang="en-US" sz="1200">
                          <a:effectLst/>
                          <a:latin charset="0" panose="02020603050405020304" pitchFamily="18" typeface="Times New Roman"/>
                          <a:cs charset="0" panose="02020603050405020304" pitchFamily="18" typeface="Times New Roman"/>
                        </a:rPr>
                        <a:t>Industrial Process </a:t>
                      </a:r>
                      <a:endParaRPr lang="en-IN" sz="1200">
                        <a:effectLst/>
                        <a:latin charset="0" panose="02020603050405020304" pitchFamily="18" typeface="Times New Roman"/>
                        <a:cs charset="0" panose="02020603050405020304" pitchFamily="18" typeface="Times New Roman"/>
                      </a:endParaRPr>
                    </a:p>
                    <a:p>
                      <a:pPr indent="-342900" lvl="0" marL="342900">
                        <a:buFont typeface="+mj-lt"/>
                        <a:buAutoNum type="alphaUcPeriod"/>
                        <a:tabLst>
                          <a:tab algn="l" pos="457200"/>
                        </a:tabLst>
                      </a:pPr>
                      <a:r>
                        <a:rPr lang="en-US" sz="1200">
                          <a:effectLst/>
                          <a:latin charset="0" panose="02020603050405020304" pitchFamily="18" typeface="Times New Roman"/>
                          <a:cs charset="0" panose="02020603050405020304" pitchFamily="18" typeface="Times New Roman"/>
                        </a:rPr>
                        <a:t>Cooling Operation</a:t>
                      </a:r>
                      <a:endParaRPr lang="en-IN" sz="1200">
                        <a:effectLst/>
                        <a:latin charset="0" panose="02020603050405020304" pitchFamily="18" typeface="Times New Roman"/>
                        <a:cs charset="0" panose="02020603050405020304" pitchFamily="18" typeface="Times New Roman"/>
                      </a:endParaRPr>
                    </a:p>
                    <a:p>
                      <a:pPr indent="-342900" lvl="0" marL="342900">
                        <a:buFont typeface="+mj-lt"/>
                        <a:buAutoNum type="alphaUcPeriod"/>
                        <a:tabLst>
                          <a:tab algn="l" pos="457200"/>
                        </a:tabLst>
                      </a:pPr>
                      <a:r>
                        <a:rPr lang="en-US" sz="1200">
                          <a:effectLst/>
                          <a:latin charset="0" panose="02020603050405020304" pitchFamily="18" typeface="Times New Roman"/>
                          <a:cs charset="0" panose="02020603050405020304" pitchFamily="18" typeface="Times New Roman"/>
                        </a:rPr>
                        <a:t>Sprinkling &amp; spraying </a:t>
                      </a:r>
                      <a:endParaRPr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9525"/>
                </a:tc>
                <a:tc>
                  <a:txBody>
                    <a:bodyPr/>
                    <a:lstStyle/>
                    <a:p>
                      <a:pPr algn="ctr">
                        <a:tabLst>
                          <a:tab algn="l" pos="457200"/>
                        </a:tabLst>
                      </a:pPr>
                      <a:r>
                        <a:rPr lang="en-US" sz="1200">
                          <a:effectLst/>
                          <a:latin charset="0" panose="02020603050405020304" pitchFamily="18" typeface="Times New Roman"/>
                          <a:cs charset="0" panose="02020603050405020304" pitchFamily="18" typeface="Times New Roman"/>
                        </a:rPr>
                        <a:t>4.5</a:t>
                      </a:r>
                      <a:endParaRPr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9525"/>
                </a:tc>
                <a:tc>
                  <a:txBody>
                    <a:bodyPr/>
                    <a:lstStyle/>
                    <a:p>
                      <a:pPr algn="ctr">
                        <a:tabLst>
                          <a:tab algn="l" pos="457200"/>
                        </a:tabLst>
                      </a:pPr>
                      <a:r>
                        <a:rPr lang="en-US" sz="1200">
                          <a:effectLst/>
                          <a:latin charset="0" panose="02020603050405020304" pitchFamily="18" typeface="Times New Roman"/>
                          <a:cs charset="0" panose="02020603050405020304" pitchFamily="18" typeface="Times New Roman"/>
                        </a:rPr>
                        <a:t>22.0</a:t>
                      </a:r>
                      <a:endParaRPr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9525"/>
                </a:tc>
                <a:extLst>
                  <a:ext uri="{0D108BD9-81ED-4DB2-BD59-A6C34878D82A}">
                    <a16:rowId xmlns:a16="http://schemas.microsoft.com/office/drawing/2014/main" val="3018887541"/>
                  </a:ext>
                </a:extLst>
              </a:tr>
              <a:tr h="0">
                <a:tc gridSpan="2">
                  <a:txBody>
                    <a:bodyPr/>
                    <a:lstStyle/>
                    <a:p>
                      <a:pPr algn="ctr">
                        <a:tabLst>
                          <a:tab algn="l" pos="457200"/>
                        </a:tabLst>
                      </a:pPr>
                      <a:r>
                        <a:rPr lang="en-US" sz="1200">
                          <a:effectLst/>
                          <a:latin charset="0" panose="02020603050405020304" pitchFamily="18" typeface="Times New Roman"/>
                          <a:cs charset="0" panose="02020603050405020304" pitchFamily="18" typeface="Times New Roman"/>
                        </a:rPr>
                        <a:t>Total</a:t>
                      </a:r>
                      <a:endParaRPr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9525"/>
                </a:tc>
                <a:tc hMerge="1">
                  <a:txBody>
                    <a:bodyPr/>
                    <a:lstStyle/>
                    <a:p>
                      <a:endParaRPr lang="en-IN"/>
                    </a:p>
                  </a:txBody>
                  <a:tcPr/>
                </a:tc>
                <a:tc>
                  <a:txBody>
                    <a:bodyPr/>
                    <a:lstStyle/>
                    <a:p>
                      <a:pPr algn="ctr">
                        <a:tabLst>
                          <a:tab algn="l" pos="457200"/>
                        </a:tabLst>
                      </a:pPr>
                      <a:r>
                        <a:rPr lang="en-US" sz="1200">
                          <a:effectLst/>
                          <a:latin charset="0" panose="02020603050405020304" pitchFamily="18" typeface="Times New Roman"/>
                          <a:cs charset="0" panose="02020603050405020304" pitchFamily="18" typeface="Times New Roman"/>
                        </a:rPr>
                        <a:t>5.5</a:t>
                      </a:r>
                      <a:endParaRPr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9525"/>
                </a:tc>
                <a:tc>
                  <a:txBody>
                    <a:bodyPr/>
                    <a:lstStyle/>
                    <a:p>
                      <a:pPr algn="ctr">
                        <a:tabLst>
                          <a:tab algn="l" pos="457200"/>
                        </a:tabLst>
                      </a:pPr>
                      <a:r>
                        <a:rPr lang="en-US" sz="1200">
                          <a:effectLst/>
                          <a:latin charset="0" panose="02020603050405020304" pitchFamily="18" typeface="Times New Roman"/>
                          <a:cs charset="0" panose="02020603050405020304" pitchFamily="18" typeface="Times New Roman"/>
                        </a:rPr>
                        <a:t>30</a:t>
                      </a:r>
                      <a:endParaRPr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9525"/>
                </a:tc>
                <a:extLst>
                  <a:ext uri="{0D108BD9-81ED-4DB2-BD59-A6C34878D82A}">
                    <a16:rowId xmlns:a16="http://schemas.microsoft.com/office/drawing/2014/main" val="2960121294"/>
                  </a:ext>
                </a:extLst>
              </a:tr>
              <a:tr h="0">
                <a:tc gridSpan="4">
                  <a:txBody>
                    <a:bodyPr/>
                    <a:lstStyle/>
                    <a:p>
                      <a:pPr>
                        <a:tabLst>
                          <a:tab algn="l" pos="457200"/>
                        </a:tabLst>
                      </a:pPr>
                      <a:r>
                        <a:rPr dirty="0" lang="en-US" sz="1200">
                          <a:effectLst/>
                          <a:latin charset="0" panose="02020603050405020304" pitchFamily="18" typeface="Times New Roman"/>
                          <a:cs charset="0" panose="02020603050405020304" pitchFamily="18" typeface="Times New Roman"/>
                        </a:rPr>
                        <a:t>Source: Ground water supply – Existing Bore well 1 no </a:t>
                      </a:r>
                      <a:endParaRPr dirty="0" lang="en-IN" sz="1200">
                        <a:effectLst/>
                        <a:latin charset="0" panose="02020603050405020304" pitchFamily="18" typeface="Times New Roman"/>
                        <a:ea charset="0" panose="02020603050405020304" pitchFamily="18" typeface="Times New Roman"/>
                        <a:cs charset="0" panose="02020603050405020304" pitchFamily="18" typeface="Times New Roman"/>
                      </a:endParaRPr>
                    </a:p>
                  </a:txBody>
                  <a:tcPr marB="0" marL="68580" marR="68580" marT="9525"/>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481430433"/>
                  </a:ext>
                </a:extLst>
              </a:tr>
            </a:tbl>
          </a:graphicData>
        </a:graphic>
      </p:graphicFrame>
    </p:spTree>
    <p:extLst>
      <p:ext uri="{BB962C8B-B14F-4D97-AF65-F5344CB8AC3E}">
        <p14:creationId xmlns:p14="http://schemas.microsoft.com/office/powerpoint/2010/main" val="3257304382"/>
      </p:ext>
    </p:extLst>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 name="Rectangle 4"/>
          <p:cNvSpPr/>
          <p:nvPr/>
        </p:nvSpPr>
        <p:spPr>
          <a:xfrm>
            <a:off x="762000" y="2533471"/>
            <a:ext cx="8458200" cy="1200329"/>
          </a:xfrm>
          <a:prstGeom prst="rect">
            <a:avLst/>
          </a:prstGeom>
        </p:spPr>
        <p:txBody>
          <a:bodyPr wrap="square">
            <a:spAutoFit/>
          </a:bodyPr>
          <a:lstStyle/>
          <a:p>
            <a:pPr algn="ctr" lvl="0">
              <a:lnSpc>
                <a:spcPct val="150000"/>
              </a:lnSpc>
              <a:defRPr/>
            </a:pPr>
            <a:r>
              <a:rPr b="1" dirty="0" lang="en-US" sz="2400">
                <a:solidFill>
                  <a:srgbClr val="000000"/>
                </a:solidFill>
                <a:latin charset="0" pitchFamily="18" typeface="Times New Roman"/>
                <a:cs charset="0" pitchFamily="18" typeface="Times New Roman"/>
              </a:rPr>
              <a:t>POINT WISE COMPLIANCES OF TERM OF REFERENCES</a:t>
            </a:r>
            <a:endParaRPr b="1" cap="all" dirty="0" lang="en-US" sz="2400">
              <a:solidFill>
                <a:srgbClr val="000000"/>
              </a:solidFill>
              <a:latin charset="0" pitchFamily="18" typeface="Times New Roman"/>
              <a:cs charset="0" pitchFamily="18" typeface="Times New Roman"/>
            </a:endParaRPr>
          </a:p>
        </p:txBody>
      </p:sp>
      <p:sp>
        <p:nvSpPr>
          <p:cNvPr id="2" name="Slide Number Placeholder 1"/>
          <p:cNvSpPr>
            <a:spLocks noGrp="1"/>
          </p:cNvSpPr>
          <p:nvPr>
            <p:ph idx="12" sz="quarter" type="sldNum"/>
          </p:nvPr>
        </p:nvSpPr>
        <p:spPr/>
        <p:txBody>
          <a:bodyPr/>
          <a:lstStyle/>
          <a:p>
            <a:pPr>
              <a:defRPr/>
            </a:pPr>
            <a:fld id="{021A7D3F-39DA-4675-B2F2-06D5760A38BA}" type="slidenum">
              <a:rPr lang="en-US" smtClean="0"/>
              <a:pPr>
                <a:defRPr/>
              </a:pPr>
              <a:t>8</a:t>
            </a:fld>
            <a:endParaRPr lang="en-US"/>
          </a:p>
        </p:txBody>
      </p:sp>
      <p:pic>
        <p:nvPicPr>
          <p:cNvPr id="4" name="Picture 3">
            <a:extLst>
              <a:ext uri="{FF2B5EF4-FFF2-40B4-BE49-F238E27FC236}">
                <a16:creationId xmlns:a16="http://schemas.microsoft.com/office/drawing/2014/main" id="{CEDBEC40-492F-4BD3-A290-D1A009F4381D}"/>
              </a:ext>
            </a:extLst>
          </p:cNvPr>
          <p:cNvPicPr>
            <a:picLocks noChangeAspect="1"/>
          </p:cNvPicPr>
          <p:nvPr/>
        </p:nvPicPr>
        <p:blipFill>
          <a:blip r:embed="rId2"/>
          <a:srcRect r="134"/>
          <a:stretch>
            <a:fillRect/>
          </a:stretch>
        </p:blipFill>
        <p:spPr bwMode="auto">
          <a:xfrm>
            <a:off x="9117806" y="159593"/>
            <a:ext cx="585788" cy="626657"/>
          </a:xfrm>
          <a:prstGeom prst="rect">
            <a:avLst/>
          </a:prstGeom>
          <a:noFill/>
          <a:ln w="9525">
            <a:solidFill>
              <a:srgbClr val="FFFFFF"/>
            </a:solid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99300" y="6416675"/>
            <a:ext cx="2311400" cy="365125"/>
          </a:xfrm>
        </p:spPr>
        <p:txBody>
          <a:bodyPr/>
          <a:lstStyle/>
          <a:p>
            <a:pPr>
              <a:defRPr/>
            </a:pPr>
            <a:fld id="{E37F0A0A-F07F-49B8-B7E1-B2CDB105F3D9}" type="slidenum">
              <a:rPr lang="en-US" smtClean="0"/>
              <a:pPr>
                <a:defRPr/>
              </a:pPr>
              <a:t>9</a:t>
            </a:fld>
            <a:endParaRPr lang="en-US"/>
          </a:p>
        </p:txBody>
      </p:sp>
      <p:sp>
        <p:nvSpPr>
          <p:cNvPr id="7" name="Rectangle 6"/>
          <p:cNvSpPr/>
          <p:nvPr/>
        </p:nvSpPr>
        <p:spPr>
          <a:xfrm>
            <a:off x="425450" y="152420"/>
            <a:ext cx="9328150" cy="430887"/>
          </a:xfrm>
          <a:prstGeom prst="rect">
            <a:avLst/>
          </a:prstGeom>
        </p:spPr>
        <p:txBody>
          <a:bodyPr>
            <a:spAutoFit/>
          </a:bodyPr>
          <a:lstStyle/>
          <a:p>
            <a:pPr algn="ctr">
              <a:defRPr/>
            </a:pPr>
            <a:r>
              <a:rPr lang="en-US" sz="2200" b="1" dirty="0">
                <a:latin typeface="Times New Roman" pitchFamily="18" charset="0"/>
                <a:cs typeface="Times New Roman" pitchFamily="18" charset="0"/>
              </a:rPr>
              <a:t>POINT WISE COMPLIANCES OF TERM OF REFERENCES</a:t>
            </a:r>
            <a:endParaRPr lang="en-US" sz="2200" b="1" cap="all" dirty="0">
              <a:latin typeface="Times New Roman" pitchFamily="18" charset="0"/>
              <a:ea typeface="+mj-ea"/>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946889929"/>
              </p:ext>
            </p:extLst>
          </p:nvPr>
        </p:nvGraphicFramePr>
        <p:xfrm>
          <a:off x="152399" y="609600"/>
          <a:ext cx="9601201" cy="5965594"/>
        </p:xfrm>
        <a:graphic>
          <a:graphicData uri="http://schemas.openxmlformats.org/drawingml/2006/table">
            <a:tbl>
              <a:tblPr firstRow="1" bandRow="1">
                <a:tableStyleId>{5940675A-B579-460E-94D1-54222C63F5DA}</a:tableStyleId>
              </a:tblPr>
              <a:tblGrid>
                <a:gridCol w="696861">
                  <a:extLst>
                    <a:ext uri="{9D8B030D-6E8A-4147-A177-3AD203B41FA5}">
                      <a16:colId xmlns:a16="http://schemas.microsoft.com/office/drawing/2014/main" val="20000"/>
                    </a:ext>
                  </a:extLst>
                </a:gridCol>
                <a:gridCol w="3189339">
                  <a:extLst>
                    <a:ext uri="{9D8B030D-6E8A-4147-A177-3AD203B41FA5}">
                      <a16:colId xmlns:a16="http://schemas.microsoft.com/office/drawing/2014/main" val="20001"/>
                    </a:ext>
                  </a:extLst>
                </a:gridCol>
                <a:gridCol w="5715001">
                  <a:extLst>
                    <a:ext uri="{9D8B030D-6E8A-4147-A177-3AD203B41FA5}">
                      <a16:colId xmlns:a16="http://schemas.microsoft.com/office/drawing/2014/main" val="20002"/>
                    </a:ext>
                  </a:extLst>
                </a:gridCol>
              </a:tblGrid>
              <a:tr h="499284">
                <a:tc>
                  <a:txBody>
                    <a:bodyPr/>
                    <a:lstStyle/>
                    <a:p>
                      <a:r>
                        <a:rPr lang="en-US" sz="1300" b="1" dirty="0">
                          <a:latin typeface="Times New Roman" pitchFamily="18" charset="0"/>
                          <a:cs typeface="Times New Roman" pitchFamily="18" charset="0"/>
                        </a:rPr>
                        <a:t>TOR Point</a:t>
                      </a:r>
                    </a:p>
                  </a:txBody>
                  <a:tcPr>
                    <a:solidFill>
                      <a:schemeClr val="accent1">
                        <a:lumMod val="20000"/>
                        <a:lumOff val="80000"/>
                      </a:schemeClr>
                    </a:solidFill>
                  </a:tcPr>
                </a:tc>
                <a:tc>
                  <a:txBody>
                    <a:bodyPr/>
                    <a:lstStyle/>
                    <a:p>
                      <a:r>
                        <a:rPr lang="en-US" sz="1300" b="1" dirty="0">
                          <a:latin typeface="Times New Roman" pitchFamily="18" charset="0"/>
                          <a:cs typeface="Times New Roman" pitchFamily="18" charset="0"/>
                        </a:rPr>
                        <a:t>ToR Details</a:t>
                      </a:r>
                    </a:p>
                  </a:txBody>
                  <a:tcPr>
                    <a:solidFill>
                      <a:schemeClr val="accent1">
                        <a:lumMod val="20000"/>
                        <a:lumOff val="80000"/>
                      </a:schemeClr>
                    </a:solidFill>
                  </a:tcPr>
                </a:tc>
                <a:tc>
                  <a:txBody>
                    <a:bodyPr/>
                    <a:lstStyle/>
                    <a:p>
                      <a:r>
                        <a:rPr lang="en-US" sz="1300" b="1" dirty="0">
                          <a:latin typeface="Times New Roman" pitchFamily="18" charset="0"/>
                          <a:cs typeface="Times New Roman" pitchFamily="18" charset="0"/>
                        </a:rPr>
                        <a:t>Implementation/Plan </a:t>
                      </a:r>
                    </a:p>
                  </a:txBody>
                  <a:tcPr>
                    <a:solidFill>
                      <a:schemeClr val="accent1">
                        <a:lumMod val="20000"/>
                        <a:lumOff val="80000"/>
                      </a:schemeClr>
                    </a:solidFill>
                  </a:tcPr>
                </a:tc>
                <a:extLst>
                  <a:ext uri="{0D108BD9-81ED-4DB2-BD59-A6C34878D82A}">
                    <a16:rowId xmlns:a16="http://schemas.microsoft.com/office/drawing/2014/main" val="10000"/>
                  </a:ext>
                </a:extLst>
              </a:tr>
              <a:tr h="2430156">
                <a:tc>
                  <a:txBody>
                    <a:bodyPr/>
                    <a:lstStyle/>
                    <a:p>
                      <a:r>
                        <a:rPr lang="en-US" sz="1300" b="1" dirty="0">
                          <a:latin typeface="Times New Roman" pitchFamily="18" charset="0"/>
                          <a:cs typeface="Times New Roman" pitchFamily="18" charset="0"/>
                        </a:rPr>
                        <a:t>1. </a:t>
                      </a:r>
                    </a:p>
                  </a:txBody>
                  <a:tcPr/>
                </a:tc>
                <a:tc>
                  <a:txBody>
                    <a:bodyPr/>
                    <a:lstStyle/>
                    <a:p>
                      <a:pPr marL="0" marR="0" algn="just">
                        <a:lnSpc>
                          <a:spcPct val="150000"/>
                        </a:lnSpc>
                        <a:spcBef>
                          <a:spcPts val="0"/>
                        </a:spcBef>
                        <a:spcAft>
                          <a:spcPts val="600"/>
                        </a:spcAft>
                      </a:pPr>
                      <a:r>
                        <a:rPr lang="en-US" sz="1300" b="1" kern="1200" dirty="0">
                          <a:solidFill>
                            <a:schemeClr val="tx1"/>
                          </a:solidFill>
                          <a:latin typeface="Times New Roman" pitchFamily="18" charset="0"/>
                          <a:ea typeface="+mn-ea"/>
                          <a:cs typeface="Times New Roman" pitchFamily="18" charset="0"/>
                        </a:rPr>
                        <a:t>Executive Summary</a:t>
                      </a:r>
                    </a:p>
                  </a:txBody>
                  <a:tcPr marL="68580" marR="68580" marT="0" marB="0"/>
                </a:tc>
                <a:tc>
                  <a:txBody>
                    <a:bodyPr/>
                    <a:lstStyle/>
                    <a:p>
                      <a:pPr marL="0" marR="3810" lvl="0" indent="0" algn="just">
                        <a:lnSpc>
                          <a:spcPct val="150000"/>
                        </a:lnSpc>
                        <a:buFont typeface="Symbol" panose="05050102010706020507" pitchFamily="18" charset="2"/>
                        <a:buNone/>
                      </a:pPr>
                      <a:r>
                        <a:rPr lang="en-US" sz="1200" kern="1200" baseline="0" dirty="0">
                          <a:solidFill>
                            <a:schemeClr val="tx1"/>
                          </a:solidFill>
                          <a:latin typeface="Times New Roman" pitchFamily="18" charset="0"/>
                          <a:ea typeface="+mn-ea"/>
                          <a:cs typeface="Times New Roman" pitchFamily="18" charset="0"/>
                        </a:rPr>
                        <a:t>Shri Prithvi Alloys Pvt. Ltd. is an existing unit operational since 2010 is situated at Plot No.E-154 to E-156, E-157, RIICO Industrial Area, </a:t>
                      </a:r>
                      <a:r>
                        <a:rPr lang="en-US" sz="1200" kern="1200" baseline="0" dirty="0" err="1">
                          <a:solidFill>
                            <a:schemeClr val="tx1"/>
                          </a:solidFill>
                          <a:latin typeface="Times New Roman" pitchFamily="18" charset="0"/>
                          <a:ea typeface="+mn-ea"/>
                          <a:cs typeface="Times New Roman" pitchFamily="18" charset="0"/>
                        </a:rPr>
                        <a:t>Bagru</a:t>
                      </a:r>
                      <a:r>
                        <a:rPr lang="en-US" sz="1200" kern="1200" baseline="0" dirty="0">
                          <a:solidFill>
                            <a:schemeClr val="tx1"/>
                          </a:solidFill>
                          <a:latin typeface="Times New Roman" pitchFamily="18" charset="0"/>
                          <a:ea typeface="+mn-ea"/>
                          <a:cs typeface="Times New Roman" pitchFamily="18" charset="0"/>
                        </a:rPr>
                        <a:t> extension phase-II, Jaipur, Rajasthan involves production of MS Ingots to the tune of 28,800 TPA and MS TMT Bars/Angles/Channels to the tune of 28,800 TPA. Now unit undergoes expansion of MS Ingots from 28,800 TPA to 60,000 TPA and MS TMT Bars/Angles/Channels from 28,800 TPA to 1,00,000 TPA. The total plot area of existing unit is 17280 sq m. Proposed expansion is coming up within the same premises. Hence, no additional land is required for the proposed expansion. The total cost of the project after expansion will be Rs. 28.83 Cr. (Existing: 15.83 Cr.  and Proposed: 13.0 Cr.).</a:t>
                      </a:r>
                      <a:endParaRPr lang="en-IN" sz="1200" kern="1200" baseline="0" dirty="0">
                        <a:solidFill>
                          <a:schemeClr val="tx1"/>
                        </a:solidFill>
                        <a:latin typeface="Times New Roman" pitchFamily="18" charset="0"/>
                        <a:ea typeface="+mn-ea"/>
                        <a:cs typeface="Times New Roman" pitchFamily="18" charset="0"/>
                      </a:endParaRPr>
                    </a:p>
                  </a:txBody>
                  <a:tcPr marL="68580" marR="68580" marT="0" marB="0"/>
                </a:tc>
                <a:extLst>
                  <a:ext uri="{0D108BD9-81ED-4DB2-BD59-A6C34878D82A}">
                    <a16:rowId xmlns:a16="http://schemas.microsoft.com/office/drawing/2014/main" val="10001"/>
                  </a:ext>
                </a:extLst>
              </a:tr>
              <a:tr h="293697">
                <a:tc>
                  <a:txBody>
                    <a:bodyPr/>
                    <a:lstStyle/>
                    <a:p>
                      <a:r>
                        <a:rPr lang="en-US" sz="1300" b="1" dirty="0">
                          <a:latin typeface="Times New Roman" pitchFamily="18" charset="0"/>
                          <a:cs typeface="Times New Roman" pitchFamily="18" charset="0"/>
                        </a:rPr>
                        <a:t>2.</a:t>
                      </a:r>
                    </a:p>
                  </a:txBody>
                  <a:tcPr/>
                </a:tc>
                <a:tc>
                  <a:txBody>
                    <a:bodyPr/>
                    <a:lstStyle/>
                    <a:p>
                      <a:pPr marL="0" marR="0" algn="just">
                        <a:lnSpc>
                          <a:spcPct val="150000"/>
                        </a:lnSpc>
                        <a:spcBef>
                          <a:spcPts val="0"/>
                        </a:spcBef>
                        <a:spcAft>
                          <a:spcPts val="600"/>
                        </a:spcAft>
                      </a:pPr>
                      <a:r>
                        <a:rPr lang="en-US" sz="1300" b="1" kern="1200" dirty="0">
                          <a:solidFill>
                            <a:schemeClr val="tx1"/>
                          </a:solidFill>
                          <a:latin typeface="Times New Roman" pitchFamily="18" charset="0"/>
                          <a:ea typeface="+mn-ea"/>
                          <a:cs typeface="Times New Roman" pitchFamily="18" charset="0"/>
                        </a:rPr>
                        <a:t>Introduction</a:t>
                      </a:r>
                    </a:p>
                  </a:txBody>
                  <a:tcPr marL="68580" marR="68580" marT="0" marB="0"/>
                </a:tc>
                <a:tc>
                  <a:txBody>
                    <a:bodyPr/>
                    <a:lstStyle/>
                    <a:p>
                      <a:pPr marL="0" marR="3810" indent="0" algn="just">
                        <a:lnSpc>
                          <a:spcPct val="150000"/>
                        </a:lnSpc>
                        <a:spcAft>
                          <a:spcPts val="1000"/>
                        </a:spcAft>
                      </a:pPr>
                      <a:r>
                        <a:rPr lang="en-US" sz="1200" baseline="0" dirty="0">
                          <a:latin typeface="Times New Roman" pitchFamily="18" charset="0"/>
                          <a:cs typeface="Times New Roman" pitchFamily="18" charset="0"/>
                        </a:rPr>
                        <a:t>Project introduction is mentioned in </a:t>
                      </a:r>
                      <a:r>
                        <a:rPr lang="en-US" sz="1200" baseline="0" dirty="0" err="1">
                          <a:latin typeface="Times New Roman" pitchFamily="18" charset="0"/>
                          <a:cs typeface="Times New Roman" pitchFamily="18" charset="0"/>
                        </a:rPr>
                        <a:t>ToR</a:t>
                      </a:r>
                      <a:r>
                        <a:rPr lang="en-US" sz="1200" baseline="0" dirty="0">
                          <a:latin typeface="Times New Roman" pitchFamily="18" charset="0"/>
                          <a:cs typeface="Times New Roman" pitchFamily="18" charset="0"/>
                        </a:rPr>
                        <a:t> </a:t>
                      </a:r>
                      <a:r>
                        <a:rPr lang="en-US" sz="1200" b="1" baseline="0" dirty="0">
                          <a:latin typeface="Times New Roman" pitchFamily="18" charset="0"/>
                          <a:cs typeface="Times New Roman" pitchFamily="18" charset="0"/>
                        </a:rPr>
                        <a:t>Point 1</a:t>
                      </a:r>
                      <a:r>
                        <a:rPr lang="en-US" sz="1200" baseline="0" dirty="0">
                          <a:latin typeface="Times New Roman" pitchFamily="18" charset="0"/>
                          <a:cs typeface="Times New Roman" pitchFamily="18" charset="0"/>
                        </a:rPr>
                        <a:t>.</a:t>
                      </a:r>
                      <a:endParaRPr lang="en-IN" sz="12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03663901"/>
                  </a:ext>
                </a:extLst>
              </a:tr>
              <a:tr h="0">
                <a:tc>
                  <a:txBody>
                    <a:bodyPr/>
                    <a:lstStyle/>
                    <a:p>
                      <a:r>
                        <a:rPr lang="en-US" sz="1300" b="1" dirty="0" err="1">
                          <a:latin typeface="Times New Roman" pitchFamily="18" charset="0"/>
                          <a:cs typeface="Times New Roman" pitchFamily="18" charset="0"/>
                        </a:rPr>
                        <a:t>i</a:t>
                      </a:r>
                      <a:r>
                        <a:rPr lang="en-US" sz="1300" b="1" dirty="0">
                          <a:latin typeface="Times New Roman" pitchFamily="18" charset="0"/>
                          <a:cs typeface="Times New Roman" pitchFamily="18" charset="0"/>
                        </a:rPr>
                        <a:t>.</a:t>
                      </a:r>
                    </a:p>
                  </a:txBody>
                  <a:tcPr/>
                </a:tc>
                <a:tc>
                  <a:txBody>
                    <a:bodyPr/>
                    <a:lstStyle/>
                    <a:p>
                      <a:pPr algn="just">
                        <a:lnSpc>
                          <a:spcPct val="150000"/>
                        </a:lnSpc>
                        <a:spcAft>
                          <a:spcPts val="600"/>
                        </a:spcAft>
                      </a:pPr>
                      <a:r>
                        <a:rPr lang="en-US" sz="1300" dirty="0">
                          <a:effectLst/>
                          <a:latin typeface="Times New Roman" panose="02020603050405020304" pitchFamily="18" charset="0"/>
                          <a:ea typeface="Times New Roman" panose="02020603050405020304" pitchFamily="18" charset="0"/>
                        </a:rPr>
                        <a:t>Details of the EIA Consultant including NABET accreditation</a:t>
                      </a:r>
                    </a:p>
                    <a:p>
                      <a:pPr algn="just">
                        <a:lnSpc>
                          <a:spcPct val="150000"/>
                        </a:lnSpc>
                        <a:spcAft>
                          <a:spcPts val="600"/>
                        </a:spcAft>
                      </a:pPr>
                      <a:endParaRPr lang="en-US" sz="13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R="3810" algn="just">
                        <a:lnSpc>
                          <a:spcPct val="150000"/>
                        </a:lnSpc>
                        <a:spcAft>
                          <a:spcPts val="600"/>
                        </a:spcAft>
                      </a:pPr>
                      <a:r>
                        <a:rPr lang="en-US" sz="1200" b="1" dirty="0">
                          <a:effectLst/>
                          <a:latin typeface="Times New Roman" panose="02020603050405020304" pitchFamily="18" charset="0"/>
                          <a:ea typeface="Calibri" panose="020F0502020204030204" pitchFamily="34" charset="0"/>
                        </a:rPr>
                        <a:t>EIA Consultant-</a:t>
                      </a:r>
                      <a:r>
                        <a:rPr lang="en-US" sz="1200" dirty="0">
                          <a:effectLst/>
                          <a:latin typeface="Times New Roman" panose="02020603050405020304" pitchFamily="18" charset="0"/>
                          <a:ea typeface="Calibri" panose="020F0502020204030204" pitchFamily="34" charset="0"/>
                        </a:rPr>
                        <a:t>Gaurang Environmental Solutions Pvt. Ltd.</a:t>
                      </a:r>
                      <a:endParaRPr lang="en-IN" sz="1200" dirty="0">
                        <a:effectLst/>
                        <a:latin typeface="Times New Roman" panose="02020603050405020304" pitchFamily="18" charset="0"/>
                        <a:ea typeface="Times New Roman" panose="02020603050405020304" pitchFamily="18" charset="0"/>
                      </a:endParaRPr>
                    </a:p>
                    <a:p>
                      <a:pPr marR="3810" algn="just">
                        <a:lnSpc>
                          <a:spcPct val="150000"/>
                        </a:lnSpc>
                        <a:spcAft>
                          <a:spcPts val="600"/>
                        </a:spcAft>
                      </a:pPr>
                      <a:r>
                        <a:rPr lang="en-US" sz="1200" b="1" dirty="0">
                          <a:effectLst/>
                          <a:latin typeface="Times New Roman" panose="02020603050405020304" pitchFamily="18" charset="0"/>
                          <a:ea typeface="Calibri" panose="020F0502020204030204" pitchFamily="34" charset="0"/>
                        </a:rPr>
                        <a:t>Certificate Number–</a:t>
                      </a:r>
                      <a:r>
                        <a:rPr lang="en-US" sz="1200" dirty="0">
                          <a:effectLst/>
                          <a:latin typeface="Times New Roman" panose="02020603050405020304" pitchFamily="18" charset="0"/>
                          <a:ea typeface="Times New Roman" panose="02020603050405020304" pitchFamily="18" charset="0"/>
                        </a:rPr>
                        <a:t>NABET/EIA/2023/RA0192 (Rev.01) dated 16.07.2021 valid up to 19.01.2023. </a:t>
                      </a:r>
                      <a:endParaRPr lang="en-IN"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33330976"/>
                  </a:ext>
                </a:extLst>
              </a:tr>
              <a:tr h="1804509">
                <a:tc>
                  <a:txBody>
                    <a:bodyPr/>
                    <a:lstStyle/>
                    <a:p>
                      <a:pPr marL="0" lvl="0" indent="0" algn="r">
                        <a:lnSpc>
                          <a:spcPct val="150000"/>
                        </a:lnSpc>
                        <a:spcAft>
                          <a:spcPts val="600"/>
                        </a:spcAft>
                        <a:buFont typeface="+mj-lt"/>
                        <a:buNone/>
                        <a:tabLst>
                          <a:tab pos="578485" algn="l"/>
                        </a:tabLst>
                      </a:pPr>
                      <a:r>
                        <a:rPr lang="en-US" sz="1300" dirty="0">
                          <a:effectLst/>
                          <a:latin typeface="Times New Roman" panose="02020603050405020304" pitchFamily="18" charset="0"/>
                          <a:ea typeface="Times New Roman" panose="02020603050405020304" pitchFamily="18" charset="0"/>
                        </a:rPr>
                        <a:t>ii.  </a:t>
                      </a:r>
                      <a:endParaRPr lang="en-IN" sz="13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600"/>
                        </a:spcAft>
                      </a:pPr>
                      <a:r>
                        <a:rPr lang="en-US" sz="1300" dirty="0">
                          <a:effectLst/>
                          <a:latin typeface="Times New Roman" panose="02020603050405020304" pitchFamily="18" charset="0"/>
                          <a:ea typeface="Times New Roman" panose="02020603050405020304" pitchFamily="18" charset="0"/>
                        </a:rPr>
                        <a:t>Information about the project </a:t>
                      </a:r>
                      <a:r>
                        <a:rPr lang="en-US" sz="1300" dirty="0" err="1">
                          <a:effectLst/>
                          <a:latin typeface="Times New Roman" panose="02020603050405020304" pitchFamily="18" charset="0"/>
                          <a:ea typeface="Times New Roman" panose="02020603050405020304" pitchFamily="18" charset="0"/>
                        </a:rPr>
                        <a:t>proponet</a:t>
                      </a:r>
                      <a:endParaRPr lang="en-IN" sz="13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R="3810" algn="just">
                        <a:lnSpc>
                          <a:spcPct val="150000"/>
                        </a:lnSpc>
                        <a:spcAft>
                          <a:spcPts val="600"/>
                        </a:spcAft>
                      </a:pPr>
                      <a:endParaRPr lang="en-US" sz="13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88116346"/>
                  </a:ext>
                </a:extLst>
              </a:tr>
            </a:tbl>
          </a:graphicData>
        </a:graphic>
      </p:graphicFrame>
      <p:graphicFrame>
        <p:nvGraphicFramePr>
          <p:cNvPr id="5" name="Table 4">
            <a:extLst>
              <a:ext uri="{FF2B5EF4-FFF2-40B4-BE49-F238E27FC236}">
                <a16:creationId xmlns:a16="http://schemas.microsoft.com/office/drawing/2014/main" id="{F6389845-34F2-3BC4-20C4-C2C84E293371}"/>
              </a:ext>
            </a:extLst>
          </p:cNvPr>
          <p:cNvGraphicFramePr>
            <a:graphicFrameLocks noGrp="1"/>
          </p:cNvGraphicFramePr>
          <p:nvPr>
            <p:extLst>
              <p:ext uri="{D42A27DB-BD31-4B8C-83A1-F6EECF244321}">
                <p14:modId xmlns:p14="http://schemas.microsoft.com/office/powerpoint/2010/main" val="1330660972"/>
              </p:ext>
            </p:extLst>
          </p:nvPr>
        </p:nvGraphicFramePr>
        <p:xfrm>
          <a:off x="4203700" y="4819650"/>
          <a:ext cx="5397500" cy="1657350"/>
        </p:xfrm>
        <a:graphic>
          <a:graphicData uri="http://schemas.openxmlformats.org/drawingml/2006/table">
            <a:tbl>
              <a:tblPr firstRow="1" firstCol="1" bandRow="1">
                <a:tableStyleId>{5940675A-B579-460E-94D1-54222C63F5DA}</a:tableStyleId>
              </a:tblPr>
              <a:tblGrid>
                <a:gridCol w="1492345">
                  <a:extLst>
                    <a:ext uri="{9D8B030D-6E8A-4147-A177-3AD203B41FA5}">
                      <a16:colId xmlns:a16="http://schemas.microsoft.com/office/drawing/2014/main" val="1659545661"/>
                    </a:ext>
                  </a:extLst>
                </a:gridCol>
                <a:gridCol w="3905155">
                  <a:extLst>
                    <a:ext uri="{9D8B030D-6E8A-4147-A177-3AD203B41FA5}">
                      <a16:colId xmlns:a16="http://schemas.microsoft.com/office/drawing/2014/main" val="599999144"/>
                    </a:ext>
                  </a:extLst>
                </a:gridCol>
              </a:tblGrid>
              <a:tr h="214630">
                <a:tc>
                  <a:txBody>
                    <a:bodyPr/>
                    <a:lstStyle/>
                    <a:p>
                      <a:pPr algn="just">
                        <a:lnSpc>
                          <a:spcPct val="150000"/>
                        </a:lnSpc>
                        <a:spcAft>
                          <a:spcPts val="600"/>
                        </a:spcAft>
                      </a:pPr>
                      <a:r>
                        <a:rPr lang="en-US" sz="1100">
                          <a:effectLst/>
                          <a:latin typeface="Times New Roman" panose="02020603050405020304" pitchFamily="18" charset="0"/>
                          <a:cs typeface="Times New Roman" panose="02020603050405020304" pitchFamily="18" charset="0"/>
                        </a:rPr>
                        <a:t>Name of the Promoter</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17145" algn="just">
                        <a:lnSpc>
                          <a:spcPct val="150000"/>
                        </a:lnSpc>
                        <a:spcAft>
                          <a:spcPts val="600"/>
                        </a:spcAft>
                      </a:pPr>
                      <a:r>
                        <a:rPr lang="en-US" sz="1100" dirty="0">
                          <a:effectLst/>
                          <a:latin typeface="Times New Roman" panose="02020603050405020304" pitchFamily="18" charset="0"/>
                          <a:cs typeface="Times New Roman" panose="02020603050405020304" pitchFamily="18" charset="0"/>
                        </a:rPr>
                        <a:t>Shri Prithvi Alloys Private Limited</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7372862"/>
                  </a:ext>
                </a:extLst>
              </a:tr>
              <a:tr h="428625">
                <a:tc>
                  <a:txBody>
                    <a:bodyPr/>
                    <a:lstStyle/>
                    <a:p>
                      <a:pPr algn="just">
                        <a:lnSpc>
                          <a:spcPct val="150000"/>
                        </a:lnSpc>
                        <a:spcAft>
                          <a:spcPts val="600"/>
                        </a:spcAft>
                      </a:pPr>
                      <a:r>
                        <a:rPr lang="en-US" sz="1100">
                          <a:effectLst/>
                          <a:latin typeface="Times New Roman" panose="02020603050405020304" pitchFamily="18" charset="0"/>
                          <a:cs typeface="Times New Roman" panose="02020603050405020304" pitchFamily="18" charset="0"/>
                        </a:rPr>
                        <a:t>Name and Address of the Applicant </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100" u="sng">
                          <a:effectLst/>
                          <a:latin typeface="Times New Roman" panose="02020603050405020304" pitchFamily="18" charset="0"/>
                          <a:cs typeface="Times New Roman" panose="02020603050405020304" pitchFamily="18" charset="0"/>
                        </a:rPr>
                        <a:t>Mr. Sudesh Sharma (Director)</a:t>
                      </a:r>
                      <a:endParaRPr lang="en-IN" sz="1200">
                        <a:effectLst/>
                        <a:latin typeface="Times New Roman" panose="02020603050405020304" pitchFamily="18" charset="0"/>
                        <a:cs typeface="Times New Roman" panose="02020603050405020304" pitchFamily="18" charset="0"/>
                      </a:endParaRPr>
                    </a:p>
                    <a:p>
                      <a:pPr algn="just">
                        <a:lnSpc>
                          <a:spcPct val="150000"/>
                        </a:lnSpc>
                        <a:spcAft>
                          <a:spcPts val="600"/>
                        </a:spcAft>
                      </a:pPr>
                      <a:r>
                        <a:rPr lang="en-US" sz="1100">
                          <a:effectLst/>
                          <a:latin typeface="Times New Roman" panose="02020603050405020304" pitchFamily="18" charset="0"/>
                          <a:cs typeface="Times New Roman" panose="02020603050405020304" pitchFamily="18" charset="0"/>
                        </a:rPr>
                        <a:t>B-190 (A) ROAD NO. 9F V.K.I. AREA JAIPUR RJ 302013</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62726586"/>
                  </a:ext>
                </a:extLst>
              </a:tr>
              <a:tr h="36830">
                <a:tc>
                  <a:txBody>
                    <a:bodyPr/>
                    <a:lstStyle/>
                    <a:p>
                      <a:pPr algn="just">
                        <a:lnSpc>
                          <a:spcPct val="150000"/>
                        </a:lnSpc>
                        <a:spcAft>
                          <a:spcPts val="600"/>
                        </a:spcAft>
                      </a:pPr>
                      <a:r>
                        <a:rPr lang="en-US" sz="1100">
                          <a:effectLst/>
                          <a:latin typeface="Times New Roman" panose="02020603050405020304" pitchFamily="18" charset="0"/>
                          <a:cs typeface="Times New Roman" panose="02020603050405020304" pitchFamily="18" charset="0"/>
                        </a:rPr>
                        <a:t>CIN No.</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100">
                          <a:effectLst/>
                          <a:latin typeface="Times New Roman" panose="02020603050405020304" pitchFamily="18" charset="0"/>
                          <a:cs typeface="Times New Roman" panose="02020603050405020304" pitchFamily="18" charset="0"/>
                        </a:rPr>
                        <a:t>U27320RJ2005PTC020097</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40361010"/>
                  </a:ext>
                </a:extLst>
              </a:tr>
              <a:tr h="214630">
                <a:tc>
                  <a:txBody>
                    <a:bodyPr/>
                    <a:lstStyle/>
                    <a:p>
                      <a:pPr algn="just">
                        <a:lnSpc>
                          <a:spcPct val="150000"/>
                        </a:lnSpc>
                        <a:spcAft>
                          <a:spcPts val="600"/>
                        </a:spcAft>
                      </a:pPr>
                      <a:r>
                        <a:rPr lang="en-US" sz="1100">
                          <a:effectLst/>
                          <a:latin typeface="Times New Roman" panose="02020603050405020304" pitchFamily="18" charset="0"/>
                          <a:cs typeface="Times New Roman" panose="02020603050405020304" pitchFamily="18" charset="0"/>
                        </a:rPr>
                        <a:t>Status of Project </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100">
                          <a:effectLst/>
                          <a:latin typeface="Times New Roman" panose="02020603050405020304" pitchFamily="18" charset="0"/>
                          <a:cs typeface="Times New Roman" panose="02020603050405020304" pitchFamily="18" charset="0"/>
                        </a:rPr>
                        <a:t>Brownfield Project (Freshly applied for Environmental Clearance)</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4237613"/>
                  </a:ext>
                </a:extLst>
              </a:tr>
              <a:tr h="214630">
                <a:tc>
                  <a:txBody>
                    <a:bodyPr/>
                    <a:lstStyle/>
                    <a:p>
                      <a:pPr algn="just">
                        <a:lnSpc>
                          <a:spcPct val="150000"/>
                        </a:lnSpc>
                        <a:spcAft>
                          <a:spcPts val="600"/>
                        </a:spcAft>
                      </a:pPr>
                      <a:r>
                        <a:rPr lang="en-US" sz="1100">
                          <a:effectLst/>
                          <a:latin typeface="Times New Roman" panose="02020603050405020304" pitchFamily="18" charset="0"/>
                          <a:cs typeface="Times New Roman" panose="02020603050405020304" pitchFamily="18" charset="0"/>
                        </a:rPr>
                        <a:t>E-mail Id</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100" u="sng">
                          <a:effectLst/>
                          <a:latin typeface="Times New Roman" panose="02020603050405020304" pitchFamily="18" charset="0"/>
                          <a:cs typeface="Times New Roman" panose="02020603050405020304" pitchFamily="18" charset="0"/>
                          <a:hlinkClick r:id="rId2"/>
                        </a:rPr>
                        <a:t>prithvigroupg@gmail.com</a:t>
                      </a:r>
                      <a:r>
                        <a:rPr lang="en-US" sz="1100">
                          <a:effectLst/>
                          <a:latin typeface="Times New Roman" panose="02020603050405020304" pitchFamily="18" charset="0"/>
                          <a:cs typeface="Times New Roman" panose="02020603050405020304" pitchFamily="18" charset="0"/>
                        </a:rPr>
                        <a:t> </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53885479"/>
                  </a:ext>
                </a:extLst>
              </a:tr>
              <a:tr h="222885">
                <a:tc>
                  <a:txBody>
                    <a:bodyPr/>
                    <a:lstStyle/>
                    <a:p>
                      <a:pPr algn="just">
                        <a:lnSpc>
                          <a:spcPct val="150000"/>
                        </a:lnSpc>
                        <a:spcAft>
                          <a:spcPts val="600"/>
                        </a:spcAft>
                      </a:pPr>
                      <a:r>
                        <a:rPr lang="en-US" sz="1100">
                          <a:effectLst/>
                          <a:latin typeface="Times New Roman" panose="02020603050405020304" pitchFamily="18" charset="0"/>
                          <a:cs typeface="Times New Roman" panose="02020603050405020304" pitchFamily="18" charset="0"/>
                        </a:rPr>
                        <a:t>Contact Number</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600"/>
                        </a:spcAft>
                      </a:pPr>
                      <a:r>
                        <a:rPr lang="en-US" sz="1100" dirty="0">
                          <a:effectLst/>
                          <a:latin typeface="Times New Roman" panose="02020603050405020304" pitchFamily="18" charset="0"/>
                          <a:cs typeface="Times New Roman" panose="02020603050405020304" pitchFamily="18" charset="0"/>
                        </a:rPr>
                        <a:t>+91-8114413240</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91042112"/>
                  </a:ext>
                </a:extLst>
              </a:tr>
            </a:tbl>
          </a:graphicData>
        </a:graphic>
      </p:graphicFrame>
    </p:spTree>
    <p:extLst>
      <p:ext uri="{BB962C8B-B14F-4D97-AF65-F5344CB8AC3E}">
        <p14:creationId xmlns:p14="http://schemas.microsoft.com/office/powerpoint/2010/main" val="277515167"/>
      </p:ext>
    </p:extLst>
  </p:cSld>
  <p:clrMapOvr>
    <a:masterClrMapping/>
  </p:clrMapOvr>
</p:sld>
</file>

<file path=ppt/theme/theme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43508</TotalTime>
  <Words>13495</Words>
  <Application>Microsoft Office PowerPoint</Application>
  <PresentationFormat>A4 Paper (210x297 mm)</PresentationFormat>
  <Paragraphs>3246</Paragraphs>
  <Slides>56</Slides>
  <Notes>2</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56</vt:i4>
      </vt:variant>
    </vt:vector>
  </HeadingPairs>
  <TitlesOfParts>
    <vt:vector size="72" baseType="lpstr">
      <vt:lpstr>Arial</vt:lpstr>
      <vt:lpstr>Calibri</vt:lpstr>
      <vt:lpstr>Century Gothic</vt:lpstr>
      <vt:lpstr>Garamond</vt:lpstr>
      <vt:lpstr>Nirmala UI</vt:lpstr>
      <vt:lpstr>Symbol</vt:lpstr>
      <vt:lpstr>Times New Roman</vt:lpstr>
      <vt:lpstr>Trebuchet MS</vt:lpstr>
      <vt:lpstr>Wingdings</vt:lpstr>
      <vt:lpstr>3_Default Design</vt:lpstr>
      <vt:lpstr>Custom Design</vt:lpstr>
      <vt:lpstr>2_Default Design</vt:lpstr>
      <vt:lpstr>1_Default Design</vt:lpstr>
      <vt:lpstr>4_Default Design</vt:lpstr>
      <vt:lpstr>5_Default Design</vt:lpstr>
      <vt:lpstr>Office Theme</vt:lpstr>
      <vt:lpstr>PowerPoint Presentation</vt:lpstr>
      <vt:lpstr>INTRODUCTION</vt:lpstr>
      <vt:lpstr>REGULATORY COMPLIANCE</vt:lpstr>
      <vt:lpstr>PowerPoint Presentation</vt:lpstr>
      <vt:lpstr>GOOGLE MAP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TBS</dc:creator>
  <cp:keywords>Raipur Project</cp:keywords>
  <cp:lastModifiedBy>nidhi bhardwaj</cp:lastModifiedBy>
  <cp:revision>10196</cp:revision>
  <dcterms:created xsi:type="dcterms:W3CDTF">2012-03-15T06:37:28Z</dcterms:created>
  <dcterms:modified xsi:type="dcterms:W3CDTF">2022-05-31T11:32:05Z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1090094</vt:lpwstr>
  </property>
  <property fmtid="{D5CDD505-2E9C-101B-9397-08002B2CF9AE}" name="NXPowerLiteSettings" pid="3">
    <vt:lpwstr>F7000400038000</vt:lpwstr>
  </property>
  <property fmtid="{D5CDD505-2E9C-101B-9397-08002B2CF9AE}" name="NXPowerLiteVersion" pid="4">
    <vt:lpwstr>S9.1.4</vt:lpwstr>
  </property>
</Properties>
</file>