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0">
  <p:sldMasterIdLst>
    <p:sldMasterId id="2147483648" r:id="rId1"/>
  </p:sldMasterIdLst>
  <p:notesMasterIdLst>
    <p:notesMasterId r:id="rId67"/>
  </p:notesMasterIdLst>
  <p:sldIdLst>
    <p:sldId id="349" r:id="rId2"/>
    <p:sldId id="259" r:id="rId3"/>
    <p:sldId id="843" r:id="rId4"/>
    <p:sldId id="840" r:id="rId5"/>
    <p:sldId id="398" r:id="rId6"/>
    <p:sldId id="359" r:id="rId7"/>
    <p:sldId id="839" r:id="rId8"/>
    <p:sldId id="399" r:id="rId9"/>
    <p:sldId id="841" r:id="rId10"/>
    <p:sldId id="797" r:id="rId11"/>
    <p:sldId id="838" r:id="rId12"/>
    <p:sldId id="798" r:id="rId13"/>
    <p:sldId id="823" r:id="rId14"/>
    <p:sldId id="824" r:id="rId15"/>
    <p:sldId id="825" r:id="rId16"/>
    <p:sldId id="826" r:id="rId17"/>
    <p:sldId id="827" r:id="rId18"/>
    <p:sldId id="828" r:id="rId19"/>
    <p:sldId id="829" r:id="rId20"/>
    <p:sldId id="832" r:id="rId21"/>
    <p:sldId id="831" r:id="rId22"/>
    <p:sldId id="830" r:id="rId23"/>
    <p:sldId id="792" r:id="rId24"/>
    <p:sldId id="799" r:id="rId25"/>
    <p:sldId id="821" r:id="rId26"/>
    <p:sldId id="822" r:id="rId27"/>
    <p:sldId id="803" r:id="rId28"/>
    <p:sldId id="835" r:id="rId29"/>
    <p:sldId id="834" r:id="rId30"/>
    <p:sldId id="836" r:id="rId31"/>
    <p:sldId id="804" r:id="rId32"/>
    <p:sldId id="805" r:id="rId33"/>
    <p:sldId id="806" r:id="rId34"/>
    <p:sldId id="807" r:id="rId35"/>
    <p:sldId id="808" r:id="rId36"/>
    <p:sldId id="809" r:id="rId37"/>
    <p:sldId id="771" r:id="rId38"/>
    <p:sldId id="774" r:id="rId39"/>
    <p:sldId id="777" r:id="rId40"/>
    <p:sldId id="778" r:id="rId41"/>
    <p:sldId id="256" r:id="rId42"/>
    <p:sldId id="272" r:id="rId43"/>
    <p:sldId id="257" r:id="rId44"/>
    <p:sldId id="260" r:id="rId45"/>
    <p:sldId id="262" r:id="rId46"/>
    <p:sldId id="264" r:id="rId47"/>
    <p:sldId id="268" r:id="rId48"/>
    <p:sldId id="269" r:id="rId49"/>
    <p:sldId id="270" r:id="rId50"/>
    <p:sldId id="793" r:id="rId51"/>
    <p:sldId id="789" r:id="rId52"/>
    <p:sldId id="837" r:id="rId53"/>
    <p:sldId id="801" r:id="rId54"/>
    <p:sldId id="810" r:id="rId55"/>
    <p:sldId id="811" r:id="rId56"/>
    <p:sldId id="812" r:id="rId57"/>
    <p:sldId id="813" r:id="rId58"/>
    <p:sldId id="787" r:id="rId59"/>
    <p:sldId id="300" r:id="rId60"/>
    <p:sldId id="814" r:id="rId61"/>
    <p:sldId id="301" r:id="rId62"/>
    <p:sldId id="820" r:id="rId63"/>
    <p:sldId id="818" r:id="rId64"/>
    <p:sldId id="819" r:id="rId65"/>
    <p:sldId id="800"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4" clrIdx="0">
    <p:extLst>
      <p:ext uri="{19B8F6BF-5375-455C-9EA6-DF929625EA0E}">
        <p15:presenceInfo xmlns:p15="http://schemas.microsoft.com/office/powerpoint/2012/main" userId="6537cfcfdc1a1cfb" providerId="Windows Live"/>
      </p:ext>
    </p:extLst>
  </p:cmAuthor>
  <p:cmAuthor id="2" name="smr prasad" initials="sp" lastIdx="1" clrIdx="1">
    <p:extLst>
      <p:ext uri="{19B8F6BF-5375-455C-9EA6-DF929625EA0E}">
        <p15:presenceInfo xmlns:p15="http://schemas.microsoft.com/office/powerpoint/2012/main" userId="bb32e94791f4e5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280" autoAdjust="0"/>
  </p:normalViewPr>
  <p:slideViewPr>
    <p:cSldViewPr>
      <p:cViewPr varScale="1">
        <p:scale>
          <a:sx n="65" d="100"/>
          <a:sy n="65" d="100"/>
        </p:scale>
        <p:origin x="1432" y="44"/>
      </p:cViewPr>
      <p:guideLst>
        <p:guide orient="horz" pos="2208"/>
        <p:guide pos="2880"/>
      </p:guideLst>
    </p:cSldViewPr>
  </p:slideViewPr>
  <p:notesTextViewPr>
    <p:cViewPr>
      <p:scale>
        <a:sx n="100" d="100"/>
        <a:sy n="100" d="100"/>
      </p:scale>
      <p:origin x="0" y="0"/>
    </p:cViewPr>
  </p:notesTextViewPr>
  <p:sorterViewPr>
    <p:cViewPr>
      <p:scale>
        <a:sx n="78" d="100"/>
        <a:sy n="78" d="100"/>
      </p:scale>
      <p:origin x="0" y="-57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E:\JSW\orissa\paradip\final%20docs\FINALFINAL\Last%20Final\Backup%20docs\10%20year%20discharge%20data%20at%20Jobra%20by%20SE%20Jobr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IN"/>
              <a:t>DAILY DISCHARGE DATA OF MAHANADI BARRAGE </a:t>
            </a:r>
          </a:p>
          <a:p>
            <a:pPr>
              <a:defRPr/>
            </a:pPr>
            <a:r>
              <a:rPr lang="en-IN"/>
              <a:t>AT JOBRA AT 6 A.M. (Discharge in Cusecs)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SUMMARY!$C$2</c:f>
              <c:strCache>
                <c:ptCount val="1"/>
                <c:pt idx="0">
                  <c:v>90%</c:v>
                </c:pt>
              </c:strCache>
            </c:strRef>
          </c:tx>
          <c:spPr>
            <a:ln w="28575" cap="rnd">
              <a:solidFill>
                <a:schemeClr val="accent1"/>
              </a:solidFill>
              <a:round/>
            </a:ln>
            <a:effectLst/>
          </c:spPr>
          <c:marker>
            <c:symbol val="none"/>
          </c:marker>
          <c:cat>
            <c:strRef>
              <c:f>SUMMARY!$D$1:$O$1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SUMMARY!$D$2:$O$2</c:f>
              <c:numCache>
                <c:formatCode>General</c:formatCode>
                <c:ptCount val="12"/>
                <c:pt idx="0">
                  <c:v>969.35646129032239</c:v>
                </c:pt>
                <c:pt idx="1">
                  <c:v>805</c:v>
                </c:pt>
                <c:pt idx="2">
                  <c:v>296</c:v>
                </c:pt>
                <c:pt idx="3">
                  <c:v>618</c:v>
                </c:pt>
                <c:pt idx="4">
                  <c:v>927</c:v>
                </c:pt>
                <c:pt idx="5">
                  <c:v>905</c:v>
                </c:pt>
                <c:pt idx="6">
                  <c:v>8031</c:v>
                </c:pt>
                <c:pt idx="7">
                  <c:v>45797</c:v>
                </c:pt>
                <c:pt idx="8">
                  <c:v>46234</c:v>
                </c:pt>
                <c:pt idx="9">
                  <c:v>3746</c:v>
                </c:pt>
                <c:pt idx="10">
                  <c:v>1187</c:v>
                </c:pt>
                <c:pt idx="11">
                  <c:v>1654</c:v>
                </c:pt>
              </c:numCache>
            </c:numRef>
          </c:val>
          <c:smooth val="0"/>
          <c:extLst>
            <c:ext xmlns:c16="http://schemas.microsoft.com/office/drawing/2014/chart" uri="{C3380CC4-5D6E-409C-BE32-E72D297353CC}">
              <c16:uniqueId val="{00000000-B531-4D1A-905A-BBE72B4C0BD0}"/>
            </c:ext>
          </c:extLst>
        </c:ser>
        <c:ser>
          <c:idx val="1"/>
          <c:order val="1"/>
          <c:tx>
            <c:strRef>
              <c:f>SUMMARY!$C$3</c:f>
              <c:strCache>
                <c:ptCount val="1"/>
                <c:pt idx="0">
                  <c:v>85%</c:v>
                </c:pt>
              </c:strCache>
            </c:strRef>
          </c:tx>
          <c:spPr>
            <a:ln w="28575" cap="rnd">
              <a:solidFill>
                <a:schemeClr val="accent2"/>
              </a:solidFill>
              <a:round/>
            </a:ln>
            <a:effectLst/>
          </c:spPr>
          <c:marker>
            <c:symbol val="none"/>
          </c:marker>
          <c:cat>
            <c:strRef>
              <c:f>SUMMARY!$D$1:$O$1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SUMMARY!$D$3:$O$3</c:f>
              <c:numCache>
                <c:formatCode>General</c:formatCode>
                <c:ptCount val="12"/>
                <c:pt idx="0">
                  <c:v>1634.7322677419363</c:v>
                </c:pt>
                <c:pt idx="1">
                  <c:v>838</c:v>
                </c:pt>
                <c:pt idx="2">
                  <c:v>565</c:v>
                </c:pt>
                <c:pt idx="3">
                  <c:v>746</c:v>
                </c:pt>
                <c:pt idx="4">
                  <c:v>1068</c:v>
                </c:pt>
                <c:pt idx="5">
                  <c:v>906</c:v>
                </c:pt>
                <c:pt idx="6">
                  <c:v>12545</c:v>
                </c:pt>
                <c:pt idx="7">
                  <c:v>57601</c:v>
                </c:pt>
                <c:pt idx="8">
                  <c:v>69342</c:v>
                </c:pt>
                <c:pt idx="9">
                  <c:v>8163</c:v>
                </c:pt>
                <c:pt idx="10">
                  <c:v>1744</c:v>
                </c:pt>
                <c:pt idx="11">
                  <c:v>2232</c:v>
                </c:pt>
              </c:numCache>
            </c:numRef>
          </c:val>
          <c:smooth val="0"/>
          <c:extLst>
            <c:ext xmlns:c16="http://schemas.microsoft.com/office/drawing/2014/chart" uri="{C3380CC4-5D6E-409C-BE32-E72D297353CC}">
              <c16:uniqueId val="{00000001-B531-4D1A-905A-BBE72B4C0BD0}"/>
            </c:ext>
          </c:extLst>
        </c:ser>
        <c:ser>
          <c:idx val="2"/>
          <c:order val="2"/>
          <c:tx>
            <c:strRef>
              <c:f>SUMMARY!$C$4</c:f>
              <c:strCache>
                <c:ptCount val="1"/>
                <c:pt idx="0">
                  <c:v>80%</c:v>
                </c:pt>
              </c:strCache>
            </c:strRef>
          </c:tx>
          <c:spPr>
            <a:ln w="28575" cap="rnd">
              <a:solidFill>
                <a:schemeClr val="accent3"/>
              </a:solidFill>
              <a:round/>
            </a:ln>
            <a:effectLst/>
          </c:spPr>
          <c:marker>
            <c:symbol val="none"/>
          </c:marker>
          <c:cat>
            <c:strRef>
              <c:f>SUMMARY!$D$1:$O$1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SUMMARY!$D$4:$O$4</c:f>
              <c:numCache>
                <c:formatCode>General</c:formatCode>
                <c:ptCount val="12"/>
                <c:pt idx="0">
                  <c:v>2083.3928225806462</c:v>
                </c:pt>
                <c:pt idx="1">
                  <c:v>966</c:v>
                </c:pt>
                <c:pt idx="2">
                  <c:v>772</c:v>
                </c:pt>
                <c:pt idx="3">
                  <c:v>841</c:v>
                </c:pt>
                <c:pt idx="4">
                  <c:v>1165</c:v>
                </c:pt>
                <c:pt idx="5">
                  <c:v>1302</c:v>
                </c:pt>
                <c:pt idx="6">
                  <c:v>15614</c:v>
                </c:pt>
                <c:pt idx="7">
                  <c:v>65219</c:v>
                </c:pt>
                <c:pt idx="8">
                  <c:v>86543</c:v>
                </c:pt>
                <c:pt idx="9">
                  <c:v>14023</c:v>
                </c:pt>
                <c:pt idx="10">
                  <c:v>2129</c:v>
                </c:pt>
                <c:pt idx="11">
                  <c:v>2630</c:v>
                </c:pt>
              </c:numCache>
            </c:numRef>
          </c:val>
          <c:smooth val="0"/>
          <c:extLst>
            <c:ext xmlns:c16="http://schemas.microsoft.com/office/drawing/2014/chart" uri="{C3380CC4-5D6E-409C-BE32-E72D297353CC}">
              <c16:uniqueId val="{00000002-B531-4D1A-905A-BBE72B4C0BD0}"/>
            </c:ext>
          </c:extLst>
        </c:ser>
        <c:ser>
          <c:idx val="3"/>
          <c:order val="3"/>
          <c:tx>
            <c:strRef>
              <c:f>SUMMARY!$C$5</c:f>
              <c:strCache>
                <c:ptCount val="1"/>
                <c:pt idx="0">
                  <c:v>75%</c:v>
                </c:pt>
              </c:strCache>
            </c:strRef>
          </c:tx>
          <c:spPr>
            <a:ln w="28575" cap="rnd">
              <a:solidFill>
                <a:schemeClr val="accent4"/>
              </a:solidFill>
              <a:round/>
            </a:ln>
            <a:effectLst/>
          </c:spPr>
          <c:marker>
            <c:symbol val="none"/>
          </c:marker>
          <c:cat>
            <c:strRef>
              <c:f>SUMMARY!$D$1:$O$1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SUMMARY!$D$5:$O$5</c:f>
              <c:numCache>
                <c:formatCode>General</c:formatCode>
                <c:ptCount val="12"/>
                <c:pt idx="0">
                  <c:v>2153.0299193548385</c:v>
                </c:pt>
                <c:pt idx="1">
                  <c:v>1261</c:v>
                </c:pt>
                <c:pt idx="2">
                  <c:v>869</c:v>
                </c:pt>
                <c:pt idx="3">
                  <c:v>876</c:v>
                </c:pt>
                <c:pt idx="4">
                  <c:v>1184</c:v>
                </c:pt>
                <c:pt idx="5">
                  <c:v>2388</c:v>
                </c:pt>
                <c:pt idx="6">
                  <c:v>16158</c:v>
                </c:pt>
                <c:pt idx="7">
                  <c:v>65521</c:v>
                </c:pt>
                <c:pt idx="8">
                  <c:v>93409</c:v>
                </c:pt>
                <c:pt idx="9">
                  <c:v>22397</c:v>
                </c:pt>
                <c:pt idx="10">
                  <c:v>2211</c:v>
                </c:pt>
                <c:pt idx="11">
                  <c:v>2710</c:v>
                </c:pt>
              </c:numCache>
            </c:numRef>
          </c:val>
          <c:smooth val="0"/>
          <c:extLst>
            <c:ext xmlns:c16="http://schemas.microsoft.com/office/drawing/2014/chart" uri="{C3380CC4-5D6E-409C-BE32-E72D297353CC}">
              <c16:uniqueId val="{00000003-B531-4D1A-905A-BBE72B4C0BD0}"/>
            </c:ext>
          </c:extLst>
        </c:ser>
        <c:dLbls>
          <c:showLegendKey val="0"/>
          <c:showVal val="0"/>
          <c:showCatName val="0"/>
          <c:showSerName val="0"/>
          <c:showPercent val="0"/>
          <c:showBubbleSize val="0"/>
        </c:dLbls>
        <c:smooth val="0"/>
        <c:axId val="52171520"/>
        <c:axId val="52173056"/>
      </c:lineChart>
      <c:catAx>
        <c:axId val="521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173056"/>
        <c:crosses val="autoZero"/>
        <c:auto val="1"/>
        <c:lblAlgn val="ctr"/>
        <c:lblOffset val="100"/>
        <c:noMultiLvlLbl val="0"/>
      </c:catAx>
      <c:valAx>
        <c:axId val="52173056"/>
        <c:scaling>
          <c:logBase val="10"/>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17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15875" cap="flat" cmpd="sng" algn="ctr">
      <a:solidFill>
        <a:schemeClr val="tx1"/>
      </a:solid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3F4494B-9BA1-4831-A985-30FE396157F6}" type="datetimeFigureOut">
              <a:rPr lang="en-US" smtClean="0"/>
              <a:pPr/>
              <a:t>12/30/2021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96A798C-C996-41FD-A061-D37C1BFB1BFA}" type="slidenum">
              <a:rPr lang="en-US" smtClean="0"/>
              <a:pPr/>
              <a:t>‹#›</a:t>
            </a:fld>
            <a:endParaRPr lang="en-US"/>
          </a:p>
        </p:txBody>
      </p:sp>
    </p:spTree>
    <p:extLst>
      <p:ext uri="{BB962C8B-B14F-4D97-AF65-F5344CB8AC3E}">
        <p14:creationId xmlns:p14="http://schemas.microsoft.com/office/powerpoint/2010/main" val="177812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A798C-C996-41FD-A061-D37C1BFB1BFA}" type="slidenum">
              <a:rPr lang="en-US" smtClean="0"/>
              <a:pPr/>
              <a:t>47</a:t>
            </a:fld>
            <a:endParaRPr lang="en-US"/>
          </a:p>
        </p:txBody>
      </p:sp>
    </p:spTree>
    <p:extLst>
      <p:ext uri="{BB962C8B-B14F-4D97-AF65-F5344CB8AC3E}">
        <p14:creationId xmlns:p14="http://schemas.microsoft.com/office/powerpoint/2010/main" val="98656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A798C-C996-41FD-A061-D37C1BFB1BFA}" type="slidenum">
              <a:rPr lang="en-US" smtClean="0"/>
              <a:pPr/>
              <a:t>48</a:t>
            </a:fld>
            <a:endParaRPr lang="en-US"/>
          </a:p>
        </p:txBody>
      </p:sp>
    </p:spTree>
    <p:extLst>
      <p:ext uri="{BB962C8B-B14F-4D97-AF65-F5344CB8AC3E}">
        <p14:creationId xmlns:p14="http://schemas.microsoft.com/office/powerpoint/2010/main" val="98656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A798C-C996-41FD-A061-D37C1BFB1BFA}" type="slidenum">
              <a:rPr lang="en-US" smtClean="0"/>
              <a:pPr/>
              <a:t>49</a:t>
            </a:fld>
            <a:endParaRPr lang="en-US"/>
          </a:p>
        </p:txBody>
      </p:sp>
    </p:spTree>
    <p:extLst>
      <p:ext uri="{BB962C8B-B14F-4D97-AF65-F5344CB8AC3E}">
        <p14:creationId xmlns:p14="http://schemas.microsoft.com/office/powerpoint/2010/main" val="98656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A798C-C996-41FD-A061-D37C1BFB1BFA}" type="slidenum">
              <a:rPr lang="en-US" smtClean="0"/>
              <a:pPr/>
              <a:t>50</a:t>
            </a:fld>
            <a:endParaRPr lang="en-US"/>
          </a:p>
        </p:txBody>
      </p:sp>
    </p:spTree>
    <p:extLst>
      <p:ext uri="{BB962C8B-B14F-4D97-AF65-F5344CB8AC3E}">
        <p14:creationId xmlns:p14="http://schemas.microsoft.com/office/powerpoint/2010/main" val="322274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876300"/>
            <a:ext cx="533400" cy="244475"/>
          </a:xfrm>
        </p:spPr>
        <p:txBody>
          <a:bodyPr>
            <a:normAutofit fontScale="92500" lnSpcReduction="10000"/>
          </a:bodyPr>
          <a:lstStyle/>
          <a:p>
            <a:pPr>
              <a:defRPr/>
            </a:pPr>
            <a:fld id="{C5B8BCA4-D868-4FC7-B234-2022730B3DD0}" type="slidenum">
              <a:rPr lang="en-US" smtClean="0"/>
              <a:pPr>
                <a:defRPr/>
              </a:pPr>
              <a:t>1</a:t>
            </a:fld>
            <a:endParaRPr lang="en-US"/>
          </a:p>
        </p:txBody>
      </p:sp>
      <p:sp>
        <p:nvSpPr>
          <p:cNvPr id="19463" name="TextBox 6"/>
          <p:cNvSpPr txBox="1">
            <a:spLocks noChangeArrowheads="1"/>
          </p:cNvSpPr>
          <p:nvPr/>
        </p:nvSpPr>
        <p:spPr bwMode="auto">
          <a:xfrm>
            <a:off x="4981433" y="5426075"/>
            <a:ext cx="4162567" cy="584775"/>
          </a:xfrm>
          <a:prstGeom prst="rect">
            <a:avLst/>
          </a:prstGeom>
          <a:solidFill>
            <a:srgbClr val="81875A"/>
          </a:solidFill>
          <a:ln w="9525">
            <a:noFill/>
            <a:miter lim="800000"/>
            <a:headEnd/>
            <a:tailEnd/>
          </a:ln>
        </p:spPr>
        <p:txBody>
          <a:bodyPr wrap="square">
            <a:spAutoFit/>
          </a:bodyPr>
          <a:lstStyle/>
          <a:p>
            <a:r>
              <a:rPr lang="en-IN" sz="1600" u="sng" dirty="0">
                <a:solidFill>
                  <a:schemeClr val="bg1"/>
                </a:solidFill>
              </a:rPr>
              <a:t>Ref. File no: </a:t>
            </a:r>
            <a:r>
              <a:rPr lang="en-US" sz="1600" u="sng" dirty="0">
                <a:solidFill>
                  <a:schemeClr val="bg1"/>
                </a:solidFill>
              </a:rPr>
              <a:t>IA-J-11011/524/2017-IA-II(I) </a:t>
            </a:r>
            <a:r>
              <a:rPr lang="en-IN" sz="1600" u="sng" dirty="0">
                <a:solidFill>
                  <a:schemeClr val="bg1"/>
                </a:solidFill>
              </a:rPr>
              <a:t/>
            </a:r>
            <a:br>
              <a:rPr lang="en-IN" sz="1600" u="sng" dirty="0">
                <a:solidFill>
                  <a:schemeClr val="bg1"/>
                </a:solidFill>
              </a:rPr>
            </a:br>
            <a:r>
              <a:rPr lang="en-US" sz="1600" u="sng" dirty="0">
                <a:solidFill>
                  <a:schemeClr val="bg1"/>
                </a:solidFill>
              </a:rPr>
              <a:t>Proposal No. IA/OR/IND/74396/2018 </a:t>
            </a:r>
            <a:endParaRPr lang="en-IN" sz="1600" u="sng" dirty="0">
              <a:solidFill>
                <a:schemeClr val="bg1"/>
              </a:solidFill>
            </a:endParaRPr>
          </a:p>
        </p:txBody>
      </p:sp>
      <p:sp>
        <p:nvSpPr>
          <p:cNvPr id="7" name="Subtitle 5"/>
          <p:cNvSpPr txBox="1">
            <a:spLocks/>
          </p:cNvSpPr>
          <p:nvPr/>
        </p:nvSpPr>
        <p:spPr bwMode="auto">
          <a:xfrm>
            <a:off x="152400" y="5334000"/>
            <a:ext cx="6381749" cy="1685350"/>
          </a:xfrm>
          <a:prstGeom prst="rect">
            <a:avLst/>
          </a:prstGeom>
          <a:noFill/>
          <a:ln w="9525">
            <a:noFill/>
            <a:miter lim="800000"/>
            <a:headEnd/>
            <a:tailEnd/>
          </a:ln>
        </p:spPr>
        <p:txBody>
          <a:bodyPr lIns="45719" tIns="45719" rIns="45719" bIns="45719" anchor="ctr"/>
          <a:lstStyle/>
          <a:p>
            <a:pPr marL="227013" indent="-227013" defTabSz="912813" eaLnBrk="0" hangingPunct="0">
              <a:lnSpc>
                <a:spcPct val="90000"/>
              </a:lnSpc>
              <a:buFont typeface="Arial" charset="0"/>
              <a:buNone/>
            </a:pPr>
            <a:r>
              <a:rPr lang="en-IN" altLang="en-US" sz="1400" b="1" u="sng" dirty="0">
                <a:latin typeface="Arial" charset="0"/>
              </a:rPr>
              <a:t>Consulting Engineers: </a:t>
            </a:r>
          </a:p>
          <a:p>
            <a:pPr marL="227013" indent="-227013" defTabSz="912813" eaLnBrk="0" hangingPunct="0">
              <a:lnSpc>
                <a:spcPct val="90000"/>
              </a:lnSpc>
              <a:buFont typeface="Arial" charset="0"/>
              <a:buNone/>
            </a:pPr>
            <a:r>
              <a:rPr lang="en-IN" altLang="en-US" sz="1400" b="1" dirty="0">
                <a:latin typeface="Arial" charset="0"/>
              </a:rPr>
              <a:t>M. N. </a:t>
            </a:r>
            <a:r>
              <a:rPr lang="en-IN" altLang="en-US" sz="1400" b="1" dirty="0" err="1">
                <a:latin typeface="Arial" charset="0"/>
              </a:rPr>
              <a:t>Dastur</a:t>
            </a:r>
            <a:r>
              <a:rPr lang="en-IN" altLang="en-US" sz="1400" b="1" dirty="0">
                <a:latin typeface="Arial" charset="0"/>
              </a:rPr>
              <a:t> &amp; Co. (P) Ltd. </a:t>
            </a:r>
            <a:endParaRPr lang="en-US" altLang="en-US" sz="1400" b="1" dirty="0">
              <a:latin typeface="Arial" charset="0"/>
            </a:endParaRPr>
          </a:p>
          <a:p>
            <a:r>
              <a:rPr lang="en-US" altLang="en-US" sz="1400" dirty="0">
                <a:latin typeface="Arial" charset="0"/>
              </a:rPr>
              <a:t>NABET Sl. No. – 165 </a:t>
            </a:r>
            <a:r>
              <a:rPr lang="en-US" altLang="en-US" sz="1400" dirty="0" smtClean="0">
                <a:latin typeface="Arial" charset="0"/>
              </a:rPr>
              <a:t>(Valid till 29.03.2022)</a:t>
            </a:r>
            <a:r>
              <a:rPr lang="en-US" altLang="en-US" sz="1400" b="0" dirty="0" smtClean="0">
                <a:latin typeface="Arial" charset="0"/>
              </a:rPr>
              <a:t> </a:t>
            </a:r>
            <a:endParaRPr lang="en-US" altLang="en-US" sz="1400" b="0" dirty="0">
              <a:latin typeface="Arial" charset="0"/>
            </a:endParaRPr>
          </a:p>
          <a:p>
            <a:r>
              <a:rPr lang="en-IN" altLang="en-US" sz="1400" b="1" dirty="0">
                <a:latin typeface="Arial" charset="0"/>
              </a:rPr>
              <a:t>&amp; </a:t>
            </a:r>
          </a:p>
          <a:p>
            <a:r>
              <a:rPr lang="en-IN" altLang="en-US" sz="1400" b="1" dirty="0">
                <a:latin typeface="Arial" charset="0"/>
              </a:rPr>
              <a:t>WAPCOS  </a:t>
            </a:r>
            <a:r>
              <a:rPr lang="en-IN" altLang="en-US" sz="1400" b="1" dirty="0" smtClean="0">
                <a:latin typeface="Arial" charset="0"/>
              </a:rPr>
              <a:t>Ltd.</a:t>
            </a:r>
            <a:endParaRPr lang="en-IN" altLang="en-US" sz="1400" b="1" dirty="0">
              <a:latin typeface="Arial" charset="0"/>
            </a:endParaRPr>
          </a:p>
          <a:p>
            <a:r>
              <a:rPr lang="en-IN" sz="1400" b="0" i="0" u="none" strike="noStrike" baseline="0" dirty="0">
                <a:latin typeface="Arial" panose="020B0604020202020204" pitchFamily="34" charset="0"/>
              </a:rPr>
              <a:t>NABET SI. NO. </a:t>
            </a:r>
            <a:r>
              <a:rPr lang="da-DK" sz="1400" b="0" i="0" u="none" strike="noStrike" baseline="0" dirty="0">
                <a:latin typeface="Arial" panose="020B0604020202020204" pitchFamily="34" charset="0"/>
              </a:rPr>
              <a:t>QCI/NABET/ENV/ACO/18/0797</a:t>
            </a:r>
            <a:endParaRPr lang="en-IN" altLang="en-US" sz="1400" b="0" dirty="0">
              <a:latin typeface="Arial" charset="0"/>
            </a:endParaRPr>
          </a:p>
        </p:txBody>
      </p:sp>
      <p:sp>
        <p:nvSpPr>
          <p:cNvPr id="8" name="Text Box 9"/>
          <p:cNvSpPr txBox="1">
            <a:spLocks noChangeArrowheads="1"/>
          </p:cNvSpPr>
          <p:nvPr/>
        </p:nvSpPr>
        <p:spPr bwMode="auto">
          <a:xfrm>
            <a:off x="539750" y="71929"/>
            <a:ext cx="8353425" cy="5478423"/>
          </a:xfrm>
          <a:prstGeom prst="rect">
            <a:avLst/>
          </a:prstGeom>
          <a:noFill/>
          <a:ln w="9525">
            <a:noFill/>
            <a:miter lim="800000"/>
            <a:headEnd/>
            <a:tailEnd/>
          </a:ln>
        </p:spPr>
        <p:txBody>
          <a:bodyPr lIns="36000" tIns="0" rIns="36000" bIns="0">
            <a:spAutoFit/>
          </a:bodyPr>
          <a:lstStyle/>
          <a:p>
            <a:pPr algn="ctr">
              <a:buFont typeface="Arial" charset="0"/>
              <a:buNone/>
            </a:pPr>
            <a:r>
              <a:rPr lang="en-US" altLang="en-US" sz="4000" b="1" dirty="0">
                <a:solidFill>
                  <a:srgbClr val="000066"/>
                </a:solidFill>
                <a:latin typeface="Cambria" pitchFamily="18" charset="0"/>
              </a:rPr>
              <a:t>Environmental Clearance</a:t>
            </a:r>
          </a:p>
          <a:p>
            <a:pPr algn="ctr">
              <a:buFont typeface="Arial" charset="0"/>
              <a:buNone/>
            </a:pPr>
            <a:endParaRPr lang="en-US" altLang="en-US" sz="1400" b="1" dirty="0">
              <a:solidFill>
                <a:srgbClr val="000066"/>
              </a:solidFill>
              <a:latin typeface="Cambria" pitchFamily="18" charset="0"/>
            </a:endParaRPr>
          </a:p>
          <a:p>
            <a:pPr algn="ctr">
              <a:buFont typeface="Arial" charset="0"/>
              <a:buNone/>
            </a:pPr>
            <a:r>
              <a:rPr lang="en-US" altLang="en-US" sz="3200" b="1" dirty="0">
                <a:solidFill>
                  <a:srgbClr val="000066"/>
                </a:solidFill>
                <a:latin typeface="Cambria" pitchFamily="18" charset="0"/>
              </a:rPr>
              <a:t>For</a:t>
            </a:r>
          </a:p>
          <a:p>
            <a:pPr algn="ctr">
              <a:buFont typeface="Arial" charset="0"/>
              <a:buNone/>
            </a:pPr>
            <a:endParaRPr lang="en-US" altLang="en-US" sz="1400" b="1" dirty="0">
              <a:solidFill>
                <a:srgbClr val="000066"/>
              </a:solidFill>
              <a:latin typeface="Cambria" pitchFamily="18" charset="0"/>
            </a:endParaRPr>
          </a:p>
          <a:p>
            <a:pPr algn="ctr"/>
            <a:r>
              <a:rPr lang="en-US" altLang="en-US" sz="2800" dirty="0">
                <a:solidFill>
                  <a:srgbClr val="000066"/>
                </a:solidFill>
              </a:rPr>
              <a:t>Setting up of ISP for production of 13.2 MTPA Crude Steel, 900 MW Captive Power &amp; </a:t>
            </a:r>
            <a:br>
              <a:rPr lang="en-US" altLang="en-US" sz="2800" dirty="0">
                <a:solidFill>
                  <a:srgbClr val="000066"/>
                </a:solidFill>
              </a:rPr>
            </a:br>
            <a:r>
              <a:rPr lang="en-US" altLang="en-US" sz="2800" dirty="0">
                <a:solidFill>
                  <a:srgbClr val="000066"/>
                </a:solidFill>
              </a:rPr>
              <a:t>10 MTPA Cement Grinding Unit</a:t>
            </a:r>
          </a:p>
          <a:p>
            <a:pPr algn="ctr"/>
            <a:r>
              <a:rPr lang="en-US" altLang="en-US" sz="1400" dirty="0">
                <a:solidFill>
                  <a:srgbClr val="000066"/>
                </a:solidFill>
              </a:rPr>
              <a:t/>
            </a:r>
            <a:br>
              <a:rPr lang="en-US" altLang="en-US" sz="1400" dirty="0">
                <a:solidFill>
                  <a:srgbClr val="000066"/>
                </a:solidFill>
              </a:rPr>
            </a:br>
            <a:r>
              <a:rPr lang="en-US" altLang="en-US" sz="2800" dirty="0">
                <a:solidFill>
                  <a:srgbClr val="000066"/>
                </a:solidFill>
              </a:rPr>
              <a:t>Near </a:t>
            </a:r>
            <a:r>
              <a:rPr lang="en-US" altLang="en-US" sz="2800" dirty="0" err="1">
                <a:solidFill>
                  <a:srgbClr val="000066"/>
                </a:solidFill>
              </a:rPr>
              <a:t>Paradeep</a:t>
            </a:r>
            <a:r>
              <a:rPr lang="en-US" altLang="en-US" sz="2800" dirty="0">
                <a:solidFill>
                  <a:srgbClr val="000066"/>
                </a:solidFill>
              </a:rPr>
              <a:t>, </a:t>
            </a:r>
            <a:r>
              <a:rPr lang="en-US" altLang="en-US" sz="2800" dirty="0" err="1">
                <a:solidFill>
                  <a:srgbClr val="000066"/>
                </a:solidFill>
              </a:rPr>
              <a:t>Tehsil</a:t>
            </a:r>
            <a:r>
              <a:rPr lang="en-US" altLang="en-US" sz="2800" dirty="0">
                <a:solidFill>
                  <a:srgbClr val="000066"/>
                </a:solidFill>
              </a:rPr>
              <a:t>: </a:t>
            </a:r>
            <a:r>
              <a:rPr lang="en-US" altLang="en-US" sz="2800" dirty="0" err="1">
                <a:solidFill>
                  <a:srgbClr val="000066"/>
                </a:solidFill>
              </a:rPr>
              <a:t>Ersama</a:t>
            </a:r>
            <a:r>
              <a:rPr lang="en-US" altLang="en-US" sz="2800" dirty="0">
                <a:solidFill>
                  <a:srgbClr val="000066"/>
                </a:solidFill>
              </a:rPr>
              <a:t>, </a:t>
            </a:r>
            <a:br>
              <a:rPr lang="en-US" altLang="en-US" sz="2800" dirty="0">
                <a:solidFill>
                  <a:srgbClr val="000066"/>
                </a:solidFill>
              </a:rPr>
            </a:br>
            <a:r>
              <a:rPr lang="en-US" altLang="en-US" sz="2800" dirty="0">
                <a:solidFill>
                  <a:srgbClr val="000066"/>
                </a:solidFill>
              </a:rPr>
              <a:t>District: </a:t>
            </a:r>
            <a:r>
              <a:rPr lang="en-US" altLang="en-US" sz="2800" dirty="0" err="1">
                <a:solidFill>
                  <a:srgbClr val="000066"/>
                </a:solidFill>
              </a:rPr>
              <a:t>Jagatsinghpur</a:t>
            </a:r>
            <a:r>
              <a:rPr lang="en-US" altLang="en-US" sz="2800" dirty="0">
                <a:solidFill>
                  <a:srgbClr val="000066"/>
                </a:solidFill>
              </a:rPr>
              <a:t> , State: </a:t>
            </a:r>
            <a:r>
              <a:rPr lang="en-US" altLang="en-US" sz="2800" dirty="0" err="1">
                <a:solidFill>
                  <a:srgbClr val="000066"/>
                </a:solidFill>
              </a:rPr>
              <a:t>Odisha</a:t>
            </a:r>
            <a:endParaRPr lang="en-US" altLang="en-US" sz="2800" dirty="0">
              <a:solidFill>
                <a:srgbClr val="000066"/>
              </a:solidFill>
            </a:endParaRPr>
          </a:p>
          <a:p>
            <a:pPr algn="ctr"/>
            <a:r>
              <a:rPr lang="en-US" sz="1400" spc="200" dirty="0">
                <a:solidFill>
                  <a:prstClr val="black"/>
                </a:solidFill>
                <a:latin typeface="Arial" panose="020B0604020202020204" pitchFamily="34" charset="0"/>
                <a:cs typeface="Arial" panose="020B0604020202020204" pitchFamily="34" charset="0"/>
              </a:rPr>
              <a:t/>
            </a:r>
            <a:br>
              <a:rPr lang="en-US" sz="1400" spc="200" dirty="0">
                <a:solidFill>
                  <a:prstClr val="black"/>
                </a:solidFill>
                <a:latin typeface="Arial" panose="020B0604020202020204" pitchFamily="34" charset="0"/>
                <a:cs typeface="Arial" panose="020B0604020202020204" pitchFamily="34" charset="0"/>
              </a:rPr>
            </a:br>
            <a:r>
              <a:rPr lang="en-IN" altLang="en-US" sz="3200" dirty="0">
                <a:solidFill>
                  <a:srgbClr val="000066"/>
                </a:solidFill>
              </a:rPr>
              <a:t>By</a:t>
            </a:r>
          </a:p>
          <a:p>
            <a:pPr algn="ctr"/>
            <a:r>
              <a:rPr lang="en-IN" sz="1400" spc="200" dirty="0">
                <a:solidFill>
                  <a:prstClr val="black"/>
                </a:solidFill>
                <a:latin typeface="Arial" panose="020B0604020202020204" pitchFamily="34" charset="0"/>
                <a:cs typeface="Arial" panose="020B0604020202020204" pitchFamily="34" charset="0"/>
              </a:rPr>
              <a:t/>
            </a:r>
            <a:br>
              <a:rPr lang="en-IN" sz="1400" spc="200" dirty="0">
                <a:solidFill>
                  <a:prstClr val="black"/>
                </a:solidFill>
                <a:latin typeface="Arial" panose="020B0604020202020204" pitchFamily="34" charset="0"/>
                <a:cs typeface="Arial" panose="020B0604020202020204" pitchFamily="34" charset="0"/>
              </a:rPr>
            </a:br>
            <a:r>
              <a:rPr lang="en-IN" altLang="en-US" sz="3200" dirty="0">
                <a:solidFill>
                  <a:srgbClr val="000066"/>
                </a:solidFill>
              </a:rPr>
              <a:t>JSW UTKAL STEEL LIMITED</a:t>
            </a:r>
            <a:r>
              <a:rPr lang="en-US" altLang="en-US" sz="3200" dirty="0">
                <a:solidFill>
                  <a:srgbClr val="000066"/>
                </a:solidFill>
              </a:rPr>
              <a:t> </a:t>
            </a:r>
            <a:endParaRPr lang="en-US" altLang="en-US" sz="2800" dirty="0">
              <a:solidFill>
                <a:srgbClr val="0000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00DCB9-3B1F-4085-8091-7139467BEA7D}"/>
              </a:ext>
            </a:extLst>
          </p:cNvPr>
          <p:cNvSpPr txBox="1"/>
          <p:nvPr/>
        </p:nvSpPr>
        <p:spPr>
          <a:xfrm>
            <a:off x="152400" y="2427982"/>
            <a:ext cx="8839200" cy="1077218"/>
          </a:xfrm>
          <a:prstGeom prst="rect">
            <a:avLst/>
          </a:prstGeom>
          <a:noFill/>
        </p:spPr>
        <p:txBody>
          <a:bodyPr wrap="square" rtlCol="0">
            <a:spAutoFit/>
          </a:bodyPr>
          <a:lstStyle/>
          <a:p>
            <a:pPr algn="ctr"/>
            <a:r>
              <a:rPr lang="en-IN" sz="3200" dirty="0">
                <a:latin typeface="Arial" panose="020B0604020202020204" pitchFamily="34" charset="0"/>
                <a:cs typeface="Arial" panose="020B0604020202020204" pitchFamily="34" charset="0"/>
              </a:rPr>
              <a:t>Replies to ADS raised at 44</a:t>
            </a:r>
            <a:r>
              <a:rPr lang="en-IN" sz="3200" baseline="30000" dirty="0">
                <a:latin typeface="Arial" panose="020B0604020202020204" pitchFamily="34" charset="0"/>
                <a:cs typeface="Arial" panose="020B0604020202020204" pitchFamily="34" charset="0"/>
              </a:rPr>
              <a:t>th</a:t>
            </a:r>
            <a:r>
              <a:rPr lang="en-IN" sz="3200" dirty="0">
                <a:latin typeface="Arial" panose="020B0604020202020204" pitchFamily="34" charset="0"/>
                <a:cs typeface="Arial" panose="020B0604020202020204" pitchFamily="34" charset="0"/>
              </a:rPr>
              <a:t> REAC (Industry-I) meeting held on 14</a:t>
            </a:r>
            <a:r>
              <a:rPr lang="en-IN" sz="3200" baseline="30000" dirty="0">
                <a:latin typeface="Arial" panose="020B0604020202020204" pitchFamily="34" charset="0"/>
                <a:cs typeface="Arial" panose="020B0604020202020204" pitchFamily="34" charset="0"/>
              </a:rPr>
              <a:t>th</a:t>
            </a:r>
            <a:r>
              <a:rPr lang="en-IN" sz="3200" dirty="0">
                <a:latin typeface="Arial" panose="020B0604020202020204" pitchFamily="34" charset="0"/>
                <a:cs typeface="Arial" panose="020B0604020202020204" pitchFamily="34" charset="0"/>
              </a:rPr>
              <a:t> September 2021</a:t>
            </a:r>
          </a:p>
        </p:txBody>
      </p:sp>
    </p:spTree>
    <p:extLst>
      <p:ext uri="{BB962C8B-B14F-4D97-AF65-F5344CB8AC3E}">
        <p14:creationId xmlns:p14="http://schemas.microsoft.com/office/powerpoint/2010/main" val="257802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89AFB-C91E-417C-A406-305C01B17542}"/>
              </a:ext>
            </a:extLst>
          </p:cNvPr>
          <p:cNvSpPr txBox="1"/>
          <p:nvPr/>
        </p:nvSpPr>
        <p:spPr>
          <a:xfrm>
            <a:off x="263611" y="3048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a : 1. NOC from WAPCOS to use the data for Common EIA</a:t>
            </a:r>
          </a:p>
          <a:p>
            <a:r>
              <a:rPr lang="en-IN" b="1" i="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2. Details of Team Members of WAPCOS</a:t>
            </a:r>
            <a:endParaRPr lang="en-IN" i="1" dirty="0">
              <a:solidFill>
                <a:schemeClr val="tx2">
                  <a:lumMod val="60000"/>
                  <a:lumOff val="40000"/>
                </a:schemeClr>
              </a:solidFill>
            </a:endParaRPr>
          </a:p>
        </p:txBody>
      </p:sp>
      <p:sp>
        <p:nvSpPr>
          <p:cNvPr id="5" name="TextBox 4">
            <a:extLst>
              <a:ext uri="{FF2B5EF4-FFF2-40B4-BE49-F238E27FC236}">
                <a16:creationId xmlns:a16="http://schemas.microsoft.com/office/drawing/2014/main" id="{A600DCB9-3B1F-4085-8091-7139467BEA7D}"/>
              </a:ext>
            </a:extLst>
          </p:cNvPr>
          <p:cNvSpPr txBox="1"/>
          <p:nvPr/>
        </p:nvSpPr>
        <p:spPr>
          <a:xfrm>
            <a:off x="381000" y="1447800"/>
            <a:ext cx="8248989" cy="923330"/>
          </a:xfrm>
          <a:prstGeom prst="rect">
            <a:avLst/>
          </a:prstGeom>
          <a:noFill/>
        </p:spPr>
        <p:txBody>
          <a:bodyPr wrap="none" rtlCol="0">
            <a:spAutoFit/>
          </a:bodyPr>
          <a:lstStyle/>
          <a:p>
            <a:pPr marL="342900" indent="-342900">
              <a:buAutoNum type="arabicPeriod"/>
            </a:pPr>
            <a:r>
              <a:rPr lang="en-IN" dirty="0"/>
              <a:t>WAPCOS has given their consent which has been included in Common EIA Report. </a:t>
            </a:r>
            <a:br>
              <a:rPr lang="en-IN" dirty="0"/>
            </a:br>
            <a:endParaRPr lang="en-IN" dirty="0"/>
          </a:p>
          <a:p>
            <a:pPr marL="342900" indent="-342900">
              <a:buAutoNum type="arabicPeriod"/>
            </a:pPr>
            <a:r>
              <a:rPr lang="en-IN" dirty="0"/>
              <a:t>NABET Declaration of team members of WAPCOS, Included in Common EIA</a:t>
            </a:r>
          </a:p>
        </p:txBody>
      </p:sp>
    </p:spTree>
    <p:extLst>
      <p:ext uri="{BB962C8B-B14F-4D97-AF65-F5344CB8AC3E}">
        <p14:creationId xmlns:p14="http://schemas.microsoft.com/office/powerpoint/2010/main" val="87929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80920898"/>
              </p:ext>
            </p:extLst>
          </p:nvPr>
        </p:nvGraphicFramePr>
        <p:xfrm>
          <a:off x="304800" y="1295401"/>
          <a:ext cx="8534399" cy="5022883"/>
        </p:xfrm>
        <a:graphic>
          <a:graphicData uri="http://schemas.openxmlformats.org/drawingml/2006/table">
            <a:tbl>
              <a:tblPr/>
              <a:tblGrid>
                <a:gridCol w="1168518">
                  <a:extLst>
                    <a:ext uri="{9D8B030D-6E8A-4147-A177-3AD203B41FA5}">
                      <a16:colId xmlns:a16="http://schemas.microsoft.com/office/drawing/2014/main" val="20000"/>
                    </a:ext>
                  </a:extLst>
                </a:gridCol>
                <a:gridCol w="1480251">
                  <a:extLst>
                    <a:ext uri="{9D8B030D-6E8A-4147-A177-3AD203B41FA5}">
                      <a16:colId xmlns:a16="http://schemas.microsoft.com/office/drawing/2014/main" val="20001"/>
                    </a:ext>
                  </a:extLst>
                </a:gridCol>
                <a:gridCol w="2710927">
                  <a:extLst>
                    <a:ext uri="{9D8B030D-6E8A-4147-A177-3AD203B41FA5}">
                      <a16:colId xmlns:a16="http://schemas.microsoft.com/office/drawing/2014/main" val="20002"/>
                    </a:ext>
                  </a:extLst>
                </a:gridCol>
                <a:gridCol w="1589263">
                  <a:extLst>
                    <a:ext uri="{9D8B030D-6E8A-4147-A177-3AD203B41FA5}">
                      <a16:colId xmlns:a16="http://schemas.microsoft.com/office/drawing/2014/main" val="20003"/>
                    </a:ext>
                  </a:extLst>
                </a:gridCol>
                <a:gridCol w="1585440">
                  <a:extLst>
                    <a:ext uri="{9D8B030D-6E8A-4147-A177-3AD203B41FA5}">
                      <a16:colId xmlns:a16="http://schemas.microsoft.com/office/drawing/2014/main" val="20004"/>
                    </a:ext>
                  </a:extLst>
                </a:gridCol>
              </a:tblGrid>
              <a:tr h="839266">
                <a:tc>
                  <a:txBody>
                    <a:bodyPr/>
                    <a:lstStyle/>
                    <a:p>
                      <a:pPr marL="0" marR="0" indent="0" algn="ctr">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Discipline</a:t>
                      </a:r>
                      <a:endParaRPr lang="en-US" sz="900" spc="50">
                        <a:latin typeface="Arial" panose="020B0604020202020204" pitchFamily="34" charset="0"/>
                        <a:ea typeface="Times New Roman"/>
                        <a:cs typeface="Arial" panose="020B0604020202020204" pitchFamily="34" charset="0"/>
                      </a:endParaRPr>
                    </a:p>
                  </a:txBody>
                  <a:tcPr marL="22847" marR="228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Potential impacts</a:t>
                      </a:r>
                      <a:endParaRPr lang="en-US" sz="900" spc="50">
                        <a:latin typeface="Arial" panose="020B0604020202020204" pitchFamily="34" charset="0"/>
                        <a:ea typeface="Times New Roman"/>
                        <a:cs typeface="Arial" panose="020B0604020202020204" pitchFamily="34" charset="0"/>
                      </a:endParaRPr>
                    </a:p>
                  </a:txBody>
                  <a:tcPr marL="22847" marR="228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Mitigation measures</a:t>
                      </a:r>
                      <a:endParaRPr lang="en-US" sz="900" spc="50">
                        <a:latin typeface="Arial" panose="020B0604020202020204" pitchFamily="34" charset="0"/>
                        <a:ea typeface="Times New Roman"/>
                        <a:cs typeface="Arial" panose="020B0604020202020204" pitchFamily="34" charset="0"/>
                      </a:endParaRPr>
                    </a:p>
                  </a:txBody>
                  <a:tcPr marL="22847" marR="228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Cost in Cr </a:t>
                      </a:r>
                      <a:endParaRPr lang="en-US" sz="900" spc="50">
                        <a:latin typeface="Arial" panose="020B0604020202020204" pitchFamily="34" charset="0"/>
                        <a:ea typeface="Times New Roman"/>
                        <a:cs typeface="Arial" panose="020B0604020202020204" pitchFamily="34" charset="0"/>
                      </a:endParaRP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Administrative Authority &amp; Schedule of Implementation and Monitoring</a:t>
                      </a:r>
                      <a:endParaRPr lang="en-US" sz="900" spc="50">
                        <a:latin typeface="Arial" panose="020B0604020202020204" pitchFamily="34" charset="0"/>
                        <a:ea typeface="Times New Roman"/>
                        <a:cs typeface="Arial" panose="020B0604020202020204" pitchFamily="34" charset="0"/>
                      </a:endParaRPr>
                    </a:p>
                  </a:txBody>
                  <a:tcPr marL="22847" marR="228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723">
                <a:tc gridSpan="5">
                  <a:txBody>
                    <a:bodyPr/>
                    <a:lstStyle/>
                    <a:p>
                      <a:pPr marL="0" marR="0" indent="0" algn="l">
                        <a:lnSpc>
                          <a:spcPct val="150000"/>
                        </a:lnSpc>
                        <a:spcBef>
                          <a:spcPts val="0"/>
                        </a:spcBef>
                        <a:spcAft>
                          <a:spcPts val="0"/>
                        </a:spcAft>
                        <a:tabLst>
                          <a:tab pos="900430" algn="l"/>
                          <a:tab pos="360045" algn="l"/>
                          <a:tab pos="900430" algn="l"/>
                        </a:tabLst>
                      </a:pPr>
                      <a:r>
                        <a:rPr lang="en-US" sz="900" b="1" spc="50">
                          <a:latin typeface="Arial" panose="020B0604020202020204" pitchFamily="34" charset="0"/>
                          <a:ea typeface="Times New Roman"/>
                          <a:cs typeface="Arial" panose="020B0604020202020204" pitchFamily="34" charset="0"/>
                        </a:rPr>
                        <a:t>Construction Phase</a:t>
                      </a:r>
                      <a:endParaRPr lang="en-US" sz="900" spc="50">
                        <a:latin typeface="Arial" panose="020B0604020202020204" pitchFamily="34" charset="0"/>
                        <a:ea typeface="Times New Roman"/>
                        <a:cs typeface="Arial" panose="020B0604020202020204" pitchFamily="34" charset="0"/>
                      </a:endParaRP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74088">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Air environment         </a:t>
                      </a: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Emission of dust due to construction activities leading to adverse health &amp; environmental impacts</a:t>
                      </a: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Water sprinkling to arrest fugitive dust emission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Wind barrier screen provided to reduce the wind speed and consequently, reduce the fugitive dust emission</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Logistics would be designed to minimize movement of trucks transporting construction materials and optimize storage of construction materials at site</a:t>
                      </a:r>
                      <a:r>
                        <a:rPr lang="en-US" sz="900" b="1" kern="1200" spc="0">
                          <a:solidFill>
                            <a:srgbClr val="000000"/>
                          </a:solidFill>
                          <a:latin typeface="Arial" panose="020B0604020202020204" pitchFamily="34" charset="0"/>
                          <a:ea typeface="Times New Roman"/>
                          <a:cs typeface="Arial" panose="020B0604020202020204" pitchFamily="34" charset="0"/>
                        </a:rPr>
                        <a:t> </a:t>
                      </a:r>
                      <a:endParaRPr lang="en-US" sz="900" spc="50">
                        <a:latin typeface="Arial" panose="020B0604020202020204" pitchFamily="34" charset="0"/>
                        <a:ea typeface="Times New Roman"/>
                        <a:cs typeface="Arial" panose="020B0604020202020204" pitchFamily="34" charset="0"/>
                      </a:endParaRP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4.5</a:t>
                      </a: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111760" algn="l"/>
                          <a:tab pos="900430" algn="l"/>
                        </a:tabLst>
                      </a:pPr>
                      <a:r>
                        <a:rPr lang="en-US" sz="900" spc="5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Start of construction activities.</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Fortnightly monitoring of Ambient air quality w.r.t PM, SO2 &amp; NOx </a:t>
                      </a: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29252">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Water quality </a:t>
                      </a: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Discharge of construction wastewater including sanitary and kitchen wastewater causing adverse health &amp; ecological impacts</a:t>
                      </a: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Labour hutments would be provided with proper sanitation facilities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The stockpiles would be protected with toe wall of adequate height along with concrete garland drain &amp; catch pits to prevent uncontrolled discharge of runoffs during monsoon</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Temporary discharge of treated water from slurry dewatering to the sea via marine discharge</a:t>
                      </a: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2.0 </a:t>
                      </a:r>
                    </a:p>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3.0</a:t>
                      </a:r>
                    </a:p>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30.0</a:t>
                      </a:r>
                    </a:p>
                  </a:txBody>
                  <a:tcPr marL="22847" marR="22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111760" algn="l"/>
                          <a:tab pos="900430" algn="l"/>
                        </a:tabLst>
                      </a:pPr>
                      <a:r>
                        <a:rPr lang="en-US" sz="900" spc="50" dirty="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Start of construction activities at site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Within 3 months from the start of construction activities</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Before start of slurry dewatering system </a:t>
                      </a:r>
                    </a:p>
                  </a:txBody>
                  <a:tcPr marL="22847" marR="22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r>
              <a:rPr lang="en-US" b="1" i="1" dirty="0"/>
              <a:t>.</a:t>
            </a:r>
            <a:endParaRPr lang="en-IN" b="1" i="1" dirty="0"/>
          </a:p>
        </p:txBody>
      </p:sp>
      <p:graphicFrame>
        <p:nvGraphicFramePr>
          <p:cNvPr id="5" name="Table 4"/>
          <p:cNvGraphicFramePr>
            <a:graphicFrameLocks noGrp="1"/>
          </p:cNvGraphicFramePr>
          <p:nvPr>
            <p:extLst>
              <p:ext uri="{D42A27DB-BD31-4B8C-83A1-F6EECF244321}">
                <p14:modId xmlns:p14="http://schemas.microsoft.com/office/powerpoint/2010/main" val="2488875506"/>
              </p:ext>
            </p:extLst>
          </p:nvPr>
        </p:nvGraphicFramePr>
        <p:xfrm>
          <a:off x="304801" y="1219200"/>
          <a:ext cx="8458199" cy="5257800"/>
        </p:xfrm>
        <a:graphic>
          <a:graphicData uri="http://schemas.openxmlformats.org/drawingml/2006/table">
            <a:tbl>
              <a:tblPr/>
              <a:tblGrid>
                <a:gridCol w="1158085">
                  <a:extLst>
                    <a:ext uri="{9D8B030D-6E8A-4147-A177-3AD203B41FA5}">
                      <a16:colId xmlns:a16="http://schemas.microsoft.com/office/drawing/2014/main" val="20000"/>
                    </a:ext>
                  </a:extLst>
                </a:gridCol>
                <a:gridCol w="1467037">
                  <a:extLst>
                    <a:ext uri="{9D8B030D-6E8A-4147-A177-3AD203B41FA5}">
                      <a16:colId xmlns:a16="http://schemas.microsoft.com/office/drawing/2014/main" val="20001"/>
                    </a:ext>
                  </a:extLst>
                </a:gridCol>
                <a:gridCol w="2686721">
                  <a:extLst>
                    <a:ext uri="{9D8B030D-6E8A-4147-A177-3AD203B41FA5}">
                      <a16:colId xmlns:a16="http://schemas.microsoft.com/office/drawing/2014/main" val="20002"/>
                    </a:ext>
                  </a:extLst>
                </a:gridCol>
                <a:gridCol w="1575073">
                  <a:extLst>
                    <a:ext uri="{9D8B030D-6E8A-4147-A177-3AD203B41FA5}">
                      <a16:colId xmlns:a16="http://schemas.microsoft.com/office/drawing/2014/main" val="20003"/>
                    </a:ext>
                  </a:extLst>
                </a:gridCol>
                <a:gridCol w="1571283">
                  <a:extLst>
                    <a:ext uri="{9D8B030D-6E8A-4147-A177-3AD203B41FA5}">
                      <a16:colId xmlns:a16="http://schemas.microsoft.com/office/drawing/2014/main" val="20004"/>
                    </a:ext>
                  </a:extLst>
                </a:gridCol>
              </a:tblGrid>
              <a:tr h="1295261">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Noise</a:t>
                      </a:r>
                    </a:p>
                  </a:txBody>
                  <a:tcPr marL="20392" marR="20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Increase in noise level due to construction activities causing health effects</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7475" algn="l"/>
                          <a:tab pos="900430" algn="l"/>
                        </a:tabLst>
                      </a:pPr>
                      <a:r>
                        <a:rPr lang="en-US" sz="900" spc="50" dirty="0">
                          <a:latin typeface="Arial" panose="020B0604020202020204" pitchFamily="34" charset="0"/>
                          <a:ea typeface="Times New Roman"/>
                          <a:cs typeface="Arial" panose="020B0604020202020204" pitchFamily="34" charset="0"/>
                        </a:rPr>
                        <a:t>Provision of Personal Protective Equipment (PPE) like ear muffs, ear plugs etc. </a:t>
                      </a:r>
                    </a:p>
                    <a:p>
                      <a:pPr marL="117475" marR="0" indent="-117475" algn="l">
                        <a:lnSpc>
                          <a:spcPct val="150000"/>
                        </a:lnSpc>
                        <a:spcBef>
                          <a:spcPts val="0"/>
                        </a:spcBef>
                        <a:spcAft>
                          <a:spcPts val="0"/>
                        </a:spcAft>
                        <a:tabLst>
                          <a:tab pos="900430" algn="l"/>
                          <a:tab pos="117475" algn="l"/>
                          <a:tab pos="900430" algn="l"/>
                        </a:tabLst>
                      </a:pPr>
                      <a:r>
                        <a:rPr lang="en-US" sz="900" spc="50" dirty="0">
                          <a:latin typeface="Arial" panose="020B0604020202020204" pitchFamily="34" charset="0"/>
                          <a:ea typeface="Times New Roman"/>
                          <a:cs typeface="Arial" panose="020B0604020202020204" pitchFamily="34" charset="0"/>
                        </a:rPr>
                        <a:t> </a:t>
                      </a:r>
                    </a:p>
                    <a:p>
                      <a:pPr marL="117475" marR="0" indent="-117475" algn="l">
                        <a:lnSpc>
                          <a:spcPct val="150000"/>
                        </a:lnSpc>
                        <a:spcBef>
                          <a:spcPts val="0"/>
                        </a:spcBef>
                        <a:spcAft>
                          <a:spcPts val="0"/>
                        </a:spcAft>
                        <a:tabLst>
                          <a:tab pos="900430" algn="l"/>
                          <a:tab pos="117475" algn="l"/>
                          <a:tab pos="900430" algn="l"/>
                        </a:tabLst>
                      </a:pPr>
                      <a:r>
                        <a:rPr lang="en-US" sz="900" spc="50" dirty="0">
                          <a:latin typeface="Arial" panose="020B0604020202020204" pitchFamily="34" charset="0"/>
                          <a:ea typeface="Times New Roman"/>
                          <a:cs typeface="Arial" panose="020B0604020202020204" pitchFamily="34" charset="0"/>
                        </a:rPr>
                        <a:t>-  Noise prone construction activities such as piling, drilling, excavation, cutting, etc. would be limited to daytime only </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0.5</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111760" algn="l"/>
                          <a:tab pos="900430" algn="l"/>
                        </a:tabLst>
                      </a:pPr>
                      <a:r>
                        <a:rPr lang="en-US" sz="900" spc="50" dirty="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Start of construction activities </a:t>
                      </a:r>
                    </a:p>
                  </a:txBody>
                  <a:tcPr marL="20392" marR="20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539">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Land environment</a:t>
                      </a:r>
                    </a:p>
                  </a:txBody>
                  <a:tcPr marL="20392" marR="20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marR="0" indent="-90805" algn="l">
                        <a:lnSpc>
                          <a:spcPct val="150000"/>
                        </a:lnSpc>
                        <a:spcBef>
                          <a:spcPts val="0"/>
                        </a:spcBef>
                        <a:spcAft>
                          <a:spcPts val="1000"/>
                        </a:spcAft>
                        <a:tabLst>
                          <a:tab pos="900430" algn="l"/>
                          <a:tab pos="90805" algn="l"/>
                          <a:tab pos="360045" algn="l"/>
                          <a:tab pos="900430" algn="l"/>
                        </a:tabLst>
                      </a:pPr>
                      <a:r>
                        <a:rPr lang="en-US" sz="900" spc="50" dirty="0">
                          <a:latin typeface="Arial" panose="020B0604020202020204" pitchFamily="34" charset="0"/>
                          <a:ea typeface="Times New Roman"/>
                          <a:cs typeface="Arial" panose="020B0604020202020204" pitchFamily="34" charset="0"/>
                        </a:rPr>
                        <a:t>•	Loss of existing  vegetation cover  </a:t>
                      </a:r>
                    </a:p>
                    <a:p>
                      <a:pPr marL="90805" marR="0" indent="-90805" algn="l">
                        <a:lnSpc>
                          <a:spcPct val="150000"/>
                        </a:lnSpc>
                        <a:spcBef>
                          <a:spcPts val="0"/>
                        </a:spcBef>
                        <a:spcAft>
                          <a:spcPts val="0"/>
                        </a:spcAft>
                        <a:tabLst>
                          <a:tab pos="900430" algn="l"/>
                          <a:tab pos="90805" algn="l"/>
                          <a:tab pos="900430" algn="l"/>
                        </a:tabLst>
                      </a:pPr>
                      <a:r>
                        <a:rPr lang="en-US" sz="900" spc="50" dirty="0">
                          <a:latin typeface="Arial" panose="020B0604020202020204" pitchFamily="34" charset="0"/>
                          <a:ea typeface="Times New Roman"/>
                          <a:cs typeface="Arial" panose="020B0604020202020204" pitchFamily="34" charset="0"/>
                        </a:rPr>
                        <a:t>• Low lying cyclone prone project site</a:t>
                      </a:r>
                    </a:p>
                    <a:p>
                      <a:pPr marL="90805" marR="0" indent="-90805" algn="l">
                        <a:lnSpc>
                          <a:spcPct val="150000"/>
                        </a:lnSpc>
                        <a:spcBef>
                          <a:spcPts val="0"/>
                        </a:spcBef>
                        <a:spcAft>
                          <a:spcPts val="0"/>
                        </a:spcAft>
                        <a:tabLst>
                          <a:tab pos="900430" algn="l"/>
                          <a:tab pos="90805" algn="l"/>
                          <a:tab pos="900430" algn="l"/>
                        </a:tabLst>
                      </a:pPr>
                      <a:r>
                        <a:rPr lang="en-US" sz="900" spc="50" dirty="0">
                          <a:latin typeface="Arial" panose="020B0604020202020204" pitchFamily="34" charset="0"/>
                          <a:ea typeface="Times New Roman"/>
                          <a:cs typeface="Arial" panose="020B0604020202020204" pitchFamily="34" charset="0"/>
                        </a:rPr>
                        <a:t>• Potential leaching from use of dredged sand containing toxic metals</a:t>
                      </a:r>
                      <a:r>
                        <a:rPr lang="en-US" sz="900" b="1" kern="1200" spc="0" dirty="0">
                          <a:solidFill>
                            <a:srgbClr val="000000"/>
                          </a:solidFill>
                          <a:latin typeface="Arial" panose="020B0604020202020204" pitchFamily="34" charset="0"/>
                          <a:ea typeface="Times New Roman"/>
                          <a:cs typeface="Arial" panose="020B0604020202020204" pitchFamily="34" charset="0"/>
                        </a:rPr>
                        <a:t> </a:t>
                      </a:r>
                      <a:endParaRPr lang="en-US" sz="900" spc="50" dirty="0">
                        <a:latin typeface="Arial" panose="020B0604020202020204" pitchFamily="34" charset="0"/>
                        <a:ea typeface="Times New Roman"/>
                        <a:cs typeface="Arial" panose="020B0604020202020204" pitchFamily="34" charset="0"/>
                      </a:endParaRPr>
                    </a:p>
                    <a:p>
                      <a:pPr marL="90805" marR="0" indent="-90805" algn="l">
                        <a:lnSpc>
                          <a:spcPct val="150000"/>
                        </a:lnSpc>
                        <a:spcBef>
                          <a:spcPts val="0"/>
                        </a:spcBef>
                        <a:spcAft>
                          <a:spcPts val="1000"/>
                        </a:spcAft>
                        <a:tabLst>
                          <a:tab pos="900430" algn="l"/>
                          <a:tab pos="90805" algn="l"/>
                          <a:tab pos="360045" algn="l"/>
                          <a:tab pos="900430" algn="l"/>
                        </a:tabLst>
                      </a:pPr>
                      <a:r>
                        <a:rPr lang="en-US" sz="900" spc="50" dirty="0">
                          <a:latin typeface="Arial" panose="020B0604020202020204" pitchFamily="34" charset="0"/>
                          <a:ea typeface="Times New Roman"/>
                          <a:cs typeface="Arial" panose="020B0604020202020204" pitchFamily="34" charset="0"/>
                        </a:rPr>
                        <a:t>• Adverse impact on land due to dumping of solid waste, Plastic waste and MSW like construction debris, excess concrete &amp; cement, rejected components, </a:t>
                      </a:r>
                      <a:r>
                        <a:rPr lang="en-US" sz="900" spc="50" dirty="0" err="1">
                          <a:latin typeface="Arial" panose="020B0604020202020204" pitchFamily="34" charset="0"/>
                          <a:ea typeface="Times New Roman"/>
                          <a:cs typeface="Arial" panose="020B0604020202020204" pitchFamily="34" charset="0"/>
                        </a:rPr>
                        <a:t>etc</a:t>
                      </a:r>
                      <a:r>
                        <a:rPr lang="en-US" sz="900" spc="50" dirty="0">
                          <a:latin typeface="Arial" panose="020B0604020202020204" pitchFamily="34" charset="0"/>
                          <a:ea typeface="Times New Roman"/>
                          <a:cs typeface="Arial" panose="020B0604020202020204" pitchFamily="34" charset="0"/>
                        </a:rPr>
                        <a:t> and domestic waste </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Development of 33% greenbelt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Land reclamation using dredged sand from construction of navigational channel of captive jetties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Decantation &amp; treatment of water in dredged soil before its release to the sea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Proper segregation of the wastes and use of recyclable materials within the plant/sell to external agencies for secondary use </a:t>
                      </a:r>
                    </a:p>
                    <a:p>
                      <a:pPr marL="117475" marR="0" indent="-117475" algn="l">
                        <a:lnSpc>
                          <a:spcPct val="150000"/>
                        </a:lnSpc>
                        <a:spcBef>
                          <a:spcPts val="0"/>
                        </a:spcBef>
                        <a:spcAft>
                          <a:spcPts val="0"/>
                        </a:spcAft>
                        <a:tabLst>
                          <a:tab pos="900430" algn="l"/>
                          <a:tab pos="117475" algn="l"/>
                          <a:tab pos="900430" algn="l"/>
                        </a:tabLst>
                      </a:pPr>
                      <a:r>
                        <a:rPr lang="en-US" sz="900" spc="50">
                          <a:latin typeface="Arial" panose="020B0604020202020204" pitchFamily="34" charset="0"/>
                          <a:ea typeface="Times New Roman"/>
                          <a:cs typeface="Arial" panose="020B0604020202020204" pitchFamily="34" charset="0"/>
                        </a:rPr>
                        <a:t>-  Handling &amp; disposal of</a:t>
                      </a:r>
                      <a:r>
                        <a:rPr lang="en-US" sz="900" b="1" kern="1200" spc="0">
                          <a:solidFill>
                            <a:srgbClr val="000000"/>
                          </a:solidFill>
                          <a:latin typeface="Arial" panose="020B0604020202020204" pitchFamily="34" charset="0"/>
                          <a:ea typeface="Times New Roman"/>
                          <a:cs typeface="Arial" panose="020B0604020202020204" pitchFamily="34" charset="0"/>
                        </a:rPr>
                        <a:t> </a:t>
                      </a:r>
                      <a:r>
                        <a:rPr lang="en-US" sz="900" spc="50">
                          <a:latin typeface="Arial" panose="020B0604020202020204" pitchFamily="34" charset="0"/>
                          <a:ea typeface="Times New Roman"/>
                          <a:cs typeface="Arial" panose="020B0604020202020204" pitchFamily="34" charset="0"/>
                        </a:rPr>
                        <a:t>wastes by authorized agencies as per prevalent regulations </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15.0</a:t>
                      </a:r>
                    </a:p>
                  </a:txBody>
                  <a:tcPr marL="20392" marR="20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Head - Stores</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Peripheral green belt – at the inception stage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Waste water will be </a:t>
                      </a:r>
                      <a:r>
                        <a:rPr lang="en-US" sz="900" spc="50" dirty="0" err="1">
                          <a:latin typeface="Arial" panose="020B0604020202020204" pitchFamily="34" charset="0"/>
                          <a:ea typeface="Times New Roman"/>
                          <a:cs typeface="Arial" panose="020B0604020202020204" pitchFamily="34" charset="0"/>
                        </a:rPr>
                        <a:t>analysed</a:t>
                      </a:r>
                      <a:r>
                        <a:rPr lang="en-US" sz="900" spc="50" dirty="0">
                          <a:latin typeface="Arial" panose="020B0604020202020204" pitchFamily="34" charset="0"/>
                          <a:ea typeface="Times New Roman"/>
                          <a:cs typeface="Arial" panose="020B0604020202020204" pitchFamily="34" charset="0"/>
                        </a:rPr>
                        <a:t> through NABL </a:t>
                      </a:r>
                      <a:r>
                        <a:rPr lang="en-US" sz="900" spc="50" dirty="0" err="1">
                          <a:latin typeface="Arial" panose="020B0604020202020204" pitchFamily="34" charset="0"/>
                          <a:ea typeface="Times New Roman"/>
                          <a:cs typeface="Arial" panose="020B0604020202020204" pitchFamily="34" charset="0"/>
                        </a:rPr>
                        <a:t>recognised</a:t>
                      </a:r>
                      <a:r>
                        <a:rPr lang="en-US" sz="900" spc="50" dirty="0">
                          <a:latin typeface="Arial" panose="020B0604020202020204" pitchFamily="34" charset="0"/>
                          <a:ea typeface="Times New Roman"/>
                          <a:cs typeface="Arial" panose="020B0604020202020204" pitchFamily="34" charset="0"/>
                        </a:rPr>
                        <a:t> lab. On a weekly basis</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As per requirement </a:t>
                      </a:r>
                    </a:p>
                  </a:txBody>
                  <a:tcPr marL="20392" marR="20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54334598"/>
              </p:ext>
            </p:extLst>
          </p:nvPr>
        </p:nvGraphicFramePr>
        <p:xfrm>
          <a:off x="152400" y="1143000"/>
          <a:ext cx="8915399" cy="5562600"/>
        </p:xfrm>
        <a:graphic>
          <a:graphicData uri="http://schemas.openxmlformats.org/drawingml/2006/table">
            <a:tbl>
              <a:tblPr/>
              <a:tblGrid>
                <a:gridCol w="1220688">
                  <a:extLst>
                    <a:ext uri="{9D8B030D-6E8A-4147-A177-3AD203B41FA5}">
                      <a16:colId xmlns:a16="http://schemas.microsoft.com/office/drawing/2014/main" val="20000"/>
                    </a:ext>
                  </a:extLst>
                </a:gridCol>
                <a:gridCol w="1880319">
                  <a:extLst>
                    <a:ext uri="{9D8B030D-6E8A-4147-A177-3AD203B41FA5}">
                      <a16:colId xmlns:a16="http://schemas.microsoft.com/office/drawing/2014/main" val="20001"/>
                    </a:ext>
                  </a:extLst>
                </a:gridCol>
                <a:gridCol w="2497965">
                  <a:extLst>
                    <a:ext uri="{9D8B030D-6E8A-4147-A177-3AD203B41FA5}">
                      <a16:colId xmlns:a16="http://schemas.microsoft.com/office/drawing/2014/main" val="20002"/>
                    </a:ext>
                  </a:extLst>
                </a:gridCol>
                <a:gridCol w="1660212">
                  <a:extLst>
                    <a:ext uri="{9D8B030D-6E8A-4147-A177-3AD203B41FA5}">
                      <a16:colId xmlns:a16="http://schemas.microsoft.com/office/drawing/2014/main" val="20003"/>
                    </a:ext>
                  </a:extLst>
                </a:gridCol>
                <a:gridCol w="1656215">
                  <a:extLst>
                    <a:ext uri="{9D8B030D-6E8A-4147-A177-3AD203B41FA5}">
                      <a16:colId xmlns:a16="http://schemas.microsoft.com/office/drawing/2014/main" val="20004"/>
                    </a:ext>
                  </a:extLst>
                </a:gridCol>
              </a:tblGrid>
              <a:tr h="5562600">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Socio-Economics </a:t>
                      </a:r>
                    </a:p>
                  </a:txBody>
                  <a:tcPr marL="16087" marR="16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marR="0" indent="-90805" algn="l">
                        <a:lnSpc>
                          <a:spcPct val="150000"/>
                        </a:lnSpc>
                        <a:spcBef>
                          <a:spcPts val="0"/>
                        </a:spcBef>
                        <a:spcAft>
                          <a:spcPts val="0"/>
                        </a:spcAft>
                        <a:tabLst>
                          <a:tab pos="900430" algn="l"/>
                          <a:tab pos="90805" algn="l"/>
                          <a:tab pos="900430" algn="l"/>
                        </a:tabLst>
                      </a:pPr>
                      <a:r>
                        <a:rPr lang="en-US" sz="900" spc="50">
                          <a:latin typeface="Arial" panose="020B0604020202020204" pitchFamily="34" charset="0"/>
                          <a:ea typeface="Times New Roman"/>
                          <a:cs typeface="Arial" panose="020B0604020202020204" pitchFamily="34" charset="0"/>
                        </a:rPr>
                        <a:t>• Local employment opportunities, as per required skill set </a:t>
                      </a:r>
                    </a:p>
                    <a:p>
                      <a:pPr marL="90805" marR="0" indent="-90805" algn="l">
                        <a:lnSpc>
                          <a:spcPct val="150000"/>
                        </a:lnSpc>
                        <a:spcBef>
                          <a:spcPts val="0"/>
                        </a:spcBef>
                        <a:spcAft>
                          <a:spcPts val="0"/>
                        </a:spcAft>
                        <a:tabLst>
                          <a:tab pos="900430" algn="l"/>
                          <a:tab pos="90805" algn="l"/>
                          <a:tab pos="900430" algn="l"/>
                        </a:tabLst>
                      </a:pPr>
                      <a:r>
                        <a:rPr lang="en-US" sz="900" spc="50">
                          <a:latin typeface="Arial" panose="020B0604020202020204" pitchFamily="34" charset="0"/>
                          <a:ea typeface="Times New Roman"/>
                          <a:cs typeface="Arial" panose="020B0604020202020204" pitchFamily="34" charset="0"/>
                        </a:rPr>
                        <a:t>• Promotion and augmentation of ancillary &amp; auxiliary establishments </a:t>
                      </a:r>
                    </a:p>
                    <a:p>
                      <a:pPr marL="90805" marR="0" indent="-90805" algn="l">
                        <a:lnSpc>
                          <a:spcPct val="150000"/>
                        </a:lnSpc>
                        <a:spcBef>
                          <a:spcPts val="0"/>
                        </a:spcBef>
                        <a:spcAft>
                          <a:spcPts val="0"/>
                        </a:spcAft>
                        <a:tabLst>
                          <a:tab pos="900430" algn="l"/>
                          <a:tab pos="90805" algn="l"/>
                          <a:tab pos="900430" algn="l"/>
                        </a:tabLst>
                      </a:pPr>
                      <a:r>
                        <a:rPr lang="en-US" sz="900" spc="50">
                          <a:latin typeface="Arial" panose="020B0604020202020204" pitchFamily="34" charset="0"/>
                          <a:ea typeface="Times New Roman"/>
                          <a:cs typeface="Arial" panose="020B0604020202020204" pitchFamily="34" charset="0"/>
                        </a:rPr>
                        <a:t>• Potential hike in local purchasing power, land &amp; property prices, rent scales and household income leading to a positive impact on the economic growth of the region </a:t>
                      </a:r>
                    </a:p>
                    <a:p>
                      <a:pPr marL="90805" marR="0" indent="-90805" algn="l">
                        <a:lnSpc>
                          <a:spcPct val="150000"/>
                        </a:lnSpc>
                        <a:spcBef>
                          <a:spcPts val="0"/>
                        </a:spcBef>
                        <a:spcAft>
                          <a:spcPts val="0"/>
                        </a:spcAft>
                        <a:tabLst>
                          <a:tab pos="900430" algn="l"/>
                          <a:tab pos="90805" algn="l"/>
                          <a:tab pos="900430" algn="l"/>
                        </a:tabLst>
                      </a:pPr>
                      <a:r>
                        <a:rPr lang="en-US" sz="900" spc="50">
                          <a:latin typeface="Arial" panose="020B0604020202020204" pitchFamily="34" charset="0"/>
                          <a:ea typeface="Times New Roman"/>
                          <a:cs typeface="Arial" panose="020B0604020202020204" pitchFamily="34" charset="0"/>
                        </a:rPr>
                        <a:t>• Loss of cashew plantation and betel vineyards, leading to loss of livelihood, contribution to local economy and the generational transfer of traditional knowledge </a:t>
                      </a:r>
                    </a:p>
                    <a:p>
                      <a:pPr marL="90805" marR="0" indent="-90805" algn="l">
                        <a:lnSpc>
                          <a:spcPct val="150000"/>
                        </a:lnSpc>
                        <a:spcBef>
                          <a:spcPts val="0"/>
                        </a:spcBef>
                        <a:spcAft>
                          <a:spcPts val="0"/>
                        </a:spcAft>
                        <a:tabLst>
                          <a:tab pos="900430" algn="l"/>
                          <a:tab pos="90805" algn="l"/>
                          <a:tab pos="900430" algn="l"/>
                        </a:tabLst>
                      </a:pPr>
                      <a:r>
                        <a:rPr lang="en-US" sz="900" spc="50">
                          <a:latin typeface="Arial" panose="020B0604020202020204" pitchFamily="34" charset="0"/>
                          <a:ea typeface="Times New Roman"/>
                          <a:cs typeface="Arial" panose="020B0604020202020204" pitchFamily="34" charset="0"/>
                        </a:rPr>
                        <a:t>• Potential loss of access or restricted access to surface water bodies for fishing communities </a:t>
                      </a:r>
                    </a:p>
                  </a:txBody>
                  <a:tcPr marL="16087" marR="16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indent="-155575" algn="l">
                        <a:lnSpc>
                          <a:spcPct val="150000"/>
                        </a:lnSpc>
                        <a:spcBef>
                          <a:spcPts val="0"/>
                        </a:spcBef>
                        <a:spcAft>
                          <a:spcPts val="0"/>
                        </a:spcAft>
                        <a:tabLst>
                          <a:tab pos="900430" algn="l"/>
                          <a:tab pos="155575" algn="l"/>
                          <a:tab pos="900430" algn="l"/>
                        </a:tabLst>
                      </a:pPr>
                      <a:r>
                        <a:rPr lang="en-US" sz="900" spc="50">
                          <a:latin typeface="Arial" panose="020B0604020202020204" pitchFamily="34" charset="0"/>
                          <a:ea typeface="Times New Roman"/>
                          <a:cs typeface="Arial" panose="020B0604020202020204" pitchFamily="34" charset="0"/>
                        </a:rPr>
                        <a:t>- 	Support towards vocational and industrial training of local population (having basic qualification) is being provided for up-gradation of skill </a:t>
                      </a:r>
                    </a:p>
                    <a:p>
                      <a:pPr marL="155575" marR="0" indent="-155575" algn="l">
                        <a:lnSpc>
                          <a:spcPct val="150000"/>
                        </a:lnSpc>
                        <a:spcBef>
                          <a:spcPts val="0"/>
                        </a:spcBef>
                        <a:spcAft>
                          <a:spcPts val="0"/>
                        </a:spcAft>
                        <a:tabLst>
                          <a:tab pos="900430" algn="l"/>
                          <a:tab pos="155575" algn="l"/>
                          <a:tab pos="900430" algn="l"/>
                        </a:tabLst>
                      </a:pPr>
                      <a:r>
                        <a:rPr lang="en-US" sz="900" spc="50">
                          <a:latin typeface="Arial" panose="020B0604020202020204" pitchFamily="34" charset="0"/>
                          <a:ea typeface="Times New Roman"/>
                          <a:cs typeface="Arial" panose="020B0604020202020204" pitchFamily="34" charset="0"/>
                        </a:rPr>
                        <a:t>- 	Strict adherence to applicable regulations guiding the process of Land Acquisition, Rehabilitation and Resettlement and ensure alternate means of sustenance for the affected people </a:t>
                      </a:r>
                    </a:p>
                    <a:p>
                      <a:pPr marL="155575" marR="0" indent="-155575" algn="l">
                        <a:lnSpc>
                          <a:spcPct val="150000"/>
                        </a:lnSpc>
                        <a:spcBef>
                          <a:spcPts val="0"/>
                        </a:spcBef>
                        <a:spcAft>
                          <a:spcPts val="0"/>
                        </a:spcAft>
                        <a:tabLst>
                          <a:tab pos="900430" algn="l"/>
                          <a:tab pos="155575" algn="l"/>
                          <a:tab pos="900430" algn="l"/>
                        </a:tabLst>
                      </a:pPr>
                      <a:r>
                        <a:rPr lang="en-US" sz="900" spc="50">
                          <a:latin typeface="Arial" panose="020B0604020202020204" pitchFamily="34" charset="0"/>
                          <a:ea typeface="Times New Roman"/>
                          <a:cs typeface="Arial" panose="020B0604020202020204" pitchFamily="34" charset="0"/>
                        </a:rPr>
                        <a:t>- 	Strict adherence to applicable regulations guiding the aspect of Riparian Rights </a:t>
                      </a:r>
                    </a:p>
                  </a:txBody>
                  <a:tcPr marL="16087" marR="16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196.5 (R&amp;R cost allocated separately)</a:t>
                      </a:r>
                    </a:p>
                  </a:txBody>
                  <a:tcPr marL="16087" marR="160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Head – HR</a:t>
                      </a:r>
                      <a:br>
                        <a:rPr lang="en-US" sz="900" spc="50" dirty="0">
                          <a:latin typeface="Arial" panose="020B0604020202020204" pitchFamily="34" charset="0"/>
                          <a:ea typeface="Times New Roman"/>
                          <a:cs typeface="Arial" panose="020B0604020202020204" pitchFamily="34" charset="0"/>
                        </a:rPr>
                      </a:br>
                      <a:r>
                        <a:rPr lang="en-US" sz="900" spc="50" dirty="0">
                          <a:latin typeface="Arial" panose="020B0604020202020204" pitchFamily="34" charset="0"/>
                          <a:ea typeface="Times New Roman"/>
                          <a:cs typeface="Arial" panose="020B0604020202020204" pitchFamily="34" charset="0"/>
                        </a:rPr>
                        <a:t>&amp;</a:t>
                      </a:r>
                      <a:br>
                        <a:rPr lang="en-US" sz="900" spc="50" dirty="0">
                          <a:latin typeface="Arial" panose="020B0604020202020204" pitchFamily="34" charset="0"/>
                          <a:ea typeface="Times New Roman"/>
                          <a:cs typeface="Arial" panose="020B0604020202020204" pitchFamily="34" charset="0"/>
                        </a:rPr>
                      </a:br>
                      <a:r>
                        <a:rPr lang="en-US" sz="900" spc="50" dirty="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At the inception stage and will be monitored by District Administration. </a:t>
                      </a:r>
                    </a:p>
                  </a:txBody>
                  <a:tcPr marL="16087" marR="16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r>
              <a:rPr lang="en-US" b="1" i="1" dirty="0"/>
              <a:t>.</a:t>
            </a:r>
            <a:endParaRPr lang="en-IN" b="1" i="1" dirty="0"/>
          </a:p>
        </p:txBody>
      </p:sp>
      <p:graphicFrame>
        <p:nvGraphicFramePr>
          <p:cNvPr id="5" name="Table 4"/>
          <p:cNvGraphicFramePr>
            <a:graphicFrameLocks noGrp="1"/>
          </p:cNvGraphicFramePr>
          <p:nvPr>
            <p:extLst>
              <p:ext uri="{D42A27DB-BD31-4B8C-83A1-F6EECF244321}">
                <p14:modId xmlns:p14="http://schemas.microsoft.com/office/powerpoint/2010/main" val="3024917460"/>
              </p:ext>
            </p:extLst>
          </p:nvPr>
        </p:nvGraphicFramePr>
        <p:xfrm>
          <a:off x="228598" y="1219200"/>
          <a:ext cx="8686801" cy="5257800"/>
        </p:xfrm>
        <a:graphic>
          <a:graphicData uri="http://schemas.openxmlformats.org/drawingml/2006/table">
            <a:tbl>
              <a:tblPr/>
              <a:tblGrid>
                <a:gridCol w="1189386">
                  <a:extLst>
                    <a:ext uri="{9D8B030D-6E8A-4147-A177-3AD203B41FA5}">
                      <a16:colId xmlns:a16="http://schemas.microsoft.com/office/drawing/2014/main" val="20000"/>
                    </a:ext>
                  </a:extLst>
                </a:gridCol>
                <a:gridCol w="1506686">
                  <a:extLst>
                    <a:ext uri="{9D8B030D-6E8A-4147-A177-3AD203B41FA5}">
                      <a16:colId xmlns:a16="http://schemas.microsoft.com/office/drawing/2014/main" val="20001"/>
                    </a:ext>
                  </a:extLst>
                </a:gridCol>
                <a:gridCol w="2759337">
                  <a:extLst>
                    <a:ext uri="{9D8B030D-6E8A-4147-A177-3AD203B41FA5}">
                      <a16:colId xmlns:a16="http://schemas.microsoft.com/office/drawing/2014/main" val="20002"/>
                    </a:ext>
                  </a:extLst>
                </a:gridCol>
                <a:gridCol w="1617642">
                  <a:extLst>
                    <a:ext uri="{9D8B030D-6E8A-4147-A177-3AD203B41FA5}">
                      <a16:colId xmlns:a16="http://schemas.microsoft.com/office/drawing/2014/main" val="20003"/>
                    </a:ext>
                  </a:extLst>
                </a:gridCol>
                <a:gridCol w="1613750">
                  <a:extLst>
                    <a:ext uri="{9D8B030D-6E8A-4147-A177-3AD203B41FA5}">
                      <a16:colId xmlns:a16="http://schemas.microsoft.com/office/drawing/2014/main" val="20004"/>
                    </a:ext>
                  </a:extLst>
                </a:gridCol>
              </a:tblGrid>
              <a:tr h="5257800">
                <a:tc>
                  <a:txBody>
                    <a:bodyPr/>
                    <a:lstStyle/>
                    <a:p>
                      <a:pPr marL="0" marR="0" indent="0" algn="l">
                        <a:lnSpc>
                          <a:spcPct val="150000"/>
                        </a:lnSpc>
                        <a:spcBef>
                          <a:spcPts val="0"/>
                        </a:spcBef>
                        <a:spcAft>
                          <a:spcPts val="1000"/>
                        </a:spcAft>
                        <a:tabLst>
                          <a:tab pos="900430" algn="l"/>
                          <a:tab pos="360045" algn="l"/>
                          <a:tab pos="900430" algn="l"/>
                        </a:tabLst>
                      </a:pPr>
                      <a:r>
                        <a:rPr lang="en-US" sz="1000" spc="50" dirty="0">
                          <a:latin typeface="Arial" panose="020B0604020202020204" pitchFamily="34" charset="0"/>
                          <a:ea typeface="Times New Roman"/>
                          <a:cs typeface="Arial" panose="020B0604020202020204" pitchFamily="34" charset="0"/>
                        </a:rPr>
                        <a:t>Ecology </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4460" marR="0" indent="-124460" algn="l">
                        <a:lnSpc>
                          <a:spcPct val="150000"/>
                        </a:lnSpc>
                        <a:spcBef>
                          <a:spcPts val="0"/>
                        </a:spcBef>
                        <a:spcAft>
                          <a:spcPts val="1000"/>
                        </a:spcAft>
                        <a:tabLst>
                          <a:tab pos="900430" algn="l"/>
                          <a:tab pos="124460" algn="l"/>
                          <a:tab pos="900430" algn="l"/>
                        </a:tabLst>
                      </a:pPr>
                      <a:r>
                        <a:rPr lang="en-US" sz="1000" spc="50" dirty="0">
                          <a:latin typeface="Arial" panose="020B0604020202020204" pitchFamily="34" charset="0"/>
                          <a:ea typeface="Times New Roman"/>
                          <a:cs typeface="Arial" panose="020B0604020202020204" pitchFamily="34" charset="0"/>
                        </a:rPr>
                        <a:t>• Loss of existing vegetation cover   </a:t>
                      </a:r>
                    </a:p>
                    <a:p>
                      <a:pPr marL="124460" marR="0" indent="-124460" algn="l">
                        <a:lnSpc>
                          <a:spcPct val="150000"/>
                        </a:lnSpc>
                        <a:spcBef>
                          <a:spcPts val="0"/>
                        </a:spcBef>
                        <a:spcAft>
                          <a:spcPts val="1000"/>
                        </a:spcAft>
                        <a:tabLst>
                          <a:tab pos="900430" algn="l"/>
                          <a:tab pos="124460" algn="l"/>
                          <a:tab pos="900430" algn="l"/>
                        </a:tabLst>
                      </a:pPr>
                      <a:r>
                        <a:rPr lang="en-US" sz="1000" spc="50" dirty="0">
                          <a:latin typeface="Arial" panose="020B0604020202020204" pitchFamily="34" charset="0"/>
                          <a:ea typeface="Times New Roman"/>
                          <a:cs typeface="Arial" panose="020B0604020202020204" pitchFamily="34" charset="0"/>
                        </a:rPr>
                        <a:t>• Emission of dust causing adverse impact on terrestrial flora due to temporary reduction in photosynthesis rate </a:t>
                      </a:r>
                    </a:p>
                    <a:p>
                      <a:pPr marL="124460" marR="0" indent="-124460" algn="l">
                        <a:lnSpc>
                          <a:spcPct val="150000"/>
                        </a:lnSpc>
                        <a:spcBef>
                          <a:spcPts val="0"/>
                        </a:spcBef>
                        <a:spcAft>
                          <a:spcPts val="1000"/>
                        </a:spcAft>
                        <a:tabLst>
                          <a:tab pos="900430" algn="l"/>
                          <a:tab pos="124460" algn="l"/>
                          <a:tab pos="900430" algn="l"/>
                        </a:tabLst>
                      </a:pPr>
                      <a:r>
                        <a:rPr lang="en-US" sz="1000" spc="50" dirty="0">
                          <a:latin typeface="Arial" panose="020B0604020202020204" pitchFamily="34" charset="0"/>
                          <a:ea typeface="Times New Roman"/>
                          <a:cs typeface="Arial" panose="020B0604020202020204" pitchFamily="34" charset="0"/>
                        </a:rPr>
                        <a:t>• Potential adverse impact if discharge of wastewater done </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1445" marR="0" indent="-131445" algn="l">
                        <a:lnSpc>
                          <a:spcPct val="150000"/>
                        </a:lnSpc>
                        <a:spcBef>
                          <a:spcPts val="0"/>
                        </a:spcBef>
                        <a:spcAft>
                          <a:spcPts val="1000"/>
                        </a:spcAft>
                        <a:tabLst>
                          <a:tab pos="900430" algn="l"/>
                          <a:tab pos="131445" algn="l"/>
                          <a:tab pos="900430" algn="l"/>
                        </a:tabLst>
                      </a:pPr>
                      <a:r>
                        <a:rPr lang="en-US" sz="1000" spc="50" dirty="0">
                          <a:latin typeface="Arial" panose="020B0604020202020204" pitchFamily="34" charset="0"/>
                          <a:ea typeface="Times New Roman"/>
                          <a:cs typeface="Arial" panose="020B0604020202020204" pitchFamily="34" charset="0"/>
                        </a:rPr>
                        <a:t>-  Plantation of diverse deep rooted native plant species  </a:t>
                      </a:r>
                    </a:p>
                    <a:p>
                      <a:pPr marL="131445" marR="0" indent="-131445" algn="l">
                        <a:lnSpc>
                          <a:spcPct val="150000"/>
                        </a:lnSpc>
                        <a:spcBef>
                          <a:spcPts val="0"/>
                        </a:spcBef>
                        <a:spcAft>
                          <a:spcPts val="1000"/>
                        </a:spcAft>
                        <a:tabLst>
                          <a:tab pos="900430" algn="l"/>
                          <a:tab pos="131445" algn="l"/>
                          <a:tab pos="900430" algn="l"/>
                        </a:tabLst>
                      </a:pPr>
                      <a:r>
                        <a:rPr lang="en-US" sz="1000" spc="50" dirty="0">
                          <a:latin typeface="Arial" panose="020B0604020202020204" pitchFamily="34" charset="0"/>
                          <a:ea typeface="Times New Roman"/>
                          <a:cs typeface="Arial" panose="020B0604020202020204" pitchFamily="34" charset="0"/>
                        </a:rPr>
                        <a:t>-  Temporary impact to be abated by measures like water sprinkling, paving roads </a:t>
                      </a:r>
                    </a:p>
                    <a:p>
                      <a:pPr marL="131445" marR="0" indent="-131445" algn="l">
                        <a:lnSpc>
                          <a:spcPct val="150000"/>
                        </a:lnSpc>
                        <a:spcBef>
                          <a:spcPts val="0"/>
                        </a:spcBef>
                        <a:spcAft>
                          <a:spcPts val="1000"/>
                        </a:spcAft>
                        <a:tabLst>
                          <a:tab pos="900430" algn="l"/>
                          <a:tab pos="131445" algn="l"/>
                          <a:tab pos="900430" algn="l"/>
                        </a:tabLst>
                      </a:pPr>
                      <a:r>
                        <a:rPr lang="en-US" sz="1000" spc="50" dirty="0">
                          <a:latin typeface="Arial" panose="020B0604020202020204" pitchFamily="34" charset="0"/>
                          <a:ea typeface="Times New Roman"/>
                          <a:cs typeface="Arial" panose="020B0604020202020204" pitchFamily="34" charset="0"/>
                        </a:rPr>
                        <a:t>-  Treatment of wastewater and reuse in dust suppression &amp; landscaping </a:t>
                      </a:r>
                    </a:p>
                    <a:p>
                      <a:pPr marL="131445" marR="0" indent="-131445" algn="l">
                        <a:lnSpc>
                          <a:spcPct val="150000"/>
                        </a:lnSpc>
                        <a:spcBef>
                          <a:spcPts val="0"/>
                        </a:spcBef>
                        <a:spcAft>
                          <a:spcPts val="1000"/>
                        </a:spcAft>
                        <a:tabLst>
                          <a:tab pos="900430" algn="l"/>
                          <a:tab pos="131445" algn="l"/>
                          <a:tab pos="900430" algn="l"/>
                        </a:tabLst>
                      </a:pPr>
                      <a:r>
                        <a:rPr lang="en-US" sz="1000" spc="50" dirty="0">
                          <a:latin typeface="Arial" panose="020B0604020202020204" pitchFamily="34" charset="0"/>
                          <a:ea typeface="Times New Roman"/>
                          <a:cs typeface="Arial" panose="020B0604020202020204" pitchFamily="34" charset="0"/>
                        </a:rPr>
                        <a:t>-  Discharge of CPP</a:t>
                      </a:r>
                      <a:r>
                        <a:rPr lang="en-US" sz="1000" spc="50" baseline="0" dirty="0">
                          <a:latin typeface="Arial" panose="020B0604020202020204" pitchFamily="34" charset="0"/>
                          <a:ea typeface="Times New Roman"/>
                          <a:cs typeface="Arial" panose="020B0604020202020204" pitchFamily="34" charset="0"/>
                        </a:rPr>
                        <a:t> cooling water</a:t>
                      </a:r>
                      <a:r>
                        <a:rPr lang="en-US" sz="1000" spc="50" dirty="0">
                          <a:latin typeface="Arial" panose="020B0604020202020204" pitchFamily="34" charset="0"/>
                          <a:ea typeface="Times New Roman"/>
                          <a:cs typeface="Arial" panose="020B0604020202020204" pitchFamily="34" charset="0"/>
                        </a:rPr>
                        <a:t>, conforming to CPCB guidelines for discharge to the marine environment, to the sea through marine discharge pipeline</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1000" spc="50">
                          <a:latin typeface="Arial" panose="020B0604020202020204" pitchFamily="34" charset="0"/>
                          <a:ea typeface="Times New Roman"/>
                          <a:cs typeface="Arial" panose="020B0604020202020204" pitchFamily="34" charset="0"/>
                        </a:rPr>
                        <a:t>Included under land management </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1760" algn="l"/>
                          <a:tab pos="900430" algn="l"/>
                        </a:tabLst>
                      </a:pPr>
                      <a:r>
                        <a:rPr lang="en-US" sz="1000" spc="50" dirty="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1000" spc="50" dirty="0">
                          <a:latin typeface="Arial" panose="020B0604020202020204" pitchFamily="34" charset="0"/>
                          <a:ea typeface="Times New Roman"/>
                          <a:cs typeface="Arial" panose="020B0604020202020204" pitchFamily="34" charset="0"/>
                        </a:rPr>
                        <a:t>&amp;</a:t>
                      </a:r>
                      <a:br>
                        <a:rPr lang="en-US" sz="1000" spc="50" dirty="0">
                          <a:latin typeface="Arial" panose="020B0604020202020204" pitchFamily="34" charset="0"/>
                          <a:ea typeface="Times New Roman"/>
                          <a:cs typeface="Arial" panose="020B0604020202020204" pitchFamily="34" charset="0"/>
                        </a:rPr>
                      </a:br>
                      <a:r>
                        <a:rPr lang="en-US" sz="1000" spc="50" dirty="0">
                          <a:latin typeface="Arial" panose="020B0604020202020204" pitchFamily="34" charset="0"/>
                          <a:ea typeface="Times New Roman"/>
                          <a:cs typeface="Arial" panose="020B0604020202020204" pitchFamily="34" charset="0"/>
                        </a:rPr>
                        <a:t>Head - EHS</a:t>
                      </a:r>
                    </a:p>
                    <a:p>
                      <a:pPr marL="0" marR="0" indent="0" algn="l">
                        <a:lnSpc>
                          <a:spcPct val="150000"/>
                        </a:lnSpc>
                        <a:spcBef>
                          <a:spcPts val="0"/>
                        </a:spcBef>
                        <a:spcAft>
                          <a:spcPts val="1000"/>
                        </a:spcAft>
                        <a:tabLst>
                          <a:tab pos="900430" algn="l"/>
                          <a:tab pos="360045" algn="l"/>
                          <a:tab pos="900430" algn="l"/>
                        </a:tabLst>
                      </a:pPr>
                      <a:r>
                        <a:rPr lang="en-US" sz="1000" spc="50" dirty="0">
                          <a:latin typeface="Arial" panose="020B0604020202020204" pitchFamily="34" charset="0"/>
                          <a:ea typeface="Times New Roman"/>
                          <a:cs typeface="Arial" panose="020B0604020202020204" pitchFamily="34" charset="0"/>
                        </a:rPr>
                        <a:t>At the beginning of construction activities.</a:t>
                      </a:r>
                    </a:p>
                    <a:p>
                      <a:pPr marL="0" marR="0" indent="0" algn="l">
                        <a:lnSpc>
                          <a:spcPct val="150000"/>
                        </a:lnSpc>
                        <a:spcBef>
                          <a:spcPts val="0"/>
                        </a:spcBef>
                        <a:spcAft>
                          <a:spcPts val="1000"/>
                        </a:spcAft>
                        <a:tabLst>
                          <a:tab pos="900430" algn="l"/>
                          <a:tab pos="360045" algn="l"/>
                          <a:tab pos="900430" algn="l"/>
                        </a:tabLst>
                      </a:pPr>
                      <a:r>
                        <a:rPr lang="en-US" sz="1000" spc="50" dirty="0">
                          <a:latin typeface="Arial" panose="020B0604020202020204" pitchFamily="34" charset="0"/>
                          <a:ea typeface="Times New Roman"/>
                          <a:cs typeface="Arial" panose="020B0604020202020204" pitchFamily="34" charset="0"/>
                        </a:rPr>
                        <a:t>Monitoring will be done by Head-Horticulture  on a monthly basis </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95367607"/>
              </p:ext>
            </p:extLst>
          </p:nvPr>
        </p:nvGraphicFramePr>
        <p:xfrm>
          <a:off x="304799" y="1141008"/>
          <a:ext cx="8686801" cy="5608280"/>
        </p:xfrm>
        <a:graphic>
          <a:graphicData uri="http://schemas.openxmlformats.org/drawingml/2006/table">
            <a:tbl>
              <a:tblPr/>
              <a:tblGrid>
                <a:gridCol w="1189387">
                  <a:extLst>
                    <a:ext uri="{9D8B030D-6E8A-4147-A177-3AD203B41FA5}">
                      <a16:colId xmlns:a16="http://schemas.microsoft.com/office/drawing/2014/main" val="20000"/>
                    </a:ext>
                  </a:extLst>
                </a:gridCol>
                <a:gridCol w="1506685">
                  <a:extLst>
                    <a:ext uri="{9D8B030D-6E8A-4147-A177-3AD203B41FA5}">
                      <a16:colId xmlns:a16="http://schemas.microsoft.com/office/drawing/2014/main" val="20001"/>
                    </a:ext>
                  </a:extLst>
                </a:gridCol>
                <a:gridCol w="2759336">
                  <a:extLst>
                    <a:ext uri="{9D8B030D-6E8A-4147-A177-3AD203B41FA5}">
                      <a16:colId xmlns:a16="http://schemas.microsoft.com/office/drawing/2014/main" val="20002"/>
                    </a:ext>
                  </a:extLst>
                </a:gridCol>
                <a:gridCol w="1617642">
                  <a:extLst>
                    <a:ext uri="{9D8B030D-6E8A-4147-A177-3AD203B41FA5}">
                      <a16:colId xmlns:a16="http://schemas.microsoft.com/office/drawing/2014/main" val="20003"/>
                    </a:ext>
                  </a:extLst>
                </a:gridCol>
                <a:gridCol w="1613751">
                  <a:extLst>
                    <a:ext uri="{9D8B030D-6E8A-4147-A177-3AD203B41FA5}">
                      <a16:colId xmlns:a16="http://schemas.microsoft.com/office/drawing/2014/main" val="20004"/>
                    </a:ext>
                  </a:extLst>
                </a:gridCol>
              </a:tblGrid>
              <a:tr h="136589">
                <a:tc gridSpan="5">
                  <a:txBody>
                    <a:bodyPr/>
                    <a:lstStyle/>
                    <a:p>
                      <a:pPr marL="0" marR="0" indent="0" algn="l">
                        <a:lnSpc>
                          <a:spcPct val="150000"/>
                        </a:lnSpc>
                        <a:spcBef>
                          <a:spcPts val="0"/>
                        </a:spcBef>
                        <a:spcAft>
                          <a:spcPts val="0"/>
                        </a:spcAft>
                        <a:tabLst>
                          <a:tab pos="900430" algn="l"/>
                          <a:tab pos="111760" algn="l"/>
                          <a:tab pos="360045" algn="l"/>
                          <a:tab pos="900430" algn="l"/>
                        </a:tabLst>
                      </a:pPr>
                      <a:r>
                        <a:rPr lang="en-US" sz="900" b="1" spc="50">
                          <a:latin typeface="Arial" panose="020B0604020202020204" pitchFamily="34" charset="0"/>
                          <a:ea typeface="Times New Roman"/>
                          <a:cs typeface="Arial" panose="020B0604020202020204" pitchFamily="34" charset="0"/>
                        </a:rPr>
                        <a:t>Operation Phase</a:t>
                      </a:r>
                      <a:endParaRPr lang="en-US" sz="900" spc="50">
                        <a:latin typeface="Arial" panose="020B0604020202020204" pitchFamily="34" charset="0"/>
                        <a:ea typeface="Times New Roman"/>
                        <a:cs typeface="Arial" panose="020B0604020202020204" pitchFamily="34" charset="0"/>
                      </a:endParaRP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8210">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Land Environ-ment</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Potential negative impact due to temporary storage of raw materials and solid waste due to leaching of toxic components,  to fugitive dust emission and release of untreated wastewater through drain </a:t>
                      </a:r>
                    </a:p>
                  </a:txBody>
                  <a:tcPr marL="21299" marR="21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1445" marR="0" indent="-131445" algn="l">
                        <a:lnSpc>
                          <a:spcPct val="150000"/>
                        </a:lnSpc>
                        <a:spcBef>
                          <a:spcPts val="0"/>
                        </a:spcBef>
                        <a:spcAft>
                          <a:spcPts val="1000"/>
                        </a:spcAft>
                        <a:tabLst>
                          <a:tab pos="900430" algn="l"/>
                          <a:tab pos="131445" algn="l"/>
                          <a:tab pos="360045" algn="l"/>
                          <a:tab pos="900430" algn="l"/>
                        </a:tabLst>
                      </a:pPr>
                      <a:r>
                        <a:rPr lang="en-US" sz="900" spc="50">
                          <a:latin typeface="Arial" panose="020B0604020202020204" pitchFamily="34" charset="0"/>
                          <a:ea typeface="Times New Roman"/>
                          <a:cs typeface="Arial" panose="020B0604020202020204" pitchFamily="34" charset="0"/>
                        </a:rPr>
                        <a:t>-  All stockpiles would be on top of concreted area to avoid leaching of materials during monsoon </a:t>
                      </a:r>
                    </a:p>
                    <a:p>
                      <a:pPr marL="131445" marR="0" indent="-131445" algn="l">
                        <a:lnSpc>
                          <a:spcPct val="150000"/>
                        </a:lnSpc>
                        <a:spcBef>
                          <a:spcPts val="0"/>
                        </a:spcBef>
                        <a:spcAft>
                          <a:spcPts val="1000"/>
                        </a:spcAft>
                        <a:tabLst>
                          <a:tab pos="900430" algn="l"/>
                          <a:tab pos="131445" algn="l"/>
                          <a:tab pos="360045" algn="l"/>
                          <a:tab pos="900430" algn="l"/>
                        </a:tabLst>
                      </a:pPr>
                      <a:r>
                        <a:rPr lang="en-US" sz="900" spc="50">
                          <a:latin typeface="Arial" panose="020B0604020202020204" pitchFamily="34" charset="0"/>
                          <a:ea typeface="Times New Roman"/>
                          <a:cs typeface="Arial" panose="020B0604020202020204" pitchFamily="34" charset="0"/>
                        </a:rPr>
                        <a:t>-  Abatement of dust emission through water sprinklers, DS/DF system, vacuum cleaning of roads etc.  </a:t>
                      </a:r>
                    </a:p>
                    <a:p>
                      <a:pPr marL="131445" marR="0" indent="-131445" algn="l">
                        <a:lnSpc>
                          <a:spcPct val="150000"/>
                        </a:lnSpc>
                        <a:spcBef>
                          <a:spcPts val="0"/>
                        </a:spcBef>
                        <a:spcAft>
                          <a:spcPts val="0"/>
                        </a:spcAft>
                        <a:tabLst>
                          <a:tab pos="900430" algn="l"/>
                          <a:tab pos="131445" algn="l"/>
                          <a:tab pos="900430" algn="l"/>
                        </a:tabLst>
                      </a:pPr>
                      <a:r>
                        <a:rPr lang="en-US" sz="900" spc="50">
                          <a:latin typeface="Arial" panose="020B0604020202020204" pitchFamily="34" charset="0"/>
                          <a:ea typeface="Times New Roman"/>
                          <a:cs typeface="Arial" panose="020B0604020202020204" pitchFamily="34" charset="0"/>
                        </a:rPr>
                        <a:t>-  Discharge of treated wastewater through marine discharge pipeline </a:t>
                      </a:r>
                    </a:p>
                    <a:p>
                      <a:pPr marL="131445" marR="0" indent="-131445" algn="l">
                        <a:lnSpc>
                          <a:spcPct val="150000"/>
                        </a:lnSpc>
                        <a:spcBef>
                          <a:spcPts val="0"/>
                        </a:spcBef>
                        <a:spcAft>
                          <a:spcPts val="0"/>
                        </a:spcAft>
                        <a:tabLst>
                          <a:tab pos="900430" algn="l"/>
                          <a:tab pos="131445" algn="l"/>
                          <a:tab pos="900430" algn="l"/>
                        </a:tabLst>
                      </a:pPr>
                      <a:r>
                        <a:rPr lang="en-US" sz="900" spc="50">
                          <a:latin typeface="Arial" panose="020B0604020202020204" pitchFamily="34" charset="0"/>
                          <a:ea typeface="Times New Roman"/>
                          <a:cs typeface="Arial" panose="020B0604020202020204" pitchFamily="34" charset="0"/>
                        </a:rPr>
                        <a:t>-  Solid waste storage in suitably lined area &amp; construction of TSDF </a:t>
                      </a:r>
                    </a:p>
                    <a:p>
                      <a:pPr marL="131445" marR="0" indent="-131445" algn="l">
                        <a:lnSpc>
                          <a:spcPct val="150000"/>
                        </a:lnSpc>
                        <a:spcBef>
                          <a:spcPts val="0"/>
                        </a:spcBef>
                        <a:spcAft>
                          <a:spcPts val="1000"/>
                        </a:spcAft>
                        <a:tabLst>
                          <a:tab pos="900430" algn="l"/>
                          <a:tab pos="131445" algn="l"/>
                          <a:tab pos="360045" algn="l"/>
                          <a:tab pos="900430" algn="l"/>
                        </a:tabLst>
                      </a:pPr>
                      <a:r>
                        <a:rPr lang="en-US" sz="900" spc="50">
                          <a:latin typeface="Arial" panose="020B0604020202020204" pitchFamily="34" charset="0"/>
                          <a:ea typeface="Times New Roman"/>
                          <a:cs typeface="Arial" panose="020B0604020202020204" pitchFamily="34" charset="0"/>
                        </a:rPr>
                        <a:t>-  Soil testing &amp; TCLP analysis to be done</a:t>
                      </a:r>
                    </a:p>
                  </a:txBody>
                  <a:tcPr marL="21299" marR="21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Lst>
                      </a:pPr>
                      <a:endParaRPr lang="en-US" sz="900" spc="50">
                        <a:latin typeface="Arial" panose="020B0604020202020204" pitchFamily="34" charset="0"/>
                        <a:ea typeface="Times New Roman"/>
                        <a:cs typeface="Arial" panose="020B0604020202020204" pitchFamily="34" charset="0"/>
                      </a:endParaRPr>
                    </a:p>
                    <a:p>
                      <a:pPr marL="0" marR="0" indent="0" algn="ctr">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30.0</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1760" algn="l"/>
                          <a:tab pos="360045" algn="l"/>
                          <a:tab pos="900430" algn="l"/>
                        </a:tabLst>
                      </a:pPr>
                      <a:r>
                        <a:rPr lang="en-US" sz="900" spc="50">
                          <a:latin typeface="Arial" panose="020B0604020202020204" pitchFamily="34" charset="0"/>
                          <a:ea typeface="Times New Roman"/>
                          <a:cs typeface="Arial" panose="020B0604020202020204" pitchFamily="34" charset="0"/>
                        </a:rPr>
                        <a:t>Head of the respective Departments</a:t>
                      </a: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Head of Environmental Engg. Dept.</a:t>
                      </a:r>
                      <a:br>
                        <a:rPr lang="en-US" sz="900" spc="50">
                          <a:latin typeface="Arial" panose="020B0604020202020204" pitchFamily="34" charset="0"/>
                          <a:ea typeface="Times New Roman"/>
                          <a:cs typeface="Arial" panose="020B0604020202020204" pitchFamily="34" charset="0"/>
                        </a:rPr>
                      </a:br>
                      <a:endParaRPr lang="en-US" sz="900" spc="50">
                        <a:latin typeface="Arial" panose="020B0604020202020204" pitchFamily="34" charset="0"/>
                        <a:ea typeface="Times New Roman"/>
                        <a:cs typeface="Arial" panose="020B0604020202020204" pitchFamily="34" charset="0"/>
                      </a:endParaRP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During construction phase.</a:t>
                      </a: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Fugitive dust emission monitoring on a monthly basis</a:t>
                      </a: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Treated waste water analysis on a weekly basis</a:t>
                      </a:r>
                    </a:p>
                    <a:p>
                      <a:pPr marL="0" marR="0" indent="0" algn="just">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TCLP test –yearly once </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79793">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Surface Water Resource  &amp; quality</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Potential Adverse impact on surface water quality due to release of untreated wastewater </a:t>
                      </a:r>
                    </a:p>
                  </a:txBody>
                  <a:tcPr marL="21299" marR="21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1445" marR="0" indent="-131445" algn="l">
                        <a:lnSpc>
                          <a:spcPct val="150000"/>
                        </a:lnSpc>
                        <a:spcBef>
                          <a:spcPts val="0"/>
                        </a:spcBef>
                        <a:spcAft>
                          <a:spcPts val="0"/>
                        </a:spcAft>
                        <a:tabLst>
                          <a:tab pos="900430" algn="l"/>
                          <a:tab pos="131445" algn="l"/>
                          <a:tab pos="900430" algn="l"/>
                        </a:tabLst>
                      </a:pPr>
                      <a:r>
                        <a:rPr lang="en-US" sz="900" spc="50">
                          <a:latin typeface="Arial" panose="020B0604020202020204" pitchFamily="34" charset="0"/>
                          <a:ea typeface="Times New Roman"/>
                          <a:cs typeface="Arial" panose="020B0604020202020204" pitchFamily="34" charset="0"/>
                        </a:rPr>
                        <a:t>-  Treatment  of  wastewater  from  units  in CETP for recycle as fresh make-up water </a:t>
                      </a:r>
                    </a:p>
                    <a:p>
                      <a:pPr marL="131445" marR="0" indent="-131445" algn="l">
                        <a:lnSpc>
                          <a:spcPct val="150000"/>
                        </a:lnSpc>
                        <a:spcBef>
                          <a:spcPts val="0"/>
                        </a:spcBef>
                        <a:spcAft>
                          <a:spcPts val="0"/>
                        </a:spcAft>
                        <a:tabLst>
                          <a:tab pos="900430" algn="l"/>
                          <a:tab pos="131445" algn="l"/>
                          <a:tab pos="900430" algn="l"/>
                        </a:tabLst>
                      </a:pPr>
                      <a:r>
                        <a:rPr lang="en-US" sz="900" spc="50">
                          <a:latin typeface="Arial" panose="020B0604020202020204" pitchFamily="34" charset="0"/>
                          <a:ea typeface="Times New Roman"/>
                          <a:cs typeface="Arial" panose="020B0604020202020204" pitchFamily="34" charset="0"/>
                        </a:rPr>
                        <a:t>-  Release  of  once-though cooling  water  of  CPP  to  the  sea  through marine  discharge  pipelines,  adhering  to the  Marine  Discharge  Norms  of  CPCB  in the locations determined through MIKE 21 Water dispersion modeling </a:t>
                      </a:r>
                    </a:p>
                  </a:txBody>
                  <a:tcPr marL="21299" marR="21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Lst>
                      </a:pPr>
                      <a:endParaRPr lang="en-US" sz="900" spc="50">
                        <a:latin typeface="Arial" panose="020B0604020202020204" pitchFamily="34" charset="0"/>
                        <a:ea typeface="Times New Roman"/>
                        <a:cs typeface="Arial" panose="020B0604020202020204" pitchFamily="34" charset="0"/>
                      </a:endParaRPr>
                    </a:p>
                    <a:p>
                      <a:pPr marL="0" marR="0" indent="0" algn="ctr">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730.0</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1760" algn="l"/>
                          <a:tab pos="360045" algn="l"/>
                          <a:tab pos="900430" algn="l"/>
                        </a:tabLst>
                      </a:pPr>
                      <a:r>
                        <a:rPr lang="en-US" sz="900" spc="50" dirty="0">
                          <a:latin typeface="Arial" panose="020B0604020202020204" pitchFamily="34" charset="0"/>
                          <a:ea typeface="Times New Roman"/>
                          <a:cs typeface="Arial" panose="020B0604020202020204" pitchFamily="34" charset="0"/>
                        </a:rPr>
                        <a:t>Head of the respective Departments</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Head - Utility</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Before commissioning of the plant</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Online </a:t>
                      </a:r>
                      <a:r>
                        <a:rPr lang="en-US" sz="900" spc="50" dirty="0" err="1">
                          <a:latin typeface="Arial" panose="020B0604020202020204" pitchFamily="34" charset="0"/>
                          <a:ea typeface="Times New Roman"/>
                          <a:cs typeface="Arial" panose="020B0604020202020204" pitchFamily="34" charset="0"/>
                        </a:rPr>
                        <a:t>montoring</a:t>
                      </a:r>
                      <a:r>
                        <a:rPr lang="en-US" sz="900" spc="50" dirty="0">
                          <a:latin typeface="Arial" panose="020B0604020202020204" pitchFamily="34" charset="0"/>
                          <a:ea typeface="Times New Roman"/>
                          <a:cs typeface="Arial" panose="020B0604020202020204" pitchFamily="34" charset="0"/>
                        </a:rPr>
                        <a:t> of major water quality parameters &amp; complete water analysis on monthly basis through NABL accredited lab. </a:t>
                      </a:r>
                    </a:p>
                  </a:txBody>
                  <a:tcPr marL="21299" marR="2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30035909"/>
              </p:ext>
            </p:extLst>
          </p:nvPr>
        </p:nvGraphicFramePr>
        <p:xfrm>
          <a:off x="152400" y="1143000"/>
          <a:ext cx="8839200" cy="5562600"/>
        </p:xfrm>
        <a:graphic>
          <a:graphicData uri="http://schemas.openxmlformats.org/drawingml/2006/table">
            <a:tbl>
              <a:tblPr/>
              <a:tblGrid>
                <a:gridCol w="1210251">
                  <a:extLst>
                    <a:ext uri="{9D8B030D-6E8A-4147-A177-3AD203B41FA5}">
                      <a16:colId xmlns:a16="http://schemas.microsoft.com/office/drawing/2014/main" val="20000"/>
                    </a:ext>
                  </a:extLst>
                </a:gridCol>
                <a:gridCol w="1533119">
                  <a:extLst>
                    <a:ext uri="{9D8B030D-6E8A-4147-A177-3AD203B41FA5}">
                      <a16:colId xmlns:a16="http://schemas.microsoft.com/office/drawing/2014/main" val="20001"/>
                    </a:ext>
                  </a:extLst>
                </a:gridCol>
                <a:gridCol w="2807745">
                  <a:extLst>
                    <a:ext uri="{9D8B030D-6E8A-4147-A177-3AD203B41FA5}">
                      <a16:colId xmlns:a16="http://schemas.microsoft.com/office/drawing/2014/main" val="20002"/>
                    </a:ext>
                  </a:extLst>
                </a:gridCol>
                <a:gridCol w="1646023">
                  <a:extLst>
                    <a:ext uri="{9D8B030D-6E8A-4147-A177-3AD203B41FA5}">
                      <a16:colId xmlns:a16="http://schemas.microsoft.com/office/drawing/2014/main" val="20003"/>
                    </a:ext>
                  </a:extLst>
                </a:gridCol>
                <a:gridCol w="1642062">
                  <a:extLst>
                    <a:ext uri="{9D8B030D-6E8A-4147-A177-3AD203B41FA5}">
                      <a16:colId xmlns:a16="http://schemas.microsoft.com/office/drawing/2014/main" val="20004"/>
                    </a:ext>
                  </a:extLst>
                </a:gridCol>
              </a:tblGrid>
              <a:tr h="1819542">
                <a:tc>
                  <a:txBody>
                    <a:bodyPr/>
                    <a:lstStyle/>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Ground water</a:t>
                      </a:r>
                    </a:p>
                  </a:txBody>
                  <a:tcPr marL="22499" marR="2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4460" marR="0" indent="-124460" algn="l">
                        <a:lnSpc>
                          <a:spcPct val="150000"/>
                        </a:lnSpc>
                        <a:spcBef>
                          <a:spcPts val="0"/>
                        </a:spcBef>
                        <a:spcAft>
                          <a:spcPts val="0"/>
                        </a:spcAft>
                        <a:tabLst>
                          <a:tab pos="900430" algn="l"/>
                          <a:tab pos="124460" algn="l"/>
                          <a:tab pos="900430" algn="l"/>
                        </a:tabLst>
                      </a:pPr>
                      <a:r>
                        <a:rPr lang="en-US" sz="900" spc="50">
                          <a:latin typeface="Arial" panose="020B0604020202020204" pitchFamily="34" charset="0"/>
                          <a:ea typeface="Times New Roman"/>
                          <a:cs typeface="Arial" panose="020B0604020202020204" pitchFamily="34" charset="0"/>
                        </a:rPr>
                        <a:t>• No impact on resource as groundwater abstraction not envisaged </a:t>
                      </a:r>
                    </a:p>
                    <a:p>
                      <a:pPr marL="124460" marR="0" indent="-124460" algn="l">
                        <a:lnSpc>
                          <a:spcPct val="150000"/>
                        </a:lnSpc>
                        <a:spcBef>
                          <a:spcPts val="0"/>
                        </a:spcBef>
                        <a:spcAft>
                          <a:spcPts val="0"/>
                        </a:spcAft>
                        <a:tabLst>
                          <a:tab pos="900430" algn="l"/>
                          <a:tab pos="124460" algn="l"/>
                          <a:tab pos="900430" algn="l"/>
                        </a:tabLst>
                      </a:pPr>
                      <a:r>
                        <a:rPr lang="en-US" sz="900" spc="50">
                          <a:latin typeface="Arial" panose="020B0604020202020204" pitchFamily="34" charset="0"/>
                          <a:ea typeface="Times New Roman"/>
                          <a:cs typeface="Arial" panose="020B0604020202020204" pitchFamily="34" charset="0"/>
                        </a:rPr>
                        <a:t>• No impact on groundwaterquality due to seepage and leaching</a:t>
                      </a:r>
                    </a:p>
                  </a:txBody>
                  <a:tcPr marL="22499" marR="2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6205" algn="l"/>
                          <a:tab pos="433070" algn="l"/>
                          <a:tab pos="900430" algn="l"/>
                        </a:tabLst>
                      </a:pPr>
                      <a:r>
                        <a:rPr lang="en-US" sz="900" spc="50">
                          <a:latin typeface="Arial" panose="020B0604020202020204" pitchFamily="34" charset="0"/>
                          <a:ea typeface="Times New Roman"/>
                          <a:cs typeface="Arial" panose="020B0604020202020204" pitchFamily="34" charset="0"/>
                        </a:rPr>
                        <a:t>-  Concrete box drains to prevent seepage and ground water contamination.  </a:t>
                      </a:r>
                    </a:p>
                    <a:p>
                      <a:pPr marL="0" marR="0" indent="0" algn="l">
                        <a:lnSpc>
                          <a:spcPct val="150000"/>
                        </a:lnSpc>
                        <a:spcBef>
                          <a:spcPts val="0"/>
                        </a:spcBef>
                        <a:spcAft>
                          <a:spcPts val="0"/>
                        </a:spcAft>
                        <a:tabLst>
                          <a:tab pos="900430" algn="l"/>
                          <a:tab pos="116205" algn="l"/>
                          <a:tab pos="433070" algn="l"/>
                          <a:tab pos="900430" algn="l"/>
                        </a:tabLst>
                      </a:pPr>
                      <a:r>
                        <a:rPr lang="en-US" sz="900" spc="50">
                          <a:latin typeface="Arial" panose="020B0604020202020204" pitchFamily="34" charset="0"/>
                          <a:ea typeface="Times New Roman"/>
                          <a:cs typeface="Arial" panose="020B0604020202020204" pitchFamily="34" charset="0"/>
                        </a:rPr>
                        <a:t>-  Temporary solid wastes and raw material storage yard will be lined with suitable liner to avoid leaching through soil bed leading to contamination of ground water</a:t>
                      </a:r>
                    </a:p>
                  </a:txBody>
                  <a:tcPr marL="22499" marR="2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Included in water management </a:t>
                      </a:r>
                    </a:p>
                  </a:txBody>
                  <a:tcPr marL="22499" marR="2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111760" algn="l"/>
                          <a:tab pos="360045" algn="l"/>
                          <a:tab pos="900430" algn="l"/>
                        </a:tabLst>
                      </a:pPr>
                      <a:r>
                        <a:rPr lang="en-US" sz="900" spc="50">
                          <a:latin typeface="Arial" panose="020B0604020202020204" pitchFamily="34" charset="0"/>
                          <a:ea typeface="Times New Roman"/>
                          <a:cs typeface="Arial" panose="020B0604020202020204" pitchFamily="34" charset="0"/>
                        </a:rPr>
                        <a:t>Project in charge </a:t>
                      </a:r>
                    </a:p>
                    <a:p>
                      <a:pPr marL="0" marR="0" indent="0" algn="ctr">
                        <a:lnSpc>
                          <a:spcPct val="150000"/>
                        </a:lnSpc>
                        <a:spcBef>
                          <a:spcPts val="0"/>
                        </a:spcBef>
                        <a:spcAft>
                          <a:spcPts val="0"/>
                        </a:spcAft>
                        <a:tabLst>
                          <a:tab pos="900430" algn="l"/>
                          <a:tab pos="111760" algn="l"/>
                          <a:tab pos="360045" algn="l"/>
                          <a:tab pos="900430" algn="l"/>
                        </a:tabLst>
                      </a:pPr>
                      <a:r>
                        <a:rPr lang="en-US" sz="900" spc="50">
                          <a:latin typeface="Arial" panose="020B0604020202020204" pitchFamily="34" charset="0"/>
                          <a:ea typeface="Times New Roman"/>
                          <a:cs typeface="Arial" panose="020B0604020202020204" pitchFamily="34" charset="0"/>
                        </a:rPr>
                        <a:t>Head of the respective Departments</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
                      </a:r>
                      <a:br>
                        <a:rPr lang="en-US" sz="900" spc="50">
                          <a:latin typeface="Arial" panose="020B0604020202020204" pitchFamily="34" charset="0"/>
                          <a:ea typeface="Times New Roman"/>
                          <a:cs typeface="Arial" panose="020B0604020202020204" pitchFamily="34" charset="0"/>
                        </a:rPr>
                      </a:br>
                      <a:r>
                        <a:rPr lang="en-US" sz="900" spc="50">
                          <a:latin typeface="Arial" panose="020B0604020202020204" pitchFamily="34" charset="0"/>
                          <a:ea typeface="Times New Roman"/>
                          <a:cs typeface="Arial" panose="020B0604020202020204" pitchFamily="34" charset="0"/>
                        </a:rPr>
                        <a:t>Before commissioning of the plant </a:t>
                      </a:r>
                    </a:p>
                  </a:txBody>
                  <a:tcPr marL="22499" marR="2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3058">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Air Environ-ment</a:t>
                      </a:r>
                    </a:p>
                  </a:txBody>
                  <a:tcPr marL="22499" marR="2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Adverse impacts on health &amp; environment  due to emission of PM, SOx, NOx </a:t>
                      </a:r>
                    </a:p>
                  </a:txBody>
                  <a:tcPr marL="22499" marR="2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indent="-136525" algn="l">
                        <a:lnSpc>
                          <a:spcPct val="150000"/>
                        </a:lnSpc>
                        <a:spcBef>
                          <a:spcPts val="0"/>
                        </a:spcBef>
                        <a:spcAft>
                          <a:spcPts val="0"/>
                        </a:spcAft>
                        <a:tabLst>
                          <a:tab pos="900430" algn="l"/>
                          <a:tab pos="136525" algn="l"/>
                          <a:tab pos="900430" algn="l"/>
                        </a:tabLst>
                      </a:pPr>
                      <a:r>
                        <a:rPr lang="en-US" sz="900" kern="1200" spc="0">
                          <a:solidFill>
                            <a:srgbClr val="000000"/>
                          </a:solidFill>
                          <a:latin typeface="Arial" panose="020B0604020202020204" pitchFamily="34" charset="0"/>
                          <a:ea typeface="Times New Roman"/>
                          <a:cs typeface="Arial" panose="020B0604020202020204" pitchFamily="34" charset="0"/>
                        </a:rPr>
                        <a:t>-</a:t>
                      </a:r>
                      <a:r>
                        <a:rPr lang="en-US" sz="900" spc="50">
                          <a:latin typeface="Arial" panose="020B0604020202020204" pitchFamily="34" charset="0"/>
                          <a:ea typeface="Times New Roman"/>
                          <a:cs typeface="Arial" panose="020B0604020202020204" pitchFamily="34" charset="0"/>
                        </a:rPr>
                        <a:t> Selection &amp; maintenance of APC equipments for fugitive &amp; point source emissions </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Process optimization to control emission </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Interlocking of APC equipments to shut down plant units in case of APC failure </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Pneumatic or covered conveying of raw material </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Maintenance of Plant roads and use of industrial vacuum cleaners &amp; water sprinkling at regular intervals</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Operation &amp; maintenance of tyre washing system at the strategic locations of the plant </a:t>
                      </a:r>
                    </a:p>
                    <a:p>
                      <a:pPr marL="136525" marR="0" indent="-136525" algn="l">
                        <a:lnSpc>
                          <a:spcPct val="150000"/>
                        </a:lnSpc>
                        <a:spcBef>
                          <a:spcPts val="0"/>
                        </a:spcBef>
                        <a:spcAft>
                          <a:spcPts val="0"/>
                        </a:spcAft>
                        <a:tabLst>
                          <a:tab pos="900430" algn="l"/>
                          <a:tab pos="136525" algn="l"/>
                          <a:tab pos="900430" algn="l"/>
                        </a:tabLst>
                      </a:pPr>
                      <a:r>
                        <a:rPr lang="en-US" sz="900" spc="50">
                          <a:latin typeface="Arial" panose="020B0604020202020204" pitchFamily="34" charset="0"/>
                          <a:ea typeface="Times New Roman"/>
                          <a:cs typeface="Arial" panose="020B0604020202020204" pitchFamily="34" charset="0"/>
                        </a:rPr>
                        <a:t>- Maximum material handling through captive jetties and slurry pipeline to reduce fugitive emission from vehicular movement </a:t>
                      </a:r>
                    </a:p>
                  </a:txBody>
                  <a:tcPr marL="22499" marR="22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Lst>
                      </a:pPr>
                      <a:endParaRPr lang="en-US" sz="900" spc="50">
                        <a:latin typeface="Arial" panose="020B0604020202020204" pitchFamily="34" charset="0"/>
                        <a:ea typeface="Times New Roman"/>
                        <a:cs typeface="Arial" panose="020B0604020202020204" pitchFamily="34" charset="0"/>
                      </a:endParaRPr>
                    </a:p>
                    <a:p>
                      <a:pPr marL="0" marR="0" indent="0" algn="ctr">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1575.0</a:t>
                      </a:r>
                    </a:p>
                    <a:p>
                      <a:pPr marL="0" marR="0" indent="0" algn="ctr">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10.0</a:t>
                      </a:r>
                    </a:p>
                  </a:txBody>
                  <a:tcPr marL="22499" marR="2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Head of the respective Departments</a:t>
                      </a:r>
                    </a:p>
                    <a:p>
                      <a:pPr marL="0" marR="0" indent="0" algn="ctr">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Head of Environmental </a:t>
                      </a:r>
                      <a:r>
                        <a:rPr lang="en-US" sz="900" spc="50" dirty="0" err="1">
                          <a:latin typeface="Arial" panose="020B0604020202020204" pitchFamily="34" charset="0"/>
                          <a:ea typeface="Times New Roman"/>
                          <a:cs typeface="Arial" panose="020B0604020202020204" pitchFamily="34" charset="0"/>
                        </a:rPr>
                        <a:t>Engg</a:t>
                      </a:r>
                      <a:r>
                        <a:rPr lang="en-US" sz="900" spc="50" dirty="0">
                          <a:latin typeface="Arial" panose="020B0604020202020204" pitchFamily="34" charset="0"/>
                          <a:ea typeface="Times New Roman"/>
                          <a:cs typeface="Arial" panose="020B0604020202020204" pitchFamily="34" charset="0"/>
                        </a:rPr>
                        <a:t>. Dept.</a:t>
                      </a:r>
                    </a:p>
                    <a:p>
                      <a:pPr marL="0" marR="0" indent="0" algn="l">
                        <a:lnSpc>
                          <a:spcPct val="150000"/>
                        </a:lnSpc>
                        <a:spcBef>
                          <a:spcPts val="0"/>
                        </a:spcBef>
                        <a:spcAft>
                          <a:spcPts val="0"/>
                        </a:spcAft>
                        <a:tabLst>
                          <a:tab pos="900430" algn="l"/>
                        </a:tabLst>
                      </a:pPr>
                      <a:r>
                        <a:rPr lang="en-US" sz="900" spc="50" dirty="0">
                          <a:latin typeface="Arial" panose="020B0604020202020204" pitchFamily="34" charset="0"/>
                          <a:ea typeface="Times New Roman"/>
                          <a:cs typeface="Arial" panose="020B0604020202020204" pitchFamily="34" charset="0"/>
                        </a:rPr>
                        <a:t>Before commissioning of the plant</a:t>
                      </a:r>
                    </a:p>
                    <a:p>
                      <a:pPr marL="0" marR="0" indent="0" algn="l">
                        <a:lnSpc>
                          <a:spcPct val="150000"/>
                        </a:lnSpc>
                        <a:spcBef>
                          <a:spcPts val="0"/>
                        </a:spcBef>
                        <a:spcAft>
                          <a:spcPts val="0"/>
                        </a:spcAft>
                        <a:tabLst>
                          <a:tab pos="900430" algn="l"/>
                        </a:tabLst>
                      </a:pPr>
                      <a:r>
                        <a:rPr lang="en-US" sz="900" spc="50" dirty="0">
                          <a:latin typeface="Arial" panose="020B0604020202020204" pitchFamily="34" charset="0"/>
                          <a:ea typeface="Times New Roman"/>
                          <a:cs typeface="Arial" panose="020B0604020202020204" pitchFamily="34" charset="0"/>
                        </a:rPr>
                        <a:t>Implementation of CEMS of all  DE &amp; Combustion stacks</a:t>
                      </a:r>
                    </a:p>
                    <a:p>
                      <a:pPr marL="0" marR="0" indent="0" algn="l">
                        <a:lnSpc>
                          <a:spcPct val="150000"/>
                        </a:lnSpc>
                        <a:spcBef>
                          <a:spcPts val="0"/>
                        </a:spcBef>
                        <a:spcAft>
                          <a:spcPts val="0"/>
                        </a:spcAft>
                        <a:tabLst>
                          <a:tab pos="900430" algn="l"/>
                        </a:tabLst>
                      </a:pPr>
                      <a:r>
                        <a:rPr lang="en-US" sz="900" spc="50" dirty="0">
                          <a:latin typeface="Arial" panose="020B0604020202020204" pitchFamily="34" charset="0"/>
                          <a:ea typeface="Times New Roman"/>
                          <a:cs typeface="Arial" panose="020B0604020202020204" pitchFamily="34" charset="0"/>
                        </a:rPr>
                        <a:t>At the start of construction activities</a:t>
                      </a:r>
                    </a:p>
                  </a:txBody>
                  <a:tcPr marL="22499" marR="2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r>
              <a:rPr lang="en-US" b="1" i="1" dirty="0"/>
              <a:t>.</a:t>
            </a:r>
            <a:endParaRPr lang="en-IN" b="1" i="1" dirty="0"/>
          </a:p>
        </p:txBody>
      </p:sp>
      <p:graphicFrame>
        <p:nvGraphicFramePr>
          <p:cNvPr id="6" name="Table 5"/>
          <p:cNvGraphicFramePr>
            <a:graphicFrameLocks noGrp="1"/>
          </p:cNvGraphicFramePr>
          <p:nvPr>
            <p:extLst>
              <p:ext uri="{D42A27DB-BD31-4B8C-83A1-F6EECF244321}">
                <p14:modId xmlns:p14="http://schemas.microsoft.com/office/powerpoint/2010/main" val="1838525009"/>
              </p:ext>
            </p:extLst>
          </p:nvPr>
        </p:nvGraphicFramePr>
        <p:xfrm>
          <a:off x="228598" y="1219200"/>
          <a:ext cx="8610601" cy="5370084"/>
        </p:xfrm>
        <a:graphic>
          <a:graphicData uri="http://schemas.openxmlformats.org/drawingml/2006/table">
            <a:tbl>
              <a:tblPr/>
              <a:tblGrid>
                <a:gridCol w="762002">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2209799">
                  <a:extLst>
                    <a:ext uri="{9D8B030D-6E8A-4147-A177-3AD203B41FA5}">
                      <a16:colId xmlns:a16="http://schemas.microsoft.com/office/drawing/2014/main" val="20004"/>
                    </a:ext>
                  </a:extLst>
                </a:gridCol>
              </a:tblGrid>
              <a:tr h="2106247">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Noise</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 Detrimental impact on the health of working personnel in and around the plant premises</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0" indent="-116205" algn="l">
                        <a:lnSpc>
                          <a:spcPct val="150000"/>
                        </a:lnSpc>
                        <a:spcBef>
                          <a:spcPts val="0"/>
                        </a:spcBef>
                        <a:spcAft>
                          <a:spcPts val="0"/>
                        </a:spcAft>
                        <a:tabLst>
                          <a:tab pos="900430" algn="l"/>
                          <a:tab pos="116205" algn="l"/>
                          <a:tab pos="136525" algn="l"/>
                          <a:tab pos="433070" algn="l"/>
                          <a:tab pos="900430" algn="l"/>
                        </a:tabLst>
                      </a:pPr>
                      <a:r>
                        <a:rPr lang="en-US" sz="900" spc="50" dirty="0">
                          <a:latin typeface="Arial" panose="020B0604020202020204" pitchFamily="34" charset="0"/>
                          <a:ea typeface="Times New Roman"/>
                          <a:cs typeface="Arial" panose="020B0604020202020204" pitchFamily="34" charset="0"/>
                        </a:rPr>
                        <a:t>-  Noise levels for the </a:t>
                      </a:r>
                      <a:r>
                        <a:rPr lang="en-US" sz="900" spc="50" dirty="0" err="1">
                          <a:latin typeface="Arial" panose="020B0604020202020204" pitchFamily="34" charset="0"/>
                          <a:ea typeface="Times New Roman"/>
                          <a:cs typeface="Arial" panose="020B0604020202020204" pitchFamily="34" charset="0"/>
                        </a:rPr>
                        <a:t>quipment</a:t>
                      </a:r>
                      <a:r>
                        <a:rPr lang="en-US" sz="900" spc="50" dirty="0">
                          <a:latin typeface="Arial" panose="020B0604020202020204" pitchFamily="34" charset="0"/>
                          <a:ea typeface="Times New Roman"/>
                          <a:cs typeface="Arial" panose="020B0604020202020204" pitchFamily="34" charset="0"/>
                        </a:rPr>
                        <a:t> &amp; machineries to be fixed at 85 dB(A) </a:t>
                      </a:r>
                      <a:r>
                        <a:rPr lang="en-US" sz="900" spc="50" dirty="0" err="1">
                          <a:latin typeface="Arial" panose="020B0604020202020204" pitchFamily="34" charset="0"/>
                          <a:ea typeface="Times New Roman"/>
                          <a:cs typeface="Arial" panose="020B0604020202020204" pitchFamily="34" charset="0"/>
                        </a:rPr>
                        <a:t>Leq</a:t>
                      </a:r>
                      <a:r>
                        <a:rPr lang="en-US" sz="900" spc="50" dirty="0">
                          <a:latin typeface="Arial" panose="020B0604020202020204" pitchFamily="34" charset="0"/>
                          <a:ea typeface="Times New Roman"/>
                          <a:cs typeface="Arial" panose="020B0604020202020204" pitchFamily="34" charset="0"/>
                        </a:rPr>
                        <a:t> within 3 m distance from the noise prone equipment</a:t>
                      </a:r>
                    </a:p>
                    <a:p>
                      <a:pPr marL="116205" marR="0" indent="-116205" algn="l">
                        <a:lnSpc>
                          <a:spcPct val="150000"/>
                        </a:lnSpc>
                        <a:spcBef>
                          <a:spcPts val="0"/>
                        </a:spcBef>
                        <a:spcAft>
                          <a:spcPts val="0"/>
                        </a:spcAft>
                        <a:tabLst>
                          <a:tab pos="900430" algn="l"/>
                          <a:tab pos="116205" algn="l"/>
                          <a:tab pos="136525" algn="l"/>
                          <a:tab pos="433070" algn="l"/>
                          <a:tab pos="900430" algn="l"/>
                        </a:tabLst>
                      </a:pPr>
                      <a:r>
                        <a:rPr lang="en-US" sz="900" spc="50" dirty="0">
                          <a:latin typeface="Arial" panose="020B0604020202020204" pitchFamily="34" charset="0"/>
                          <a:ea typeface="Times New Roman"/>
                          <a:cs typeface="Arial" panose="020B0604020202020204" pitchFamily="34" charset="0"/>
                        </a:rPr>
                        <a:t>-  Highly noise prone equipment having </a:t>
                      </a:r>
                      <a:r>
                        <a:rPr lang="en-US" sz="900" spc="50" dirty="0" err="1">
                          <a:latin typeface="Arial" panose="020B0604020202020204" pitchFamily="34" charset="0"/>
                          <a:ea typeface="Times New Roman"/>
                          <a:cs typeface="Arial" panose="020B0604020202020204" pitchFamily="34" charset="0"/>
                        </a:rPr>
                        <a:t>Leq</a:t>
                      </a:r>
                      <a:r>
                        <a:rPr lang="en-US" sz="900" spc="50" dirty="0">
                          <a:latin typeface="Arial" panose="020B0604020202020204" pitchFamily="34" charset="0"/>
                          <a:ea typeface="Times New Roman"/>
                          <a:cs typeface="Arial" panose="020B0604020202020204" pitchFamily="34" charset="0"/>
                        </a:rPr>
                        <a:t> above 90 dB(A) would either be housed separately or the attending personnel need to be housed in a noise-shielded cubicle. </a:t>
                      </a:r>
                    </a:p>
                    <a:p>
                      <a:pPr marL="116205" marR="0" indent="-116205" algn="l">
                        <a:lnSpc>
                          <a:spcPct val="150000"/>
                        </a:lnSpc>
                        <a:spcBef>
                          <a:spcPts val="0"/>
                        </a:spcBef>
                        <a:spcAft>
                          <a:spcPts val="0"/>
                        </a:spcAft>
                        <a:tabLst>
                          <a:tab pos="900430" algn="l"/>
                          <a:tab pos="116205" algn="l"/>
                          <a:tab pos="136525" algn="l"/>
                          <a:tab pos="433070" algn="l"/>
                          <a:tab pos="900430" algn="l"/>
                        </a:tabLst>
                      </a:pPr>
                      <a:r>
                        <a:rPr lang="en-US" sz="900" spc="50" dirty="0">
                          <a:latin typeface="Arial" panose="020B0604020202020204" pitchFamily="34" charset="0"/>
                          <a:ea typeface="Times New Roman"/>
                          <a:cs typeface="Arial" panose="020B0604020202020204" pitchFamily="34" charset="0"/>
                        </a:rPr>
                        <a:t> - Noise prone rotating/ vibrating equipment provided with vibration dampening anchoring</a:t>
                      </a:r>
                    </a:p>
                    <a:p>
                      <a:pPr marL="116205" marR="0" indent="-116205" algn="l">
                        <a:lnSpc>
                          <a:spcPct val="150000"/>
                        </a:lnSpc>
                        <a:spcBef>
                          <a:spcPts val="0"/>
                        </a:spcBef>
                        <a:spcAft>
                          <a:spcPts val="0"/>
                        </a:spcAft>
                        <a:tabLst>
                          <a:tab pos="900430" algn="l"/>
                          <a:tab pos="116205" algn="l"/>
                          <a:tab pos="136525" algn="l"/>
                          <a:tab pos="433070" algn="l"/>
                          <a:tab pos="900430" algn="l"/>
                        </a:tabLst>
                      </a:pPr>
                      <a:r>
                        <a:rPr lang="en-US" sz="900" spc="50" dirty="0">
                          <a:latin typeface="Arial" panose="020B0604020202020204" pitchFamily="34" charset="0"/>
                          <a:ea typeface="Times New Roman"/>
                          <a:cs typeface="Arial" panose="020B0604020202020204" pitchFamily="34" charset="0"/>
                        </a:rPr>
                        <a:t>-  Use of appropriate PPEs</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Lst>
                      </a:pPr>
                      <a:r>
                        <a:rPr lang="en-US" sz="900" spc="50" dirty="0">
                          <a:latin typeface="Arial" panose="020B0604020202020204" pitchFamily="34" charset="0"/>
                          <a:ea typeface="Times New Roman"/>
                          <a:cs typeface="Arial" panose="020B0604020202020204" pitchFamily="34" charset="0"/>
                        </a:rPr>
                        <a:t>50.0</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tabLst>
                          <a:tab pos="900430" algn="l"/>
                          <a:tab pos="111760" algn="l"/>
                          <a:tab pos="360045" algn="l"/>
                          <a:tab pos="900430" algn="l"/>
                        </a:tabLst>
                      </a:pPr>
                      <a:r>
                        <a:rPr lang="en-US" sz="900" spc="5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
                      </a:r>
                      <a:br>
                        <a:rPr lang="en-US" sz="900" spc="50">
                          <a:latin typeface="Arial" panose="020B0604020202020204" pitchFamily="34" charset="0"/>
                          <a:ea typeface="Times New Roman"/>
                          <a:cs typeface="Arial" panose="020B0604020202020204" pitchFamily="34" charset="0"/>
                        </a:rPr>
                      </a:br>
                      <a:r>
                        <a:rPr lang="en-US" sz="900" spc="50">
                          <a:latin typeface="Arial" panose="020B0604020202020204" pitchFamily="34" charset="0"/>
                          <a:ea typeface="Times New Roman"/>
                          <a:cs typeface="Arial" panose="020B0604020202020204" pitchFamily="34" charset="0"/>
                        </a:rPr>
                        <a:t>At the design, engineering and procurement</a:t>
                      </a:r>
                    </a:p>
                    <a:p>
                      <a:pPr marL="0" marR="0" indent="0" algn="l">
                        <a:lnSpc>
                          <a:spcPct val="150000"/>
                        </a:lnSpc>
                        <a:spcBef>
                          <a:spcPts val="0"/>
                        </a:spcBef>
                        <a:spcAft>
                          <a:spcPts val="0"/>
                        </a:spcAft>
                        <a:tabLst>
                          <a:tab pos="900430" algn="l"/>
                        </a:tabLst>
                      </a:pPr>
                      <a:r>
                        <a:rPr lang="en-US" sz="900" spc="50">
                          <a:latin typeface="Arial" panose="020B0604020202020204" pitchFamily="34" charset="0"/>
                          <a:ea typeface="Times New Roman"/>
                          <a:cs typeface="Arial" panose="020B0604020202020204" pitchFamily="34" charset="0"/>
                        </a:rPr>
                        <a:t>Monitoring of machine noise level and ambient noise level at the factory gates &amp; near by villages such as Dhenkia, Nuagaon, Noliasahi &amp; garhkujang on monthly basis</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49120">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Socio-Economics</a:t>
                      </a:r>
                      <a:r>
                        <a:rPr lang="en-GB" sz="900" spc="50">
                          <a:latin typeface="Arial" panose="020B0604020202020204" pitchFamily="34" charset="0"/>
                          <a:ea typeface="Times New Roman"/>
                          <a:cs typeface="Arial" panose="020B0604020202020204" pitchFamily="34" charset="0"/>
                        </a:rPr>
                        <a:t>  </a:t>
                      </a:r>
                      <a:endParaRPr lang="en-US" sz="900" spc="50">
                        <a:latin typeface="Arial" panose="020B0604020202020204" pitchFamily="34" charset="0"/>
                        <a:ea typeface="Times New Roman"/>
                        <a:cs typeface="Arial" panose="020B0604020202020204" pitchFamily="34" charset="0"/>
                      </a:endParaRP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Already addressed </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6205" algn="l"/>
                          <a:tab pos="900430" algn="l"/>
                        </a:tabLst>
                      </a:pPr>
                      <a:r>
                        <a:rPr lang="en-US" sz="900" spc="50">
                          <a:latin typeface="Arial" panose="020B0604020202020204" pitchFamily="34" charset="0"/>
                          <a:ea typeface="Times New Roman"/>
                          <a:cs typeface="Arial" panose="020B0604020202020204" pitchFamily="34" charset="0"/>
                        </a:rPr>
                        <a:t>Same as construction phase</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Included above </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Head – HR</a:t>
                      </a:r>
                      <a:br>
                        <a:rPr lang="en-US" sz="900" spc="50">
                          <a:latin typeface="Arial" panose="020B0604020202020204" pitchFamily="34" charset="0"/>
                          <a:ea typeface="Times New Roman"/>
                          <a:cs typeface="Arial" panose="020B0604020202020204" pitchFamily="34" charset="0"/>
                        </a:rPr>
                      </a:br>
                      <a:r>
                        <a:rPr lang="en-US" sz="900" spc="50">
                          <a:latin typeface="Arial" panose="020B0604020202020204" pitchFamily="34" charset="0"/>
                          <a:ea typeface="Times New Roman"/>
                          <a:cs typeface="Arial" panose="020B0604020202020204" pitchFamily="34" charset="0"/>
                        </a:rPr>
                        <a:t>&amp;</a:t>
                      </a:r>
                      <a:br>
                        <a:rPr lang="en-US" sz="900" spc="50">
                          <a:latin typeface="Arial" panose="020B0604020202020204" pitchFamily="34" charset="0"/>
                          <a:ea typeface="Times New Roman"/>
                          <a:cs typeface="Arial" panose="020B0604020202020204" pitchFamily="34" charset="0"/>
                        </a:rPr>
                      </a:br>
                      <a:r>
                        <a:rPr lang="en-US" sz="900" spc="5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At the inception stage and will be monitored by District Administration.</a:t>
                      </a:r>
                    </a:p>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During the project implementation phase within 4 years.</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8633">
                <a:tc>
                  <a:txBody>
                    <a:bodyPr/>
                    <a:lstStyle/>
                    <a:p>
                      <a:pPr marL="0" marR="0" indent="0" algn="l">
                        <a:lnSpc>
                          <a:spcPct val="150000"/>
                        </a:lnSpc>
                        <a:spcBef>
                          <a:spcPts val="0"/>
                        </a:spcBef>
                        <a:spcAft>
                          <a:spcPts val="100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Ecology</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 Potential adverse impact on </a:t>
                      </a: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terrestrial ecology due to emission of PM, SO2, NOx, generation of noise, release of untreated wastewater, </a:t>
                      </a:r>
                    </a:p>
                    <a:p>
                      <a:pPr marL="0" marR="0" indent="0" algn="l">
                        <a:lnSpc>
                          <a:spcPct val="150000"/>
                        </a:lnSpc>
                        <a:spcBef>
                          <a:spcPts val="0"/>
                        </a:spcBef>
                        <a:spcAft>
                          <a:spcPts val="0"/>
                        </a:spcAft>
                        <a:tabLst>
                          <a:tab pos="900430" algn="l"/>
                          <a:tab pos="360045" algn="l"/>
                          <a:tab pos="900430" algn="l"/>
                        </a:tabLst>
                      </a:pPr>
                      <a:r>
                        <a:rPr lang="en-US" sz="900" spc="50">
                          <a:latin typeface="Arial" panose="020B0604020202020204" pitchFamily="34" charset="0"/>
                          <a:ea typeface="Times New Roman"/>
                          <a:cs typeface="Arial" panose="020B0604020202020204" pitchFamily="34" charset="0"/>
                        </a:rPr>
                        <a:t>solid waste storage </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0" indent="-116205" algn="l">
                        <a:lnSpc>
                          <a:spcPct val="150000"/>
                        </a:lnSpc>
                        <a:spcBef>
                          <a:spcPts val="0"/>
                        </a:spcBef>
                        <a:spcAft>
                          <a:spcPts val="0"/>
                        </a:spcAft>
                        <a:tabLst>
                          <a:tab pos="900430" algn="l"/>
                          <a:tab pos="116205" algn="l"/>
                          <a:tab pos="433070" algn="l"/>
                          <a:tab pos="900430" algn="l"/>
                        </a:tabLst>
                      </a:pPr>
                      <a:r>
                        <a:rPr lang="en-US" sz="900" spc="50">
                          <a:latin typeface="Arial" panose="020B0604020202020204" pitchFamily="34" charset="0"/>
                          <a:ea typeface="Times New Roman"/>
                          <a:cs typeface="Arial" panose="020B0604020202020204" pitchFamily="34" charset="0"/>
                        </a:rPr>
                        <a:t>- 	Development of 33% greenbelt adsorbing dust &amp; absorbing specific pollutants and maintaining overall ecological balance </a:t>
                      </a:r>
                    </a:p>
                    <a:p>
                      <a:pPr marL="116205" marR="0" indent="-116205" algn="l">
                        <a:lnSpc>
                          <a:spcPct val="150000"/>
                        </a:lnSpc>
                        <a:spcBef>
                          <a:spcPts val="0"/>
                        </a:spcBef>
                        <a:spcAft>
                          <a:spcPts val="0"/>
                        </a:spcAft>
                        <a:tabLst>
                          <a:tab pos="900430" algn="l"/>
                          <a:tab pos="116205" algn="l"/>
                          <a:tab pos="433070" algn="l"/>
                          <a:tab pos="900430" algn="l"/>
                        </a:tabLst>
                      </a:pPr>
                      <a:r>
                        <a:rPr lang="en-US" sz="900" spc="50">
                          <a:latin typeface="Arial" panose="020B0604020202020204" pitchFamily="34" charset="0"/>
                          <a:ea typeface="Times New Roman"/>
                          <a:cs typeface="Arial" panose="020B0604020202020204" pitchFamily="34" charset="0"/>
                        </a:rPr>
                        <a:t>- 	Adoption &amp; adherence to the suggested Air pollution control measures, wastewater &amp; solid waste management measures, noise pollution abatement measures </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6205" algn="l"/>
                          <a:tab pos="433070" algn="l"/>
                          <a:tab pos="900430" algn="l"/>
                        </a:tabLst>
                      </a:pPr>
                      <a:r>
                        <a:rPr lang="en-US" sz="900" spc="50">
                          <a:latin typeface="Arial" panose="020B0604020202020204" pitchFamily="34" charset="0"/>
                          <a:ea typeface="Times New Roman"/>
                          <a:cs typeface="Arial" panose="020B0604020202020204" pitchFamily="34" charset="0"/>
                        </a:rPr>
                        <a:t>Included in land, air and water management </a:t>
                      </a:r>
                    </a:p>
                  </a:txBody>
                  <a:tcPr marL="17841" marR="178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50000"/>
                        </a:lnSpc>
                        <a:spcBef>
                          <a:spcPts val="0"/>
                        </a:spcBef>
                        <a:spcAft>
                          <a:spcPts val="0"/>
                        </a:spcAft>
                        <a:tabLst>
                          <a:tab pos="900430" algn="l"/>
                          <a:tab pos="111760" algn="l"/>
                          <a:tab pos="900430" algn="l"/>
                        </a:tabLst>
                      </a:pPr>
                      <a:r>
                        <a:rPr lang="en-US" sz="900" spc="50" dirty="0">
                          <a:latin typeface="Arial" panose="020B0604020202020204" pitchFamily="34" charset="0"/>
                          <a:ea typeface="Times New Roman"/>
                          <a:cs typeface="Arial" panose="020B0604020202020204" pitchFamily="34" charset="0"/>
                        </a:rPr>
                        <a:t>Project in-charge</a:t>
                      </a: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&amp;</a:t>
                      </a:r>
                      <a:br>
                        <a:rPr lang="en-US" sz="900" spc="50" dirty="0">
                          <a:latin typeface="Arial" panose="020B0604020202020204" pitchFamily="34" charset="0"/>
                          <a:ea typeface="Times New Roman"/>
                          <a:cs typeface="Arial" panose="020B0604020202020204" pitchFamily="34" charset="0"/>
                        </a:rPr>
                      </a:br>
                      <a:r>
                        <a:rPr lang="en-US" sz="900" spc="50" dirty="0">
                          <a:latin typeface="Arial" panose="020B0604020202020204" pitchFamily="34" charset="0"/>
                          <a:ea typeface="Times New Roman"/>
                          <a:cs typeface="Arial" panose="020B0604020202020204" pitchFamily="34" charset="0"/>
                        </a:rPr>
                        <a:t>Head - EHS </a:t>
                      </a:r>
                      <a:br>
                        <a:rPr lang="en-US" sz="900" spc="50" dirty="0">
                          <a:latin typeface="Arial" panose="020B0604020202020204" pitchFamily="34" charset="0"/>
                          <a:ea typeface="Times New Roman"/>
                          <a:cs typeface="Arial" panose="020B0604020202020204" pitchFamily="34" charset="0"/>
                        </a:rPr>
                      </a:br>
                      <a:endParaRPr lang="en-US" sz="900" spc="50" dirty="0">
                        <a:latin typeface="Arial" panose="020B0604020202020204" pitchFamily="34" charset="0"/>
                        <a:ea typeface="Times New Roman"/>
                        <a:cs typeface="Arial" panose="020B0604020202020204" pitchFamily="34" charset="0"/>
                      </a:endParaRPr>
                    </a:p>
                    <a:p>
                      <a:pPr marL="0" marR="0" indent="0" algn="l">
                        <a:lnSpc>
                          <a:spcPct val="150000"/>
                        </a:lnSpc>
                        <a:spcBef>
                          <a:spcPts val="0"/>
                        </a:spcBef>
                        <a:spcAft>
                          <a:spcPts val="1000"/>
                        </a:spcAft>
                        <a:tabLst>
                          <a:tab pos="900430" algn="l"/>
                          <a:tab pos="360045" algn="l"/>
                          <a:tab pos="900430" algn="l"/>
                        </a:tabLst>
                      </a:pPr>
                      <a:r>
                        <a:rPr lang="en-US" sz="900" spc="50" dirty="0">
                          <a:latin typeface="Arial" panose="020B0604020202020204" pitchFamily="34" charset="0"/>
                          <a:ea typeface="Times New Roman"/>
                          <a:cs typeface="Arial" panose="020B0604020202020204" pitchFamily="34" charset="0"/>
                        </a:rPr>
                        <a:t>Within commissioning stage of plant</a:t>
                      </a:r>
                    </a:p>
                  </a:txBody>
                  <a:tcPr marL="17841" marR="1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sp>
        <p:nvSpPr>
          <p:cNvPr id="75777" name="Rectangle 1"/>
          <p:cNvSpPr>
            <a:spLocks noChangeArrowheads="1"/>
          </p:cNvSpPr>
          <p:nvPr/>
        </p:nvSpPr>
        <p:spPr bwMode="auto">
          <a:xfrm>
            <a:off x="152400" y="1447800"/>
            <a:ext cx="8763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0113" algn="l"/>
                <a:tab pos="1350963" algn="l"/>
              </a:tabLst>
            </a:pPr>
            <a:r>
              <a:rPr kumimoji="0" lang="en-US" sz="1400" b="1" i="1" u="none" strike="noStrike" cap="none" normalizeH="0" baseline="0" dirty="0">
                <a:ln>
                  <a:noFill/>
                </a:ln>
                <a:solidFill>
                  <a:schemeClr val="tx1"/>
                </a:solidFill>
                <a:effectLst/>
                <a:latin typeface="Arial" pitchFamily="34" charset="0"/>
                <a:ea typeface="Gulim"/>
                <a:cs typeface="Arial" pitchFamily="34" charset="0"/>
              </a:rPr>
              <a:t>Impact due to dredging:</a:t>
            </a:r>
            <a:r>
              <a:rPr kumimoji="0" lang="en-US" sz="1400" b="1" i="0" u="none" strike="noStrike" cap="none" normalizeH="0" baseline="0" dirty="0">
                <a:ln>
                  <a:noFill/>
                </a:ln>
                <a:solidFill>
                  <a:schemeClr val="tx1"/>
                </a:solidFill>
                <a:effectLst/>
                <a:latin typeface="Arial" pitchFamily="34" charset="0"/>
                <a:ea typeface="Gulim"/>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900113" algn="l"/>
                <a:tab pos="1350963" algn="l"/>
              </a:tabLst>
            </a:pPr>
            <a:r>
              <a:rPr kumimoji="0" lang="en-US" sz="1400" b="0" i="0" u="none" cap="none" normalizeH="0" dirty="0">
                <a:ln>
                  <a:noFill/>
                </a:ln>
                <a:effectLst/>
                <a:latin typeface="Arial" pitchFamily="34" charset="0"/>
                <a:ea typeface="Gulim"/>
                <a:cs typeface="Arial" pitchFamily="34" charset="0"/>
              </a:rPr>
              <a:t>Dredging and dumping of dredged spoil causes temporary turbidity, though use of high-powered suction </a:t>
            </a:r>
            <a:r>
              <a:rPr lang="en-US" sz="1400" dirty="0">
                <a:latin typeface="Arial" pitchFamily="34" charset="0"/>
                <a:ea typeface="Gulim"/>
                <a:cs typeface="Arial" pitchFamily="34" charset="0"/>
              </a:rPr>
              <a:t>and cutter heads create lesser turbidity. Turbidity due to dumping of dredged sludge gets dispersed quickly as indicated by the model studies. </a:t>
            </a:r>
            <a:r>
              <a:rPr kumimoji="0" lang="en-US" sz="1400" b="0" i="0" u="none" cap="none" normalizeH="0" dirty="0">
                <a:ln>
                  <a:noFill/>
                </a:ln>
                <a:effectLst/>
                <a:latin typeface="Arial" pitchFamily="34" charset="0"/>
                <a:ea typeface="Gulim"/>
                <a:cs typeface="Arial" pitchFamily="34" charset="0"/>
              </a:rPr>
              <a:t> </a:t>
            </a:r>
            <a:endParaRPr kumimoji="0" lang="en-US" sz="1400" b="0" i="0" u="none" strike="sngStrike" cap="none" normalizeH="0" baseline="0" dirty="0">
              <a:ln>
                <a:noFill/>
              </a:ln>
              <a:effectLst/>
              <a:latin typeface="Arial" pitchFamily="34" charset="0"/>
              <a:ea typeface="Gulim"/>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00113" algn="l"/>
                <a:tab pos="1350963" algn="l"/>
              </a:tabLst>
            </a:pPr>
            <a:endParaRPr lang="en-US" sz="1400" dirty="0">
              <a:latin typeface="Arial" pitchFamily="34" charset="0"/>
              <a:ea typeface="Gulim"/>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900113" algn="l"/>
                <a:tab pos="1350963" algn="l"/>
              </a:tabLst>
            </a:pPr>
            <a:r>
              <a:rPr lang="en-US" sz="1400" dirty="0">
                <a:latin typeface="Arial" pitchFamily="34" charset="0"/>
                <a:ea typeface="Gulim"/>
                <a:cs typeface="Arial" pitchFamily="34" charset="0"/>
              </a:rPr>
              <a:t>Due to dredging in th</a:t>
            </a:r>
            <a:r>
              <a:rPr kumimoji="0" lang="en-US" sz="1400" b="0" i="0" u="none" strike="noStrike" cap="none" normalizeH="0" baseline="0" dirty="0">
                <a:ln>
                  <a:noFill/>
                </a:ln>
                <a:effectLst/>
                <a:latin typeface="Arial" pitchFamily="34" charset="0"/>
                <a:ea typeface="Gulim"/>
                <a:cs typeface="Arial" pitchFamily="34" charset="0"/>
              </a:rPr>
              <a:t>e designated channel area- there would be temporary disturbance of bio-diversity but regrouping does happen in the interim period</a:t>
            </a:r>
            <a:r>
              <a:rPr kumimoji="0" lang="en-US" sz="1400" b="0" i="0" u="none" cap="none" normalizeH="0" baseline="0" dirty="0">
                <a:ln>
                  <a:noFill/>
                </a:ln>
                <a:effectLst/>
                <a:latin typeface="Arial" pitchFamily="34" charset="0"/>
                <a:ea typeface="Gulim"/>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tab pos="900113" algn="l"/>
                <a:tab pos="1350963" algn="l"/>
              </a:tabLst>
            </a:pPr>
            <a:endParaRPr kumimoji="0" lang="en-US" sz="14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r>
              <a:rPr kumimoji="0" lang="en-US" sz="1400" b="0" i="0" u="none" strike="noStrike" cap="none" normalizeH="0" baseline="0" dirty="0">
                <a:ln>
                  <a:noFill/>
                </a:ln>
                <a:effectLst/>
                <a:latin typeface="Arial" pitchFamily="34" charset="0"/>
                <a:ea typeface="Gulim"/>
                <a:cs typeface="Arial" pitchFamily="34" charset="0"/>
              </a:rPr>
              <a:t>The release of contaminants such as heavy metals associated with the suspended sediments can lead to increased availability of contaminants to the food chain. However,</a:t>
            </a:r>
            <a:r>
              <a:rPr kumimoji="0" lang="en-US" sz="1400" b="0" i="0" u="none" strike="noStrike" cap="none" normalizeH="0" dirty="0">
                <a:ln>
                  <a:noFill/>
                </a:ln>
                <a:effectLst/>
                <a:latin typeface="Arial" pitchFamily="34" charset="0"/>
                <a:ea typeface="Gulim"/>
                <a:cs typeface="Arial" pitchFamily="34" charset="0"/>
              </a:rPr>
              <a:t> the considered location is low in heavy metal barring Iron and hence the impact would be minimal. </a:t>
            </a:r>
            <a:r>
              <a:rPr kumimoji="0" lang="en-US" sz="1400" b="0" i="0" u="none" strike="noStrike" cap="none" normalizeH="0" baseline="0" dirty="0">
                <a:ln>
                  <a:noFill/>
                </a:ln>
                <a:effectLst/>
                <a:latin typeface="Arial" pitchFamily="34" charset="0"/>
                <a:ea typeface="Gulim"/>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endParaRPr lang="en-US" sz="1400" dirty="0">
              <a:latin typeface="Arial" pitchFamily="34" charset="0"/>
              <a:ea typeface="Gulim"/>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r>
              <a:rPr kumimoji="0" lang="en-US" sz="1400" b="0" i="0" u="none" strike="noStrike" cap="none" normalizeH="0" baseline="0" dirty="0">
                <a:ln>
                  <a:noFill/>
                </a:ln>
                <a:effectLst/>
                <a:latin typeface="Arial" pitchFamily="34" charset="0"/>
                <a:ea typeface="Gulim"/>
                <a:cs typeface="Arial" pitchFamily="34" charset="0"/>
              </a:rPr>
              <a:t>Nutrients released from dumped dredge spoil would be available to key secondary producers such as copepods, decapods and </a:t>
            </a:r>
            <a:r>
              <a:rPr kumimoji="0" lang="en-US" sz="1400" b="0" i="0" u="none" strike="noStrike" cap="none" normalizeH="0" baseline="0" dirty="0" err="1">
                <a:ln>
                  <a:noFill/>
                </a:ln>
                <a:effectLst/>
                <a:latin typeface="Arial" pitchFamily="34" charset="0"/>
                <a:ea typeface="Gulim"/>
                <a:cs typeface="Arial" pitchFamily="34" charset="0"/>
              </a:rPr>
              <a:t>chetognaths</a:t>
            </a:r>
            <a:r>
              <a:rPr kumimoji="0" lang="en-US" sz="1400" b="0" i="0" u="none" strike="noStrike" cap="none" normalizeH="0" baseline="0" dirty="0">
                <a:ln>
                  <a:noFill/>
                </a:ln>
                <a:effectLst/>
                <a:latin typeface="Arial" pitchFamily="34" charset="0"/>
                <a:ea typeface="Gulim"/>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endParaRPr lang="en-US" sz="1400" dirty="0">
              <a:latin typeface="Arial" pitchFamily="34" charset="0"/>
              <a:ea typeface="Gulim"/>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r>
              <a:rPr kumimoji="0" lang="en-US" sz="1400" b="0" i="0" u="none" strike="noStrike" cap="none" normalizeH="0" baseline="0" dirty="0">
                <a:ln>
                  <a:noFill/>
                </a:ln>
                <a:effectLst/>
                <a:latin typeface="Arial" pitchFamily="34" charset="0"/>
                <a:ea typeface="Gulim"/>
                <a:cs typeface="Arial" pitchFamily="34" charset="0"/>
              </a:rPr>
              <a:t>Dumping sediments on the seabed may affect </a:t>
            </a:r>
            <a:r>
              <a:rPr kumimoji="0" lang="en-US" sz="1400" b="0" i="0" u="none" strike="noStrike" cap="none" normalizeH="0" baseline="0" dirty="0" err="1">
                <a:ln>
                  <a:noFill/>
                </a:ln>
                <a:effectLst/>
                <a:latin typeface="Arial" pitchFamily="34" charset="0"/>
                <a:ea typeface="Gulim"/>
                <a:cs typeface="Arial" pitchFamily="34" charset="0"/>
              </a:rPr>
              <a:t>meroplanktonic</a:t>
            </a:r>
            <a:r>
              <a:rPr kumimoji="0" lang="en-US" sz="1400" b="0" i="0" u="none" strike="noStrike" cap="none" normalizeH="0" baseline="0" dirty="0">
                <a:ln>
                  <a:noFill/>
                </a:ln>
                <a:effectLst/>
                <a:latin typeface="Arial" pitchFamily="34" charset="0"/>
                <a:ea typeface="Gulim"/>
                <a:cs typeface="Arial" pitchFamily="34" charset="0"/>
              </a:rPr>
              <a:t> and other organisms living on the seafloor and may cause changes in benthic habitats and biological communities. The impact of dumping on biological communities in dump sites does not extend far beyond the dump sites.</a:t>
            </a: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endParaRPr kumimoji="0" lang="en-US" sz="14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 pos="1350963" algn="l"/>
              </a:tabLst>
            </a:pPr>
            <a:r>
              <a:rPr kumimoji="0" lang="en-US" sz="1400" b="0" i="0" u="none" strike="noStrike" cap="none" normalizeH="0" baseline="0" dirty="0">
                <a:ln>
                  <a:noFill/>
                </a:ln>
                <a:effectLst/>
                <a:latin typeface="Arial" pitchFamily="34" charset="0"/>
                <a:ea typeface="Gulim"/>
                <a:cs typeface="Arial" pitchFamily="34" charset="0"/>
              </a:rPr>
              <a:t>The maintenance dredging volume at the navigation channel </a:t>
            </a:r>
            <a:r>
              <a:rPr kumimoji="0" lang="en-US" sz="1400" b="0" i="0" u="none" cap="none" normalizeH="0" baseline="0" dirty="0">
                <a:ln>
                  <a:noFill/>
                </a:ln>
                <a:effectLst/>
                <a:latin typeface="Arial" pitchFamily="34" charset="0"/>
                <a:ea typeface="Gulim"/>
                <a:cs typeface="Arial" pitchFamily="34" charset="0"/>
              </a:rPr>
              <a:t>may </a:t>
            </a:r>
            <a:r>
              <a:rPr kumimoji="0" lang="en-US" sz="1400" b="0" i="0" u="none" strike="noStrike" cap="none" normalizeH="0" baseline="0" dirty="0">
                <a:ln>
                  <a:noFill/>
                </a:ln>
                <a:effectLst/>
                <a:latin typeface="Arial" pitchFamily="34" charset="0"/>
                <a:ea typeface="Gulim"/>
                <a:cs typeface="Arial" pitchFamily="34" charset="0"/>
              </a:rPr>
              <a:t>result in reduction of species diversity and abundance as over a period of time repeated turbidity would make some </a:t>
            </a:r>
            <a:r>
              <a:rPr lang="en-US" sz="1400" dirty="0">
                <a:latin typeface="Arial" pitchFamily="34" charset="0"/>
                <a:ea typeface="Gulim"/>
                <a:cs typeface="Arial" pitchFamily="34" charset="0"/>
              </a:rPr>
              <a:t>of the organism adapt.</a:t>
            </a:r>
            <a:endParaRPr kumimoji="0" lang="en-US" sz="1400" b="0" i="0" u="none" strike="sng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134580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93775" y="76200"/>
            <a:ext cx="7007225" cy="1010478"/>
          </a:xfrm>
        </p:spPr>
        <p:txBody>
          <a:bodyPr>
            <a:normAutofit/>
          </a:bodyPr>
          <a:lstStyle/>
          <a:p>
            <a:pPr algn="ctr" eaLnBrk="1" hangingPunct="1"/>
            <a:r>
              <a:rPr lang="en-IN" dirty="0">
                <a:latin typeface="Arial" panose="020B0604020202020204" pitchFamily="34" charset="0"/>
                <a:cs typeface="Arial" panose="020B0604020202020204" pitchFamily="34" charset="0"/>
              </a:rPr>
              <a:t>Introduction</a:t>
            </a:r>
            <a:endParaRPr lang="en-IN"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a:bodyPr>
          <a:lstStyle/>
          <a:p>
            <a:pPr>
              <a:defRPr/>
            </a:pPr>
            <a:fld id="{FE89DA59-482C-4D68-ACA5-18919A50CE82}" type="slidenum">
              <a:rPr lang="en-US"/>
              <a:pPr>
                <a:defRPr/>
              </a:pPr>
              <a:t>2</a:t>
            </a:fld>
            <a:endParaRPr lang="en-US"/>
          </a:p>
        </p:txBody>
      </p:sp>
      <p:sp>
        <p:nvSpPr>
          <p:cNvPr id="21507" name="Rectangle 4"/>
          <p:cNvSpPr>
            <a:spLocks noChangeArrowheads="1"/>
          </p:cNvSpPr>
          <p:nvPr/>
        </p:nvSpPr>
        <p:spPr bwMode="auto">
          <a:xfrm>
            <a:off x="254001" y="1330765"/>
            <a:ext cx="8715828" cy="5232202"/>
          </a:xfrm>
          <a:prstGeom prst="rect">
            <a:avLst/>
          </a:prstGeom>
          <a:noFill/>
          <a:ln w="9525">
            <a:noFill/>
            <a:miter lim="800000"/>
            <a:headEnd/>
            <a:tailEnd/>
          </a:ln>
        </p:spPr>
        <p:txBody>
          <a:bodyPr wrap="square" anchor="ctr">
            <a:spAutoFit/>
          </a:bodyPr>
          <a:lstStyle/>
          <a:p>
            <a:pPr lvl="1"/>
            <a:endParaRPr lang="en-US" sz="1200" b="0" dirty="0"/>
          </a:p>
          <a:p>
            <a:pPr lvl="1" algn="just">
              <a:buFont typeface="Wingdings" pitchFamily="2" charset="2"/>
              <a:buChar char="Ø"/>
            </a:pPr>
            <a:r>
              <a:rPr lang="en-US" sz="2200" dirty="0"/>
              <a:t> </a:t>
            </a:r>
            <a:r>
              <a:rPr lang="en-US" sz="2200" b="1" dirty="0"/>
              <a:t>Project Proponent </a:t>
            </a:r>
            <a:r>
              <a:rPr lang="en-US" sz="2200" dirty="0"/>
              <a:t>- </a:t>
            </a:r>
            <a:r>
              <a:rPr lang="en-US" sz="2400" b="0" dirty="0"/>
              <a:t>JSW Utkal Steel Limited; wholly owned </a:t>
            </a:r>
            <a:br>
              <a:rPr lang="en-US" sz="2400" b="0" dirty="0"/>
            </a:br>
            <a:r>
              <a:rPr lang="en-US" sz="2400" b="0" dirty="0"/>
              <a:t> 				subsidiary of JSW Steel Ltd.</a:t>
            </a:r>
          </a:p>
          <a:p>
            <a:pPr lvl="1" algn="just">
              <a:buFont typeface="Wingdings" pitchFamily="2" charset="2"/>
              <a:buChar char="Ø"/>
            </a:pPr>
            <a:endParaRPr lang="en-US" sz="2400" b="0" dirty="0"/>
          </a:p>
          <a:p>
            <a:pPr lvl="1" algn="just">
              <a:buFont typeface="Wingdings" pitchFamily="2" charset="2"/>
              <a:buChar char="Ø"/>
            </a:pPr>
            <a:r>
              <a:rPr lang="en-US" sz="2200" dirty="0"/>
              <a:t> </a:t>
            </a:r>
            <a:r>
              <a:rPr lang="en-US" sz="2200" b="1" dirty="0"/>
              <a:t>EIA Consultant </a:t>
            </a:r>
            <a:r>
              <a:rPr lang="en-US" sz="2000" b="1" dirty="0"/>
              <a:t>– </a:t>
            </a:r>
            <a:r>
              <a:rPr lang="en-US" sz="2400" b="0" dirty="0"/>
              <a:t>M. N. Dastur &amp; Co (P) Limited &amp; WAPCOS LTD </a:t>
            </a:r>
          </a:p>
          <a:p>
            <a:pPr lvl="1" algn="just"/>
            <a:r>
              <a:rPr lang="en-US" sz="2400" b="0" dirty="0"/>
              <a:t> </a:t>
            </a:r>
          </a:p>
          <a:p>
            <a:pPr lvl="1" algn="just">
              <a:buFont typeface="Wingdings" pitchFamily="2" charset="2"/>
              <a:buChar char="Ø"/>
            </a:pPr>
            <a:r>
              <a:rPr lang="en-US" sz="2400" b="0" dirty="0"/>
              <a:t> </a:t>
            </a:r>
            <a:r>
              <a:rPr lang="en-US" sz="2200" b="1" dirty="0"/>
              <a:t>Details of EC Applications : </a:t>
            </a:r>
          </a:p>
          <a:p>
            <a:pPr lvl="1"/>
            <a:r>
              <a:rPr lang="en-US" sz="2400" b="0" dirty="0"/>
              <a:t>	</a:t>
            </a:r>
            <a:r>
              <a:rPr lang="en-US" sz="2400" b="1" dirty="0"/>
              <a:t>Applied for TOR</a:t>
            </a:r>
            <a:r>
              <a:rPr lang="en-US" sz="2400" b="0" dirty="0"/>
              <a:t>	            - 13 August, 2018</a:t>
            </a:r>
          </a:p>
          <a:p>
            <a:pPr lvl="1"/>
            <a:r>
              <a:rPr lang="en-US" sz="2400" b="0" dirty="0"/>
              <a:t>	</a:t>
            </a:r>
            <a:r>
              <a:rPr lang="en-US" sz="2400" b="1" dirty="0"/>
              <a:t>Site visit by sub committee </a:t>
            </a:r>
            <a:r>
              <a:rPr lang="en-US" sz="2400" b="0" dirty="0"/>
              <a:t>- 31 January, 2019</a:t>
            </a:r>
          </a:p>
          <a:p>
            <a:pPr lvl="1"/>
            <a:r>
              <a:rPr lang="en-US" sz="2400" b="0" dirty="0"/>
              <a:t>	</a:t>
            </a:r>
            <a:r>
              <a:rPr lang="en-US" sz="2400" b="1" dirty="0"/>
              <a:t>TOR meeting held on</a:t>
            </a:r>
            <a:r>
              <a:rPr lang="en-US" sz="2400" b="0" dirty="0"/>
              <a:t>	            - 22 February, 2019</a:t>
            </a:r>
          </a:p>
          <a:p>
            <a:pPr lvl="1"/>
            <a:r>
              <a:rPr lang="en-US" sz="2400" b="0" dirty="0"/>
              <a:t> 	</a:t>
            </a:r>
            <a:r>
              <a:rPr lang="en-US" sz="2400" b="1" dirty="0"/>
              <a:t>TOR issued on 	</a:t>
            </a:r>
            <a:r>
              <a:rPr lang="en-US" sz="2400" b="0" dirty="0"/>
              <a:t>            - 19 March, 2019</a:t>
            </a:r>
          </a:p>
          <a:p>
            <a:pPr lvl="1"/>
            <a:r>
              <a:rPr lang="en-US" sz="2400" b="0" dirty="0"/>
              <a:t>	</a:t>
            </a:r>
            <a:r>
              <a:rPr lang="en-US" sz="2400" b="1" dirty="0"/>
              <a:t>Baseline data generation       </a:t>
            </a:r>
            <a:r>
              <a:rPr lang="en-US" sz="2400" b="0" dirty="0"/>
              <a:t>- Jan’18 to Apr’18, Nov’18 to </a:t>
            </a:r>
            <a:br>
              <a:rPr lang="en-US" sz="2400" b="0" dirty="0"/>
            </a:br>
            <a:r>
              <a:rPr lang="en-US" sz="2400" b="0" dirty="0"/>
              <a:t> 					Feb’19 and Apr’19 - May’19</a:t>
            </a:r>
          </a:p>
          <a:p>
            <a:pPr lvl="1"/>
            <a:r>
              <a:rPr lang="en-US" sz="2400" b="0" dirty="0"/>
              <a:t>	</a:t>
            </a:r>
            <a:r>
              <a:rPr lang="en-US" sz="2400" b="1" dirty="0"/>
              <a:t>PH held on </a:t>
            </a:r>
            <a:r>
              <a:rPr lang="en-US" sz="2400" b="0" dirty="0"/>
              <a:t>	 	            - 20 December, 2019</a:t>
            </a:r>
          </a:p>
          <a:p>
            <a:pPr lvl="1"/>
            <a:endParaRPr lang="en-US" sz="10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sp>
        <p:nvSpPr>
          <p:cNvPr id="75777" name="Rectangle 1"/>
          <p:cNvSpPr>
            <a:spLocks noChangeArrowheads="1"/>
          </p:cNvSpPr>
          <p:nvPr/>
        </p:nvSpPr>
        <p:spPr bwMode="auto">
          <a:xfrm>
            <a:off x="152400" y="1403866"/>
            <a:ext cx="8763000" cy="4109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900113" algn="l"/>
                <a:tab pos="1350963" algn="l"/>
              </a:tabLst>
            </a:pPr>
            <a:r>
              <a:rPr kumimoji="0" lang="en-US" sz="1600" b="1" i="1" u="none" strike="noStrike" cap="none" normalizeH="0" baseline="0" dirty="0">
                <a:ln>
                  <a:noFill/>
                </a:ln>
                <a:solidFill>
                  <a:schemeClr val="tx1"/>
                </a:solidFill>
                <a:effectLst/>
                <a:latin typeface="Arial" pitchFamily="34" charset="0"/>
                <a:ea typeface="Gulim"/>
                <a:cs typeface="Arial" pitchFamily="34" charset="0"/>
              </a:rPr>
              <a:t>Dredging Mitigation measures:</a:t>
            </a:r>
            <a:endParaRPr kumimoji="0" 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900113" algn="l"/>
                <a:tab pos="1350963" algn="l"/>
              </a:tabLst>
            </a:pPr>
            <a:r>
              <a:rPr kumimoji="0" lang="en-US" sz="1600" b="0" i="0" u="none" strike="noStrike" cap="none" normalizeH="0" baseline="0" dirty="0">
                <a:ln>
                  <a:noFill/>
                </a:ln>
                <a:effectLst/>
                <a:latin typeface="Arial" pitchFamily="34" charset="0"/>
                <a:ea typeface="Times New Roman" pitchFamily="18" charset="0"/>
                <a:cs typeface="Arial" pitchFamily="34" charset="0"/>
              </a:rPr>
              <a:t> Cutter </a:t>
            </a:r>
            <a:r>
              <a:rPr lang="en-US" sz="1600" dirty="0">
                <a:latin typeface="Arial" pitchFamily="34" charset="0"/>
                <a:ea typeface="Times New Roman" pitchFamily="18" charset="0"/>
                <a:cs typeface="Arial" pitchFamily="34" charset="0"/>
              </a:rPr>
              <a:t>Suction Dredger for the hard sandy strata and Trailer Suction Dredger for silty material would be deployed for dredging. The equipment would be provided with high suction and high speed cutters for reduced turbidity. New or properly and meticulously maintained dredgers would be deployed for efficiency and reduced impact on Environment. </a:t>
            </a:r>
            <a:endParaRPr kumimoji="0" lang="en-US" sz="1600" b="0" i="0" u="none" strike="sng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900113" algn="l"/>
                <a:tab pos="1350963" algn="l"/>
              </a:tabLst>
            </a:pPr>
            <a:r>
              <a:rPr kumimoji="0" lang="en-US" sz="1600" b="0" i="0" u="none" strike="noStrike" cap="none" normalizeH="0" baseline="0" dirty="0">
                <a:ln>
                  <a:noFill/>
                </a:ln>
                <a:effectLst/>
                <a:latin typeface="Arial" pitchFamily="34" charset="0"/>
                <a:ea typeface="Times New Roman" pitchFamily="18" charset="0"/>
                <a:cs typeface="Arial" pitchFamily="34" charset="0"/>
              </a:rPr>
              <a:t>Disposal of dredged material would be carried out at the designated disposal site; </a:t>
            </a:r>
            <a:endParaRPr kumimoji="0" lang="en-US"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900113" algn="l"/>
                <a:tab pos="1350963" algn="l"/>
              </a:tabLst>
            </a:pPr>
            <a:r>
              <a:rPr kumimoji="0" lang="en-US" sz="1600" b="0" i="0" u="none" strike="noStrike" cap="none" normalizeH="0" baseline="0" dirty="0">
                <a:ln>
                  <a:noFill/>
                </a:ln>
                <a:effectLst/>
                <a:latin typeface="Arial" pitchFamily="34" charset="0"/>
                <a:ea typeface="Times New Roman" pitchFamily="18" charset="0"/>
                <a:cs typeface="Arial" pitchFamily="34" charset="0"/>
              </a:rPr>
              <a:t>The refueling</a:t>
            </a:r>
            <a:r>
              <a:rPr kumimoji="0" lang="en-US" sz="1600" b="0" i="0" u="none" strike="noStrike" cap="none" normalizeH="0" dirty="0">
                <a:ln>
                  <a:noFill/>
                </a:ln>
                <a:effectLst/>
                <a:latin typeface="Arial" pitchFamily="34" charset="0"/>
                <a:ea typeface="Times New Roman" pitchFamily="18" charset="0"/>
                <a:cs typeface="Arial" pitchFamily="34" charset="0"/>
              </a:rPr>
              <a:t> of the dredgers and work boats would be carried out following strict and approved norms and no oil spill would be permitted. </a:t>
            </a:r>
            <a:endParaRPr kumimoji="0" lang="en-US" sz="1600" b="0"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900113" algn="l"/>
                <a:tab pos="1350963" algn="l"/>
              </a:tabLst>
            </a:pPr>
            <a:r>
              <a:rPr kumimoji="0" lang="en-US" sz="1600" b="0" i="0" u="none" strike="noStrike" cap="none" normalizeH="0" baseline="0" dirty="0">
                <a:ln>
                  <a:noFill/>
                </a:ln>
                <a:effectLst/>
                <a:latin typeface="Arial" pitchFamily="34" charset="0"/>
                <a:ea typeface="Times New Roman" pitchFamily="18" charset="0"/>
                <a:cs typeface="Arial" pitchFamily="34" charset="0"/>
              </a:rPr>
              <a:t>Environmental Monitoring </a:t>
            </a:r>
            <a:r>
              <a:rPr kumimoji="0" lang="en-US" sz="1600" b="0" i="0" u="none" strike="noStrike" cap="none" normalizeH="0" baseline="0" dirty="0" err="1">
                <a:ln>
                  <a:noFill/>
                </a:ln>
                <a:effectLst/>
                <a:latin typeface="Arial" pitchFamily="34" charset="0"/>
                <a:ea typeface="Times New Roman" pitchFamily="18" charset="0"/>
                <a:cs typeface="Arial" pitchFamily="34" charset="0"/>
              </a:rPr>
              <a:t>Programme</a:t>
            </a:r>
            <a:r>
              <a:rPr kumimoji="0" lang="en-US" sz="1600" b="0" i="0" u="none" strike="noStrike" cap="none" normalizeH="0" baseline="0" dirty="0">
                <a:ln>
                  <a:noFill/>
                </a:ln>
                <a:effectLst/>
                <a:latin typeface="Arial" pitchFamily="34" charset="0"/>
                <a:ea typeface="Times New Roman" pitchFamily="18" charset="0"/>
                <a:cs typeface="Arial" pitchFamily="34" charset="0"/>
              </a:rPr>
              <a:t> comprising of monitoring of marine water quality, marine sediment quality and marine ecology will be initiated one week prior to commencement of dredging activity and will be carried out throughout dredging period.</a:t>
            </a:r>
            <a:endParaRPr kumimoji="0" lang="en-US" sz="16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1345808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60868680"/>
              </p:ext>
            </p:extLst>
          </p:nvPr>
        </p:nvGraphicFramePr>
        <p:xfrm>
          <a:off x="304800" y="1282700"/>
          <a:ext cx="8534400" cy="5422900"/>
        </p:xfrm>
        <a:graphic>
          <a:graphicData uri="http://schemas.openxmlformats.org/drawingml/2006/table">
            <a:tbl>
              <a:tblPr/>
              <a:tblGrid>
                <a:gridCol w="15240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5422900">
                <a:tc>
                  <a:txBody>
                    <a:bodyPr/>
                    <a:lstStyle/>
                    <a:p>
                      <a:pPr marL="0" marR="0" indent="0" algn="ctr">
                        <a:lnSpc>
                          <a:spcPct val="150000"/>
                        </a:lnSpc>
                        <a:spcBef>
                          <a:spcPts val="0"/>
                        </a:spcBef>
                        <a:spcAft>
                          <a:spcPts val="1000"/>
                        </a:spcAft>
                        <a:tabLst>
                          <a:tab pos="900430" algn="l"/>
                        </a:tabLst>
                      </a:pPr>
                      <a:r>
                        <a:rPr lang="en-US" sz="1400" b="1" spc="50" dirty="0">
                          <a:latin typeface="Arial" panose="020B0604020202020204" pitchFamily="34" charset="0"/>
                          <a:ea typeface="Calibri"/>
                          <a:cs typeface="Arial" panose="020B0604020202020204" pitchFamily="34" charset="0"/>
                        </a:rPr>
                        <a:t>DREDGING MANAGEMENT PLAN</a:t>
                      </a:r>
                      <a:endParaRPr lang="en-US" sz="1400" spc="50" dirty="0">
                        <a:latin typeface="Arial" panose="020B0604020202020204" pitchFamily="34" charset="0"/>
                        <a:ea typeface="Times New Roman"/>
                        <a:cs typeface="Arial" panose="020B0604020202020204" pitchFamily="34" charset="0"/>
                      </a:endParaRPr>
                    </a:p>
                  </a:txBody>
                  <a:tcPr marL="35742" marR="357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945" marR="0" indent="-194945" algn="just">
                        <a:lnSpc>
                          <a:spcPct val="150000"/>
                        </a:lnSpc>
                        <a:spcBef>
                          <a:spcPts val="0"/>
                        </a:spcBef>
                        <a:spcAft>
                          <a:spcPts val="1000"/>
                        </a:spcAft>
                        <a:tabLst>
                          <a:tab pos="900430" algn="l"/>
                          <a:tab pos="194945" algn="l"/>
                          <a:tab pos="900430" algn="l"/>
                        </a:tabLst>
                      </a:pPr>
                      <a:r>
                        <a:rPr lang="en-US" sz="1400" strike="noStrike" spc="50" dirty="0">
                          <a:solidFill>
                            <a:schemeClr val="tx1"/>
                          </a:solidFill>
                          <a:latin typeface="Arial" panose="020B0604020202020204" pitchFamily="34" charset="0"/>
                          <a:ea typeface="Calibri"/>
                          <a:cs typeface="Arial" panose="020B0604020202020204" pitchFamily="34" charset="0"/>
                        </a:rPr>
                        <a:t>• 	Dredging Management plan would include: </a:t>
                      </a:r>
                      <a:endParaRPr lang="en-US" sz="1400" strike="noStrike" spc="50" dirty="0">
                        <a:solidFill>
                          <a:schemeClr val="tx1"/>
                        </a:solidFill>
                        <a:latin typeface="Arial" panose="020B0604020202020204" pitchFamily="34" charset="0"/>
                        <a:ea typeface="Times New Roman"/>
                        <a:cs typeface="Arial" panose="020B0604020202020204" pitchFamily="34" charset="0"/>
                      </a:endParaRPr>
                    </a:p>
                    <a:p>
                      <a:pPr marL="436880" marR="0" indent="-188595" algn="just">
                        <a:lnSpc>
                          <a:spcPct val="150000"/>
                        </a:lnSpc>
                        <a:spcBef>
                          <a:spcPts val="0"/>
                        </a:spcBef>
                        <a:spcAft>
                          <a:spcPts val="1000"/>
                        </a:spcAft>
                        <a:tabLst>
                          <a:tab pos="900430" algn="l"/>
                          <a:tab pos="436880" algn="l"/>
                          <a:tab pos="900430" algn="l"/>
                        </a:tabLst>
                      </a:pPr>
                      <a:r>
                        <a:rPr lang="en-US" sz="1400" spc="50" dirty="0">
                          <a:solidFill>
                            <a:schemeClr val="tx1"/>
                          </a:solidFill>
                          <a:latin typeface="Arial" panose="020B0604020202020204" pitchFamily="34" charset="0"/>
                          <a:ea typeface="Calibri"/>
                          <a:cs typeface="Arial" panose="020B0604020202020204" pitchFamily="34" charset="0"/>
                        </a:rPr>
                        <a:t>o 	Cutter suction and Trailing suction dredgers would be used, with higher suction and cutter head efficiency. </a:t>
                      </a:r>
                      <a:endParaRPr lang="en-US" sz="1400" strike="sngStrike" spc="50" dirty="0">
                        <a:solidFill>
                          <a:schemeClr val="tx1"/>
                        </a:solidFill>
                        <a:latin typeface="Arial" panose="020B0604020202020204" pitchFamily="34" charset="0"/>
                        <a:ea typeface="Times New Roman"/>
                        <a:cs typeface="Arial" panose="020B0604020202020204" pitchFamily="34" charset="0"/>
                      </a:endParaRPr>
                    </a:p>
                    <a:p>
                      <a:pPr marL="436880" marR="0" indent="-188595" algn="just">
                        <a:lnSpc>
                          <a:spcPct val="150000"/>
                        </a:lnSpc>
                        <a:spcBef>
                          <a:spcPts val="0"/>
                        </a:spcBef>
                        <a:spcAft>
                          <a:spcPts val="1000"/>
                        </a:spcAft>
                        <a:tabLst>
                          <a:tab pos="900430" algn="l"/>
                          <a:tab pos="436880" algn="l"/>
                          <a:tab pos="900430" algn="l"/>
                        </a:tabLst>
                      </a:pPr>
                      <a:r>
                        <a:rPr lang="en-US" sz="1400" spc="50" dirty="0">
                          <a:solidFill>
                            <a:schemeClr val="tx1"/>
                          </a:solidFill>
                          <a:latin typeface="Arial" panose="020B0604020202020204" pitchFamily="34" charset="0"/>
                          <a:ea typeface="Calibri"/>
                          <a:cs typeface="Arial" panose="020B0604020202020204" pitchFamily="34" charset="0"/>
                        </a:rPr>
                        <a:t>o 	No/Minimal spillage of material (sediment) from the vessel/bucket/dredged area into the surrounding water would be permitted;</a:t>
                      </a:r>
                      <a:endParaRPr lang="en-US" sz="1400" spc="50" dirty="0">
                        <a:solidFill>
                          <a:schemeClr val="tx1"/>
                        </a:solidFill>
                        <a:latin typeface="Arial" panose="020B0604020202020204" pitchFamily="34" charset="0"/>
                        <a:ea typeface="Times New Roman"/>
                        <a:cs typeface="Arial" panose="020B0604020202020204" pitchFamily="34" charset="0"/>
                      </a:endParaRPr>
                    </a:p>
                    <a:p>
                      <a:pPr marL="436880" marR="0" indent="-188595" algn="just">
                        <a:lnSpc>
                          <a:spcPct val="150000"/>
                        </a:lnSpc>
                        <a:spcBef>
                          <a:spcPts val="0"/>
                        </a:spcBef>
                        <a:spcAft>
                          <a:spcPts val="1000"/>
                        </a:spcAft>
                        <a:tabLst>
                          <a:tab pos="900430" algn="l"/>
                          <a:tab pos="436880" algn="l"/>
                          <a:tab pos="900430" algn="l"/>
                        </a:tabLst>
                      </a:pPr>
                      <a:r>
                        <a:rPr lang="en-US" sz="1400" spc="50" dirty="0">
                          <a:solidFill>
                            <a:schemeClr val="tx1"/>
                          </a:solidFill>
                          <a:latin typeface="Arial" panose="020B0604020202020204" pitchFamily="34" charset="0"/>
                          <a:ea typeface="Calibri"/>
                          <a:cs typeface="Arial" panose="020B0604020202020204" pitchFamily="34" charset="0"/>
                        </a:rPr>
                        <a:t>o </a:t>
                      </a:r>
                      <a:r>
                        <a:rPr lang="en-US" sz="1400" strike="noStrike" spc="50" dirty="0">
                          <a:solidFill>
                            <a:schemeClr val="tx1"/>
                          </a:solidFill>
                          <a:latin typeface="Arial" panose="020B0604020202020204" pitchFamily="34" charset="0"/>
                          <a:ea typeface="Calibri"/>
                          <a:cs typeface="Arial" panose="020B0604020202020204" pitchFamily="34" charset="0"/>
                        </a:rPr>
                        <a:t>Equipment would be selected and deployed after through scrutiny and quality assurance for their functioning </a:t>
                      </a:r>
                      <a:endParaRPr lang="en-US" sz="1400" strike="noStrike" spc="50" dirty="0">
                        <a:solidFill>
                          <a:schemeClr val="tx1"/>
                        </a:solidFill>
                        <a:latin typeface="Arial" panose="020B0604020202020204" pitchFamily="34" charset="0"/>
                        <a:ea typeface="Times New Roman"/>
                        <a:cs typeface="Arial" panose="020B0604020202020204" pitchFamily="34" charset="0"/>
                      </a:endParaRPr>
                    </a:p>
                    <a:p>
                      <a:pPr marL="194945" marR="0" indent="-194945" algn="just">
                        <a:lnSpc>
                          <a:spcPct val="150000"/>
                        </a:lnSpc>
                        <a:spcBef>
                          <a:spcPts val="0"/>
                        </a:spcBef>
                        <a:spcAft>
                          <a:spcPts val="1000"/>
                        </a:spcAft>
                        <a:tabLst>
                          <a:tab pos="900430" algn="l"/>
                          <a:tab pos="194945" algn="l"/>
                        </a:tabLst>
                      </a:pPr>
                      <a:r>
                        <a:rPr lang="en-US" sz="1400" spc="50" dirty="0">
                          <a:solidFill>
                            <a:schemeClr val="tx1"/>
                          </a:solidFill>
                          <a:latin typeface="Arial" panose="020B0604020202020204" pitchFamily="34" charset="0"/>
                          <a:ea typeface="Calibri"/>
                          <a:cs typeface="Arial" panose="020B0604020202020204" pitchFamily="34" charset="0"/>
                        </a:rPr>
                        <a:t>• No dredging would be</a:t>
                      </a:r>
                      <a:r>
                        <a:rPr lang="en-US" sz="1400" spc="50" baseline="0" dirty="0">
                          <a:solidFill>
                            <a:schemeClr val="tx1"/>
                          </a:solidFill>
                          <a:latin typeface="Arial" panose="020B0604020202020204" pitchFamily="34" charset="0"/>
                          <a:ea typeface="Calibri"/>
                          <a:cs typeface="Arial" panose="020B0604020202020204" pitchFamily="34" charset="0"/>
                        </a:rPr>
                        <a:t> carried in monsoon season in open sea due to bad weather.</a:t>
                      </a:r>
                      <a:r>
                        <a:rPr lang="en-US" sz="1400" spc="50" dirty="0">
                          <a:latin typeface="Arial" panose="020B0604020202020204" pitchFamily="34" charset="0"/>
                          <a:ea typeface="Calibri"/>
                          <a:cs typeface="Arial" panose="020B0604020202020204" pitchFamily="34" charset="0"/>
                        </a:rPr>
                        <a:t>	</a:t>
                      </a:r>
                      <a:endParaRPr lang="en-US" sz="1400" strike="sngStrike" spc="50" dirty="0">
                        <a:latin typeface="Arial" panose="020B0604020202020204" pitchFamily="34" charset="0"/>
                        <a:ea typeface="Times New Roman"/>
                        <a:cs typeface="Arial" panose="020B0604020202020204" pitchFamily="34" charset="0"/>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BCF224-6A7C-4D6D-BC1C-80317C145320}"/>
              </a:ext>
            </a:extLst>
          </p:cNvPr>
          <p:cNvSpPr txBox="1"/>
          <p:nvPr/>
        </p:nvSpPr>
        <p:spPr>
          <a:xfrm>
            <a:off x="513367" y="533400"/>
            <a:ext cx="8616778" cy="646331"/>
          </a:xfrm>
          <a:prstGeom prst="rect">
            <a:avLst/>
          </a:prstGeom>
          <a:noFill/>
        </p:spPr>
        <p:txBody>
          <a:bodyPr wrap="square">
            <a:spAutoFit/>
          </a:bodyPr>
          <a:lstStyle/>
          <a:p>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b : </a:t>
            </a:r>
            <a:r>
              <a:rPr lang="en-US" b="1" i="1" dirty="0">
                <a:solidFill>
                  <a:schemeClr val="tx2">
                    <a:lumMod val="60000"/>
                    <a:lumOff val="40000"/>
                  </a:schemeClr>
                </a:solidFill>
              </a:rPr>
              <a:t>Cumulative impact assessment is not available on Jetty EIA report uploaded on PARIVESH due to steel plant and that of steel plant due to Jetty in the EIA report.</a:t>
            </a:r>
            <a:endParaRPr lang="en-IN" b="1" i="1" dirty="0">
              <a:solidFill>
                <a:schemeClr val="tx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58162060"/>
              </p:ext>
            </p:extLst>
          </p:nvPr>
        </p:nvGraphicFramePr>
        <p:xfrm>
          <a:off x="304800" y="1282700"/>
          <a:ext cx="8534400" cy="5422900"/>
        </p:xfrm>
        <a:graphic>
          <a:graphicData uri="http://schemas.openxmlformats.org/drawingml/2006/table">
            <a:tbl>
              <a:tblPr/>
              <a:tblGrid>
                <a:gridCol w="1600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5422900">
                <a:tc>
                  <a:txBody>
                    <a:bodyPr/>
                    <a:lstStyle/>
                    <a:p>
                      <a:pPr marL="0" marR="0" indent="0" algn="ctr">
                        <a:lnSpc>
                          <a:spcPct val="150000"/>
                        </a:lnSpc>
                        <a:spcBef>
                          <a:spcPts val="0"/>
                        </a:spcBef>
                        <a:spcAft>
                          <a:spcPts val="1000"/>
                        </a:spcAft>
                        <a:tabLst>
                          <a:tab pos="900430" algn="l"/>
                        </a:tabLst>
                      </a:pPr>
                      <a:r>
                        <a:rPr lang="en-US" sz="1100" b="1" spc="50" dirty="0">
                          <a:latin typeface="Bookman Old Style"/>
                          <a:ea typeface="Calibri"/>
                          <a:cs typeface="Arial"/>
                        </a:rPr>
                        <a:t>DREDGING MANAGEMENT PLAN</a:t>
                      </a:r>
                      <a:endParaRPr lang="en-US" sz="1100" spc="50" dirty="0">
                        <a:latin typeface="Bookman Old Style"/>
                        <a:ea typeface="Times New Roman"/>
                        <a:cs typeface="Times New Roman"/>
                      </a:endParaRPr>
                    </a:p>
                  </a:txBody>
                  <a:tcPr marL="35742" marR="357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945" marR="0" indent="-194945" algn="just">
                        <a:lnSpc>
                          <a:spcPct val="150000"/>
                        </a:lnSpc>
                        <a:spcBef>
                          <a:spcPts val="0"/>
                        </a:spcBef>
                        <a:spcAft>
                          <a:spcPts val="1000"/>
                        </a:spcAft>
                        <a:tabLst>
                          <a:tab pos="900430" algn="l"/>
                          <a:tab pos="194945" algn="l"/>
                          <a:tab pos="900430" algn="l"/>
                        </a:tabLst>
                      </a:pPr>
                      <a:r>
                        <a:rPr lang="en-US" sz="1100" spc="50" dirty="0">
                          <a:latin typeface="Bookman Old Style"/>
                          <a:ea typeface="Calibri"/>
                          <a:cs typeface="SymbolMT"/>
                        </a:rPr>
                        <a:t>• </a:t>
                      </a:r>
                      <a:r>
                        <a:rPr lang="en-US" sz="1100" spc="50" dirty="0">
                          <a:latin typeface="Bookman Old Style"/>
                          <a:ea typeface="Calibri"/>
                          <a:cs typeface="Arial"/>
                        </a:rPr>
                        <a:t>Dredging from </a:t>
                      </a:r>
                      <a:r>
                        <a:rPr lang="en-US" sz="1100" spc="50" dirty="0">
                          <a:solidFill>
                            <a:schemeClr val="tx1"/>
                          </a:solidFill>
                          <a:latin typeface="Bookman Old Style"/>
                          <a:ea typeface="Calibri"/>
                          <a:cs typeface="Arial"/>
                        </a:rPr>
                        <a:t>Deeper to shallower water where possible.</a:t>
                      </a:r>
                      <a:endParaRPr lang="en-US" sz="1100" spc="50" dirty="0">
                        <a:solidFill>
                          <a:schemeClr val="tx1"/>
                        </a:solidFill>
                        <a:latin typeface="Bookman Old Style"/>
                        <a:ea typeface="Times New Roman"/>
                        <a:cs typeface="Times New Roman"/>
                      </a:endParaRPr>
                    </a:p>
                    <a:p>
                      <a:pPr marL="194945" marR="0" indent="-194945" algn="just">
                        <a:lnSpc>
                          <a:spcPct val="150000"/>
                        </a:lnSpc>
                        <a:spcBef>
                          <a:spcPts val="0"/>
                        </a:spcBef>
                        <a:spcAft>
                          <a:spcPts val="1000"/>
                        </a:spcAft>
                        <a:tabLst>
                          <a:tab pos="900430" algn="l"/>
                          <a:tab pos="194945" algn="l"/>
                        </a:tabLst>
                      </a:pPr>
                      <a:r>
                        <a:rPr lang="en-US" sz="1100" spc="50" dirty="0">
                          <a:latin typeface="Bookman Old Style"/>
                          <a:ea typeface="Calibri"/>
                          <a:cs typeface="SymbolMT"/>
                        </a:rPr>
                        <a:t>• 	</a:t>
                      </a:r>
                      <a:r>
                        <a:rPr lang="en-US" sz="1100" spc="50" dirty="0">
                          <a:latin typeface="Bookman Old Style"/>
                          <a:ea typeface="Calibri"/>
                          <a:cs typeface="Arial"/>
                        </a:rPr>
                        <a:t>Suction heads at the end of pipes to be kept above the sea bed when not in operation until the scheduled dredging area is reached so that unnecessary sea bed disturbance is prevented.</a:t>
                      </a:r>
                      <a:endParaRPr lang="en-US" sz="1100" spc="50" dirty="0">
                        <a:latin typeface="Bookman Old Style"/>
                        <a:ea typeface="Times New Roman"/>
                        <a:cs typeface="Times New Roman"/>
                      </a:endParaRPr>
                    </a:p>
                    <a:p>
                      <a:pPr marL="194945" marR="0" indent="-194945" algn="just">
                        <a:lnSpc>
                          <a:spcPct val="150000"/>
                        </a:lnSpc>
                        <a:spcBef>
                          <a:spcPts val="0"/>
                        </a:spcBef>
                        <a:spcAft>
                          <a:spcPts val="1000"/>
                        </a:spcAft>
                        <a:tabLst>
                          <a:tab pos="900430" algn="l"/>
                          <a:tab pos="194945" algn="l"/>
                        </a:tabLst>
                      </a:pPr>
                      <a:r>
                        <a:rPr lang="en-US" sz="1100" spc="50" dirty="0">
                          <a:latin typeface="Bookman Old Style"/>
                          <a:ea typeface="Calibri"/>
                          <a:cs typeface="SymbolMT"/>
                        </a:rPr>
                        <a:t>• 	</a:t>
                      </a:r>
                      <a:r>
                        <a:rPr lang="en-US" sz="1100" spc="50" dirty="0">
                          <a:latin typeface="Bookman Old Style"/>
                          <a:ea typeface="Calibri"/>
                          <a:cs typeface="Arial"/>
                        </a:rPr>
                        <a:t>Disposal of dredged material will be carried out within the designated disposal site;</a:t>
                      </a:r>
                      <a:endParaRPr lang="en-US" sz="1100" spc="50" dirty="0">
                        <a:latin typeface="Bookman Old Style"/>
                        <a:ea typeface="Times New Roman"/>
                        <a:cs typeface="Times New Roman"/>
                      </a:endParaRPr>
                    </a:p>
                    <a:p>
                      <a:pPr marL="194945" marR="0" indent="-194945" algn="just">
                        <a:lnSpc>
                          <a:spcPct val="150000"/>
                        </a:lnSpc>
                        <a:spcBef>
                          <a:spcPts val="0"/>
                        </a:spcBef>
                        <a:spcAft>
                          <a:spcPts val="1000"/>
                        </a:spcAft>
                        <a:tabLst>
                          <a:tab pos="900430" algn="l"/>
                          <a:tab pos="194945" algn="l"/>
                        </a:tabLst>
                      </a:pPr>
                      <a:r>
                        <a:rPr lang="en-US" sz="1100" spc="50" dirty="0">
                          <a:latin typeface="Bookman Old Style"/>
                          <a:ea typeface="Calibri"/>
                          <a:cs typeface="SymbolMT"/>
                        </a:rPr>
                        <a:t>• 	</a:t>
                      </a:r>
                      <a:r>
                        <a:rPr lang="en-US" sz="1100" spc="50" dirty="0">
                          <a:latin typeface="Bookman Old Style"/>
                          <a:ea typeface="Calibri"/>
                          <a:cs typeface="Arial"/>
                        </a:rPr>
                        <a:t>Hopper de-watering will be confined to the dredging and spoil disposal areas.</a:t>
                      </a:r>
                      <a:endParaRPr lang="en-US" sz="1100" spc="50" dirty="0">
                        <a:latin typeface="Bookman Old Style"/>
                        <a:ea typeface="Times New Roman"/>
                        <a:cs typeface="Times New Roman"/>
                      </a:endParaRPr>
                    </a:p>
                    <a:p>
                      <a:pPr marL="169545" marR="0" indent="-169545" algn="just">
                        <a:lnSpc>
                          <a:spcPct val="150000"/>
                        </a:lnSpc>
                        <a:spcBef>
                          <a:spcPts val="0"/>
                        </a:spcBef>
                        <a:spcAft>
                          <a:spcPts val="0"/>
                        </a:spcAft>
                        <a:tabLst>
                          <a:tab pos="900430" algn="l"/>
                          <a:tab pos="170180" algn="l"/>
                          <a:tab pos="900430" algn="l"/>
                        </a:tabLst>
                      </a:pPr>
                      <a:r>
                        <a:rPr lang="en-US" sz="1100" spc="50" dirty="0">
                          <a:latin typeface="Bookman Old Style"/>
                          <a:ea typeface="Calibri"/>
                          <a:cs typeface="SymbolMT"/>
                        </a:rPr>
                        <a:t>• 	</a:t>
                      </a:r>
                      <a:r>
                        <a:rPr lang="en-US" sz="1100" spc="50" dirty="0">
                          <a:latin typeface="Bookman Old Style"/>
                          <a:ea typeface="Calibri"/>
                          <a:cs typeface="Arial"/>
                        </a:rPr>
                        <a:t>Vessel-based plume monitoring should be conducted during the trial period to validate the characteristics of any turbid plumes and to establish ongoing turbidity monitoring requirements.</a:t>
                      </a:r>
                      <a:endParaRPr lang="en-US" sz="1100" spc="50" dirty="0">
                        <a:latin typeface="Bookman Old Style"/>
                        <a:ea typeface="Times New Roman"/>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580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cstate="print"/>
          <a:srcRect/>
          <a:stretch>
            <a:fillRect/>
          </a:stretch>
        </p:blipFill>
        <p:spPr bwMode="auto">
          <a:xfrm>
            <a:off x="1501554" y="1981200"/>
            <a:ext cx="7203362" cy="4343400"/>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5D30CDCC-FB16-4B37-A309-729F180E6728}"/>
              </a:ext>
            </a:extLst>
          </p:cNvPr>
          <p:cNvGrpSpPr/>
          <p:nvPr/>
        </p:nvGrpSpPr>
        <p:grpSpPr>
          <a:xfrm>
            <a:off x="685097" y="228600"/>
            <a:ext cx="8423967" cy="2851982"/>
            <a:chOff x="0" y="-1436348"/>
            <a:chExt cx="9275829" cy="3555389"/>
          </a:xfrm>
        </p:grpSpPr>
        <p:pic>
          <p:nvPicPr>
            <p:cNvPr id="5" name="Picture 4">
              <a:extLst>
                <a:ext uri="{FF2B5EF4-FFF2-40B4-BE49-F238E27FC236}">
                  <a16:creationId xmlns:a16="http://schemas.microsoft.com/office/drawing/2014/main" id="{9E2F6AB8-B591-4851-9836-33489C66B9B5}"/>
                </a:ext>
              </a:extLst>
            </p:cNvPr>
            <p:cNvPicPr>
              <a:picLocks noChangeAspect="1"/>
            </p:cNvPicPr>
            <p:nvPr/>
          </p:nvPicPr>
          <p:blipFill>
            <a:blip r:embed="rId3" cstate="print"/>
            <a:stretch>
              <a:fillRect/>
            </a:stretch>
          </p:blipFill>
          <p:spPr>
            <a:xfrm>
              <a:off x="0" y="93621"/>
              <a:ext cx="4343400" cy="2025420"/>
            </a:xfrm>
            <a:prstGeom prst="rect">
              <a:avLst/>
            </a:prstGeom>
          </p:spPr>
        </p:pic>
        <p:sp>
          <p:nvSpPr>
            <p:cNvPr id="9" name="Arrow: Left 8">
              <a:extLst>
                <a:ext uri="{FF2B5EF4-FFF2-40B4-BE49-F238E27FC236}">
                  <a16:creationId xmlns:a16="http://schemas.microsoft.com/office/drawing/2014/main" id="{655202A3-B6E2-438A-B250-8F10D01090B0}"/>
                </a:ext>
              </a:extLst>
            </p:cNvPr>
            <p:cNvSpPr/>
            <p:nvPr/>
          </p:nvSpPr>
          <p:spPr>
            <a:xfrm rot="680547">
              <a:off x="1418623" y="1946672"/>
              <a:ext cx="5038576" cy="731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B8986D8C-D9F0-4EE7-BD07-CB448AF024D0}"/>
                </a:ext>
              </a:extLst>
            </p:cNvPr>
            <p:cNvSpPr/>
            <p:nvPr/>
          </p:nvSpPr>
          <p:spPr>
            <a:xfrm rot="1007070">
              <a:off x="3197583" y="1251938"/>
              <a:ext cx="4509946" cy="886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4EE8EFB-8470-45DA-9D2D-26C7CDFFC5E7}"/>
                </a:ext>
              </a:extLst>
            </p:cNvPr>
            <p:cNvSpPr/>
            <p:nvPr/>
          </p:nvSpPr>
          <p:spPr>
            <a:xfrm>
              <a:off x="208029" y="-1436348"/>
              <a:ext cx="9067800" cy="1266164"/>
            </a:xfrm>
            <a:prstGeom prst="rect">
              <a:avLst/>
            </a:prstGeom>
          </p:spPr>
          <p:txBody>
            <a:bodyPr wrap="square">
              <a:spAutoFit/>
            </a:bodyPr>
            <a:lstStyle/>
            <a:p>
              <a:pPr fontAlgn="base"/>
              <a:r>
                <a:rPr lang="en-US" sz="2000" b="1" i="1" dirty="0">
                  <a:solidFill>
                    <a:schemeClr val="tx2">
                      <a:lumMod val="60000"/>
                      <a:lumOff val="40000"/>
                    </a:schemeClr>
                  </a:solidFill>
                </a:rPr>
                <a:t> C </a:t>
              </a:r>
              <a:r>
                <a:rPr lang="en-US" sz="2000" b="1" i="1" dirty="0" err="1">
                  <a:solidFill>
                    <a:schemeClr val="tx2">
                      <a:lumMod val="60000"/>
                      <a:lumOff val="40000"/>
                    </a:schemeClr>
                  </a:solidFill>
                </a:rPr>
                <a:t>i</a:t>
              </a:r>
              <a:r>
                <a:rPr lang="en-US" sz="2000" b="1" i="1" dirty="0">
                  <a:solidFill>
                    <a:schemeClr val="tx2">
                      <a:lumMod val="60000"/>
                      <a:lumOff val="40000"/>
                    </a:schemeClr>
                  </a:solidFill>
                </a:rPr>
                <a:t>) </a:t>
              </a:r>
              <a:r>
                <a:rPr lang="en-US" sz="2000" i="1" dirty="0">
                  <a:solidFill>
                    <a:schemeClr val="tx2">
                      <a:lumMod val="60000"/>
                      <a:lumOff val="40000"/>
                    </a:schemeClr>
                  </a:solidFill>
                </a:rPr>
                <a:t>Sand dunes inside the plant boundary measuring 11.53 ha shall be preserved. </a:t>
              </a:r>
              <a:r>
                <a:rPr lang="en-US" sz="2000" b="1" i="1" dirty="0">
                  <a:solidFill>
                    <a:schemeClr val="tx2">
                      <a:lumMod val="60000"/>
                      <a:lumOff val="40000"/>
                    </a:schemeClr>
                  </a:solidFill>
                </a:rPr>
                <a:t>However, the point raised by EAC related to “in the vicinity of the project” has not been addressed</a:t>
              </a:r>
            </a:p>
          </p:txBody>
        </p:sp>
      </p:grpSp>
      <p:sp>
        <p:nvSpPr>
          <p:cNvPr id="8" name="TextBox 7">
            <a:extLst>
              <a:ext uri="{FF2B5EF4-FFF2-40B4-BE49-F238E27FC236}">
                <a16:creationId xmlns:a16="http://schemas.microsoft.com/office/drawing/2014/main" id="{F3D6FCAA-9EC5-4974-B001-D9F65AF1B792}"/>
              </a:ext>
            </a:extLst>
          </p:cNvPr>
          <p:cNvSpPr txBox="1"/>
          <p:nvPr/>
        </p:nvSpPr>
        <p:spPr>
          <a:xfrm>
            <a:off x="4648200" y="1143000"/>
            <a:ext cx="3786614" cy="1200329"/>
          </a:xfrm>
          <a:prstGeom prst="rect">
            <a:avLst/>
          </a:prstGeom>
          <a:noFill/>
        </p:spPr>
        <p:txBody>
          <a:bodyPr wrap="none" rtlCol="0">
            <a:spAutoFit/>
          </a:bodyPr>
          <a:lstStyle/>
          <a:p>
            <a:r>
              <a:rPr lang="en-IN" dirty="0"/>
              <a:t>No of sand dunes near Project area: 1</a:t>
            </a:r>
          </a:p>
          <a:p>
            <a:r>
              <a:rPr lang="en-IN" dirty="0"/>
              <a:t>Total Area	: 80.87 ac</a:t>
            </a:r>
          </a:p>
          <a:p>
            <a:r>
              <a:rPr lang="en-IN" dirty="0"/>
              <a:t>Area within Project	: 16.87 ac</a:t>
            </a:r>
          </a:p>
          <a:p>
            <a:endParaRPr lang="en-IN" dirty="0">
              <a:highlight>
                <a:srgbClr val="FFFF00"/>
              </a:highlight>
            </a:endParaRPr>
          </a:p>
        </p:txBody>
      </p:sp>
    </p:spTree>
    <p:extLst>
      <p:ext uri="{BB962C8B-B14F-4D97-AF65-F5344CB8AC3E}">
        <p14:creationId xmlns:p14="http://schemas.microsoft.com/office/powerpoint/2010/main" val="123061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969631-89EA-4447-A491-79FB8BDEEF3C}"/>
              </a:ext>
            </a:extLst>
          </p:cNvPr>
          <p:cNvSpPr txBox="1"/>
          <p:nvPr/>
        </p:nvSpPr>
        <p:spPr>
          <a:xfrm>
            <a:off x="152400" y="152400"/>
            <a:ext cx="8839200" cy="1200329"/>
          </a:xfrm>
          <a:prstGeom prst="rect">
            <a:avLst/>
          </a:prstGeom>
          <a:noFill/>
        </p:spPr>
        <p:txBody>
          <a:bodyPr wrap="square">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a:t>
            </a:r>
            <a:r>
              <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tx2">
                    <a:lumMod val="60000"/>
                    <a:lumOff val="40000"/>
                  </a:schemeClr>
                </a:solidFill>
              </a:rPr>
              <a:t>C ii</a:t>
            </a:r>
            <a:r>
              <a:rPr lang="en-US" i="1" dirty="0">
                <a:solidFill>
                  <a:schemeClr val="tx2">
                    <a:lumMod val="60000"/>
                    <a:lumOff val="40000"/>
                  </a:schemeClr>
                </a:solidFill>
              </a:rPr>
              <a:t>) 27 million cum dredged sand shall be used to raise the plant level by 6.5 meter. Scheme to dispose balance sand and the sand recovered during annual maintenance dredging shall be disposed offshore at two locations in the ocean. </a:t>
            </a:r>
            <a:r>
              <a:rPr lang="en-US" b="1" i="1" dirty="0">
                <a:solidFill>
                  <a:schemeClr val="tx2">
                    <a:lumMod val="60000"/>
                    <a:lumOff val="40000"/>
                  </a:schemeClr>
                </a:solidFill>
              </a:rPr>
              <a:t>The mechanism to control turbidity due to the dredging in the area has not been furnished</a:t>
            </a:r>
            <a:r>
              <a:rPr lang="en-US" b="1" dirty="0">
                <a:solidFill>
                  <a:schemeClr val="tx2">
                    <a:lumMod val="60000"/>
                    <a:lumOff val="40000"/>
                  </a:schemeClr>
                </a:solidFill>
              </a:rPr>
              <a:t>.</a:t>
            </a:r>
            <a:endParaRPr lang="en-IN" b="1" dirty="0">
              <a:solidFill>
                <a:schemeClr val="tx2">
                  <a:lumMod val="60000"/>
                  <a:lumOff val="40000"/>
                </a:schemeClr>
              </a:solidFill>
            </a:endParaRPr>
          </a:p>
        </p:txBody>
      </p:sp>
      <p:pic>
        <p:nvPicPr>
          <p:cNvPr id="4" name="Picture 3" descr="1215LAYOUTPLAN">
            <a:extLst>
              <a:ext uri="{FF2B5EF4-FFF2-40B4-BE49-F238E27FC236}">
                <a16:creationId xmlns:a16="http://schemas.microsoft.com/office/drawing/2014/main" id="{3060A16C-6B7C-425A-8D3B-13EFA20A12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1"/>
            <a:ext cx="7315200" cy="4114800"/>
          </a:xfrm>
          <a:prstGeom prst="rect">
            <a:avLst/>
          </a:prstGeom>
          <a:noFill/>
          <a:ln w="19050">
            <a:solidFill>
              <a:schemeClr val="tx1"/>
            </a:solidFill>
            <a:miter lim="800000"/>
            <a:headEnd/>
            <a:tailEnd/>
          </a:ln>
        </p:spPr>
      </p:pic>
      <p:sp>
        <p:nvSpPr>
          <p:cNvPr id="7" name="TextBox 6">
            <a:extLst>
              <a:ext uri="{FF2B5EF4-FFF2-40B4-BE49-F238E27FC236}">
                <a16:creationId xmlns:a16="http://schemas.microsoft.com/office/drawing/2014/main" id="{DB12062B-CE80-4806-AC5A-188C9D61643C}"/>
              </a:ext>
            </a:extLst>
          </p:cNvPr>
          <p:cNvSpPr txBox="1"/>
          <p:nvPr/>
        </p:nvSpPr>
        <p:spPr>
          <a:xfrm>
            <a:off x="1676400" y="5657673"/>
            <a:ext cx="6019800" cy="369332"/>
          </a:xfrm>
          <a:prstGeom prst="rect">
            <a:avLst/>
          </a:prstGeom>
          <a:noFill/>
        </p:spPr>
        <p:txBody>
          <a:bodyPr wrap="square">
            <a:spAutoFit/>
          </a:bodyPr>
          <a:lstStyle/>
          <a:p>
            <a:r>
              <a:rPr lang="en-IN" sz="1800" b="1" dirty="0">
                <a:solidFill>
                  <a:srgbClr val="006666"/>
                </a:solidFill>
                <a:effectLst/>
                <a:latin typeface="Arial Narrow" panose="020B0606020202030204" pitchFamily="34" charset="0"/>
                <a:ea typeface="Calibri" panose="020F0502020204030204" pitchFamily="34" charset="0"/>
                <a:cs typeface="Arial" panose="020B0604020202020204" pitchFamily="34" charset="0"/>
              </a:rPr>
              <a:t>Layout of the Captive Jetty showing the dredged areas </a:t>
            </a:r>
            <a:endParaRPr lang="en-IN" dirty="0"/>
          </a:p>
        </p:txBody>
      </p:sp>
      <p:sp>
        <p:nvSpPr>
          <p:cNvPr id="8" name="TextBox 7">
            <a:extLst>
              <a:ext uri="{FF2B5EF4-FFF2-40B4-BE49-F238E27FC236}">
                <a16:creationId xmlns:a16="http://schemas.microsoft.com/office/drawing/2014/main" id="{76D0C65D-6AD3-4EA5-A044-ECD448CA4BCE}"/>
              </a:ext>
            </a:extLst>
          </p:cNvPr>
          <p:cNvSpPr txBox="1"/>
          <p:nvPr/>
        </p:nvSpPr>
        <p:spPr>
          <a:xfrm>
            <a:off x="152400" y="6035480"/>
            <a:ext cx="9188245" cy="670120"/>
          </a:xfrm>
          <a:prstGeom prst="rect">
            <a:avLst/>
          </a:prstGeom>
          <a:noFill/>
        </p:spPr>
        <p:txBody>
          <a:bodyPr wrap="square">
            <a:spAutoFit/>
          </a:bodyPr>
          <a:lstStyle/>
          <a:p>
            <a:pPr algn="just">
              <a:lnSpc>
                <a:spcPct val="107000"/>
              </a:lnSpc>
              <a:spcBef>
                <a:spcPts val="600"/>
              </a:spcBef>
              <a:spcAft>
                <a:spcPts val="800"/>
              </a:spcAft>
            </a:pPr>
            <a:r>
              <a:rPr lang="en-IN" sz="1800" dirty="0">
                <a:effectLst/>
                <a:latin typeface="Arial Unicode MS"/>
                <a:ea typeface="Calibri" panose="020F0502020204030204" pitchFamily="34" charset="0"/>
                <a:cs typeface="Times New Roman" panose="02020603050405020304" pitchFamily="18" charset="0"/>
              </a:rPr>
              <a:t>Most dredged material can be used as a resource, providing significant environmental and financial benefits and contributing to sustainability.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43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969631-89EA-4447-A491-79FB8BDEEF3C}"/>
              </a:ext>
            </a:extLst>
          </p:cNvPr>
          <p:cNvSpPr txBox="1"/>
          <p:nvPr/>
        </p:nvSpPr>
        <p:spPr>
          <a:xfrm>
            <a:off x="152400" y="152400"/>
            <a:ext cx="8839200" cy="1200329"/>
          </a:xfrm>
          <a:prstGeom prst="rect">
            <a:avLst/>
          </a:prstGeom>
          <a:noFill/>
        </p:spPr>
        <p:txBody>
          <a:bodyPr wrap="square">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a:t>
            </a:r>
            <a:r>
              <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tx2">
                    <a:lumMod val="60000"/>
                    <a:lumOff val="40000"/>
                  </a:schemeClr>
                </a:solidFill>
              </a:rPr>
              <a:t>C ii</a:t>
            </a:r>
            <a:r>
              <a:rPr lang="en-US" i="1" dirty="0">
                <a:solidFill>
                  <a:schemeClr val="tx2">
                    <a:lumMod val="60000"/>
                    <a:lumOff val="40000"/>
                  </a:schemeClr>
                </a:solidFill>
              </a:rPr>
              <a:t>) 27 million cum dredged sand shall be used to raise the plant level by 6.5 meter. Scheme to dispose balance sand and the sand recovered during annual maintenance dredging shall be disposed offshore at two locations in the ocean. </a:t>
            </a:r>
            <a:r>
              <a:rPr lang="en-US" b="1" i="1" dirty="0">
                <a:solidFill>
                  <a:schemeClr val="tx2">
                    <a:lumMod val="60000"/>
                    <a:lumOff val="40000"/>
                  </a:schemeClr>
                </a:solidFill>
              </a:rPr>
              <a:t>The mechanism to control turbidity due to the dredging in the area has not been furnished</a:t>
            </a:r>
            <a:r>
              <a:rPr lang="en-US" b="1" dirty="0">
                <a:solidFill>
                  <a:schemeClr val="tx2">
                    <a:lumMod val="60000"/>
                    <a:lumOff val="40000"/>
                  </a:schemeClr>
                </a:solidFill>
              </a:rPr>
              <a:t>.</a:t>
            </a:r>
            <a:endParaRPr lang="en-IN" b="1" dirty="0">
              <a:solidFill>
                <a:schemeClr val="tx2">
                  <a:lumMod val="60000"/>
                  <a:lumOff val="40000"/>
                </a:schemeClr>
              </a:solidFill>
            </a:endParaRPr>
          </a:p>
        </p:txBody>
      </p:sp>
      <p:pic>
        <p:nvPicPr>
          <p:cNvPr id="6" name="Picture 5">
            <a:extLst>
              <a:ext uri="{FF2B5EF4-FFF2-40B4-BE49-F238E27FC236}">
                <a16:creationId xmlns:a16="http://schemas.microsoft.com/office/drawing/2014/main" id="{8F52C043-6D54-4822-B023-1FDD3D9C38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78043"/>
            <a:ext cx="6415405" cy="3901913"/>
          </a:xfrm>
          <a:prstGeom prst="rect">
            <a:avLst/>
          </a:prstGeom>
          <a:noFill/>
        </p:spPr>
      </p:pic>
      <p:sp>
        <p:nvSpPr>
          <p:cNvPr id="9" name="TextBox 8">
            <a:extLst>
              <a:ext uri="{FF2B5EF4-FFF2-40B4-BE49-F238E27FC236}">
                <a16:creationId xmlns:a16="http://schemas.microsoft.com/office/drawing/2014/main" id="{099C3149-E599-47C6-B6B5-0458E0E777B8}"/>
              </a:ext>
            </a:extLst>
          </p:cNvPr>
          <p:cNvSpPr txBox="1"/>
          <p:nvPr/>
        </p:nvSpPr>
        <p:spPr>
          <a:xfrm>
            <a:off x="1143000" y="5379956"/>
            <a:ext cx="7848600" cy="369332"/>
          </a:xfrm>
          <a:prstGeom prst="rect">
            <a:avLst/>
          </a:prstGeom>
          <a:noFill/>
        </p:spPr>
        <p:txBody>
          <a:bodyPr wrap="square">
            <a:spAutoFit/>
          </a:bodyPr>
          <a:lstStyle/>
          <a:p>
            <a:r>
              <a:rPr lang="en-IN" sz="1800" b="1" dirty="0">
                <a:solidFill>
                  <a:srgbClr val="006666"/>
                </a:solidFill>
                <a:effectLst/>
                <a:latin typeface="Arial Narrow" panose="020B0606020202030204" pitchFamily="34" charset="0"/>
                <a:ea typeface="Calibri" panose="020F0502020204030204" pitchFamily="34" charset="0"/>
                <a:cs typeface="Arial" panose="020B0604020202020204" pitchFamily="34" charset="0"/>
              </a:rPr>
              <a:t>Cutter –suction dredger – Dredging (Top) and being floated to located (bottom)</a:t>
            </a:r>
            <a:endParaRPr lang="en-IN" dirty="0"/>
          </a:p>
        </p:txBody>
      </p:sp>
      <p:sp>
        <p:nvSpPr>
          <p:cNvPr id="3" name="TextBox 2">
            <a:extLst>
              <a:ext uri="{FF2B5EF4-FFF2-40B4-BE49-F238E27FC236}">
                <a16:creationId xmlns:a16="http://schemas.microsoft.com/office/drawing/2014/main" id="{AE1A80FE-7325-49DF-8ED0-CAEAA32A1CEA}"/>
              </a:ext>
            </a:extLst>
          </p:cNvPr>
          <p:cNvSpPr txBox="1"/>
          <p:nvPr/>
        </p:nvSpPr>
        <p:spPr>
          <a:xfrm>
            <a:off x="622873" y="6019800"/>
            <a:ext cx="7813357" cy="646331"/>
          </a:xfrm>
          <a:prstGeom prst="rect">
            <a:avLst/>
          </a:prstGeom>
          <a:noFill/>
        </p:spPr>
        <p:txBody>
          <a:bodyPr wrap="none" rtlCol="0">
            <a:spAutoFit/>
          </a:bodyPr>
          <a:lstStyle/>
          <a:p>
            <a:r>
              <a:rPr lang="en-IN" dirty="0"/>
              <a:t>Dredged material will be pumped to shore for increasing the height to 6.5 m level</a:t>
            </a:r>
          </a:p>
          <a:p>
            <a:r>
              <a:rPr lang="en-IN" dirty="0"/>
              <a:t>or as decided during the detailed engineering</a:t>
            </a:r>
          </a:p>
        </p:txBody>
      </p:sp>
    </p:spTree>
    <p:extLst>
      <p:ext uri="{BB962C8B-B14F-4D97-AF65-F5344CB8AC3E}">
        <p14:creationId xmlns:p14="http://schemas.microsoft.com/office/powerpoint/2010/main" val="48593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969631-89EA-4447-A491-79FB8BDEEF3C}"/>
              </a:ext>
            </a:extLst>
          </p:cNvPr>
          <p:cNvSpPr txBox="1"/>
          <p:nvPr/>
        </p:nvSpPr>
        <p:spPr>
          <a:xfrm>
            <a:off x="152400" y="152400"/>
            <a:ext cx="8839200" cy="1200329"/>
          </a:xfrm>
          <a:prstGeom prst="rect">
            <a:avLst/>
          </a:prstGeom>
          <a:noFill/>
        </p:spPr>
        <p:txBody>
          <a:bodyPr wrap="square">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a:t>
            </a:r>
            <a:r>
              <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tx2">
                    <a:lumMod val="60000"/>
                    <a:lumOff val="40000"/>
                  </a:schemeClr>
                </a:solidFill>
              </a:rPr>
              <a:t>C ii</a:t>
            </a:r>
            <a:r>
              <a:rPr lang="en-US" i="1" dirty="0">
                <a:solidFill>
                  <a:schemeClr val="tx2">
                    <a:lumMod val="60000"/>
                    <a:lumOff val="40000"/>
                  </a:schemeClr>
                </a:solidFill>
              </a:rPr>
              <a:t>) 27 million cum dredged sand shall be used to raise the plant level by 6.5 meter. Scheme to dispose balance sand and the sand recovered during annual maintenance dredging shall be disposed offshore at two locations in the ocean. </a:t>
            </a:r>
            <a:r>
              <a:rPr lang="en-US" b="1" i="1" dirty="0">
                <a:solidFill>
                  <a:schemeClr val="tx2">
                    <a:lumMod val="60000"/>
                    <a:lumOff val="40000"/>
                  </a:schemeClr>
                </a:solidFill>
              </a:rPr>
              <a:t>The mechanism to control turbidity due to the dredging in the area has not been furnished</a:t>
            </a:r>
            <a:r>
              <a:rPr lang="en-US" b="1" dirty="0">
                <a:solidFill>
                  <a:schemeClr val="tx2">
                    <a:lumMod val="60000"/>
                    <a:lumOff val="40000"/>
                  </a:schemeClr>
                </a:solidFill>
              </a:rPr>
              <a:t>.</a:t>
            </a:r>
            <a:endParaRPr lang="en-IN" b="1" dirty="0">
              <a:solidFill>
                <a:schemeClr val="tx2">
                  <a:lumMod val="60000"/>
                  <a:lumOff val="40000"/>
                </a:schemeClr>
              </a:solidFill>
            </a:endParaRPr>
          </a:p>
        </p:txBody>
      </p:sp>
      <p:sp>
        <p:nvSpPr>
          <p:cNvPr id="10" name="TextBox 9">
            <a:extLst>
              <a:ext uri="{FF2B5EF4-FFF2-40B4-BE49-F238E27FC236}">
                <a16:creationId xmlns:a16="http://schemas.microsoft.com/office/drawing/2014/main" id="{75B34A4E-3C56-4AB1-93EF-5B25C3EFD4F5}"/>
              </a:ext>
            </a:extLst>
          </p:cNvPr>
          <p:cNvSpPr txBox="1"/>
          <p:nvPr/>
        </p:nvSpPr>
        <p:spPr>
          <a:xfrm>
            <a:off x="304800" y="4572000"/>
            <a:ext cx="8839200" cy="2031325"/>
          </a:xfrm>
          <a:prstGeom prst="rect">
            <a:avLst/>
          </a:prstGeom>
          <a:noFill/>
        </p:spPr>
        <p:txBody>
          <a:bodyPr wrap="square" rtlCol="0">
            <a:spAutoFit/>
          </a:bodyPr>
          <a:lstStyle/>
          <a:p>
            <a:r>
              <a:rPr lang="en-IN" dirty="0">
                <a:latin typeface="Arial Unicode MS"/>
                <a:ea typeface="Calibri" panose="020F0502020204030204" pitchFamily="34" charset="0"/>
                <a:cs typeface="Times New Roman" panose="02020603050405020304" pitchFamily="18" charset="0"/>
              </a:rPr>
              <a:t>Area for Reclamation</a:t>
            </a:r>
            <a:r>
              <a:rPr lang="en-IN" dirty="0">
                <a:effectLst/>
                <a:latin typeface="Arial Unicode MS"/>
                <a:ea typeface="Calibri" panose="020F0502020204030204" pitchFamily="34" charset="0"/>
                <a:cs typeface="Times New Roman" panose="02020603050405020304" pitchFamily="18" charset="0"/>
              </a:rPr>
              <a:t>  would be lined with geo-fabric/clay liner. </a:t>
            </a:r>
          </a:p>
          <a:p>
            <a:pPr algn="just"/>
            <a:r>
              <a:rPr lang="en-IN" dirty="0">
                <a:latin typeface="Arial Unicode MS"/>
                <a:ea typeface="Calibri" panose="020F0502020204030204" pitchFamily="34" charset="0"/>
                <a:cs typeface="Times New Roman" panose="02020603050405020304" pitchFamily="18" charset="0"/>
              </a:rPr>
              <a:t>D</a:t>
            </a:r>
            <a:r>
              <a:rPr lang="en-IN" dirty="0">
                <a:effectLst/>
                <a:latin typeface="Arial Unicode MS"/>
                <a:ea typeface="Calibri" panose="020F0502020204030204" pitchFamily="34" charset="0"/>
                <a:cs typeface="Times New Roman" panose="02020603050405020304" pitchFamily="18" charset="0"/>
              </a:rPr>
              <a:t>ykes would be constructed around the area from inside up to +7.0 m. </a:t>
            </a:r>
            <a:r>
              <a:rPr lang="en-IN" dirty="0">
                <a:latin typeface="Arial Unicode MS"/>
                <a:ea typeface="Calibri" panose="020F0502020204030204" pitchFamily="34" charset="0"/>
                <a:cs typeface="Times New Roman" panose="02020603050405020304" pitchFamily="18" charset="0"/>
              </a:rPr>
              <a:t>A</a:t>
            </a:r>
            <a:r>
              <a:rPr lang="en-IN" dirty="0">
                <a:effectLst/>
                <a:latin typeface="Arial Unicode MS"/>
                <a:ea typeface="Calibri" panose="020F0502020204030204" pitchFamily="34" charset="0"/>
                <a:cs typeface="Times New Roman" panose="02020603050405020304" pitchFamily="18" charset="0"/>
              </a:rPr>
              <a:t>rea thus would be divided in to various small areas  with smaller height dykes with top level of +6.0 m CD. (All levels are tentative and may change)</a:t>
            </a:r>
          </a:p>
          <a:p>
            <a:endParaRPr lang="en-IN" dirty="0">
              <a:solidFill>
                <a:srgbClr val="FF0000"/>
              </a:solidFill>
              <a:effectLst/>
              <a:latin typeface="Arial Unicode MS"/>
              <a:ea typeface="Calibri" panose="020F0502020204030204" pitchFamily="34" charset="0"/>
              <a:cs typeface="Times New Roman" panose="02020603050405020304" pitchFamily="18" charset="0"/>
            </a:endParaRPr>
          </a:p>
          <a:p>
            <a:r>
              <a:rPr lang="en-IN" sz="1800" dirty="0">
                <a:effectLst/>
                <a:latin typeface="Arial Unicode MS"/>
              </a:rPr>
              <a:t>The water from the smaller compartments would be collected on the lower end of the disposal area and would be decanted through a rubble spillway to sea</a:t>
            </a:r>
            <a:endParaRPr lang="en-IN" dirty="0"/>
          </a:p>
        </p:txBody>
      </p:sp>
      <p:pic>
        <p:nvPicPr>
          <p:cNvPr id="6" name="Picture 5">
            <a:extLst>
              <a:ext uri="{FF2B5EF4-FFF2-40B4-BE49-F238E27FC236}">
                <a16:creationId xmlns:a16="http://schemas.microsoft.com/office/drawing/2014/main" id="{13AA316E-2F21-45F6-9681-87B32C6BB3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2818765"/>
          </a:xfrm>
          <a:prstGeom prst="rect">
            <a:avLst/>
          </a:prstGeom>
          <a:noFill/>
        </p:spPr>
      </p:pic>
    </p:spTree>
    <p:extLst>
      <p:ext uri="{BB962C8B-B14F-4D97-AF65-F5344CB8AC3E}">
        <p14:creationId xmlns:p14="http://schemas.microsoft.com/office/powerpoint/2010/main" val="424841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7BFB37-33F4-4958-BF0E-74DF83FC9871}"/>
              </a:ext>
            </a:extLst>
          </p:cNvPr>
          <p:cNvSpPr txBox="1"/>
          <p:nvPr/>
        </p:nvSpPr>
        <p:spPr>
          <a:xfrm>
            <a:off x="381000" y="228600"/>
            <a:ext cx="8458200" cy="2031325"/>
          </a:xfrm>
          <a:prstGeom prst="rect">
            <a:avLst/>
          </a:prstGeom>
          <a:noFill/>
        </p:spPr>
        <p:txBody>
          <a:bodyPr wrap="square" rtlCol="0">
            <a:spAutoFit/>
          </a:bodyPr>
          <a:lstStyle/>
          <a:p>
            <a:r>
              <a:rPr lang="en-IN" i="1" dirty="0">
                <a:solidFill>
                  <a:schemeClr val="tx2">
                    <a:lumMod val="60000"/>
                    <a:lumOff val="40000"/>
                  </a:schemeClr>
                </a:solidFill>
              </a:rPr>
              <a:t>44.8.25:  c-iii) Comprehensive drainage study of the area has not been done. It is simply mentioned that there  are two streams passing through the property in Northern and Southern side of the plot. These streams shall  be diverted and merged with the peripheral drain designed to carry cyclonic run off.  No details related to the quantity of approximate drainage in the catchment, the size of diverted  drains and peripheral drain that would handle this run off have not been furnished as required under comprehensive study asked by EAC in its meeting held on 18-19th May, 2021</a:t>
            </a:r>
          </a:p>
        </p:txBody>
      </p:sp>
      <p:sp>
        <p:nvSpPr>
          <p:cNvPr id="4" name="Rectangle 3"/>
          <p:cNvSpPr/>
          <p:nvPr/>
        </p:nvSpPr>
        <p:spPr>
          <a:xfrm>
            <a:off x="533400" y="2413338"/>
            <a:ext cx="8229600" cy="4247317"/>
          </a:xfrm>
          <a:prstGeom prst="rect">
            <a:avLst/>
          </a:prstGeom>
        </p:spPr>
        <p:txBody>
          <a:bodyPr wrap="square">
            <a:spAutoFit/>
          </a:bodyPr>
          <a:lstStyle/>
          <a:p>
            <a:r>
              <a:rPr lang="en-IN" b="1" i="1" dirty="0"/>
              <a:t>The flood modelling study has been carried out by DHI for peak rainfall period. </a:t>
            </a:r>
          </a:p>
          <a:p>
            <a:endParaRPr lang="en-IN" b="1" i="1" dirty="0"/>
          </a:p>
          <a:p>
            <a:r>
              <a:rPr lang="en-IN" dirty="0"/>
              <a:t>Catchment flow, River Discharge  and 2D modelling carried out using MIKE 21 Flow Model FM</a:t>
            </a:r>
          </a:p>
          <a:p>
            <a:endParaRPr lang="en-IN" dirty="0"/>
          </a:p>
          <a:p>
            <a:r>
              <a:rPr lang="en-US" sz="2000" b="1" dirty="0"/>
              <a:t>Model Scenario </a:t>
            </a:r>
          </a:p>
          <a:p>
            <a:pPr marL="342900" indent="-342900">
              <a:spcBef>
                <a:spcPts val="600"/>
              </a:spcBef>
              <a:buAutoNum type="arabicPeriod"/>
            </a:pPr>
            <a:r>
              <a:rPr lang="en-US" sz="2000" dirty="0"/>
              <a:t>Simulation Period- 2 days (26-08-2020 to 27-08-2020) for baseline and proposed condition.</a:t>
            </a:r>
          </a:p>
          <a:p>
            <a:pPr marL="342900" indent="-342900">
              <a:spcBef>
                <a:spcPts val="600"/>
              </a:spcBef>
            </a:pPr>
            <a:r>
              <a:rPr lang="en-US" sz="2000" dirty="0"/>
              <a:t>2. Model is performed by considering the existing ground condition for baseline. </a:t>
            </a:r>
          </a:p>
          <a:p>
            <a:pPr>
              <a:spcBef>
                <a:spcPts val="600"/>
              </a:spcBef>
            </a:pPr>
            <a:r>
              <a:rPr lang="en-US" sz="2000" dirty="0"/>
              <a:t>3. The maximum precipitation used in the model is 450mm. </a:t>
            </a:r>
          </a:p>
          <a:p>
            <a:pPr>
              <a:spcBef>
                <a:spcPts val="600"/>
              </a:spcBef>
            </a:pPr>
            <a:r>
              <a:rPr lang="en-US" sz="2000" dirty="0"/>
              <a:t>4. The flood plain on the left bank of </a:t>
            </a:r>
            <a:r>
              <a:rPr lang="en-US" sz="2000" dirty="0" err="1"/>
              <a:t>Jatadhari</a:t>
            </a:r>
            <a:r>
              <a:rPr lang="en-US" sz="2000" dirty="0"/>
              <a:t> river (western side of </a:t>
            </a:r>
            <a:r>
              <a:rPr lang="en-US" sz="2000" dirty="0" err="1"/>
              <a:t>Jatadhari</a:t>
            </a:r>
            <a:r>
              <a:rPr lang="en-US" sz="2000" dirty="0"/>
              <a:t> river) has lower elevation when compared with right bank of the river. </a:t>
            </a:r>
          </a:p>
        </p:txBody>
      </p:sp>
    </p:spTree>
    <p:extLst>
      <p:ext uri="{BB962C8B-B14F-4D97-AF65-F5344CB8AC3E}">
        <p14:creationId xmlns:p14="http://schemas.microsoft.com/office/powerpoint/2010/main" val="3059678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7BFB37-33F4-4958-BF0E-74DF83FC9871}"/>
              </a:ext>
            </a:extLst>
          </p:cNvPr>
          <p:cNvSpPr txBox="1"/>
          <p:nvPr/>
        </p:nvSpPr>
        <p:spPr>
          <a:xfrm>
            <a:off x="381000" y="228600"/>
            <a:ext cx="8458200" cy="2031325"/>
          </a:xfrm>
          <a:prstGeom prst="rect">
            <a:avLst/>
          </a:prstGeom>
          <a:noFill/>
        </p:spPr>
        <p:txBody>
          <a:bodyPr wrap="square" rtlCol="0">
            <a:spAutoFit/>
          </a:bodyPr>
          <a:lstStyle/>
          <a:p>
            <a:r>
              <a:rPr lang="en-IN" i="1" dirty="0">
                <a:solidFill>
                  <a:schemeClr val="tx2">
                    <a:lumMod val="60000"/>
                    <a:lumOff val="40000"/>
                  </a:schemeClr>
                </a:solidFill>
              </a:rPr>
              <a:t>44.8.25:  c-iii) Comprehensive drainage study of the area has not been done. It is simply mentioned that there  are two streams passing through the property in Northern and Southern side of the plot. These streams shall  be diverted and merged with the peripheral drain designed to carry cyclonic run off.  No details related to the quantity of approximate drainage in the catchment, the size of diverted  drains and peripheral drain that would handle this run off have not been furnished as required under comprehensive study asked by EAC in its meeting held on 18-19th May, 2021</a:t>
            </a:r>
          </a:p>
        </p:txBody>
      </p:sp>
      <p:sp>
        <p:nvSpPr>
          <p:cNvPr id="81921" name="Rectangle 1"/>
          <p:cNvSpPr>
            <a:spLocks noChangeArrowheads="1"/>
          </p:cNvSpPr>
          <p:nvPr/>
        </p:nvSpPr>
        <p:spPr bwMode="auto">
          <a:xfrm>
            <a:off x="0" y="2577644"/>
            <a:ext cx="8763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b="1" dirty="0">
                <a:latin typeface="Arial" pitchFamily="34" charset="0"/>
                <a:ea typeface="Calibri" pitchFamily="34" charset="0"/>
                <a:cs typeface="Arial" pitchFamily="34" charset="0"/>
              </a:rPr>
              <a:t>Maximum flood event for the model for port area of 1200 ha and external area of 2200 ha</a:t>
            </a:r>
            <a:endPar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endParaRPr>
          </a:p>
        </p:txBody>
      </p:sp>
      <p:pic>
        <p:nvPicPr>
          <p:cNvPr id="1026" name="Picture 2" descr="A picture containing website&#10;&#10;Description automatically generated">
            <a:extLst>
              <a:ext uri="{FF2B5EF4-FFF2-40B4-BE49-F238E27FC236}">
                <a16:creationId xmlns:a16="http://schemas.microsoft.com/office/drawing/2014/main" id="{541A9714-74ED-4B20-867B-3DD5A50E5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618" b="33720"/>
          <a:stretch>
            <a:fillRect/>
          </a:stretch>
        </p:blipFill>
        <p:spPr bwMode="auto">
          <a:xfrm>
            <a:off x="381000" y="2885420"/>
            <a:ext cx="8229600" cy="374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7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7BFB37-33F4-4958-BF0E-74DF83FC9871}"/>
              </a:ext>
            </a:extLst>
          </p:cNvPr>
          <p:cNvSpPr txBox="1"/>
          <p:nvPr/>
        </p:nvSpPr>
        <p:spPr>
          <a:xfrm>
            <a:off x="381000" y="228600"/>
            <a:ext cx="8458200" cy="2031325"/>
          </a:xfrm>
          <a:prstGeom prst="rect">
            <a:avLst/>
          </a:prstGeom>
          <a:noFill/>
        </p:spPr>
        <p:txBody>
          <a:bodyPr wrap="square" rtlCol="0">
            <a:spAutoFit/>
          </a:bodyPr>
          <a:lstStyle/>
          <a:p>
            <a:r>
              <a:rPr lang="en-IN" i="1" dirty="0">
                <a:solidFill>
                  <a:schemeClr val="tx2">
                    <a:lumMod val="60000"/>
                    <a:lumOff val="40000"/>
                  </a:schemeClr>
                </a:solidFill>
              </a:rPr>
              <a:t>44.8.25:  c-iii) Comprehensive drainage study of the area has not been done. It is simply mentioned that there  are two streams passing through the property in Northern and Southern side of the plot. These streams shall  be diverted and merged with the peripheral drain designed to carry cyclonic run off.  No details related to the quantity of approximate drainage in the catchment, the size of diverted  drains and peripheral drain that would handle this run off have not been furnished as required under comprehensive study asked by EAC in its meeting held on 18-19th May, 2021</a:t>
            </a:r>
          </a:p>
        </p:txBody>
      </p:sp>
      <p:pic>
        <p:nvPicPr>
          <p:cNvPr id="78849" name="Picture 2"/>
          <p:cNvPicPr>
            <a:picLocks noChangeAspect="1" noChangeArrowheads="1"/>
          </p:cNvPicPr>
          <p:nvPr/>
        </p:nvPicPr>
        <p:blipFill>
          <a:blip r:embed="rId2" cstate="print"/>
          <a:srcRect/>
          <a:stretch>
            <a:fillRect/>
          </a:stretch>
        </p:blipFill>
        <p:spPr bwMode="auto">
          <a:xfrm>
            <a:off x="533400" y="2362200"/>
            <a:ext cx="7868081" cy="4038600"/>
          </a:xfrm>
          <a:prstGeom prst="rect">
            <a:avLst/>
          </a:prstGeom>
          <a:noFill/>
        </p:spPr>
      </p:pic>
    </p:spTree>
    <p:extLst>
      <p:ext uri="{BB962C8B-B14F-4D97-AF65-F5344CB8AC3E}">
        <p14:creationId xmlns:p14="http://schemas.microsoft.com/office/powerpoint/2010/main" val="305967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A118-FA0D-49CA-958A-947B49941037}"/>
              </a:ext>
            </a:extLst>
          </p:cNvPr>
          <p:cNvSpPr>
            <a:spLocks noGrp="1"/>
          </p:cNvSpPr>
          <p:nvPr>
            <p:ph type="title"/>
          </p:nvPr>
        </p:nvSpPr>
        <p:spPr>
          <a:xfrm>
            <a:off x="457200" y="0"/>
            <a:ext cx="8229600" cy="1143000"/>
          </a:xfrm>
        </p:spPr>
        <p:txBody>
          <a:bodyPr/>
          <a:lstStyle/>
          <a:p>
            <a:r>
              <a:rPr lang="en-IN" dirty="0"/>
              <a:t>PREAMBLE </a:t>
            </a:r>
          </a:p>
        </p:txBody>
      </p:sp>
      <p:sp>
        <p:nvSpPr>
          <p:cNvPr id="3" name="Content Placeholder 2">
            <a:extLst>
              <a:ext uri="{FF2B5EF4-FFF2-40B4-BE49-F238E27FC236}">
                <a16:creationId xmlns:a16="http://schemas.microsoft.com/office/drawing/2014/main" id="{18CED75A-49F3-43D3-AE54-5C72EC48ABDB}"/>
              </a:ext>
            </a:extLst>
          </p:cNvPr>
          <p:cNvSpPr>
            <a:spLocks noGrp="1"/>
          </p:cNvSpPr>
          <p:nvPr>
            <p:ph idx="1"/>
          </p:nvPr>
        </p:nvSpPr>
        <p:spPr>
          <a:xfrm>
            <a:off x="457200" y="1143000"/>
            <a:ext cx="8686800" cy="5715000"/>
          </a:xfrm>
        </p:spPr>
        <p:txBody>
          <a:bodyPr>
            <a:normAutofit fontScale="92500" lnSpcReduction="10000"/>
          </a:bodyPr>
          <a:lstStyle/>
          <a:p>
            <a:r>
              <a:rPr lang="en-IN" dirty="0"/>
              <a:t>JSW Utkal Steel Ltd. Intend to set up-</a:t>
            </a:r>
          </a:p>
          <a:p>
            <a:pPr>
              <a:buFont typeface="Courier New" panose="02070309020205020404" pitchFamily="49" charset="0"/>
              <a:buChar char="o"/>
            </a:pPr>
            <a:r>
              <a:rPr lang="en-IN" dirty="0"/>
              <a:t>13.2 MTPA Integrated Steel Plant with 52 MTPA handing capacity of Captive Jetties in </a:t>
            </a:r>
            <a:r>
              <a:rPr lang="en-IN" dirty="0" err="1"/>
              <a:t>Jagatsinghpur</a:t>
            </a:r>
            <a:r>
              <a:rPr lang="en-IN" dirty="0"/>
              <a:t> Dist.</a:t>
            </a:r>
          </a:p>
          <a:p>
            <a:pPr>
              <a:buFont typeface="Courier New" panose="02070309020205020404" pitchFamily="49" charset="0"/>
              <a:buChar char="o"/>
            </a:pPr>
            <a:r>
              <a:rPr lang="en-IN" dirty="0"/>
              <a:t>Laying of Slurry Pipeline from </a:t>
            </a:r>
            <a:r>
              <a:rPr lang="en-IN" dirty="0" err="1"/>
              <a:t>Joda</a:t>
            </a:r>
            <a:r>
              <a:rPr lang="en-IN" dirty="0"/>
              <a:t> to ISP for transportation of 30 MTPA iron ore concentrate</a:t>
            </a:r>
          </a:p>
          <a:p>
            <a:pPr>
              <a:buFont typeface="Courier New" panose="02070309020205020404" pitchFamily="49" charset="0"/>
              <a:buChar char="o"/>
            </a:pPr>
            <a:r>
              <a:rPr lang="en-IN" dirty="0"/>
              <a:t>Iron ore </a:t>
            </a:r>
            <a:r>
              <a:rPr lang="en-IN" dirty="0" err="1"/>
              <a:t>Benefication</a:t>
            </a:r>
            <a:r>
              <a:rPr lang="en-IN" dirty="0"/>
              <a:t> Plant at </a:t>
            </a:r>
            <a:r>
              <a:rPr lang="en-IN" dirty="0" err="1"/>
              <a:t>Joda</a:t>
            </a:r>
            <a:r>
              <a:rPr lang="en-IN" dirty="0"/>
              <a:t> in </a:t>
            </a:r>
            <a:r>
              <a:rPr lang="en-IN" dirty="0" err="1"/>
              <a:t>Keonjhar</a:t>
            </a:r>
            <a:r>
              <a:rPr lang="en-IN" dirty="0"/>
              <a:t> &amp; </a:t>
            </a:r>
            <a:r>
              <a:rPr lang="en-IN" dirty="0" err="1"/>
              <a:t>Sundergarh</a:t>
            </a:r>
            <a:r>
              <a:rPr lang="en-IN" dirty="0"/>
              <a:t> Dist.</a:t>
            </a:r>
          </a:p>
          <a:p>
            <a:r>
              <a:rPr lang="en-IN" dirty="0"/>
              <a:t>High Level Clearance Authority, Govt. of Odisha has accorded approval of the projects.</a:t>
            </a:r>
          </a:p>
          <a:p>
            <a:r>
              <a:rPr lang="en-IN" dirty="0"/>
              <a:t>Total Investment of the ISP &amp; Captive Jetties-@ Rs. 65,000 Cr.</a:t>
            </a:r>
          </a:p>
          <a:p>
            <a:endParaRPr lang="en-IN" dirty="0"/>
          </a:p>
        </p:txBody>
      </p:sp>
    </p:spTree>
    <p:extLst>
      <p:ext uri="{BB962C8B-B14F-4D97-AF65-F5344CB8AC3E}">
        <p14:creationId xmlns:p14="http://schemas.microsoft.com/office/powerpoint/2010/main" val="2585335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7BFB37-33F4-4958-BF0E-74DF83FC9871}"/>
              </a:ext>
            </a:extLst>
          </p:cNvPr>
          <p:cNvSpPr txBox="1"/>
          <p:nvPr/>
        </p:nvSpPr>
        <p:spPr>
          <a:xfrm>
            <a:off x="381000" y="228600"/>
            <a:ext cx="8458200" cy="2031325"/>
          </a:xfrm>
          <a:prstGeom prst="rect">
            <a:avLst/>
          </a:prstGeom>
          <a:noFill/>
        </p:spPr>
        <p:txBody>
          <a:bodyPr wrap="square" rtlCol="0">
            <a:spAutoFit/>
          </a:bodyPr>
          <a:lstStyle/>
          <a:p>
            <a:r>
              <a:rPr lang="en-IN" i="1" dirty="0">
                <a:solidFill>
                  <a:schemeClr val="tx2">
                    <a:lumMod val="60000"/>
                    <a:lumOff val="40000"/>
                  </a:schemeClr>
                </a:solidFill>
              </a:rPr>
              <a:t>44.8.25:  c-iii) Comprehensive drainage study of the area has not been done. It is simply mentioned that there  are two streams passing through the property in Northern and Southern side of the plot. These streams shall  be diverted and merged with the peripheral drain designed to carry cyclonic run off.  No details related to the quantity of approximate drainage in the catchment, the size of diverted  drains and peripheral drain that would handle this run off have not been furnished as required under comprehensive study asked by EAC in its meeting held on 18-19th May, 2021</a:t>
            </a:r>
          </a:p>
        </p:txBody>
      </p:sp>
      <p:sp>
        <p:nvSpPr>
          <p:cNvPr id="81921" name="Rectangle 1"/>
          <p:cNvSpPr>
            <a:spLocks noChangeArrowheads="1"/>
          </p:cNvSpPr>
          <p:nvPr/>
        </p:nvSpPr>
        <p:spPr bwMode="auto">
          <a:xfrm>
            <a:off x="0" y="2623065"/>
            <a:ext cx="88392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rPr>
              <a:t>The maximum discharge for port area - 36 </a:t>
            </a:r>
            <a:r>
              <a:rPr kumimoji="0" lang="en-US" sz="1600" b="1" i="0" u="none" strike="noStrike" cap="none" normalizeH="0" baseline="0" dirty="0" err="1">
                <a:ln>
                  <a:noFill/>
                </a:ln>
                <a:solidFill>
                  <a:schemeClr val="tx1"/>
                </a:solidFill>
                <a:effectLst/>
                <a:latin typeface="Arial" pitchFamily="34" charset="0"/>
                <a:ea typeface="Calibri" pitchFamily="34" charset="0"/>
                <a:cs typeface="Arial" pitchFamily="34" charset="0"/>
              </a:rPr>
              <a:t>Cumecs</a:t>
            </a:r>
            <a:r>
              <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rPr>
              <a:t>	Port area run off – 22 </a:t>
            </a:r>
            <a:r>
              <a:rPr kumimoji="0" lang="en-US" sz="1600" b="1" i="0" u="none" strike="noStrike" cap="none" normalizeH="0" baseline="0" dirty="0" err="1">
                <a:ln>
                  <a:noFill/>
                </a:ln>
                <a:solidFill>
                  <a:schemeClr val="tx1"/>
                </a:solidFill>
                <a:effectLst/>
                <a:latin typeface="Arial" pitchFamily="34" charset="0"/>
                <a:ea typeface="Calibri" pitchFamily="34" charset="0"/>
                <a:cs typeface="Arial" pitchFamily="34" charset="0"/>
              </a:rPr>
              <a:t>cumec</a:t>
            </a:r>
            <a:endPar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lang="en-US" sz="1600" b="1" dirty="0">
                <a:latin typeface="Arial" pitchFamily="34" charset="0"/>
                <a:ea typeface="Calibri" pitchFamily="34" charset="0"/>
                <a:cs typeface="Arial" pitchFamily="34" charset="0"/>
              </a:rPr>
              <a:t>	E</a:t>
            </a:r>
            <a:r>
              <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rPr>
              <a:t>xternal area runoff</a:t>
            </a:r>
            <a:r>
              <a:rPr kumimoji="0" lang="en-US" sz="1600" b="1" i="0" u="none" strike="noStrike" cap="none" normalizeH="0" dirty="0">
                <a:ln>
                  <a:noFill/>
                </a:ln>
                <a:solidFill>
                  <a:schemeClr val="tx1"/>
                </a:solidFill>
                <a:effectLst/>
                <a:latin typeface="Arial" pitchFamily="34" charset="0"/>
                <a:ea typeface="Calibri" pitchFamily="34" charset="0"/>
                <a:cs typeface="Arial" pitchFamily="34" charset="0"/>
              </a:rPr>
              <a:t> – 14 </a:t>
            </a:r>
            <a:r>
              <a:rPr kumimoji="0" lang="en-US" sz="1600" b="1" i="0" u="none" strike="noStrike" cap="none" normalizeH="0" dirty="0" err="1">
                <a:ln>
                  <a:noFill/>
                </a:ln>
                <a:solidFill>
                  <a:schemeClr val="tx1"/>
                </a:solidFill>
                <a:effectLst/>
                <a:latin typeface="Arial" pitchFamily="34" charset="0"/>
                <a:ea typeface="Calibri" pitchFamily="34" charset="0"/>
                <a:cs typeface="Arial" pitchFamily="34" charset="0"/>
              </a:rPr>
              <a:t>cumec</a:t>
            </a:r>
            <a:endPar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The above discharge is the maximum discharge for a single drain.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1600" b="1" dirty="0">
              <a:solidFill>
                <a:srgbClr val="000000"/>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The drainage would be distributed through 5 drains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1600" b="1" dirty="0">
              <a:solidFill>
                <a:srgbClr val="000000"/>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The maximum discharge on the highest contributing area is about 5.5 </a:t>
            </a:r>
            <a:r>
              <a:rPr kumimoji="0" lang="en-US" sz="1600" b="1" i="0" u="none" strike="noStrike" cap="none" normalizeH="0" baseline="0" dirty="0" err="1">
                <a:ln>
                  <a:noFill/>
                </a:ln>
                <a:solidFill>
                  <a:srgbClr val="000000"/>
                </a:solidFill>
                <a:effectLst/>
                <a:latin typeface="Arial" pitchFamily="34" charset="0"/>
                <a:ea typeface="Calibri" pitchFamily="34" charset="0"/>
                <a:cs typeface="Arial" pitchFamily="34" charset="0"/>
              </a:rPr>
              <a:t>cumec</a:t>
            </a: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lang="en-US" sz="1600" b="1" dirty="0">
              <a:solidFill>
                <a:srgbClr val="000000"/>
              </a:solidFill>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Hence the storm drain design will be for 5.5 </a:t>
            </a:r>
            <a:r>
              <a:rPr kumimoji="0" lang="en-US" sz="1600" b="1" i="0" u="none" strike="noStrike" cap="none" normalizeH="0" baseline="0" dirty="0" err="1">
                <a:ln>
                  <a:noFill/>
                </a:ln>
                <a:solidFill>
                  <a:srgbClr val="000000"/>
                </a:solidFill>
                <a:effectLst/>
                <a:latin typeface="Arial" pitchFamily="34" charset="0"/>
                <a:ea typeface="Calibri" pitchFamily="34" charset="0"/>
                <a:cs typeface="Arial" pitchFamily="34" charset="0"/>
              </a:rPr>
              <a:t>cumec</a:t>
            </a:r>
            <a:r>
              <a:rPr kumimoji="0" lang="en-US" sz="1600" b="1" i="0" u="none" strike="noStrike" cap="none" normalizeH="0" baseline="0" dirty="0">
                <a:ln>
                  <a:noFill/>
                </a:ln>
                <a:solidFill>
                  <a:srgbClr val="000000"/>
                </a:solidFill>
                <a:effectLst/>
                <a:latin typeface="Arial" pitchFamily="34" charset="0"/>
                <a:ea typeface="Calibri" pitchFamily="34" charset="0"/>
                <a:cs typeface="Arial" pitchFamily="34" charset="0"/>
              </a:rPr>
              <a:t> maximum, i.e. 2.3 m wide and 1.6 m deep as an open channel.</a:t>
            </a:r>
          </a:p>
        </p:txBody>
      </p:sp>
    </p:spTree>
    <p:extLst>
      <p:ext uri="{BB962C8B-B14F-4D97-AF65-F5344CB8AC3E}">
        <p14:creationId xmlns:p14="http://schemas.microsoft.com/office/powerpoint/2010/main" val="3059678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93EC19-7CA6-45D8-AA0D-D940A30F33DF}"/>
              </a:ext>
            </a:extLst>
          </p:cNvPr>
          <p:cNvSpPr txBox="1"/>
          <p:nvPr/>
        </p:nvSpPr>
        <p:spPr>
          <a:xfrm>
            <a:off x="438150" y="304800"/>
            <a:ext cx="8686800" cy="4117281"/>
          </a:xfrm>
          <a:prstGeom prst="rect">
            <a:avLst/>
          </a:prstGeom>
          <a:noFill/>
        </p:spPr>
        <p:txBody>
          <a:bodyPr wrap="square">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c-iv)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Currently 80 % of the </a:t>
            </a:r>
            <a:r>
              <a:rPr lang="en-IN" sz="1800" i="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Jobra</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Dam water is drained into the sea as reported by PP. Proposed plant shall draw 98.1 Cusec water from </a:t>
            </a:r>
            <a:r>
              <a:rPr lang="en-IN" sz="1800" i="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Jobra</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(PP says), which will reduce the drainage into sea by maximum 10 %. Hence sea water desalination has not been considered from commercial viability point of view and due to high power cost and its implication on climate change</a:t>
            </a:r>
          </a:p>
          <a:p>
            <a:endPar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i="1" dirty="0">
                <a:solidFill>
                  <a:schemeClr val="tx2">
                    <a:lumMod val="60000"/>
                    <a:lumOff val="40000"/>
                  </a:schemeClr>
                </a:solidFill>
                <a:latin typeface="Calibri" panose="020F0502020204030204" pitchFamily="34" charset="0"/>
                <a:cs typeface="Times New Roman" panose="02020603050405020304" pitchFamily="18" charset="0"/>
              </a:rPr>
              <a:t>-Detailed report validating this claim that 80 % water is drained into sea has not been submitted. </a:t>
            </a:r>
          </a:p>
          <a:p>
            <a:pPr algn="just">
              <a:lnSpc>
                <a:spcPct val="107000"/>
              </a:lnSpc>
              <a:spcAft>
                <a:spcPts val="800"/>
              </a:spcAft>
            </a:pPr>
            <a:r>
              <a:rPr lang="en-IN" i="1" dirty="0">
                <a:solidFill>
                  <a:schemeClr val="tx2">
                    <a:lumMod val="60000"/>
                    <a:lumOff val="40000"/>
                  </a:schemeClr>
                </a:solidFill>
                <a:latin typeface="Calibri" panose="020F0502020204030204" pitchFamily="34" charset="0"/>
                <a:cs typeface="Times New Roman" panose="02020603050405020304" pitchFamily="18" charset="0"/>
              </a:rPr>
              <a:t>-Also, the above claim by PP that enough water is available needs to be confirmed by Authorities managing water in the state. </a:t>
            </a:r>
          </a:p>
          <a:p>
            <a:pPr algn="just">
              <a:lnSpc>
                <a:spcPct val="107000"/>
              </a:lnSpc>
              <a:spcAft>
                <a:spcPts val="800"/>
              </a:spcAft>
            </a:pPr>
            <a:r>
              <a:rPr lang="en-IN" i="1" dirty="0">
                <a:solidFill>
                  <a:schemeClr val="tx2">
                    <a:lumMod val="60000"/>
                    <a:lumOff val="40000"/>
                  </a:schemeClr>
                </a:solidFill>
                <a:latin typeface="Calibri" panose="020F0502020204030204" pitchFamily="34" charset="0"/>
                <a:cs typeface="Times New Roman" panose="02020603050405020304" pitchFamily="18" charset="0"/>
              </a:rPr>
              <a:t>-No calculations are available on the cost of desalination vs the CAPEX and OPEX of water withdrawal from </a:t>
            </a:r>
            <a:r>
              <a:rPr lang="en-IN" i="1" dirty="0" err="1">
                <a:solidFill>
                  <a:schemeClr val="tx2">
                    <a:lumMod val="60000"/>
                    <a:lumOff val="40000"/>
                  </a:schemeClr>
                </a:solidFill>
                <a:latin typeface="Calibri" panose="020F0502020204030204" pitchFamily="34" charset="0"/>
                <a:cs typeface="Times New Roman" panose="02020603050405020304" pitchFamily="18" charset="0"/>
              </a:rPr>
              <a:t>Jobra</a:t>
            </a:r>
            <a:r>
              <a:rPr lang="en-IN" i="1" dirty="0">
                <a:solidFill>
                  <a:schemeClr val="tx2">
                    <a:lumMod val="60000"/>
                    <a:lumOff val="40000"/>
                  </a:schemeClr>
                </a:solidFill>
                <a:latin typeface="Calibri" panose="020F0502020204030204" pitchFamily="34" charset="0"/>
                <a:cs typeface="Times New Roman" panose="02020603050405020304" pitchFamily="18" charset="0"/>
              </a:rPr>
              <a:t> Barrage</a:t>
            </a:r>
          </a:p>
          <a:p>
            <a:endParaRPr lang="en-IN" dirty="0"/>
          </a:p>
        </p:txBody>
      </p:sp>
    </p:spTree>
    <p:extLst>
      <p:ext uri="{BB962C8B-B14F-4D97-AF65-F5344CB8AC3E}">
        <p14:creationId xmlns:p14="http://schemas.microsoft.com/office/powerpoint/2010/main" val="2082589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E35D71-F477-4DDE-8A65-75DC5C960DAC}"/>
              </a:ext>
            </a:extLst>
          </p:cNvPr>
          <p:cNvSpPr txBox="1"/>
          <p:nvPr/>
        </p:nvSpPr>
        <p:spPr>
          <a:xfrm>
            <a:off x="419100" y="533400"/>
            <a:ext cx="8343900" cy="4729821"/>
          </a:xfrm>
          <a:prstGeom prst="rect">
            <a:avLst/>
          </a:prstGeom>
          <a:noFill/>
        </p:spPr>
        <p:txBody>
          <a:bodyPr wrap="square">
            <a:spAutoFit/>
          </a:bodyPr>
          <a:lstStyle/>
          <a:p>
            <a:pPr lvl="0" algn="just">
              <a:lnSpc>
                <a:spcPct val="107000"/>
              </a:lnSpc>
            </a:pPr>
            <a:r>
              <a:rPr lang="en-IN" b="1" dirty="0">
                <a:effectLst/>
                <a:latin typeface="Calibri" panose="020F0502020204030204" pitchFamily="34" charset="0"/>
                <a:ea typeface="Calibri" panose="020F0502020204030204" pitchFamily="34" charset="0"/>
                <a:cs typeface="Times New Roman" panose="02020603050405020304" pitchFamily="18" charset="0"/>
              </a:rPr>
              <a:t>Water Availability:</a:t>
            </a:r>
          </a:p>
          <a:p>
            <a:pPr marL="342900" lvl="0" indent="-342900" algn="just">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earlier proponent for the project was allotted 117 Cusecs of water from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Jobra</a:t>
            </a:r>
            <a:r>
              <a:rPr lang="en-IN" sz="1800" dirty="0">
                <a:effectLst/>
                <a:latin typeface="Calibri" panose="020F0502020204030204" pitchFamily="34" charset="0"/>
                <a:ea typeface="Calibri" panose="020F0502020204030204" pitchFamily="34" charset="0"/>
                <a:cs typeface="Times New Roman" panose="02020603050405020304" pitchFamily="18" charset="0"/>
              </a:rPr>
              <a:t> barrage for their 12 MTPA steel project (which was approved after due diligence by Water Resource Department of Government of Orissa)</a:t>
            </a:r>
          </a:p>
          <a:p>
            <a:pPr marL="457200" algn="just">
              <a:lnSpc>
                <a:spcPct val="107000"/>
              </a:lnSpc>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MoEFCC had also issued the EC to the earlier Project proponent from the same location, considering the availability of 117 Cusecs of water for the 12 MTPA steel plant. </a:t>
            </a:r>
          </a:p>
          <a:p>
            <a:pPr marL="342900" lvl="0" indent="-342900" algn="just">
              <a:lnSpc>
                <a:spcPct val="107000"/>
              </a:lnSpc>
              <a:spcAft>
                <a:spcPts val="800"/>
              </a:spcAft>
              <a:buFont typeface="Symbol" panose="05050102010706020507" pitchFamily="18" charset="2"/>
              <a:buChar char=""/>
            </a:pPr>
            <a:r>
              <a:rPr lang="en-IN" dirty="0">
                <a:effectLst/>
                <a:latin typeface="Calibri" panose="020F0502020204030204" pitchFamily="34" charset="0"/>
                <a:ea typeface="Calibri" panose="020F0502020204030204" pitchFamily="34" charset="0"/>
                <a:cs typeface="Times New Roman" panose="02020603050405020304" pitchFamily="18" charset="0"/>
              </a:rPr>
              <a:t>The current data on the water allocation to industries from Mahanadi River is as follows:</a:t>
            </a:r>
          </a:p>
          <a:p>
            <a:pPr marL="742950" lvl="1" indent="-285750">
              <a:lnSpc>
                <a:spcPct val="107000"/>
              </a:lnSpc>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Average non monsoon flow 			: 12673 Cusecs</a:t>
            </a:r>
          </a:p>
          <a:p>
            <a:pPr marL="742950" lvl="1" indent="-285750">
              <a:lnSpc>
                <a:spcPct val="107000"/>
              </a:lnSpc>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Industries- Allocation &amp; Recommendation	: 95 </a:t>
            </a:r>
            <a:r>
              <a:rPr lang="en-IN" dirty="0" err="1">
                <a:latin typeface="Calibri" panose="020F0502020204030204" pitchFamily="34" charset="0"/>
                <a:ea typeface="Calibri" panose="020F0502020204030204" pitchFamily="34" charset="0"/>
                <a:cs typeface="Times New Roman" panose="02020603050405020304" pitchFamily="18" charset="0"/>
              </a:rPr>
              <a:t>nos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Water - Allocation &amp; Recommendation		: 1074.5 Cusecs (8.48%) </a:t>
            </a:r>
          </a:p>
          <a:p>
            <a:pPr marL="742950" lvl="1" indent="-285750">
              <a:lnSpc>
                <a:spcPct val="107000"/>
              </a:lnSpc>
              <a:spcAft>
                <a:spcPts val="800"/>
              </a:spcAft>
              <a:buFont typeface="Courier New" panose="02070309020205020404" pitchFamily="49" charset="0"/>
              <a:buChar char="o"/>
            </a:pPr>
            <a:r>
              <a:rPr lang="en-IN" dirty="0">
                <a:effectLst/>
                <a:latin typeface="Calibri" panose="020F0502020204030204" pitchFamily="34" charset="0"/>
                <a:ea typeface="Calibri" panose="020F0502020204030204" pitchFamily="34" charset="0"/>
                <a:cs typeface="Times New Roman" panose="02020603050405020304" pitchFamily="18" charset="0"/>
              </a:rPr>
              <a:t>Current  Actual withdrawal by industries 		: 469.8 Cusecs (3.7%)</a:t>
            </a:r>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sz="1000" i="1" dirty="0">
                <a:effectLst/>
                <a:latin typeface="Calibri" panose="020F0502020204030204" pitchFamily="34" charset="0"/>
                <a:ea typeface="Calibri" panose="020F0502020204030204" pitchFamily="34" charset="0"/>
                <a:cs typeface="Times New Roman" panose="02020603050405020304" pitchFamily="18" charset="0"/>
              </a:rPr>
              <a:t>Source: WRD: Data as </a:t>
            </a:r>
            <a:r>
              <a:rPr lang="en-IN" sz="1000" i="1" dirty="0">
                <a:latin typeface="Calibri" panose="020F0502020204030204" pitchFamily="34" charset="0"/>
                <a:ea typeface="Calibri" panose="020F0502020204030204" pitchFamily="34" charset="0"/>
                <a:cs typeface="Times New Roman" panose="02020603050405020304" pitchFamily="18" charset="0"/>
              </a:rPr>
              <a:t>of</a:t>
            </a:r>
            <a:r>
              <a:rPr lang="en-IN" sz="1000" i="1" dirty="0">
                <a:effectLst/>
                <a:latin typeface="Calibri" panose="020F0502020204030204" pitchFamily="34" charset="0"/>
                <a:ea typeface="Calibri" panose="020F0502020204030204" pitchFamily="34" charset="0"/>
                <a:cs typeface="Times New Roman" panose="02020603050405020304" pitchFamily="18" charset="0"/>
              </a:rPr>
              <a:t> 1</a:t>
            </a:r>
            <a:r>
              <a:rPr lang="en-IN" sz="1000" i="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000" i="1" dirty="0">
                <a:effectLst/>
                <a:latin typeface="Calibri" panose="020F0502020204030204" pitchFamily="34" charset="0"/>
                <a:ea typeface="Calibri" panose="020F0502020204030204" pitchFamily="34" charset="0"/>
                <a:cs typeface="Times New Roman" panose="02020603050405020304" pitchFamily="18" charset="0"/>
              </a:rPr>
              <a:t> April 2021</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93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4A882-FA0D-4F32-942D-4591FFB210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0096"/>
            <a:ext cx="8077200" cy="3657600"/>
          </a:xfrm>
          <a:prstGeom prst="rect">
            <a:avLst/>
          </a:prstGeom>
          <a:noFill/>
          <a:ln>
            <a:noFill/>
          </a:ln>
        </p:spPr>
      </p:pic>
      <p:sp>
        <p:nvSpPr>
          <p:cNvPr id="6" name="Rectangle 1">
            <a:extLst>
              <a:ext uri="{FF2B5EF4-FFF2-40B4-BE49-F238E27FC236}">
                <a16:creationId xmlns:a16="http://schemas.microsoft.com/office/drawing/2014/main" id="{E8FC076C-C9A0-43CF-BB4D-3DFEF9ADE450}"/>
              </a:ext>
            </a:extLst>
          </p:cNvPr>
          <p:cNvSpPr>
            <a:spLocks noChangeArrowheads="1"/>
          </p:cNvSpPr>
          <p:nvPr/>
        </p:nvSpPr>
        <p:spPr bwMode="auto">
          <a:xfrm>
            <a:off x="1135193" y="4856747"/>
            <a:ext cx="13214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7" name="TextBox 6">
            <a:extLst>
              <a:ext uri="{FF2B5EF4-FFF2-40B4-BE49-F238E27FC236}">
                <a16:creationId xmlns:a16="http://schemas.microsoft.com/office/drawing/2014/main" id="{7539D13E-BB2A-40DF-AB20-CF1A77C3B7CC}"/>
              </a:ext>
            </a:extLst>
          </p:cNvPr>
          <p:cNvSpPr txBox="1"/>
          <p:nvPr/>
        </p:nvSpPr>
        <p:spPr>
          <a:xfrm>
            <a:off x="609600" y="4623682"/>
            <a:ext cx="5724644" cy="923330"/>
          </a:xfrm>
          <a:prstGeom prst="rect">
            <a:avLst/>
          </a:prstGeom>
          <a:noFill/>
        </p:spPr>
        <p:txBody>
          <a:bodyPr wrap="none" rtlCol="0">
            <a:spAutoFit/>
          </a:bodyPr>
          <a:lstStyle/>
          <a:p>
            <a:r>
              <a:rPr lang="en-IN" dirty="0"/>
              <a:t>Low Water flow months	: Feb-Mar</a:t>
            </a:r>
          </a:p>
          <a:p>
            <a:r>
              <a:rPr lang="en-IN" dirty="0"/>
              <a:t>High water flow months	: Aug-Sep</a:t>
            </a:r>
          </a:p>
          <a:p>
            <a:r>
              <a:rPr lang="en-IN" dirty="0"/>
              <a:t>Lowest Flow recorded	: 247 Cusecs in March 2012	</a:t>
            </a:r>
          </a:p>
        </p:txBody>
      </p:sp>
      <p:sp>
        <p:nvSpPr>
          <p:cNvPr id="8" name="TextBox 7">
            <a:extLst>
              <a:ext uri="{FF2B5EF4-FFF2-40B4-BE49-F238E27FC236}">
                <a16:creationId xmlns:a16="http://schemas.microsoft.com/office/drawing/2014/main" id="{10AEBF24-6081-4A1B-86DD-E1B0C739FD5F}"/>
              </a:ext>
            </a:extLst>
          </p:cNvPr>
          <p:cNvSpPr txBox="1"/>
          <p:nvPr/>
        </p:nvSpPr>
        <p:spPr>
          <a:xfrm>
            <a:off x="465161" y="538962"/>
            <a:ext cx="8450239" cy="584775"/>
          </a:xfrm>
          <a:prstGeom prst="rect">
            <a:avLst/>
          </a:prstGeom>
          <a:noFill/>
        </p:spPr>
        <p:txBody>
          <a:bodyPr wrap="square" rtlCol="0">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en-IN" sz="1600" b="1" dirty="0"/>
              <a:t>DAILY DISCHARGE DATA OF MAHANADI BARRAGE AT JOBRA AT 6 A.M. (Discharge in Cusecs)</a:t>
            </a:r>
          </a:p>
          <a:p>
            <a:endParaRPr lang="en-IN" sz="1600" b="1" dirty="0"/>
          </a:p>
        </p:txBody>
      </p:sp>
    </p:spTree>
    <p:extLst>
      <p:ext uri="{BB962C8B-B14F-4D97-AF65-F5344CB8AC3E}">
        <p14:creationId xmlns:p14="http://schemas.microsoft.com/office/powerpoint/2010/main" val="24283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6CE07-ED4E-4FD3-A033-0D25E9F8B5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458200" cy="4267199"/>
          </a:xfrm>
          <a:prstGeom prst="rect">
            <a:avLst/>
          </a:prstGeom>
          <a:noFill/>
          <a:ln>
            <a:noFill/>
          </a:ln>
        </p:spPr>
      </p:pic>
      <p:sp>
        <p:nvSpPr>
          <p:cNvPr id="5" name="TextBox 4">
            <a:extLst>
              <a:ext uri="{FF2B5EF4-FFF2-40B4-BE49-F238E27FC236}">
                <a16:creationId xmlns:a16="http://schemas.microsoft.com/office/drawing/2014/main" id="{74B4D6A6-F314-4502-A234-5D42D4A60E1E}"/>
              </a:ext>
            </a:extLst>
          </p:cNvPr>
          <p:cNvSpPr txBox="1"/>
          <p:nvPr/>
        </p:nvSpPr>
        <p:spPr>
          <a:xfrm>
            <a:off x="465161" y="538962"/>
            <a:ext cx="8450239" cy="584775"/>
          </a:xfrm>
          <a:prstGeom prst="rect">
            <a:avLst/>
          </a:prstGeom>
          <a:noFill/>
        </p:spPr>
        <p:txBody>
          <a:bodyPr wrap="square" rtlCol="0">
            <a:spAutoFit/>
          </a:bodyPr>
          <a:lstStyle/>
          <a:p>
            <a:pPr algn="ctr" rtl="0">
              <a:defRPr sz="1400" b="0" i="0" u="none" strike="noStrike" kern="1200" spc="0" baseline="0">
                <a:solidFill>
                  <a:sysClr val="windowText" lastClr="000000">
                    <a:lumMod val="65000"/>
                    <a:lumOff val="35000"/>
                  </a:sysClr>
                </a:solidFill>
                <a:latin typeface="+mn-lt"/>
                <a:ea typeface="+mn-ea"/>
                <a:cs typeface="+mn-cs"/>
              </a:defRPr>
            </a:pPr>
            <a:r>
              <a:rPr lang="en-IN" sz="1600" b="1" dirty="0"/>
              <a:t>DAILY MINIMUM  DISCHARGE DATA OF MAHANADI BARRAGE AT JOBRA AT 6 A.M. (Cusecs)</a:t>
            </a:r>
          </a:p>
          <a:p>
            <a:endParaRPr lang="en-IN" sz="1600" b="1" dirty="0"/>
          </a:p>
        </p:txBody>
      </p:sp>
      <p:sp>
        <p:nvSpPr>
          <p:cNvPr id="6" name="TextBox 5">
            <a:extLst>
              <a:ext uri="{FF2B5EF4-FFF2-40B4-BE49-F238E27FC236}">
                <a16:creationId xmlns:a16="http://schemas.microsoft.com/office/drawing/2014/main" id="{D422DF6E-1BF7-4B29-A8F7-ABB8FE0DCF83}"/>
              </a:ext>
            </a:extLst>
          </p:cNvPr>
          <p:cNvSpPr txBox="1"/>
          <p:nvPr/>
        </p:nvSpPr>
        <p:spPr>
          <a:xfrm>
            <a:off x="438150" y="5333999"/>
            <a:ext cx="8161721" cy="1200329"/>
          </a:xfrm>
          <a:prstGeom prst="rect">
            <a:avLst/>
          </a:prstGeom>
          <a:noFill/>
        </p:spPr>
        <p:txBody>
          <a:bodyPr wrap="none" rtlCol="0">
            <a:spAutoFit/>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The discharge from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Jobra</a:t>
            </a:r>
            <a:r>
              <a:rPr lang="en-IN" sz="1800" dirty="0">
                <a:effectLst/>
                <a:latin typeface="Calibri" panose="020F0502020204030204" pitchFamily="34" charset="0"/>
                <a:ea typeface="Calibri" panose="020F0502020204030204" pitchFamily="34" charset="0"/>
                <a:cs typeface="Times New Roman" panose="02020603050405020304" pitchFamily="18" charset="0"/>
              </a:rPr>
              <a:t> barrage in the past 10 years was zero on 11 days </a:t>
            </a:r>
          </a:p>
          <a:p>
            <a:r>
              <a:rPr lang="en-IN" sz="1800" dirty="0">
                <a:effectLst/>
                <a:latin typeface="Calibri" panose="020F0502020204030204" pitchFamily="34" charset="0"/>
                <a:ea typeface="Calibri" panose="020F0502020204030204" pitchFamily="34" charset="0"/>
                <a:cs typeface="Times New Roman" panose="02020603050405020304" pitchFamily="18" charset="0"/>
              </a:rPr>
              <a:t>(</a:t>
            </a:r>
            <a:r>
              <a:rPr lang="en-IN" sz="1800" dirty="0">
                <a:effectLst/>
                <a:latin typeface="Calibri" panose="020F0502020204030204" pitchFamily="34" charset="0"/>
                <a:ea typeface="Times New Roman" panose="02020603050405020304" pitchFamily="18" charset="0"/>
                <a:cs typeface="Calibri" panose="020F0502020204030204" pitchFamily="34" charset="0"/>
              </a:rPr>
              <a:t>2 in Jan 2011; 8 in Feb 2011 and 1 in Oct 2017),  </a:t>
            </a:r>
          </a:p>
          <a:p>
            <a:r>
              <a:rPr lang="en-IN" b="1" dirty="0">
                <a:latin typeface="Calibri" panose="020F0502020204030204" pitchFamily="34" charset="0"/>
                <a:ea typeface="Times New Roman" panose="02020603050405020304" pitchFamily="18" charset="0"/>
                <a:cs typeface="Calibri" panose="020F0502020204030204" pitchFamily="34" charset="0"/>
              </a:rPr>
              <a:t>D</a:t>
            </a:r>
            <a:r>
              <a:rPr lang="en-IN" sz="1800" b="1" dirty="0">
                <a:effectLst/>
                <a:latin typeface="Calibri" panose="020F0502020204030204" pitchFamily="34" charset="0"/>
                <a:ea typeface="Times New Roman" panose="02020603050405020304" pitchFamily="18" charset="0"/>
                <a:cs typeface="Calibri" panose="020F0502020204030204" pitchFamily="34" charset="0"/>
              </a:rPr>
              <a:t>ischarge from the barrage for 99.7% of the time</a:t>
            </a:r>
            <a:r>
              <a:rPr lang="en-IN" sz="1800" dirty="0">
                <a:effectLst/>
                <a:latin typeface="Calibri" panose="020F0502020204030204" pitchFamily="34" charset="0"/>
                <a:ea typeface="Times New Roman" panose="02020603050405020304" pitchFamily="18" charset="0"/>
                <a:cs typeface="Calibri" panose="020F0502020204030204" pitchFamily="34" charset="0"/>
              </a:rPr>
              <a:t>.</a:t>
            </a:r>
          </a:p>
          <a:p>
            <a:r>
              <a:rPr lang="en-IN" dirty="0">
                <a:latin typeface="Calibri" panose="020F0502020204030204" pitchFamily="34" charset="0"/>
                <a:cs typeface="Calibri" panose="020F0502020204030204" pitchFamily="34" charset="0"/>
              </a:rPr>
              <a:t>Water reservoir inside ISP can meet 8 days of water requirement in critical conditions.</a:t>
            </a:r>
            <a:endParaRPr lang="en-IN" dirty="0"/>
          </a:p>
        </p:txBody>
      </p:sp>
    </p:spTree>
    <p:extLst>
      <p:ext uri="{BB962C8B-B14F-4D97-AF65-F5344CB8AC3E}">
        <p14:creationId xmlns:p14="http://schemas.microsoft.com/office/powerpoint/2010/main" val="413560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D7B9609-A5E2-429F-B51F-8BA006701B81}"/>
              </a:ext>
            </a:extLst>
          </p:cNvPr>
          <p:cNvGraphicFramePr/>
          <p:nvPr>
            <p:extLst>
              <p:ext uri="{D42A27DB-BD31-4B8C-83A1-F6EECF244321}">
                <p14:modId xmlns:p14="http://schemas.microsoft.com/office/powerpoint/2010/main" val="1706796623"/>
              </p:ext>
            </p:extLst>
          </p:nvPr>
        </p:nvGraphicFramePr>
        <p:xfrm>
          <a:off x="609600" y="304800"/>
          <a:ext cx="7924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3DCE5A-E90D-479F-9896-E88D83C24A35}"/>
              </a:ext>
            </a:extLst>
          </p:cNvPr>
          <p:cNvSpPr txBox="1"/>
          <p:nvPr/>
        </p:nvSpPr>
        <p:spPr>
          <a:xfrm>
            <a:off x="5410200" y="4038600"/>
            <a:ext cx="2702919" cy="369332"/>
          </a:xfrm>
          <a:prstGeom prst="rect">
            <a:avLst/>
          </a:prstGeom>
          <a:noFill/>
        </p:spPr>
        <p:txBody>
          <a:bodyPr wrap="none" rtlCol="0">
            <a:spAutoFit/>
          </a:bodyPr>
          <a:lstStyle/>
          <a:p>
            <a:r>
              <a:rPr lang="en-IN" b="1" dirty="0">
                <a:solidFill>
                  <a:srgbClr val="FF0000"/>
                </a:solidFill>
              </a:rPr>
              <a:t>Requirement : 98.1 Cusecs</a:t>
            </a:r>
          </a:p>
        </p:txBody>
      </p:sp>
      <p:sp>
        <p:nvSpPr>
          <p:cNvPr id="6" name="TextBox 5">
            <a:extLst>
              <a:ext uri="{FF2B5EF4-FFF2-40B4-BE49-F238E27FC236}">
                <a16:creationId xmlns:a16="http://schemas.microsoft.com/office/drawing/2014/main" id="{FDDBAD4C-7E92-460A-A715-4BEDA4A53F8D}"/>
              </a:ext>
            </a:extLst>
          </p:cNvPr>
          <p:cNvSpPr txBox="1"/>
          <p:nvPr/>
        </p:nvSpPr>
        <p:spPr>
          <a:xfrm>
            <a:off x="321669" y="5586717"/>
            <a:ext cx="8839200" cy="966483"/>
          </a:xfrm>
          <a:prstGeom prst="rect">
            <a:avLst/>
          </a:prstGeom>
          <a:noFill/>
        </p:spPr>
        <p:txBody>
          <a:bodyPr wrap="square">
            <a:spAutoFit/>
          </a:bodyPr>
          <a:lstStyle/>
          <a:p>
            <a:pPr algn="just">
              <a:lnSpc>
                <a:spcPct val="107000"/>
              </a:lnSpc>
              <a:spcAft>
                <a:spcPts val="800"/>
              </a:spcAft>
            </a:pPr>
            <a:r>
              <a:rPr lang="en-IN" sz="1800" b="1" dirty="0">
                <a:effectLst/>
                <a:latin typeface="Arial Unicode MS"/>
                <a:ea typeface="Calibri" panose="020F0502020204030204" pitchFamily="34" charset="0"/>
                <a:cs typeface="Times New Roman" panose="02020603050405020304" pitchFamily="18" charset="0"/>
              </a:rPr>
              <a:t>Analysis of long term data, indicates that enough water is available for a fairly long period and gets wasted by flowing in to sea, a fraction of which could meet the requirements of the ISP proposed to be developed by the JSWUL.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162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A1EA48-3D0A-47DF-8E55-A205A6C61BFB}"/>
              </a:ext>
            </a:extLst>
          </p:cNvPr>
          <p:cNvSpPr txBox="1"/>
          <p:nvPr/>
        </p:nvSpPr>
        <p:spPr>
          <a:xfrm>
            <a:off x="381000" y="609600"/>
            <a:ext cx="8534400" cy="3781292"/>
          </a:xfrm>
          <a:prstGeom prst="rect">
            <a:avLst/>
          </a:prstGeom>
          <a:noFill/>
        </p:spPr>
        <p:txBody>
          <a:bodyPr wrap="square">
            <a:spAutoFit/>
          </a:bodyPr>
          <a:lstStyle/>
          <a:p>
            <a:pPr>
              <a:lnSpc>
                <a:spcPct val="107000"/>
              </a:lnSpc>
              <a:spcAft>
                <a:spcPts val="80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Confirmation from Authorities</a:t>
            </a: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Water Resource Department (WRD)</a:t>
            </a:r>
            <a:r>
              <a:rPr lang="en-IN" sz="2000" b="1" dirty="0">
                <a:effectLst/>
                <a:latin typeface="Calibri" panose="020F0502020204030204" pitchFamily="34" charset="0"/>
                <a:ea typeface="Calibri" panose="020F0502020204030204" pitchFamily="34" charset="0"/>
                <a:cs typeface="Times New Roman" panose="02020603050405020304" pitchFamily="18" charset="0"/>
              </a:rPr>
              <a:t> is the nodal agency responsible for managing the water resources in the state</a:t>
            </a: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An in-principle allocation of 117.1 Cusecs of water was made by WRD for setting up of the steel plant vide letter 2618/WE dated 31</a:t>
            </a:r>
            <a:r>
              <a:rPr lang="en-IN" sz="20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2000" dirty="0">
                <a:effectLst/>
                <a:latin typeface="Calibri" panose="020F0502020204030204" pitchFamily="34" charset="0"/>
                <a:ea typeface="Calibri" panose="020F0502020204030204" pitchFamily="34" charset="0"/>
                <a:cs typeface="Times New Roman" panose="02020603050405020304" pitchFamily="18" charset="0"/>
              </a:rPr>
              <a:t> Jan 2018.</a:t>
            </a:r>
          </a:p>
          <a:p>
            <a:pPr marL="742950" lvl="1" indent="-285750">
              <a:lnSpc>
                <a:spcPct val="107000"/>
              </a:lnSpc>
              <a:spcAft>
                <a:spcPts val="800"/>
              </a:spcAft>
              <a:buFont typeface="Courier New" panose="02070309020205020404" pitchFamily="49" charset="0"/>
              <a:buChar char="o"/>
            </a:pPr>
            <a:r>
              <a:rPr lang="en-IN" sz="2000" dirty="0">
                <a:effectLst/>
                <a:latin typeface="Calibri" panose="020F0502020204030204" pitchFamily="34" charset="0"/>
                <a:ea typeface="Calibri" panose="020F0502020204030204" pitchFamily="34" charset="0"/>
                <a:cs typeface="Times New Roman" panose="02020603050405020304" pitchFamily="18" charset="0"/>
              </a:rPr>
              <a:t>WRD has further conveyed that the Committee comprising of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DoWR</a:t>
            </a:r>
            <a:r>
              <a:rPr lang="en-IN" sz="2000" dirty="0">
                <a:effectLst/>
                <a:latin typeface="Calibri" panose="020F0502020204030204" pitchFamily="34" charset="0"/>
                <a:ea typeface="Calibri" panose="020F0502020204030204" pitchFamily="34" charset="0"/>
                <a:cs typeface="Times New Roman" panose="02020603050405020304" pitchFamily="18" charset="0"/>
              </a:rPr>
              <a:t>, IDCO and JSWUL </a:t>
            </a:r>
            <a:r>
              <a:rPr lang="en-IN" sz="2000" b="1" dirty="0">
                <a:effectLst/>
                <a:latin typeface="Calibri" panose="020F0502020204030204" pitchFamily="34" charset="0"/>
                <a:ea typeface="Calibri" panose="020F0502020204030204" pitchFamily="34" charset="0"/>
                <a:cs typeface="Times New Roman" panose="02020603050405020304" pitchFamily="18" charset="0"/>
              </a:rPr>
              <a:t>has finalised the location of intake well for drawl 99.8 Cusecs (revised by JSWUL) of water from Mahanadi near </a:t>
            </a:r>
            <a:r>
              <a:rPr lang="en-IN" sz="2000" b="1" dirty="0" err="1">
                <a:effectLst/>
                <a:latin typeface="Calibri" panose="020F0502020204030204" pitchFamily="34" charset="0"/>
                <a:ea typeface="Calibri" panose="020F0502020204030204" pitchFamily="34" charset="0"/>
                <a:cs typeface="Times New Roman" panose="02020603050405020304" pitchFamily="18" charset="0"/>
              </a:rPr>
              <a:t>Jagatpur</a:t>
            </a: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effectLst/>
                <a:latin typeface="Calibri" panose="020F0502020204030204" pitchFamily="34" charset="0"/>
                <a:ea typeface="Calibri" panose="020F0502020204030204" pitchFamily="34" charset="0"/>
                <a:cs typeface="Times New Roman" panose="02020603050405020304" pitchFamily="18" charset="0"/>
              </a:rPr>
              <a:t>(upstream of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Jobra</a:t>
            </a:r>
            <a:r>
              <a:rPr lang="en-IN" sz="2000"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p>
        </p:txBody>
      </p:sp>
    </p:spTree>
    <p:extLst>
      <p:ext uri="{BB962C8B-B14F-4D97-AF65-F5344CB8AC3E}">
        <p14:creationId xmlns:p14="http://schemas.microsoft.com/office/powerpoint/2010/main" val="317327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2695"/>
            <a:ext cx="9067800" cy="400110"/>
          </a:xfrm>
          <a:prstGeom prst="rect">
            <a:avLst/>
          </a:prstGeom>
        </p:spPr>
        <p:txBody>
          <a:bodyPr wrap="square">
            <a:spAutoFit/>
          </a:bodyPr>
          <a:lstStyle/>
          <a:p>
            <a:pPr fontAlgn="base"/>
            <a:r>
              <a:rPr lang="en-US" sz="2000" b="1" dirty="0"/>
              <a:t>   Desalination of Sea water</a:t>
            </a:r>
          </a:p>
        </p:txBody>
      </p:sp>
      <p:graphicFrame>
        <p:nvGraphicFramePr>
          <p:cNvPr id="2" name="Table 3">
            <a:extLst>
              <a:ext uri="{FF2B5EF4-FFF2-40B4-BE49-F238E27FC236}">
                <a16:creationId xmlns:a16="http://schemas.microsoft.com/office/drawing/2014/main" id="{7983A87B-5D72-4E64-90A0-58A349871B13}"/>
              </a:ext>
            </a:extLst>
          </p:cNvPr>
          <p:cNvGraphicFramePr>
            <a:graphicFrameLocks noGrp="1"/>
          </p:cNvGraphicFramePr>
          <p:nvPr>
            <p:extLst>
              <p:ext uri="{D42A27DB-BD31-4B8C-83A1-F6EECF244321}">
                <p14:modId xmlns:p14="http://schemas.microsoft.com/office/powerpoint/2010/main" val="1133699984"/>
              </p:ext>
            </p:extLst>
          </p:nvPr>
        </p:nvGraphicFramePr>
        <p:xfrm>
          <a:off x="442585" y="1220721"/>
          <a:ext cx="8458200" cy="18338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820945990"/>
                    </a:ext>
                  </a:extLst>
                </a:gridCol>
                <a:gridCol w="1783080">
                  <a:extLst>
                    <a:ext uri="{9D8B030D-6E8A-4147-A177-3AD203B41FA5}">
                      <a16:colId xmlns:a16="http://schemas.microsoft.com/office/drawing/2014/main" val="3842195597"/>
                    </a:ext>
                  </a:extLst>
                </a:gridCol>
                <a:gridCol w="1691640">
                  <a:extLst>
                    <a:ext uri="{9D8B030D-6E8A-4147-A177-3AD203B41FA5}">
                      <a16:colId xmlns:a16="http://schemas.microsoft.com/office/drawing/2014/main" val="1134208248"/>
                    </a:ext>
                  </a:extLst>
                </a:gridCol>
                <a:gridCol w="1691640">
                  <a:extLst>
                    <a:ext uri="{9D8B030D-6E8A-4147-A177-3AD203B41FA5}">
                      <a16:colId xmlns:a16="http://schemas.microsoft.com/office/drawing/2014/main" val="3264010845"/>
                    </a:ext>
                  </a:extLst>
                </a:gridCol>
                <a:gridCol w="1691640">
                  <a:extLst>
                    <a:ext uri="{9D8B030D-6E8A-4147-A177-3AD203B41FA5}">
                      <a16:colId xmlns:a16="http://schemas.microsoft.com/office/drawing/2014/main" val="494133002"/>
                    </a:ext>
                  </a:extLst>
                </a:gridCol>
              </a:tblGrid>
              <a:tr h="324000">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JSWEL-Ratnagiri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PESCO-2019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JSWUL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err="1">
                          <a:solidFill>
                            <a:schemeClr val="tx1"/>
                          </a:solidFill>
                        </a:rPr>
                        <a:t>Jobra</a:t>
                      </a:r>
                      <a:r>
                        <a:rPr lang="en-IN" dirty="0">
                          <a:solidFill>
                            <a:schemeClr val="tx1"/>
                          </a:solidFill>
                        </a:rPr>
                        <a:t> Barrage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4420805"/>
                  </a:ext>
                </a:extLst>
              </a:tr>
              <a:tr h="168257">
                <a:tc>
                  <a:txBody>
                    <a:bodyPr/>
                    <a:lstStyle/>
                    <a:p>
                      <a:pPr algn="l"/>
                      <a:r>
                        <a:rPr lang="en-IN" b="1" dirty="0">
                          <a:solidFill>
                            <a:schemeClr val="tx1"/>
                          </a:solidFill>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200 m3/h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33,000 m3/h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9300 m3/h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9300 m3/h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4669067"/>
                  </a:ext>
                </a:extLst>
              </a:tr>
              <a:tr h="0">
                <a:tc>
                  <a:txBody>
                    <a:bodyPr/>
                    <a:lstStyle/>
                    <a:p>
                      <a:pPr algn="l"/>
                      <a:r>
                        <a:rPr lang="en-IN" b="1" dirty="0">
                          <a:solidFill>
                            <a:schemeClr val="tx1"/>
                          </a:solidFill>
                        </a:rPr>
                        <a:t>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DM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SWRO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SWRO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River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586206"/>
                  </a:ext>
                </a:extLst>
              </a:tr>
              <a:tr h="122537">
                <a:tc>
                  <a:txBody>
                    <a:bodyPr/>
                    <a:lstStyle/>
                    <a:p>
                      <a:pPr algn="l"/>
                      <a:r>
                        <a:rPr lang="en-IN" b="1" dirty="0">
                          <a:solidFill>
                            <a:schemeClr val="tx1"/>
                          </a:solidFill>
                        </a:rPr>
                        <a:t>Capex in Rs 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15.0 (2011)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4730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913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dirty="0">
                          <a:solidFill>
                            <a:schemeClr val="tx1"/>
                          </a:solidFill>
                        </a:rPr>
                        <a:t>290 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410759"/>
                  </a:ext>
                </a:extLst>
              </a:tr>
              <a:tr h="370840">
                <a:tc>
                  <a:txBody>
                    <a:bodyPr/>
                    <a:lstStyle/>
                    <a:p>
                      <a:pPr algn="l"/>
                      <a:r>
                        <a:rPr lang="en-IN" b="1" dirty="0">
                          <a:solidFill>
                            <a:schemeClr val="tx1"/>
                          </a:solidFill>
                        </a:rPr>
                        <a:t>Opex per m3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b="1" dirty="0">
                          <a:solidFill>
                            <a:schemeClr val="tx1"/>
                          </a:solidFill>
                        </a:rPr>
                        <a:t>Rs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b="1" dirty="0">
                          <a:solidFill>
                            <a:schemeClr val="tx1"/>
                          </a:solidFill>
                        </a:rPr>
                        <a:t>Rs 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b="1" dirty="0">
                          <a:solidFill>
                            <a:schemeClr val="tx1"/>
                          </a:solidFill>
                        </a:rPr>
                        <a:t>Rs 62.7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b="1" dirty="0">
                          <a:solidFill>
                            <a:schemeClr val="tx1"/>
                          </a:solidFill>
                        </a:rPr>
                        <a:t>Rs 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540916"/>
                  </a:ext>
                </a:extLst>
              </a:tr>
            </a:tbl>
          </a:graphicData>
        </a:graphic>
      </p:graphicFrame>
      <p:sp>
        <p:nvSpPr>
          <p:cNvPr id="4" name="TextBox 3">
            <a:extLst>
              <a:ext uri="{FF2B5EF4-FFF2-40B4-BE49-F238E27FC236}">
                <a16:creationId xmlns:a16="http://schemas.microsoft.com/office/drawing/2014/main" id="{79198024-1976-42EA-84B1-D432133AB3E4}"/>
              </a:ext>
            </a:extLst>
          </p:cNvPr>
          <p:cNvSpPr txBox="1"/>
          <p:nvPr/>
        </p:nvSpPr>
        <p:spPr>
          <a:xfrm>
            <a:off x="228600" y="871927"/>
            <a:ext cx="2063257" cy="369332"/>
          </a:xfrm>
          <a:prstGeom prst="rect">
            <a:avLst/>
          </a:prstGeom>
          <a:noFill/>
        </p:spPr>
        <p:txBody>
          <a:bodyPr wrap="none" rtlCol="0">
            <a:spAutoFit/>
          </a:bodyPr>
          <a:lstStyle/>
          <a:p>
            <a:r>
              <a:rPr lang="en-IN" b="1" dirty="0"/>
              <a:t>Details of Estimates</a:t>
            </a:r>
          </a:p>
        </p:txBody>
      </p:sp>
      <p:sp>
        <p:nvSpPr>
          <p:cNvPr id="6" name="TextBox 5">
            <a:extLst>
              <a:ext uri="{FF2B5EF4-FFF2-40B4-BE49-F238E27FC236}">
                <a16:creationId xmlns:a16="http://schemas.microsoft.com/office/drawing/2014/main" id="{7CF44A94-8CC6-458A-9842-B5D94AEDBD61}"/>
              </a:ext>
            </a:extLst>
          </p:cNvPr>
          <p:cNvSpPr txBox="1"/>
          <p:nvPr/>
        </p:nvSpPr>
        <p:spPr>
          <a:xfrm>
            <a:off x="442585" y="3006343"/>
            <a:ext cx="6428876" cy="369332"/>
          </a:xfrm>
          <a:prstGeom prst="rect">
            <a:avLst/>
          </a:prstGeom>
          <a:noFill/>
        </p:spPr>
        <p:txBody>
          <a:bodyPr wrap="none" rtlCol="0">
            <a:spAutoFit/>
          </a:bodyPr>
          <a:lstStyle/>
          <a:p>
            <a:r>
              <a:rPr lang="en-IN" b="1" i="1" dirty="0"/>
              <a:t>Details of assumptions and Calculations are provided in word doc</a:t>
            </a:r>
          </a:p>
        </p:txBody>
      </p:sp>
      <p:sp>
        <p:nvSpPr>
          <p:cNvPr id="7" name="TextBox 6">
            <a:extLst>
              <a:ext uri="{FF2B5EF4-FFF2-40B4-BE49-F238E27FC236}">
                <a16:creationId xmlns:a16="http://schemas.microsoft.com/office/drawing/2014/main" id="{34F4D47E-2E49-4BE1-8900-9E98617A8CC4}"/>
              </a:ext>
            </a:extLst>
          </p:cNvPr>
          <p:cNvSpPr txBox="1"/>
          <p:nvPr/>
        </p:nvSpPr>
        <p:spPr>
          <a:xfrm>
            <a:off x="437659" y="3475927"/>
            <a:ext cx="7666009" cy="369332"/>
          </a:xfrm>
          <a:prstGeom prst="rect">
            <a:avLst/>
          </a:prstGeom>
          <a:noFill/>
        </p:spPr>
        <p:txBody>
          <a:bodyPr wrap="none" rtlCol="0">
            <a:spAutoFit/>
          </a:bodyPr>
          <a:lstStyle/>
          <a:p>
            <a:r>
              <a:rPr lang="en-IN" dirty="0"/>
              <a:t>Differential cost of Desalination vs Freshwater: </a:t>
            </a:r>
            <a:r>
              <a:rPr lang="en-IN" b="1" dirty="0"/>
              <a:t> Rs   42.2/m3 ( Rs 376.3 Cr/year)</a:t>
            </a:r>
          </a:p>
        </p:txBody>
      </p:sp>
      <p:sp>
        <p:nvSpPr>
          <p:cNvPr id="8" name="TextBox 7">
            <a:extLst>
              <a:ext uri="{FF2B5EF4-FFF2-40B4-BE49-F238E27FC236}">
                <a16:creationId xmlns:a16="http://schemas.microsoft.com/office/drawing/2014/main" id="{9796E2CA-DA75-4264-A9CC-8EFF45418AB3}"/>
              </a:ext>
            </a:extLst>
          </p:cNvPr>
          <p:cNvSpPr txBox="1"/>
          <p:nvPr/>
        </p:nvSpPr>
        <p:spPr>
          <a:xfrm>
            <a:off x="437659" y="3945511"/>
            <a:ext cx="8334846" cy="1541640"/>
          </a:xfrm>
          <a:prstGeom prst="rect">
            <a:avLst/>
          </a:prstGeom>
          <a:noFill/>
        </p:spPr>
        <p:txBody>
          <a:bodyPr wrap="none" rtlCol="0">
            <a:spAutoFit/>
          </a:bodyPr>
          <a:lstStyle/>
          <a:p>
            <a:r>
              <a:rPr lang="en-IN" b="1" dirty="0" err="1"/>
              <a:t>Tamilnadu</a:t>
            </a:r>
            <a:r>
              <a:rPr lang="en-IN" b="1" dirty="0"/>
              <a:t>: Pioneer in SWRO plants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100,000 m3/d plant in 2010 (DBOOT) at an estimated cost of Rs 515 Cr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Munjur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100,000 m3/d capacity SWRO plant in 2013 at an estimated cost of Rs 533 Cr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Planned 150,000 m3/d SWRO plant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Nemmeli</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an estimated cost of Rs 1260 Cr</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Planning  400,000 m3/d at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Ponur</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an estimated cost of Rs 6078 Cr(revised)</a:t>
            </a:r>
            <a:endParaRPr lang="en-IN" dirty="0"/>
          </a:p>
        </p:txBody>
      </p:sp>
      <p:sp>
        <p:nvSpPr>
          <p:cNvPr id="9" name="TextBox 8">
            <a:extLst>
              <a:ext uri="{FF2B5EF4-FFF2-40B4-BE49-F238E27FC236}">
                <a16:creationId xmlns:a16="http://schemas.microsoft.com/office/drawing/2014/main" id="{19355FDF-3647-4AB5-86B0-6D9593D0F6BD}"/>
              </a:ext>
            </a:extLst>
          </p:cNvPr>
          <p:cNvSpPr txBox="1"/>
          <p:nvPr/>
        </p:nvSpPr>
        <p:spPr>
          <a:xfrm>
            <a:off x="355856" y="5487151"/>
            <a:ext cx="8329203" cy="1295868"/>
          </a:xfrm>
          <a:prstGeom prst="rect">
            <a:avLst/>
          </a:prstGeom>
          <a:noFill/>
        </p:spPr>
        <p:txBody>
          <a:bodyPr wrap="none" rtlCol="0">
            <a:spAutoFit/>
          </a:bodyPr>
          <a:lstStyle/>
          <a:p>
            <a:pPr>
              <a:lnSpc>
                <a:spcPct val="150000"/>
              </a:lnSpc>
            </a:pPr>
            <a:r>
              <a:rPr lang="en-IN" b="1" dirty="0"/>
              <a:t>JSWUL : SWRO capacity ( 225,000 m3/d):</a:t>
            </a:r>
          </a:p>
          <a:p>
            <a:pPr>
              <a:lnSpc>
                <a:spcPct val="150000"/>
              </a:lnSpc>
            </a:pPr>
            <a:r>
              <a:rPr lang="en-IN" b="1" dirty="0"/>
              <a:t>Require additional  34.2 MW of power with CO2 emissions of 300,000 t Co2 annually</a:t>
            </a:r>
          </a:p>
          <a:p>
            <a:pPr>
              <a:lnSpc>
                <a:spcPct val="150000"/>
              </a:lnSpc>
            </a:pPr>
            <a:r>
              <a:rPr lang="en-IN" b="1" dirty="0"/>
              <a:t>Occupy large area: high cost and is  not viable.  Orissa, is rich in water resources. </a:t>
            </a:r>
          </a:p>
        </p:txBody>
      </p:sp>
    </p:spTree>
    <p:extLst>
      <p:ext uri="{BB962C8B-B14F-4D97-AF65-F5344CB8AC3E}">
        <p14:creationId xmlns:p14="http://schemas.microsoft.com/office/powerpoint/2010/main" val="136767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B0D7D9-DCDF-4DE2-8C61-A87BB2FA9943}"/>
              </a:ext>
            </a:extLst>
          </p:cNvPr>
          <p:cNvPicPr>
            <a:picLocks noChangeAspect="1"/>
          </p:cNvPicPr>
          <p:nvPr/>
        </p:nvPicPr>
        <p:blipFill>
          <a:blip r:embed="rId2" cstate="print"/>
          <a:stretch>
            <a:fillRect/>
          </a:stretch>
        </p:blipFill>
        <p:spPr>
          <a:xfrm>
            <a:off x="0" y="1977969"/>
            <a:ext cx="4419600" cy="4620376"/>
          </a:xfrm>
          <a:prstGeom prst="rect">
            <a:avLst/>
          </a:prstGeom>
        </p:spPr>
      </p:pic>
      <p:sp>
        <p:nvSpPr>
          <p:cNvPr id="7" name="TextBox 6">
            <a:extLst>
              <a:ext uri="{FF2B5EF4-FFF2-40B4-BE49-F238E27FC236}">
                <a16:creationId xmlns:a16="http://schemas.microsoft.com/office/drawing/2014/main" id="{F860FEB6-2624-4EC0-9ABD-640B0DC7E2E3}"/>
              </a:ext>
            </a:extLst>
          </p:cNvPr>
          <p:cNvSpPr txBox="1"/>
          <p:nvPr/>
        </p:nvSpPr>
        <p:spPr>
          <a:xfrm>
            <a:off x="3489546" y="2186788"/>
            <a:ext cx="614271" cy="369332"/>
          </a:xfrm>
          <a:prstGeom prst="rect">
            <a:avLst/>
          </a:prstGeom>
          <a:noFill/>
        </p:spPr>
        <p:txBody>
          <a:bodyPr wrap="none" rtlCol="0">
            <a:spAutoFit/>
          </a:bodyPr>
          <a:lstStyle/>
          <a:p>
            <a:r>
              <a:rPr lang="en-US" dirty="0">
                <a:solidFill>
                  <a:srgbClr val="FF0000"/>
                </a:solidFill>
                <a:highlight>
                  <a:srgbClr val="FFFF00"/>
                </a:highlight>
              </a:rPr>
              <a:t>RINL</a:t>
            </a:r>
            <a:endParaRPr lang="en-IN" dirty="0">
              <a:solidFill>
                <a:srgbClr val="FF0000"/>
              </a:solidFill>
              <a:highlight>
                <a:srgbClr val="FFFF00"/>
              </a:highlight>
            </a:endParaRPr>
          </a:p>
        </p:txBody>
      </p:sp>
      <p:sp>
        <p:nvSpPr>
          <p:cNvPr id="9" name="TextBox 8">
            <a:extLst>
              <a:ext uri="{FF2B5EF4-FFF2-40B4-BE49-F238E27FC236}">
                <a16:creationId xmlns:a16="http://schemas.microsoft.com/office/drawing/2014/main" id="{E71447FD-7236-438E-B387-E12016D4F992}"/>
              </a:ext>
            </a:extLst>
          </p:cNvPr>
          <p:cNvSpPr txBox="1"/>
          <p:nvPr/>
        </p:nvSpPr>
        <p:spPr>
          <a:xfrm>
            <a:off x="3471617" y="4288157"/>
            <a:ext cx="567720" cy="369332"/>
          </a:xfrm>
          <a:prstGeom prst="rect">
            <a:avLst/>
          </a:prstGeom>
          <a:noFill/>
        </p:spPr>
        <p:txBody>
          <a:bodyPr wrap="none" rtlCol="0">
            <a:spAutoFit/>
          </a:bodyPr>
          <a:lstStyle/>
          <a:p>
            <a:r>
              <a:rPr lang="en-US" dirty="0">
                <a:solidFill>
                  <a:srgbClr val="FF0000"/>
                </a:solidFill>
                <a:highlight>
                  <a:srgbClr val="FFFF00"/>
                </a:highlight>
              </a:rPr>
              <a:t>JSW</a:t>
            </a:r>
            <a:endParaRPr lang="en-IN" dirty="0">
              <a:solidFill>
                <a:srgbClr val="FF0000"/>
              </a:solidFill>
              <a:highlight>
                <a:srgbClr val="FFFF00"/>
              </a:highlight>
            </a:endParaRPr>
          </a:p>
        </p:txBody>
      </p:sp>
      <p:sp>
        <p:nvSpPr>
          <p:cNvPr id="11" name="TextBox 10">
            <a:extLst>
              <a:ext uri="{FF2B5EF4-FFF2-40B4-BE49-F238E27FC236}">
                <a16:creationId xmlns:a16="http://schemas.microsoft.com/office/drawing/2014/main" id="{56537F86-EC1F-4F0F-87E5-1DB4FC727554}"/>
              </a:ext>
            </a:extLst>
          </p:cNvPr>
          <p:cNvSpPr txBox="1"/>
          <p:nvPr/>
        </p:nvSpPr>
        <p:spPr>
          <a:xfrm>
            <a:off x="-62129" y="6598345"/>
            <a:ext cx="4419600" cy="307777"/>
          </a:xfrm>
          <a:prstGeom prst="rect">
            <a:avLst/>
          </a:prstGeom>
          <a:noFill/>
        </p:spPr>
        <p:txBody>
          <a:bodyPr wrap="square" rtlCol="0">
            <a:spAutoFit/>
          </a:bodyPr>
          <a:lstStyle/>
          <a:p>
            <a:r>
              <a:rPr lang="en-US" sz="1400" b="1" i="1" dirty="0"/>
              <a:t>Ref: JP STEEL PLANTECH CO. YOKOHAMA, JAPAN</a:t>
            </a:r>
            <a:endParaRPr lang="en-IN" sz="1400" b="1" i="1" dirty="0"/>
          </a:p>
        </p:txBody>
      </p:sp>
      <p:sp>
        <p:nvSpPr>
          <p:cNvPr id="12" name="Rectangle 11">
            <a:extLst>
              <a:ext uri="{FF2B5EF4-FFF2-40B4-BE49-F238E27FC236}">
                <a16:creationId xmlns:a16="http://schemas.microsoft.com/office/drawing/2014/main" id="{72C9229D-3B4F-413D-8CE9-BF15A79CE0FD}"/>
              </a:ext>
            </a:extLst>
          </p:cNvPr>
          <p:cNvSpPr/>
          <p:nvPr/>
        </p:nvSpPr>
        <p:spPr>
          <a:xfrm>
            <a:off x="342229" y="1646151"/>
            <a:ext cx="4009555" cy="400110"/>
          </a:xfrm>
          <a:prstGeom prst="rect">
            <a:avLst/>
          </a:prstGeom>
        </p:spPr>
        <p:txBody>
          <a:bodyPr wrap="square">
            <a:spAutoFit/>
          </a:bodyPr>
          <a:lstStyle/>
          <a:p>
            <a:pPr fontAlgn="base"/>
            <a:r>
              <a:rPr lang="en-US" sz="2000" b="1" dirty="0"/>
              <a:t> WHRS in Sinter Plant- Options </a:t>
            </a:r>
          </a:p>
        </p:txBody>
      </p:sp>
      <p:sp>
        <p:nvSpPr>
          <p:cNvPr id="13" name="TextBox 12">
            <a:extLst>
              <a:ext uri="{FF2B5EF4-FFF2-40B4-BE49-F238E27FC236}">
                <a16:creationId xmlns:a16="http://schemas.microsoft.com/office/drawing/2014/main" id="{822C3845-C9AC-4862-ABC6-2DE19DF8059D}"/>
              </a:ext>
            </a:extLst>
          </p:cNvPr>
          <p:cNvSpPr txBox="1"/>
          <p:nvPr/>
        </p:nvSpPr>
        <p:spPr>
          <a:xfrm>
            <a:off x="263611" y="168823"/>
            <a:ext cx="8880389" cy="1477328"/>
          </a:xfrm>
          <a:prstGeom prst="rect">
            <a:avLst/>
          </a:prstGeom>
          <a:noFill/>
        </p:spPr>
        <p:txBody>
          <a:bodyPr wrap="square">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a:t>
            </a:r>
            <a:r>
              <a:rPr lang="en-IN" b="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v) </a:t>
            </a:r>
            <a:r>
              <a:rPr lang="en-US" i="1" dirty="0">
                <a:solidFill>
                  <a:schemeClr val="tx2">
                    <a:lumMod val="60000"/>
                    <a:lumOff val="40000"/>
                  </a:schemeClr>
                </a:solidFill>
              </a:rPr>
              <a:t>WHR from Sinter Cooler for preheating of combustion air in ignition furnace has been proposed. No Power recovery as part of energy efficiency has been considered. The benefits of the proposal over the provision of power generation from Sinter Cooler Waste Heat have not been given. PP has ignored the suggestions of EAC w/o giving any reason</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No Power recovery from Sinter Cooler as part of energy efficiency has been considered</a:t>
            </a:r>
            <a:endParaRPr lang="en-IN" i="1" dirty="0">
              <a:solidFill>
                <a:schemeClr val="tx2">
                  <a:lumMod val="60000"/>
                  <a:lumOff val="40000"/>
                </a:schemeClr>
              </a:solidFill>
            </a:endParaRPr>
          </a:p>
        </p:txBody>
      </p:sp>
      <p:sp>
        <p:nvSpPr>
          <p:cNvPr id="4" name="TextBox 3">
            <a:extLst>
              <a:ext uri="{FF2B5EF4-FFF2-40B4-BE49-F238E27FC236}">
                <a16:creationId xmlns:a16="http://schemas.microsoft.com/office/drawing/2014/main" id="{7A0507F1-302B-495A-85FD-9308D362BF96}"/>
              </a:ext>
            </a:extLst>
          </p:cNvPr>
          <p:cNvSpPr txBox="1"/>
          <p:nvPr/>
        </p:nvSpPr>
        <p:spPr>
          <a:xfrm>
            <a:off x="4477366" y="2302998"/>
            <a:ext cx="4419993" cy="3970318"/>
          </a:xfrm>
          <a:prstGeom prst="rect">
            <a:avLst/>
          </a:prstGeom>
          <a:noFill/>
        </p:spPr>
        <p:txBody>
          <a:bodyPr wrap="none" rtlCol="0">
            <a:spAutoFit/>
          </a:bodyPr>
          <a:lstStyle/>
          <a:p>
            <a:pPr marL="342900" indent="-342900">
              <a:buAutoNum type="arabicPeriod"/>
            </a:pPr>
            <a:r>
              <a:rPr lang="en-IN" dirty="0"/>
              <a:t>WH Boiler for Heat recovery has been </a:t>
            </a:r>
          </a:p>
          <a:p>
            <a:pPr marL="355600" indent="-355600"/>
            <a:r>
              <a:rPr lang="en-IN" dirty="0"/>
              <a:t>	considered in  Sinter Cooler for process  </a:t>
            </a:r>
          </a:p>
          <a:p>
            <a:pPr marL="355600" indent="-355600"/>
            <a:r>
              <a:rPr lang="en-IN" dirty="0"/>
              <a:t>       steam generation</a:t>
            </a:r>
            <a:br>
              <a:rPr lang="en-IN" dirty="0"/>
            </a:br>
            <a:endParaRPr lang="en-IN" dirty="0"/>
          </a:p>
          <a:p>
            <a:pPr marL="358775" indent="-358775">
              <a:buAutoNum type="arabicPeriod" startAt="2"/>
            </a:pPr>
            <a:r>
              <a:rPr lang="en-IN" dirty="0"/>
              <a:t>Steam is used in </a:t>
            </a:r>
            <a:r>
              <a:rPr lang="en-IN" b="1" dirty="0"/>
              <a:t>BF for humidification </a:t>
            </a:r>
            <a:r>
              <a:rPr lang="en-IN" dirty="0"/>
              <a:t>of </a:t>
            </a:r>
          </a:p>
          <a:p>
            <a:pPr marL="358775"/>
            <a:r>
              <a:rPr lang="en-IN" dirty="0"/>
              <a:t>Cold Blast  &amp; not for Power Generation</a:t>
            </a:r>
          </a:p>
          <a:p>
            <a:pPr marL="358775"/>
            <a:endParaRPr lang="en-IN" b="1" dirty="0"/>
          </a:p>
          <a:p>
            <a:pPr marL="342900" indent="-342900">
              <a:buAutoNum type="arabicPeriod" startAt="3"/>
            </a:pPr>
            <a:r>
              <a:rPr lang="en-IN" dirty="0"/>
              <a:t>In ISP, </a:t>
            </a:r>
            <a:r>
              <a:rPr lang="en-IN" b="1" dirty="0"/>
              <a:t>Low Pressure Process steam is </a:t>
            </a:r>
            <a:br>
              <a:rPr lang="en-IN" b="1" dirty="0"/>
            </a:br>
            <a:r>
              <a:rPr lang="en-IN" b="1" dirty="0"/>
              <a:t>generated primarily from WHR systems</a:t>
            </a:r>
            <a:br>
              <a:rPr lang="en-IN" b="1" dirty="0"/>
            </a:br>
            <a:r>
              <a:rPr lang="en-IN" dirty="0"/>
              <a:t>(Low quality waste heat)</a:t>
            </a:r>
          </a:p>
          <a:p>
            <a:pPr marL="342900" indent="-342900">
              <a:buAutoNum type="arabicPeriod" startAt="3"/>
            </a:pPr>
            <a:endParaRPr lang="en-IN" b="1" dirty="0"/>
          </a:p>
          <a:p>
            <a:pPr marL="342900" indent="-342900">
              <a:buAutoNum type="arabicPeriod" startAt="3"/>
            </a:pPr>
            <a:r>
              <a:rPr lang="en-IN" b="1" dirty="0"/>
              <a:t>Comparison :</a:t>
            </a:r>
          </a:p>
          <a:p>
            <a:pPr marL="358775"/>
            <a:r>
              <a:rPr lang="en-IN" dirty="0"/>
              <a:t>RINL: 37 kg steam/</a:t>
            </a:r>
            <a:r>
              <a:rPr lang="en-IN" dirty="0" err="1"/>
              <a:t>ts</a:t>
            </a:r>
            <a:r>
              <a:rPr lang="en-IN" dirty="0"/>
              <a:t>  ( 20 bar)</a:t>
            </a:r>
          </a:p>
          <a:p>
            <a:pPr marL="358775"/>
            <a:r>
              <a:rPr lang="en-IN" dirty="0"/>
              <a:t>JSW:  40 Kg steam/</a:t>
            </a:r>
            <a:r>
              <a:rPr lang="en-IN" dirty="0" err="1"/>
              <a:t>ts</a:t>
            </a:r>
            <a:r>
              <a:rPr lang="en-IN" dirty="0"/>
              <a:t>  (15 bar)</a:t>
            </a:r>
          </a:p>
        </p:txBody>
      </p:sp>
    </p:spTree>
    <p:extLst>
      <p:ext uri="{BB962C8B-B14F-4D97-AF65-F5344CB8AC3E}">
        <p14:creationId xmlns:p14="http://schemas.microsoft.com/office/powerpoint/2010/main" val="41635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BE0151-B21B-4DB4-AE40-0923371C0E1D}"/>
              </a:ext>
            </a:extLst>
          </p:cNvPr>
          <p:cNvSpPr/>
          <p:nvPr/>
        </p:nvSpPr>
        <p:spPr>
          <a:xfrm>
            <a:off x="187009" y="194681"/>
            <a:ext cx="8760884" cy="846003"/>
          </a:xfrm>
          <a:prstGeom prst="rect">
            <a:avLst/>
          </a:prstGeom>
        </p:spPr>
        <p:txBody>
          <a:bodyPr vert="horz" lIns="91440" tIns="45720" rIns="91440" bIns="45720" rtlCol="0" anchor="b">
            <a:normAutofit fontScale="25000" lnSpcReduction="20000"/>
          </a:bodyPr>
          <a:lstStyle/>
          <a:p>
            <a:pPr marL="273050" indent="-273050">
              <a:lnSpc>
                <a:spcPct val="90000"/>
              </a:lnSpc>
              <a:spcBef>
                <a:spcPct val="0"/>
              </a:spcBef>
              <a:spcAft>
                <a:spcPts val="1200"/>
              </a:spcAft>
              <a:defRPr/>
            </a:pPr>
            <a:r>
              <a:rPr lang="en-IN" sz="8000" b="1" i="1" dirty="0">
                <a:solidFill>
                  <a:schemeClr val="tx2">
                    <a:lumMod val="60000"/>
                    <a:lumOff val="40000"/>
                  </a:schemeClr>
                </a:solidFill>
              </a:rPr>
              <a:t>44.8.25 c-vi) </a:t>
            </a:r>
            <a:r>
              <a:rPr lang="en-IN" sz="8000" i="1" dirty="0">
                <a:solidFill>
                  <a:schemeClr val="tx2">
                    <a:lumMod val="60000"/>
                    <a:lumOff val="40000"/>
                  </a:schemeClr>
                </a:solidFill>
              </a:rPr>
              <a:t>MEROS like technology has been proposed for control of dioxins and furan in Sinter plant</a:t>
            </a:r>
            <a:r>
              <a:rPr lang="en-IN" sz="8000" b="1" i="1" dirty="0">
                <a:solidFill>
                  <a:schemeClr val="tx2">
                    <a:lumMod val="60000"/>
                    <a:lumOff val="40000"/>
                  </a:schemeClr>
                </a:solidFill>
              </a:rPr>
              <a:t>. Guaranteed emissions per Nm3 of flue gas based on this technology have not been furnished</a:t>
            </a: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C740AF6-5D0A-4465-8F4C-95F2EAF04D59}"/>
              </a:ext>
            </a:extLst>
          </p:cNvPr>
          <p:cNvSpPr/>
          <p:nvPr/>
        </p:nvSpPr>
        <p:spPr>
          <a:xfrm>
            <a:off x="263209" y="1395779"/>
            <a:ext cx="8684684" cy="3988516"/>
          </a:xfrm>
          <a:prstGeom prst="rect">
            <a:avLst/>
          </a:prstGeom>
        </p:spPr>
        <p:txBody>
          <a:bodyPr vert="horz" lIns="91440" tIns="45720" rIns="91440" bIns="45720" rtlCol="0" anchor="b">
            <a:noAutofit/>
          </a:bodyPr>
          <a:lstStyle/>
          <a:p>
            <a:pPr>
              <a:lnSpc>
                <a:spcPct val="90000"/>
              </a:lnSpc>
              <a:spcBef>
                <a:spcPct val="0"/>
              </a:spcBef>
              <a:spcAft>
                <a:spcPts val="1200"/>
              </a:spcAft>
              <a:defRPr/>
            </a:pPr>
            <a:r>
              <a:rPr lang="en-US" sz="2000" dirty="0">
                <a:latin typeface="+mj-lt"/>
                <a:ea typeface="+mj-ea"/>
                <a:cs typeface="+mj-cs"/>
              </a:rPr>
              <a:t>-    Dioxins &amp; Furans are formed mainly d</a:t>
            </a:r>
            <a:r>
              <a:rPr lang="en-US" sz="2000" kern="1200" dirty="0">
                <a:solidFill>
                  <a:schemeClr val="tx1"/>
                </a:solidFill>
                <a:latin typeface="+mj-lt"/>
                <a:ea typeface="+mj-ea"/>
                <a:cs typeface="+mj-cs"/>
              </a:rPr>
              <a:t>ue to presence of Oil &amp; Cl in raw mix.</a:t>
            </a:r>
          </a:p>
          <a:p>
            <a:pPr marL="285750" indent="-285750">
              <a:lnSpc>
                <a:spcPct val="90000"/>
              </a:lnSpc>
              <a:spcBef>
                <a:spcPct val="0"/>
              </a:spcBef>
              <a:spcAft>
                <a:spcPts val="1200"/>
              </a:spcAft>
              <a:buFontTx/>
              <a:buChar char="-"/>
              <a:defRPr/>
            </a:pPr>
            <a:r>
              <a:rPr lang="en-US" sz="2000" dirty="0">
                <a:latin typeface="+mj-lt"/>
                <a:ea typeface="+mj-ea"/>
                <a:cs typeface="+mj-cs"/>
              </a:rPr>
              <a:t>Volatile &amp; Condenses at lower temperatures, mostly on dust particles </a:t>
            </a:r>
          </a:p>
          <a:p>
            <a:pPr>
              <a:lnSpc>
                <a:spcPct val="90000"/>
              </a:lnSpc>
              <a:spcBef>
                <a:spcPct val="0"/>
              </a:spcBef>
              <a:spcAft>
                <a:spcPts val="1200"/>
              </a:spcAft>
              <a:defRPr/>
            </a:pPr>
            <a:r>
              <a:rPr lang="en-US" sz="2000" b="1" dirty="0">
                <a:latin typeface="+mj-lt"/>
                <a:ea typeface="+mj-ea"/>
                <a:cs typeface="+mj-cs"/>
              </a:rPr>
              <a:t>EU-BAT Recommendations</a:t>
            </a:r>
          </a:p>
          <a:p>
            <a:pPr>
              <a:lnSpc>
                <a:spcPct val="90000"/>
              </a:lnSpc>
              <a:spcBef>
                <a:spcPct val="0"/>
              </a:spcBef>
              <a:spcAft>
                <a:spcPts val="1200"/>
              </a:spcAft>
              <a:defRPr/>
            </a:pPr>
            <a:r>
              <a:rPr lang="en-US" sz="2000" b="1" dirty="0">
                <a:latin typeface="+mj-lt"/>
                <a:ea typeface="+mj-ea"/>
                <a:cs typeface="+mj-cs"/>
              </a:rPr>
              <a:t>Primary Controls </a:t>
            </a:r>
          </a:p>
          <a:p>
            <a:pPr indent="-273050" algn="just">
              <a:spcBef>
                <a:spcPct val="0"/>
              </a:spcBef>
              <a:buFont typeface="Arial" panose="020B0604020202020204" pitchFamily="34" charset="0"/>
              <a:buChar char="•"/>
              <a:defRPr/>
            </a:pPr>
            <a:r>
              <a:rPr lang="en-US" sz="2000" dirty="0">
                <a:latin typeface="+mj-lt"/>
                <a:ea typeface="+mj-ea"/>
                <a:cs typeface="+mj-cs"/>
              </a:rPr>
              <a:t>Stable &amp; Consistent operation of SP</a:t>
            </a:r>
          </a:p>
          <a:p>
            <a:pPr indent="-273050" algn="just">
              <a:spcBef>
                <a:spcPct val="0"/>
              </a:spcBef>
              <a:buFont typeface="Arial" panose="020B0604020202020204" pitchFamily="34" charset="0"/>
              <a:buChar char="•"/>
              <a:defRPr/>
            </a:pPr>
            <a:r>
              <a:rPr lang="en-US" sz="2000" kern="1200" dirty="0">
                <a:solidFill>
                  <a:schemeClr val="tx1"/>
                </a:solidFill>
                <a:latin typeface="+mj-lt"/>
                <a:ea typeface="+mj-ea"/>
                <a:cs typeface="+mj-cs"/>
              </a:rPr>
              <a:t>Raw material quality control (oil content &lt; 0.2%)</a:t>
            </a:r>
          </a:p>
          <a:p>
            <a:pPr indent="-273050" algn="just">
              <a:spcBef>
                <a:spcPct val="0"/>
              </a:spcBef>
              <a:buFont typeface="Arial" panose="020B0604020202020204" pitchFamily="34" charset="0"/>
              <a:buChar char="•"/>
              <a:defRPr/>
            </a:pPr>
            <a:endParaRPr lang="en-US" sz="2000" kern="1200" dirty="0">
              <a:solidFill>
                <a:schemeClr val="tx1"/>
              </a:solidFill>
              <a:latin typeface="+mj-lt"/>
              <a:ea typeface="+mj-ea"/>
              <a:cs typeface="+mj-cs"/>
            </a:endParaRPr>
          </a:p>
          <a:p>
            <a:pPr marL="0" lvl="1">
              <a:lnSpc>
                <a:spcPct val="90000"/>
              </a:lnSpc>
              <a:spcBef>
                <a:spcPct val="0"/>
              </a:spcBef>
              <a:spcAft>
                <a:spcPts val="1200"/>
              </a:spcAft>
              <a:defRPr/>
            </a:pPr>
            <a:r>
              <a:rPr lang="en-US" sz="2000" b="1" dirty="0">
                <a:latin typeface="+mj-lt"/>
                <a:ea typeface="+mj-ea"/>
                <a:cs typeface="+mj-cs"/>
              </a:rPr>
              <a:t>Secondary Controls:</a:t>
            </a:r>
          </a:p>
          <a:p>
            <a:pPr marL="0" lvl="1" indent="-285750">
              <a:lnSpc>
                <a:spcPct val="90000"/>
              </a:lnSpc>
              <a:spcBef>
                <a:spcPct val="0"/>
              </a:spcBef>
              <a:buFont typeface="Arial" panose="020B0604020202020204" pitchFamily="34" charset="0"/>
              <a:buChar char="•"/>
              <a:tabLst>
                <a:tab pos="1614488" algn="l"/>
              </a:tabLst>
              <a:defRPr/>
            </a:pPr>
            <a:r>
              <a:rPr lang="en-US" sz="2000" dirty="0">
                <a:latin typeface="+mj-lt"/>
                <a:ea typeface="+mj-ea"/>
                <a:cs typeface="+mj-cs"/>
              </a:rPr>
              <a:t>Adsorption (Anthracite; Activated carbon; Sodium bi carbonate)</a:t>
            </a:r>
          </a:p>
          <a:p>
            <a:pPr marL="0" lvl="1" indent="-285750">
              <a:lnSpc>
                <a:spcPct val="90000"/>
              </a:lnSpc>
              <a:spcBef>
                <a:spcPct val="0"/>
              </a:spcBef>
              <a:buFont typeface="Arial" panose="020B0604020202020204" pitchFamily="34" charset="0"/>
              <a:buChar char="•"/>
              <a:tabLst>
                <a:tab pos="1614488" algn="l"/>
              </a:tabLst>
              <a:defRPr/>
            </a:pPr>
            <a:r>
              <a:rPr lang="en-US" sz="2000" dirty="0">
                <a:latin typeface="+mj-lt"/>
                <a:ea typeface="+mj-ea"/>
                <a:cs typeface="+mj-cs"/>
              </a:rPr>
              <a:t>Waste gas recirculation (~ 50%)</a:t>
            </a:r>
            <a:endParaRPr lang="en-US" sz="2000" dirty="0">
              <a:highlight>
                <a:srgbClr val="FFFF00"/>
              </a:highlight>
              <a:latin typeface="+mj-lt"/>
              <a:ea typeface="+mj-ea"/>
              <a:cs typeface="+mj-cs"/>
            </a:endParaRPr>
          </a:p>
          <a:p>
            <a:pPr marL="0" lvl="1" indent="-285750">
              <a:lnSpc>
                <a:spcPct val="90000"/>
              </a:lnSpc>
              <a:spcBef>
                <a:spcPct val="0"/>
              </a:spcBef>
              <a:buFont typeface="Arial" panose="020B0604020202020204" pitchFamily="34" charset="0"/>
              <a:buChar char="•"/>
              <a:tabLst>
                <a:tab pos="1614488" algn="l"/>
              </a:tabLst>
              <a:defRPr/>
            </a:pPr>
            <a:r>
              <a:rPr lang="en-US" sz="2000" dirty="0">
                <a:latin typeface="+mj-lt"/>
                <a:ea typeface="+mj-ea"/>
                <a:cs typeface="+mj-cs"/>
              </a:rPr>
              <a:t>Control of dust emission (Advanced ESP/MEROS type Bag filter. No guarantee)</a:t>
            </a:r>
            <a:endParaRPr lang="en-US" sz="2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C7E92048-5372-4A35-8272-B8A07DCFCB84}"/>
              </a:ext>
            </a:extLst>
          </p:cNvPr>
          <p:cNvSpPr txBox="1"/>
          <p:nvPr/>
        </p:nvSpPr>
        <p:spPr>
          <a:xfrm>
            <a:off x="6172200" y="2590800"/>
            <a:ext cx="184731" cy="369332"/>
          </a:xfrm>
          <a:prstGeom prst="rect">
            <a:avLst/>
          </a:prstGeom>
          <a:noFill/>
        </p:spPr>
        <p:txBody>
          <a:bodyPr wrap="none" rtlCol="0">
            <a:spAutoFit/>
          </a:bodyPr>
          <a:lstStyle/>
          <a:p>
            <a:endParaRPr lang="en-IN" dirty="0"/>
          </a:p>
        </p:txBody>
      </p:sp>
      <p:sp>
        <p:nvSpPr>
          <p:cNvPr id="7" name="TextBox 6">
            <a:extLst>
              <a:ext uri="{FF2B5EF4-FFF2-40B4-BE49-F238E27FC236}">
                <a16:creationId xmlns:a16="http://schemas.microsoft.com/office/drawing/2014/main" id="{A38E93C0-C5B6-4D6D-B40E-1847DDCD4B4B}"/>
              </a:ext>
            </a:extLst>
          </p:cNvPr>
          <p:cNvSpPr txBox="1"/>
          <p:nvPr/>
        </p:nvSpPr>
        <p:spPr>
          <a:xfrm>
            <a:off x="5181600" y="2344579"/>
            <a:ext cx="4149969" cy="738664"/>
          </a:xfrm>
          <a:prstGeom prst="rect">
            <a:avLst/>
          </a:prstGeom>
          <a:noFill/>
        </p:spPr>
        <p:txBody>
          <a:bodyPr wrap="square" rtlCol="0">
            <a:spAutoFit/>
          </a:bodyPr>
          <a:lstStyle/>
          <a:p>
            <a:r>
              <a:rPr lang="en-IN" sz="1400" b="1" dirty="0">
                <a:latin typeface="+mj-lt"/>
                <a:ea typeface="+mj-ea"/>
                <a:cs typeface="+mj-cs"/>
              </a:rPr>
              <a:t>EU-BAT: Limits for PCDD/F</a:t>
            </a:r>
          </a:p>
          <a:p>
            <a:r>
              <a:rPr lang="en-IN" sz="1400" b="1" dirty="0">
                <a:latin typeface="+mj-lt"/>
                <a:ea typeface="+mj-ea"/>
                <a:cs typeface="+mj-cs"/>
              </a:rPr>
              <a:t>&lt; 0,05 – 0,2 ng I-TEQ/Nm3 for the bag filter &amp; </a:t>
            </a:r>
          </a:p>
          <a:p>
            <a:r>
              <a:rPr lang="en-IN" sz="1400" b="1" dirty="0">
                <a:latin typeface="+mj-lt"/>
                <a:ea typeface="+mj-ea"/>
                <a:cs typeface="+mj-cs"/>
              </a:rPr>
              <a:t>&lt; 0,20 – 0,4 ng-I-TEQ/Nm3 for ESP, </a:t>
            </a:r>
          </a:p>
        </p:txBody>
      </p:sp>
      <p:sp>
        <p:nvSpPr>
          <p:cNvPr id="8" name="TextBox 7">
            <a:extLst>
              <a:ext uri="{FF2B5EF4-FFF2-40B4-BE49-F238E27FC236}">
                <a16:creationId xmlns:a16="http://schemas.microsoft.com/office/drawing/2014/main" id="{68507E22-20C4-4B25-8F18-9CCF22ECD4E2}"/>
              </a:ext>
            </a:extLst>
          </p:cNvPr>
          <p:cNvSpPr txBox="1"/>
          <p:nvPr/>
        </p:nvSpPr>
        <p:spPr>
          <a:xfrm>
            <a:off x="478242" y="5647656"/>
            <a:ext cx="8533341" cy="1015663"/>
          </a:xfrm>
          <a:prstGeom prst="rect">
            <a:avLst/>
          </a:prstGeom>
          <a:noFill/>
        </p:spPr>
        <p:txBody>
          <a:bodyPr wrap="square" rtlCol="0">
            <a:spAutoFit/>
          </a:bodyPr>
          <a:lstStyle/>
          <a:p>
            <a:r>
              <a:rPr lang="en-IN" sz="2000" b="1" dirty="0">
                <a:solidFill>
                  <a:srgbClr val="0070C0"/>
                </a:solidFill>
              </a:rPr>
              <a:t>Emissions of PCDD/F is controlled by a combination of controls </a:t>
            </a:r>
          </a:p>
          <a:p>
            <a:r>
              <a:rPr lang="en-IN" sz="2000" b="1" dirty="0">
                <a:solidFill>
                  <a:srgbClr val="0070C0"/>
                </a:solidFill>
              </a:rPr>
              <a:t>Proposed System  is designed to  comply &lt; 0.2 ng I-TEQ/Nm3. </a:t>
            </a:r>
          </a:p>
          <a:p>
            <a:r>
              <a:rPr lang="en-IN" sz="2000" b="1" dirty="0">
                <a:solidFill>
                  <a:srgbClr val="0070C0"/>
                </a:solidFill>
              </a:rPr>
              <a:t>Suppliers of Bag filters do not Guarantee emissions of PCDD/F</a:t>
            </a:r>
          </a:p>
        </p:txBody>
      </p:sp>
    </p:spTree>
    <p:extLst>
      <p:ext uri="{BB962C8B-B14F-4D97-AF65-F5344CB8AC3E}">
        <p14:creationId xmlns:p14="http://schemas.microsoft.com/office/powerpoint/2010/main" val="284025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93775" y="76200"/>
            <a:ext cx="7007225" cy="1010478"/>
          </a:xfrm>
        </p:spPr>
        <p:txBody>
          <a:bodyPr>
            <a:normAutofit fontScale="90000"/>
          </a:bodyPr>
          <a:lstStyle/>
          <a:p>
            <a:pPr algn="ctr" eaLnBrk="1" hangingPunct="1"/>
            <a:r>
              <a:rPr lang="en-IN" dirty="0">
                <a:latin typeface="Arial" panose="020B0604020202020204" pitchFamily="34" charset="0"/>
                <a:cs typeface="Arial" panose="020B0604020202020204" pitchFamily="34" charset="0"/>
              </a:rPr>
              <a:t>Chronology of EAC Meetings</a:t>
            </a:r>
            <a:endParaRPr lang="en-IN"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a:bodyPr>
          <a:lstStyle/>
          <a:p>
            <a:pPr>
              <a:defRPr/>
            </a:pPr>
            <a:fld id="{FE89DA59-482C-4D68-ACA5-18919A50CE82}" type="slidenum">
              <a:rPr lang="en-US"/>
              <a:pPr>
                <a:defRPr/>
              </a:pPr>
              <a:t>4</a:t>
            </a:fld>
            <a:endParaRPr lang="en-US"/>
          </a:p>
        </p:txBody>
      </p:sp>
      <p:sp>
        <p:nvSpPr>
          <p:cNvPr id="21507" name="Rectangle 4"/>
          <p:cNvSpPr>
            <a:spLocks noChangeArrowheads="1"/>
          </p:cNvSpPr>
          <p:nvPr/>
        </p:nvSpPr>
        <p:spPr bwMode="auto">
          <a:xfrm>
            <a:off x="0" y="1095116"/>
            <a:ext cx="8969829" cy="5047536"/>
          </a:xfrm>
          <a:prstGeom prst="rect">
            <a:avLst/>
          </a:prstGeom>
          <a:noFill/>
          <a:ln w="9525">
            <a:noFill/>
            <a:miter lim="800000"/>
            <a:headEnd/>
            <a:tailEnd/>
          </a:ln>
        </p:spPr>
        <p:txBody>
          <a:bodyPr wrap="square" anchor="ctr">
            <a:spAutoFit/>
          </a:bodyPr>
          <a:lstStyle/>
          <a:p>
            <a:pPr marL="628650" lvl="1" indent="-171450" algn="just">
              <a:spcAft>
                <a:spcPts val="150"/>
              </a:spcAft>
              <a:buFontTx/>
              <a:buChar char="-"/>
            </a:pPr>
            <a:r>
              <a:rPr lang="en-US" sz="2400" dirty="0">
                <a:latin typeface="Arial" panose="020B0604020202020204" pitchFamily="34" charset="0"/>
                <a:cs typeface="Arial" panose="020B0604020202020204" pitchFamily="34" charset="0"/>
              </a:rPr>
              <a:t>First application for EC made in February 2021 – EDS raised and replied in March 2021 –application withdrawn</a:t>
            </a:r>
          </a:p>
          <a:p>
            <a:pPr lvl="1" algn="just">
              <a:spcAft>
                <a:spcPts val="150"/>
              </a:spcAft>
            </a:pPr>
            <a:endParaRPr lang="en-US" sz="2400" dirty="0">
              <a:latin typeface="Arial" panose="020B0604020202020204" pitchFamily="34" charset="0"/>
              <a:cs typeface="Arial" panose="020B0604020202020204" pitchFamily="34" charset="0"/>
            </a:endParaRPr>
          </a:p>
          <a:p>
            <a:pPr marL="628650" lvl="1" indent="-171450" algn="just">
              <a:spcAft>
                <a:spcPts val="150"/>
              </a:spcAft>
              <a:buFontTx/>
              <a:buChar char="-"/>
            </a:pPr>
            <a:r>
              <a:rPr lang="en-US" sz="2400" b="0" dirty="0">
                <a:latin typeface="Arial" panose="020B0604020202020204" pitchFamily="34" charset="0"/>
                <a:cs typeface="Arial" panose="020B0604020202020204" pitchFamily="34" charset="0"/>
              </a:rPr>
              <a:t>Second application with Common EIA made in May 2021 which was considered at 36</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EAC meeting on 19</a:t>
            </a:r>
            <a:r>
              <a:rPr lang="en-US" sz="2400" b="0" baseline="30000" dirty="0">
                <a:latin typeface="Arial" panose="020B0604020202020204" pitchFamily="34" charset="0"/>
                <a:cs typeface="Arial" panose="020B0604020202020204" pitchFamily="34" charset="0"/>
              </a:rPr>
              <a:t>th</a:t>
            </a:r>
            <a:r>
              <a:rPr lang="en-US" sz="2400" b="0" dirty="0">
                <a:latin typeface="Arial" panose="020B0604020202020204" pitchFamily="34" charset="0"/>
                <a:cs typeface="Arial" panose="020B0604020202020204" pitchFamily="34" charset="0"/>
              </a:rPr>
              <a:t> May 2021</a:t>
            </a:r>
          </a:p>
          <a:p>
            <a:pPr lvl="1" algn="just">
              <a:spcAft>
                <a:spcPts val="150"/>
              </a:spcAft>
            </a:pPr>
            <a:endParaRPr lang="en-US" sz="2400" b="0" dirty="0">
              <a:latin typeface="Arial" panose="020B0604020202020204" pitchFamily="34" charset="0"/>
              <a:cs typeface="Arial" panose="020B0604020202020204" pitchFamily="34" charset="0"/>
            </a:endParaRPr>
          </a:p>
          <a:p>
            <a:pPr marL="628650" lvl="1" indent="-171450" algn="just">
              <a:spcAft>
                <a:spcPts val="150"/>
              </a:spcAft>
              <a:buFontTx/>
              <a:buChar char="-"/>
            </a:pPr>
            <a:r>
              <a:rPr lang="en-US" sz="2400" dirty="0">
                <a:latin typeface="Arial" panose="020B0604020202020204" pitchFamily="34" charset="0"/>
                <a:cs typeface="Arial" panose="020B0604020202020204" pitchFamily="34" charset="0"/>
              </a:rPr>
              <a:t>Third application addressing ADS raised during previous meeting made in August 2021 which was considered at 44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EAC meeting on 14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September 2021</a:t>
            </a:r>
          </a:p>
          <a:p>
            <a:pPr lvl="1" algn="just">
              <a:spcAft>
                <a:spcPts val="150"/>
              </a:spcAft>
            </a:pPr>
            <a:endParaRPr lang="en-US" sz="2400" dirty="0">
              <a:latin typeface="Arial" panose="020B0604020202020204" pitchFamily="34" charset="0"/>
              <a:cs typeface="Arial" panose="020B0604020202020204" pitchFamily="34" charset="0"/>
            </a:endParaRPr>
          </a:p>
          <a:p>
            <a:pPr marL="628650" lvl="1" indent="-171450" algn="just">
              <a:spcAft>
                <a:spcPts val="150"/>
              </a:spcAft>
              <a:buFontTx/>
              <a:buChar char="-"/>
            </a:pPr>
            <a:r>
              <a:rPr lang="en-US" sz="2400" b="0" dirty="0">
                <a:latin typeface="Arial" panose="020B0604020202020204" pitchFamily="34" charset="0"/>
                <a:cs typeface="Arial" panose="020B0604020202020204" pitchFamily="34" charset="0"/>
              </a:rPr>
              <a:t>Further queries were raised as addressed in present proposal</a:t>
            </a:r>
          </a:p>
        </p:txBody>
      </p:sp>
    </p:spTree>
    <p:extLst>
      <p:ext uri="{BB962C8B-B14F-4D97-AF65-F5344CB8AC3E}">
        <p14:creationId xmlns:p14="http://schemas.microsoft.com/office/powerpoint/2010/main" val="359309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04A32B-2778-4B10-9F29-EC8098938630}"/>
              </a:ext>
            </a:extLst>
          </p:cNvPr>
          <p:cNvGraphicFramePr>
            <a:graphicFrameLocks noGrp="1"/>
          </p:cNvGraphicFramePr>
          <p:nvPr>
            <p:extLst>
              <p:ext uri="{D42A27DB-BD31-4B8C-83A1-F6EECF244321}">
                <p14:modId xmlns:p14="http://schemas.microsoft.com/office/powerpoint/2010/main" val="1116031719"/>
              </p:ext>
            </p:extLst>
          </p:nvPr>
        </p:nvGraphicFramePr>
        <p:xfrm>
          <a:off x="-47769" y="779451"/>
          <a:ext cx="9144001" cy="6093334"/>
        </p:xfrm>
        <a:graphic>
          <a:graphicData uri="http://schemas.openxmlformats.org/drawingml/2006/table">
            <a:tbl>
              <a:tblPr>
                <a:tableStyleId>{5C22544A-7EE6-4342-B048-85BDC9FD1C3A}</a:tableStyleId>
              </a:tblPr>
              <a:tblGrid>
                <a:gridCol w="543543">
                  <a:extLst>
                    <a:ext uri="{9D8B030D-6E8A-4147-A177-3AD203B41FA5}">
                      <a16:colId xmlns:a16="http://schemas.microsoft.com/office/drawing/2014/main" val="1658610554"/>
                    </a:ext>
                  </a:extLst>
                </a:gridCol>
                <a:gridCol w="3190257">
                  <a:extLst>
                    <a:ext uri="{9D8B030D-6E8A-4147-A177-3AD203B41FA5}">
                      <a16:colId xmlns:a16="http://schemas.microsoft.com/office/drawing/2014/main" val="3869344908"/>
                    </a:ext>
                  </a:extLst>
                </a:gridCol>
                <a:gridCol w="1194041">
                  <a:extLst>
                    <a:ext uri="{9D8B030D-6E8A-4147-A177-3AD203B41FA5}">
                      <a16:colId xmlns:a16="http://schemas.microsoft.com/office/drawing/2014/main" val="2846303482"/>
                    </a:ext>
                  </a:extLst>
                </a:gridCol>
                <a:gridCol w="4216160">
                  <a:extLst>
                    <a:ext uri="{9D8B030D-6E8A-4147-A177-3AD203B41FA5}">
                      <a16:colId xmlns:a16="http://schemas.microsoft.com/office/drawing/2014/main" val="2976503326"/>
                    </a:ext>
                  </a:extLst>
                </a:gridCol>
              </a:tblGrid>
              <a:tr h="589799">
                <a:tc>
                  <a:txBody>
                    <a:bodyPr/>
                    <a:lstStyle/>
                    <a:p>
                      <a:pPr marL="0" indent="0" algn="l">
                        <a:lnSpc>
                          <a:spcPct val="107000"/>
                        </a:lnSpc>
                      </a:pPr>
                      <a:endParaRPr lang="en-IN" sz="1800" dirty="0">
                        <a:effectLst/>
                        <a:latin typeface="Calibri" panose="020F0502020204030204" pitchFamily="34" charset="0"/>
                        <a:cs typeface="Times New Roman" panose="02020603050405020304" pitchFamily="18" charset="0"/>
                      </a:endParaRPr>
                    </a:p>
                  </a:txBody>
                  <a:tcPr marL="8075" marR="8075" marT="80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b="1" dirty="0">
                          <a:effectLst/>
                        </a:rPr>
                        <a:t> Hazardous Waste from </a:t>
                      </a:r>
                    </a:p>
                    <a:p>
                      <a:pPr marL="81915" algn="ctr">
                        <a:lnSpc>
                          <a:spcPct val="107000"/>
                        </a:lnSpc>
                      </a:pPr>
                      <a:r>
                        <a:rPr lang="en-IN" sz="1800" b="1" dirty="0">
                          <a:effectLst/>
                        </a:rPr>
                        <a:t>Cold Rolling Mills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b="1" dirty="0">
                          <a:effectLst/>
                        </a:rPr>
                        <a:t>Annual</a:t>
                      </a:r>
                      <a:br>
                        <a:rPr lang="en-IN" sz="1800" b="1" dirty="0">
                          <a:effectLst/>
                        </a:rPr>
                      </a:br>
                      <a:r>
                        <a:rPr lang="en-IN" sz="1800" b="1" dirty="0">
                          <a:effectLst/>
                        </a:rPr>
                        <a:t>Generation</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gn="ctr">
                        <a:lnSpc>
                          <a:spcPct val="107000"/>
                        </a:lnSpc>
                        <a:spcAft>
                          <a:spcPts val="800"/>
                        </a:spcAft>
                      </a:pPr>
                      <a:r>
                        <a:rPr lang="en-IN" sz="1800" b="1" dirty="0">
                          <a:effectLst/>
                        </a:rPr>
                        <a:t>Disposal Method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1277580"/>
                  </a:ext>
                </a:extLst>
              </a:tr>
              <a:tr h="275301">
                <a:tc>
                  <a:txBody>
                    <a:bodyPr/>
                    <a:lstStyle/>
                    <a:p>
                      <a:pPr marL="95250" indent="0" algn="ctr">
                        <a:lnSpc>
                          <a:spcPct val="107000"/>
                        </a:lnSpc>
                      </a:pPr>
                      <a:r>
                        <a:rPr lang="en-IN" sz="1800" dirty="0">
                          <a:effectLst/>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Waste Oil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40 KL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a:effectLst/>
                        </a:rPr>
                        <a:t>Sale to authorized re-processor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0594360"/>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2</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Used Oil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20 KL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a:effectLst/>
                        </a:rPr>
                        <a:t>Sale to authorized re-processor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470559"/>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3</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a:effectLst/>
                        </a:rPr>
                        <a:t>Waste Pickled Liquor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18000 KL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US" sz="1800" dirty="0">
                          <a:effectLst/>
                        </a:rPr>
                        <a:t>Treatment in ARP for recycle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129142"/>
                  </a:ext>
                </a:extLst>
              </a:tr>
              <a:tr h="555316">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4</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a:effectLst/>
                        </a:rPr>
                        <a:t>Acid Residue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300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Treatment in ETP. Salt from ZLD to authorised TSDF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0708061"/>
                  </a:ext>
                </a:extLst>
              </a:tr>
              <a:tr h="555316">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5</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Alkaline Residue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a:effectLst/>
                        </a:rPr>
                        <a:t>200 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Treatment in ETP. . Salt from ZLD to authorised TSDF</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671832"/>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6</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Oil-soaked cotton wastes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a:effectLst/>
                        </a:rPr>
                        <a:t>160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Incinerate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6814188"/>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7</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ETP Sludge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a:effectLst/>
                        </a:rPr>
                        <a:t>1500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US" sz="1800" dirty="0">
                          <a:effectLst/>
                        </a:rPr>
                        <a:t>Recycle through Sinter Plant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565282"/>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8</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Oil Skimming Residue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800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Incinerate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608160"/>
                  </a:ext>
                </a:extLst>
              </a:tr>
              <a:tr h="27530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9</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US" sz="1800" dirty="0">
                          <a:effectLst/>
                        </a:rPr>
                        <a:t>Spent Ion Exchange resin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20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Recycle through coke oven.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838068"/>
                  </a:ext>
                </a:extLst>
              </a:tr>
              <a:tr h="38659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10</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Spent activated Carbon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100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Recycle through coke oven.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476417"/>
                  </a:ext>
                </a:extLst>
              </a:tr>
              <a:tr h="38659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11</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dirty="0">
                          <a:effectLst/>
                        </a:rPr>
                        <a:t>Zinc Dross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14000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Sale to authorized re-processor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522703"/>
                  </a:ext>
                </a:extLst>
              </a:tr>
              <a:tr h="38659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12</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US" sz="1800">
                          <a:effectLst/>
                        </a:rPr>
                        <a:t>Filters and filter materials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100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Incinerate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779884"/>
                  </a:ext>
                </a:extLst>
              </a:tr>
              <a:tr h="38659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13</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a:effectLst/>
                        </a:rPr>
                        <a:t>Discarded MS container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a:effectLst/>
                        </a:rPr>
                        <a:t>3000 nos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Sale to authorized re-processor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90710"/>
                  </a:ext>
                </a:extLst>
              </a:tr>
              <a:tr h="386591">
                <a:tc>
                  <a:txBody>
                    <a:bodyPr/>
                    <a:lstStyle/>
                    <a:p>
                      <a:pPr marL="95250" indent="0" algn="ctr" defTabSz="914400" rtl="0" eaLnBrk="1" latinLnBrk="0" hangingPunct="1">
                        <a:lnSpc>
                          <a:spcPct val="107000"/>
                        </a:lnSpc>
                      </a:pPr>
                      <a:r>
                        <a:rPr lang="en-IN" sz="1800" kern="1200" dirty="0">
                          <a:solidFill>
                            <a:schemeClr val="dk1"/>
                          </a:solidFill>
                          <a:effectLst/>
                          <a:latin typeface="+mn-lt"/>
                          <a:ea typeface="+mn-ea"/>
                          <a:cs typeface="+mn-cs"/>
                        </a:rPr>
                        <a:t>14</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US" sz="1800">
                          <a:effectLst/>
                        </a:rPr>
                        <a:t>Discarded Plastic Container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a:effectLst/>
                        </a:rPr>
                        <a:t>5000 nos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Sale to authorized re-processor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9070635"/>
                  </a:ext>
                </a:extLst>
              </a:tr>
              <a:tr h="386591">
                <a:tc>
                  <a:txBody>
                    <a:bodyPr/>
                    <a:lstStyle/>
                    <a:p>
                      <a:pPr marL="0" indent="0" algn="ctr">
                        <a:lnSpc>
                          <a:spcPct val="107000"/>
                        </a:lnSpc>
                      </a:pPr>
                      <a:r>
                        <a:rPr lang="en-IN" sz="1800" kern="1200" dirty="0">
                          <a:solidFill>
                            <a:schemeClr val="dk1"/>
                          </a:solidFill>
                          <a:effectLst/>
                          <a:latin typeface="+mn-lt"/>
                          <a:ea typeface="+mn-ea"/>
                          <a:cs typeface="+mn-cs"/>
                        </a:rPr>
                        <a:t>15</a:t>
                      </a: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nSpc>
                          <a:spcPct val="107000"/>
                        </a:lnSpc>
                      </a:pPr>
                      <a:r>
                        <a:rPr lang="en-IN" sz="1800">
                          <a:effectLst/>
                        </a:rPr>
                        <a:t>Magnetic separator oil slurry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1915" algn="ctr">
                        <a:lnSpc>
                          <a:spcPct val="107000"/>
                        </a:lnSpc>
                      </a:pPr>
                      <a:r>
                        <a:rPr lang="en-IN" sz="1800" dirty="0">
                          <a:effectLst/>
                        </a:rPr>
                        <a:t>1400 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015">
                        <a:lnSpc>
                          <a:spcPct val="107000"/>
                        </a:lnSpc>
                        <a:spcAft>
                          <a:spcPts val="800"/>
                        </a:spcAft>
                      </a:pPr>
                      <a:r>
                        <a:rPr lang="en-IN" sz="1800" dirty="0">
                          <a:effectLst/>
                        </a:rPr>
                        <a:t>Incinerate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75" marR="8075" marT="80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2973182"/>
                  </a:ext>
                </a:extLst>
              </a:tr>
            </a:tbl>
          </a:graphicData>
        </a:graphic>
      </p:graphicFrame>
      <p:sp>
        <p:nvSpPr>
          <p:cNvPr id="5" name="TextBox 4">
            <a:extLst>
              <a:ext uri="{FF2B5EF4-FFF2-40B4-BE49-F238E27FC236}">
                <a16:creationId xmlns:a16="http://schemas.microsoft.com/office/drawing/2014/main" id="{7775FEE6-BDD6-41AD-9389-62DFEC5CE1CA}"/>
              </a:ext>
            </a:extLst>
          </p:cNvPr>
          <p:cNvSpPr txBox="1"/>
          <p:nvPr/>
        </p:nvSpPr>
        <p:spPr>
          <a:xfrm>
            <a:off x="0" y="0"/>
            <a:ext cx="9123528" cy="671915"/>
          </a:xfrm>
          <a:prstGeom prst="rect">
            <a:avLst/>
          </a:prstGeom>
          <a:noFill/>
        </p:spPr>
        <p:txBody>
          <a:bodyPr wrap="square">
            <a:spAutoFit/>
          </a:bodyPr>
          <a:lstStyle/>
          <a:p>
            <a:pPr>
              <a:lnSpc>
                <a:spcPct val="107000"/>
              </a:lnSpc>
              <a:spcAft>
                <a:spcPts val="800"/>
              </a:spcAft>
            </a:pP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c-vii)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Details of the effluent to be generated from Cold Rolling Mill and mechanism to be adopted for the disposal of hazardous waste from CRM has not been submitted</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082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16" y="406569"/>
            <a:ext cx="9067800" cy="923330"/>
          </a:xfrm>
          <a:prstGeom prst="rect">
            <a:avLst/>
          </a:prstGeom>
        </p:spPr>
        <p:txBody>
          <a:bodyPr wrap="square">
            <a:spAutoFit/>
          </a:bodyPr>
          <a:lstStyle/>
          <a:p>
            <a:pPr fontAlgn="base"/>
            <a:r>
              <a:rPr lang="en-IN" i="1" dirty="0">
                <a:solidFill>
                  <a:schemeClr val="tx2">
                    <a:lumMod val="60000"/>
                    <a:lumOff val="40000"/>
                  </a:schemeClr>
                </a:solidFill>
                <a:latin typeface="Calibri" panose="020F0502020204030204" pitchFamily="34" charset="0"/>
                <a:cs typeface="Times New Roman" panose="02020603050405020304" pitchFamily="18" charset="0"/>
              </a:rPr>
              <a:t>44.8.25 c-viii) </a:t>
            </a:r>
            <a:r>
              <a:rPr lang="en-US" i="1" dirty="0">
                <a:solidFill>
                  <a:schemeClr val="tx2">
                    <a:lumMod val="60000"/>
                    <a:lumOff val="40000"/>
                  </a:schemeClr>
                </a:solidFill>
                <a:latin typeface="Calibri" panose="020F0502020204030204" pitchFamily="34" charset="0"/>
                <a:cs typeface="Times New Roman" panose="02020603050405020304" pitchFamily="18" charset="0"/>
              </a:rPr>
              <a:t>Physical targets of EMPs for socio economic development as per OM of 30th Sept 2020 to be completed @ 196.05 Cr in 4 years have been given. </a:t>
            </a:r>
            <a:r>
              <a:rPr lang="en-US" b="1" i="1" dirty="0">
                <a:solidFill>
                  <a:schemeClr val="tx2">
                    <a:lumMod val="60000"/>
                    <a:lumOff val="40000"/>
                  </a:schemeClr>
                </a:solidFill>
                <a:latin typeface="Calibri" panose="020F0502020204030204" pitchFamily="34" charset="0"/>
                <a:cs typeface="Times New Roman" panose="02020603050405020304" pitchFamily="18" charset="0"/>
              </a:rPr>
              <a:t>However, EAC recommended to complete in three years. Accordingly, revised action needs to be submitted</a:t>
            </a:r>
            <a:r>
              <a:rPr lang="en-US" i="1" dirty="0">
                <a:solidFill>
                  <a:schemeClr val="tx2">
                    <a:lumMod val="60000"/>
                    <a:lumOff val="40000"/>
                  </a:schemeClr>
                </a:solidFill>
                <a:latin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3ECAB500-0211-4BAE-A7B3-49D8134BD656}"/>
              </a:ext>
            </a:extLst>
          </p:cNvPr>
          <p:cNvSpPr txBox="1"/>
          <p:nvPr/>
        </p:nvSpPr>
        <p:spPr>
          <a:xfrm>
            <a:off x="609600" y="2136340"/>
            <a:ext cx="6229590" cy="5016758"/>
          </a:xfrm>
          <a:prstGeom prst="rect">
            <a:avLst/>
          </a:prstGeom>
          <a:noFill/>
        </p:spPr>
        <p:txBody>
          <a:bodyPr wrap="none" rtlCol="0">
            <a:spAutoFit/>
          </a:bodyPr>
          <a:lstStyle/>
          <a:p>
            <a:pPr>
              <a:lnSpc>
                <a:spcPct val="150000"/>
              </a:lnSpc>
            </a:pPr>
            <a:r>
              <a:rPr lang="en-IN" sz="2000" b="1" dirty="0"/>
              <a:t>1</a:t>
            </a:r>
            <a:r>
              <a:rPr lang="en-IN" sz="2000" dirty="0"/>
              <a:t>. Area Development  in villages		: Rs 47.80 Cr</a:t>
            </a:r>
          </a:p>
          <a:p>
            <a:pPr>
              <a:lnSpc>
                <a:spcPct val="150000"/>
              </a:lnSpc>
            </a:pPr>
            <a:r>
              <a:rPr lang="en-IN" sz="2000" dirty="0"/>
              <a:t>2. Medical facilities			: Rs 24.38 Cr</a:t>
            </a:r>
          </a:p>
          <a:p>
            <a:pPr>
              <a:lnSpc>
                <a:spcPct val="150000"/>
              </a:lnSpc>
            </a:pPr>
            <a:r>
              <a:rPr lang="en-IN" sz="2000" dirty="0"/>
              <a:t>3. Education				: Rs   7.20 Cr</a:t>
            </a:r>
          </a:p>
          <a:p>
            <a:pPr>
              <a:lnSpc>
                <a:spcPct val="150000"/>
              </a:lnSpc>
            </a:pPr>
            <a:r>
              <a:rPr lang="en-IN" sz="2000" dirty="0"/>
              <a:t>4. Drinking Water facilities			: Rs 21.15 Cr</a:t>
            </a:r>
          </a:p>
          <a:p>
            <a:pPr>
              <a:lnSpc>
                <a:spcPct val="150000"/>
              </a:lnSpc>
            </a:pPr>
            <a:r>
              <a:rPr lang="en-IN" sz="2000" dirty="0"/>
              <a:t>5. Livelihood improvement of fishermen	: Rs 11.62 Cr</a:t>
            </a:r>
          </a:p>
          <a:p>
            <a:pPr>
              <a:lnSpc>
                <a:spcPct val="150000"/>
              </a:lnSpc>
            </a:pPr>
            <a:r>
              <a:rPr lang="en-IN" sz="2000" dirty="0"/>
              <a:t>6. Solar lamps/electricity			: Rs  2.11 Cr</a:t>
            </a:r>
          </a:p>
          <a:p>
            <a:pPr>
              <a:lnSpc>
                <a:spcPct val="150000"/>
              </a:lnSpc>
            </a:pPr>
            <a:r>
              <a:rPr lang="en-IN" sz="2000" dirty="0"/>
              <a:t>7. Infrastructure Development		: Rs 16.92 Cr</a:t>
            </a:r>
          </a:p>
          <a:p>
            <a:pPr>
              <a:lnSpc>
                <a:spcPct val="150000"/>
              </a:lnSpc>
            </a:pPr>
            <a:r>
              <a:rPr lang="en-IN" sz="2000" dirty="0"/>
              <a:t>8. Eco restoration				: Rs 15.86 Cr</a:t>
            </a:r>
          </a:p>
          <a:p>
            <a:pPr>
              <a:lnSpc>
                <a:spcPct val="150000"/>
              </a:lnSpc>
            </a:pPr>
            <a:r>
              <a:rPr lang="en-IN" sz="2000" dirty="0"/>
              <a:t>9. Vocational Training			: Rs 60.27 Cr</a:t>
            </a:r>
          </a:p>
          <a:p>
            <a:pPr>
              <a:lnSpc>
                <a:spcPct val="150000"/>
              </a:lnSpc>
            </a:pPr>
            <a:r>
              <a:rPr lang="en-IN" sz="2000" b="1" dirty="0"/>
              <a:t>Total</a:t>
            </a:r>
            <a:r>
              <a:rPr lang="en-IN" sz="2000" dirty="0"/>
              <a:t>					: Rs </a:t>
            </a:r>
            <a:r>
              <a:rPr lang="en-IN" sz="2000" b="1" dirty="0"/>
              <a:t>207.31 Cr</a:t>
            </a:r>
          </a:p>
          <a:p>
            <a:pPr marL="342900" indent="-342900">
              <a:buAutoNum type="arabicPeriod" startAt="5"/>
            </a:pPr>
            <a:endParaRPr lang="en-IN" sz="2000" b="1" dirty="0"/>
          </a:p>
        </p:txBody>
      </p:sp>
      <p:sp>
        <p:nvSpPr>
          <p:cNvPr id="2" name="TextBox 1">
            <a:extLst>
              <a:ext uri="{FF2B5EF4-FFF2-40B4-BE49-F238E27FC236}">
                <a16:creationId xmlns:a16="http://schemas.microsoft.com/office/drawing/2014/main" id="{B743684B-4DC0-4951-B454-010C8D3CF5EC}"/>
              </a:ext>
            </a:extLst>
          </p:cNvPr>
          <p:cNvSpPr txBox="1"/>
          <p:nvPr/>
        </p:nvSpPr>
        <p:spPr>
          <a:xfrm>
            <a:off x="609600" y="1751617"/>
            <a:ext cx="5396734" cy="461665"/>
          </a:xfrm>
          <a:prstGeom prst="rect">
            <a:avLst/>
          </a:prstGeom>
          <a:noFill/>
        </p:spPr>
        <p:txBody>
          <a:bodyPr wrap="none" rtlCol="0">
            <a:spAutoFit/>
          </a:bodyPr>
          <a:lstStyle/>
          <a:p>
            <a:r>
              <a:rPr lang="en-IN" sz="2400" b="1" dirty="0"/>
              <a:t>Proposed Action Plan (Details in 8 Slides)</a:t>
            </a:r>
          </a:p>
        </p:txBody>
      </p:sp>
      <p:sp>
        <p:nvSpPr>
          <p:cNvPr id="4" name="TextBox 3">
            <a:extLst>
              <a:ext uri="{FF2B5EF4-FFF2-40B4-BE49-F238E27FC236}">
                <a16:creationId xmlns:a16="http://schemas.microsoft.com/office/drawing/2014/main" id="{DC9DF966-1307-4353-9967-AAF1D37C1C67}"/>
              </a:ext>
            </a:extLst>
          </p:cNvPr>
          <p:cNvSpPr txBox="1"/>
          <p:nvPr/>
        </p:nvSpPr>
        <p:spPr>
          <a:xfrm>
            <a:off x="6934200" y="6412468"/>
            <a:ext cx="2171492" cy="369332"/>
          </a:xfrm>
          <a:prstGeom prst="rect">
            <a:avLst/>
          </a:prstGeom>
          <a:noFill/>
        </p:spPr>
        <p:txBody>
          <a:bodyPr wrap="none" rtlCol="0">
            <a:spAutoFit/>
          </a:bodyPr>
          <a:lstStyle/>
          <a:p>
            <a:r>
              <a:rPr lang="en-IN" b="1" dirty="0"/>
              <a:t>ISP and Captive Jetty</a:t>
            </a:r>
          </a:p>
        </p:txBody>
      </p:sp>
    </p:spTree>
    <p:extLst>
      <p:ext uri="{BB962C8B-B14F-4D97-AF65-F5344CB8AC3E}">
        <p14:creationId xmlns:p14="http://schemas.microsoft.com/office/powerpoint/2010/main" val="57517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9393708"/>
              </p:ext>
            </p:extLst>
          </p:nvPr>
        </p:nvGraphicFramePr>
        <p:xfrm>
          <a:off x="491319" y="1350720"/>
          <a:ext cx="8229600" cy="3179395"/>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1600200">
                  <a:extLst>
                    <a:ext uri="{9D8B030D-6E8A-4147-A177-3AD203B41FA5}">
                      <a16:colId xmlns:a16="http://schemas.microsoft.com/office/drawing/2014/main" val="3018592265"/>
                    </a:ext>
                  </a:extLst>
                </a:gridCol>
                <a:gridCol w="1981200">
                  <a:extLst>
                    <a:ext uri="{9D8B030D-6E8A-4147-A177-3AD203B41FA5}">
                      <a16:colId xmlns:a16="http://schemas.microsoft.com/office/drawing/2014/main" val="1770308213"/>
                    </a:ext>
                  </a:extLst>
                </a:gridCol>
                <a:gridCol w="2057401">
                  <a:extLst>
                    <a:ext uri="{9D8B030D-6E8A-4147-A177-3AD203B41FA5}">
                      <a16:colId xmlns:a16="http://schemas.microsoft.com/office/drawing/2014/main" val="3645706221"/>
                    </a:ext>
                  </a:extLst>
                </a:gridCol>
              </a:tblGrid>
              <a:tr h="208369">
                <a:tc>
                  <a:txBody>
                    <a:bodyPr/>
                    <a:lstStyle/>
                    <a:p>
                      <a:pPr marL="0" marR="0" indent="0" algn="ctr">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Description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lvl="3" indent="0" algn="ctr" defTabSz="914400" rtl="0" eaLnBrk="1" fontAlgn="auto" latinLnBrk="0" hangingPunct="1">
                        <a:lnSpc>
                          <a:spcPct val="100000"/>
                        </a:lnSpc>
                        <a:spcBef>
                          <a:spcPts val="0"/>
                        </a:spcBef>
                        <a:spcAft>
                          <a:spcPts val="0"/>
                        </a:spcAft>
                        <a:buClrTx/>
                        <a:buSzTx/>
                        <a:buFontTx/>
                        <a:buNone/>
                        <a:tabLst>
                          <a:tab pos="2743200" algn="ctr"/>
                        </a:tabLst>
                        <a:defRPr/>
                      </a:pPr>
                      <a:r>
                        <a:rPr lang="en-US" sz="1600" b="1" spc="50" dirty="0">
                          <a:effectLst/>
                          <a:latin typeface="Verdana" panose="020B0604030504040204" pitchFamily="34" charset="0"/>
                          <a:ea typeface="Verdana" panose="020B0604030504040204" pitchFamily="34" charset="0"/>
                          <a:cs typeface="Times New Roman"/>
                        </a:rPr>
                        <a:t>Year -1</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b"/>
                </a:tc>
                <a:tc>
                  <a:txBody>
                    <a:bodyPr/>
                    <a:lstStyle/>
                    <a:p>
                      <a:pPr marL="82550" marR="0" lvl="3" indent="0" algn="ctr">
                        <a:lnSpc>
                          <a:spcPct val="100000"/>
                        </a:lnSpc>
                        <a:spcBef>
                          <a:spcPts val="0"/>
                        </a:spcBef>
                        <a:spcAft>
                          <a:spcPts val="0"/>
                        </a:spcAft>
                        <a:tabLst/>
                      </a:pPr>
                      <a:r>
                        <a:rPr lang="en-US" sz="1600" b="1" spc="50" dirty="0">
                          <a:effectLst/>
                          <a:latin typeface="Verdana" panose="020B0604030504040204" pitchFamily="34" charset="0"/>
                          <a:ea typeface="Verdana" panose="020B0604030504040204" pitchFamily="34" charset="0"/>
                          <a:cs typeface="Times New Roman"/>
                        </a:rPr>
                        <a:t>Year -2</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82550" marR="0" lvl="3" indent="0" algn="ctr">
                        <a:lnSpc>
                          <a:spcPct val="100000"/>
                        </a:lnSpc>
                        <a:spcBef>
                          <a:spcPts val="0"/>
                        </a:spcBef>
                        <a:spcAft>
                          <a:spcPts val="0"/>
                        </a:spcAft>
                        <a:tabLst/>
                      </a:pPr>
                      <a:r>
                        <a:rPr lang="en-US" sz="1600" b="1" spc="50" dirty="0">
                          <a:effectLst/>
                          <a:latin typeface="Verdana" panose="020B0604030504040204" pitchFamily="34" charset="0"/>
                          <a:ea typeface="Verdana" panose="020B0604030504040204" pitchFamily="34" charset="0"/>
                          <a:cs typeface="Times New Roman"/>
                        </a:rPr>
                        <a:t>Year- 3</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r h="260462">
                <a:tc gridSpan="4">
                  <a:txBody>
                    <a:bodyPr/>
                    <a:lstStyle/>
                    <a:p>
                      <a:pPr>
                        <a:lnSpc>
                          <a:spcPct val="100000"/>
                        </a:lnSpc>
                      </a:pPr>
                      <a:r>
                        <a:rPr lang="en-US" sz="1600" b="1" spc="50" dirty="0">
                          <a:effectLst/>
                          <a:latin typeface="Verdana" panose="020B0604030504040204" pitchFamily="34" charset="0"/>
                          <a:ea typeface="Verdana" panose="020B0604030504040204" pitchFamily="34" charset="0"/>
                          <a:cs typeface="Times New Roman"/>
                        </a:rPr>
                        <a:t>Area Development</a:t>
                      </a:r>
                      <a:endParaRPr lang="en-US" sz="1600" dirty="0">
                        <a:latin typeface="Verdana" panose="020B0604030504040204" pitchFamily="34" charset="0"/>
                        <a:ea typeface="Verdana" panose="020B060403050404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2"/>
                  </a:ext>
                </a:extLst>
              </a:tr>
              <a:tr h="1575360">
                <a:tc>
                  <a:txBody>
                    <a:bodyPr/>
                    <a:lstStyle/>
                    <a:p>
                      <a:pPr>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Development of village roads</a:t>
                      </a:r>
                      <a:endParaRPr lang="en-US" sz="1600" dirty="0">
                        <a:latin typeface="Verdana" panose="020B0604030504040204" pitchFamily="34" charset="0"/>
                        <a:ea typeface="Verdana" panose="020B0604030504040204" pitchFamily="34" charset="0"/>
                      </a:endParaRPr>
                    </a:p>
                  </a:txBody>
                  <a:tcPr/>
                </a:tc>
                <a:tc>
                  <a:txBody>
                    <a:bodyPr/>
                    <a:lstStyle/>
                    <a:p>
                      <a:pPr algn="l">
                        <a:lnSpc>
                          <a:spcPct val="100000"/>
                        </a:lnSpc>
                      </a:pPr>
                      <a:r>
                        <a:rPr lang="en-US" sz="1600" kern="1200" dirty="0" err="1">
                          <a:solidFill>
                            <a:schemeClr val="tx1"/>
                          </a:solidFill>
                          <a:effectLst/>
                          <a:latin typeface="Verdana" panose="020B0604030504040204" pitchFamily="34" charset="0"/>
                          <a:ea typeface="Verdana" panose="020B0604030504040204" pitchFamily="34" charset="0"/>
                          <a:cs typeface="+mn-cs"/>
                        </a:rPr>
                        <a:t>Dhinkia</a:t>
                      </a:r>
                      <a:r>
                        <a:rPr lang="en-US" sz="1600" kern="1200" dirty="0">
                          <a:solidFill>
                            <a:schemeClr val="tx1"/>
                          </a:solidFill>
                          <a:effectLst/>
                          <a:latin typeface="Verdana" panose="020B0604030504040204" pitchFamily="34" charset="0"/>
                          <a:ea typeface="Verdana" panose="020B0604030504040204" pitchFamily="34" charset="0"/>
                          <a:cs typeface="+mn-cs"/>
                        </a:rPr>
                        <a:t> &amp; </a:t>
                      </a:r>
                      <a:r>
                        <a:rPr lang="en-US" sz="1600" kern="1200" dirty="0" err="1">
                          <a:solidFill>
                            <a:schemeClr val="tx1"/>
                          </a:solidFill>
                          <a:effectLst/>
                          <a:latin typeface="Verdana" panose="020B0604030504040204" pitchFamily="34" charset="0"/>
                          <a:ea typeface="Verdana" panose="020B0604030504040204" pitchFamily="34" charset="0"/>
                          <a:cs typeface="+mn-cs"/>
                        </a:rPr>
                        <a:t>Nuagoan</a:t>
                      </a:r>
                      <a:endParaRPr lang="en-US" sz="1600" kern="1200" dirty="0">
                        <a:solidFill>
                          <a:schemeClr val="tx1"/>
                        </a:solidFill>
                        <a:effectLst/>
                        <a:latin typeface="Verdana" panose="020B0604030504040204" pitchFamily="34" charset="0"/>
                        <a:ea typeface="Verdana" panose="020B0604030504040204" pitchFamily="34" charset="0"/>
                        <a:cs typeface="+mn-cs"/>
                      </a:endParaRP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2km in each village</a:t>
                      </a:r>
                      <a:endParaRPr lang="en-US" sz="1600" dirty="0">
                        <a:latin typeface="Verdana" panose="020B0604030504040204" pitchFamily="34" charset="0"/>
                        <a:ea typeface="Verdana" panose="020B0604030504040204" pitchFamily="34" charset="0"/>
                      </a:endParaRPr>
                    </a:p>
                    <a:p>
                      <a:pPr algn="l">
                        <a:lnSpc>
                          <a:spcPct val="100000"/>
                        </a:lnSpc>
                      </a:pPr>
                      <a:endParaRPr lang="en-US" sz="1600" dirty="0">
                        <a:latin typeface="Verdana" panose="020B0604030504040204" pitchFamily="34" charset="0"/>
                        <a:ea typeface="Verdana" panose="020B0604030504040204" pitchFamily="34" charset="0"/>
                      </a:endParaRPr>
                    </a:p>
                  </a:txBody>
                  <a:tcPr/>
                </a:tc>
                <a:tc>
                  <a:txBody>
                    <a:bodyPr/>
                    <a:lstStyle/>
                    <a:p>
                      <a:pPr algn="l">
                        <a:lnSpc>
                          <a:spcPct val="100000"/>
                        </a:lnSpc>
                      </a:pPr>
                      <a:r>
                        <a:rPr lang="en-US" sz="1600" kern="1200" dirty="0" err="1">
                          <a:solidFill>
                            <a:schemeClr val="tx1"/>
                          </a:solidFill>
                          <a:effectLst/>
                          <a:latin typeface="Verdana" panose="020B0604030504040204" pitchFamily="34" charset="0"/>
                          <a:ea typeface="Verdana" panose="020B0604030504040204" pitchFamily="34" charset="0"/>
                          <a:cs typeface="+mn-cs"/>
                        </a:rPr>
                        <a:t>Gobindpur</a:t>
                      </a:r>
                      <a:endParaRPr lang="en-US" sz="1600" kern="1200" dirty="0">
                        <a:solidFill>
                          <a:schemeClr val="tx1"/>
                        </a:solidFill>
                        <a:effectLst/>
                        <a:latin typeface="Verdana" panose="020B0604030504040204" pitchFamily="34" charset="0"/>
                        <a:ea typeface="Verdana" panose="020B0604030504040204" pitchFamily="34" charset="0"/>
                        <a:cs typeface="+mn-cs"/>
                      </a:endParaRP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&amp; Raghunathpur</a:t>
                      </a: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2km in each village;</a:t>
                      </a:r>
                    </a:p>
                    <a:p>
                      <a:pPr algn="l">
                        <a:lnSpc>
                          <a:spcPct val="100000"/>
                        </a:lnSpc>
                      </a:pPr>
                      <a:endParaRPr lang="en-US" sz="1600" dirty="0">
                        <a:latin typeface="Verdana" panose="020B0604030504040204" pitchFamily="34" charset="0"/>
                        <a:ea typeface="Verdana" panose="020B0604030504040204" pitchFamily="34" charset="0"/>
                      </a:endParaRPr>
                    </a:p>
                  </a:txBody>
                  <a:tcPr/>
                </a:tc>
                <a:tc>
                  <a:txBody>
                    <a:bodyPr/>
                    <a:lstStyle/>
                    <a:p>
                      <a:pPr algn="l">
                        <a:lnSpc>
                          <a:spcPct val="100000"/>
                        </a:lnSpc>
                      </a:pPr>
                      <a:r>
                        <a:rPr lang="en-US" sz="1600" kern="1200" dirty="0" err="1">
                          <a:solidFill>
                            <a:schemeClr val="tx1"/>
                          </a:solidFill>
                          <a:effectLst/>
                          <a:latin typeface="Verdana" panose="020B0604030504040204" pitchFamily="34" charset="0"/>
                          <a:ea typeface="Verdana" panose="020B0604030504040204" pitchFamily="34" charset="0"/>
                          <a:cs typeface="+mn-cs"/>
                        </a:rPr>
                        <a:t>Garhkujang</a:t>
                      </a:r>
                      <a:endParaRPr lang="en-US" sz="1600" kern="1200" dirty="0">
                        <a:solidFill>
                          <a:schemeClr val="tx1"/>
                        </a:solidFill>
                        <a:effectLst/>
                        <a:latin typeface="Verdana" panose="020B0604030504040204" pitchFamily="34" charset="0"/>
                        <a:ea typeface="Verdana" panose="020B0604030504040204" pitchFamily="34" charset="0"/>
                        <a:cs typeface="+mn-cs"/>
                      </a:endParaRP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3 km</a:t>
                      </a: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Noliasahi</a:t>
                      </a: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2km &amp; Abhay-</a:t>
                      </a:r>
                      <a:r>
                        <a:rPr lang="en-US" sz="1600" kern="1200" dirty="0" err="1">
                          <a:solidFill>
                            <a:schemeClr val="tx1"/>
                          </a:solidFill>
                          <a:effectLst/>
                          <a:latin typeface="Verdana" panose="020B0604030504040204" pitchFamily="34" charset="0"/>
                          <a:ea typeface="Verdana" panose="020B0604030504040204" pitchFamily="34" charset="0"/>
                          <a:cs typeface="+mn-cs"/>
                        </a:rPr>
                        <a:t>chandapur</a:t>
                      </a:r>
                      <a:endParaRPr lang="en-US" sz="1600" kern="1200" dirty="0">
                        <a:solidFill>
                          <a:schemeClr val="tx1"/>
                        </a:solidFill>
                        <a:effectLst/>
                        <a:latin typeface="Verdana" panose="020B0604030504040204" pitchFamily="34" charset="0"/>
                        <a:ea typeface="Verdana" panose="020B0604030504040204" pitchFamily="34" charset="0"/>
                        <a:cs typeface="+mn-cs"/>
                      </a:endParaRPr>
                    </a:p>
                    <a:p>
                      <a:pPr algn="l">
                        <a:lnSpc>
                          <a:spcPct val="100000"/>
                        </a:lnSpc>
                      </a:pPr>
                      <a:r>
                        <a:rPr lang="en-US" sz="1600" kern="1200" dirty="0">
                          <a:solidFill>
                            <a:schemeClr val="tx1"/>
                          </a:solidFill>
                          <a:effectLst/>
                          <a:latin typeface="Verdana" panose="020B0604030504040204" pitchFamily="34" charset="0"/>
                          <a:ea typeface="Verdana" panose="020B0604030504040204" pitchFamily="34" charset="0"/>
                          <a:cs typeface="+mn-cs"/>
                        </a:rPr>
                        <a:t>3 km</a:t>
                      </a:r>
                      <a:endParaRPr lang="en-US"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r h="1024915">
                <a:tc>
                  <a:txBody>
                    <a:bodyPr/>
                    <a:lstStyle/>
                    <a:p>
                      <a:pPr marL="0" marR="0" indent="0" algn="l" defTabSz="914400" rtl="0" eaLnBrk="1" latinLnBrk="0" hangingPunct="1">
                        <a:lnSpc>
                          <a:spcPct val="100000"/>
                        </a:lnSpc>
                        <a:spcBef>
                          <a:spcPts val="0"/>
                        </a:spcBef>
                        <a:spcAft>
                          <a:spcPts val="0"/>
                        </a:spcAft>
                        <a:tabLst>
                          <a:tab pos="900430" algn="l"/>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Development of market infrastructure with water &amp; electricity</a:t>
                      </a: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Garhkujang</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Bayanalkanda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&amp; Raghunathpur</a:t>
                      </a:r>
                    </a:p>
                  </a:txBody>
                  <a:tcPr marL="17780" marR="17780" marT="0" marB="0"/>
                </a:tc>
                <a:extLst>
                  <a:ext uri="{0D108BD9-81ED-4DB2-BD59-A6C34878D82A}">
                    <a16:rowId xmlns:a16="http://schemas.microsoft.com/office/drawing/2014/main" val="800894625"/>
                  </a:ext>
                </a:extLst>
              </a:tr>
            </a:tbl>
          </a:graphicData>
        </a:graphic>
      </p:graphicFrame>
      <p:sp>
        <p:nvSpPr>
          <p:cNvPr id="2" name="TextBox 1"/>
          <p:cNvSpPr txBox="1"/>
          <p:nvPr/>
        </p:nvSpPr>
        <p:spPr>
          <a:xfrm>
            <a:off x="457200" y="520949"/>
            <a:ext cx="8915400"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Socio Economic Development EMP – Physical Activities</a:t>
            </a:r>
          </a:p>
        </p:txBody>
      </p:sp>
    </p:spTree>
    <p:extLst>
      <p:ext uri="{BB962C8B-B14F-4D97-AF65-F5344CB8AC3E}">
        <p14:creationId xmlns:p14="http://schemas.microsoft.com/office/powerpoint/2010/main" val="357211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9754420"/>
              </p:ext>
            </p:extLst>
          </p:nvPr>
        </p:nvGraphicFramePr>
        <p:xfrm>
          <a:off x="419100" y="320040"/>
          <a:ext cx="8305800" cy="6309360"/>
        </p:xfrm>
        <a:graphic>
          <a:graphicData uri="http://schemas.openxmlformats.org/drawingml/2006/table">
            <a:tbl>
              <a:tblPr firstRow="1" bandRow="1">
                <a:tableStyleId>{5940675A-B579-460E-94D1-54222C63F5DA}</a:tableStyleId>
              </a:tblPr>
              <a:tblGrid>
                <a:gridCol w="2847471">
                  <a:extLst>
                    <a:ext uri="{9D8B030D-6E8A-4147-A177-3AD203B41FA5}">
                      <a16:colId xmlns:a16="http://schemas.microsoft.com/office/drawing/2014/main" val="20000"/>
                    </a:ext>
                  </a:extLst>
                </a:gridCol>
                <a:gridCol w="1610229">
                  <a:extLst>
                    <a:ext uri="{9D8B030D-6E8A-4147-A177-3AD203B41FA5}">
                      <a16:colId xmlns:a16="http://schemas.microsoft.com/office/drawing/2014/main" val="20001"/>
                    </a:ext>
                  </a:extLst>
                </a:gridCol>
                <a:gridCol w="1632024">
                  <a:extLst>
                    <a:ext uri="{9D8B030D-6E8A-4147-A177-3AD203B41FA5}">
                      <a16:colId xmlns:a16="http://schemas.microsoft.com/office/drawing/2014/main" val="70615451"/>
                    </a:ext>
                  </a:extLst>
                </a:gridCol>
                <a:gridCol w="2216076">
                  <a:extLst>
                    <a:ext uri="{9D8B030D-6E8A-4147-A177-3AD203B41FA5}">
                      <a16:colId xmlns:a16="http://schemas.microsoft.com/office/drawing/2014/main" val="20004"/>
                    </a:ext>
                  </a:extLst>
                </a:gridCol>
              </a:tblGrid>
              <a:tr h="159320">
                <a:tc>
                  <a:txBody>
                    <a:bodyPr/>
                    <a:lstStyle/>
                    <a:p>
                      <a:pPr marL="0" marR="0" indent="0" algn="ctr">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Description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1</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2</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algn="ctr"/>
                      <a:r>
                        <a:rPr lang="en-US" b="1" dirty="0"/>
                        <a:t>Year-3</a:t>
                      </a:r>
                    </a:p>
                  </a:txBody>
                  <a:tcPr/>
                </a:tc>
                <a:extLst>
                  <a:ext uri="{0D108BD9-81ED-4DB2-BD59-A6C34878D82A}">
                    <a16:rowId xmlns:a16="http://schemas.microsoft.com/office/drawing/2014/main" val="10000"/>
                  </a:ext>
                </a:extLst>
              </a:tr>
              <a:tr h="193865">
                <a:tc gridSpan="4">
                  <a:txBody>
                    <a:bodyPr/>
                    <a:lstStyle/>
                    <a:p>
                      <a:pPr>
                        <a:lnSpc>
                          <a:spcPct val="100000"/>
                        </a:lnSpc>
                      </a:pPr>
                      <a:r>
                        <a:rPr lang="en-US" sz="1600" b="1" spc="50" dirty="0">
                          <a:effectLst/>
                          <a:latin typeface="Verdana" panose="020B0604030504040204" pitchFamily="34" charset="0"/>
                          <a:ea typeface="Verdana" panose="020B0604030504040204" pitchFamily="34" charset="0"/>
                          <a:cs typeface="Times New Roman"/>
                        </a:rPr>
                        <a:t>Area Development (</a:t>
                      </a:r>
                      <a:r>
                        <a:rPr lang="en-US" sz="1600" b="1" spc="50" dirty="0" err="1">
                          <a:effectLst/>
                          <a:latin typeface="Verdana" panose="020B0604030504040204" pitchFamily="34" charset="0"/>
                          <a:ea typeface="Verdana" panose="020B0604030504040204" pitchFamily="34" charset="0"/>
                          <a:cs typeface="Times New Roman"/>
                        </a:rPr>
                        <a:t>Contd</a:t>
                      </a:r>
                      <a:r>
                        <a:rPr lang="en-US" sz="1600" b="1" spc="50" dirty="0">
                          <a:effectLst/>
                          <a:latin typeface="Verdana" panose="020B0604030504040204" pitchFamily="34" charset="0"/>
                          <a:ea typeface="Verdana" panose="020B0604030504040204" pitchFamily="34" charset="0"/>
                          <a:cs typeface="Times New Roman"/>
                        </a:rPr>
                        <a:t>)</a:t>
                      </a:r>
                      <a:endParaRPr lang="en-US" sz="1600" dirty="0">
                        <a:latin typeface="Verdana" panose="020B0604030504040204" pitchFamily="34" charset="0"/>
                        <a:ea typeface="Verdana" panose="020B0604030504040204" pitchFamily="34" charset="0"/>
                      </a:endParaRPr>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2"/>
                  </a:ext>
                </a:extLst>
              </a:tr>
              <a:tr h="537725">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Development of public community center and recreation center</a:t>
                      </a: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Construction of community hall &amp; procurement of TT board&amp; carrom board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Nuagoan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spc="50">
                          <a:effectLst/>
                          <a:latin typeface="Verdana" panose="020B0604030504040204" pitchFamily="34" charset="0"/>
                          <a:ea typeface="Verdana" panose="020B0604030504040204" pitchFamily="34" charset="0"/>
                          <a:cs typeface="Times New Roman"/>
                        </a:rPr>
                        <a:t>-</a:t>
                      </a:r>
                      <a:r>
                        <a:rPr lang="en-US" sz="1600" kern="1200" spc="50">
                          <a:solidFill>
                            <a:schemeClr val="tx1"/>
                          </a:solidFill>
                          <a:effectLst/>
                          <a:latin typeface="Verdana" panose="020B0604030504040204" pitchFamily="34" charset="0"/>
                          <a:ea typeface="Verdana" panose="020B0604030504040204" pitchFamily="34" charset="0"/>
                          <a:cs typeface="Times New Roman"/>
                        </a:rPr>
                        <a:t>Construction of community hall &amp; procurement of TT board&amp; carrom board in Dhinkia village</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defTabSz="914400" rtl="0" eaLnBrk="1" latinLnBrk="0" hangingPunct="1">
                        <a:lnSpc>
                          <a:spcPct val="100000"/>
                        </a:lnSpc>
                        <a:spcBef>
                          <a:spcPts val="0"/>
                        </a:spcBef>
                        <a:spcAft>
                          <a:spcPts val="0"/>
                        </a:spcAft>
                        <a:tabLst>
                          <a:tab pos="900430" algn="l"/>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Construction of community hall &amp; procurement of TT board&amp; carrom board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Gadkujang</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 pos="549910" algn="dec"/>
                          <a:tab pos="900430" algn="l"/>
                          <a:tab pos="2743200" algn="ctr"/>
                        </a:tabLst>
                      </a:pPr>
                      <a:endParaRPr lang="en-US" sz="1600" b="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3"/>
                  </a:ext>
                </a:extLst>
              </a:tr>
              <a:tr h="23292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Development of playground and club house with TT, Carrom board, foot ball &amp; cricket accessories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Garhkujang</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Gobindpur</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&amp;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Nuagoan</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indent="0" algn="l">
                        <a:lnSpc>
                          <a:spcPct val="100000"/>
                        </a:lnSpc>
                        <a:spcBef>
                          <a:spcPts val="0"/>
                        </a:spcBef>
                        <a:spcAft>
                          <a:spcPts val="0"/>
                        </a:spcAft>
                        <a:tabLst>
                          <a:tab pos="900430" algn="l"/>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Development of land and fencing at all 2 villages </a:t>
                      </a:r>
                      <a:endParaRPr lang="en-US" sz="1600" spc="50" dirty="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Commencement of club house construction at 2 villages; </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Development of land and fencing at all 1 villages </a:t>
                      </a:r>
                    </a:p>
                    <a:p>
                      <a:pPr marL="0" marR="0" indent="0" algn="ctr">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Commencement of club house construction at 1 villages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743200" algn="ctr"/>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Completion of club house construction &amp; procurement of all accessories </a:t>
                      </a:r>
                      <a:endParaRPr lang="en-US" sz="1600" b="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3661677781"/>
                  </a:ext>
                </a:extLst>
              </a:tr>
              <a:tr h="53772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Establishment of library infrastructure facilities with 500 books, 10 bookshelves and 4 numbers of computers with internet facilities </a:t>
                      </a: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err="1">
                          <a:effectLst/>
                          <a:latin typeface="Verdana" panose="020B0604030504040204" pitchFamily="34" charset="0"/>
                          <a:ea typeface="Verdana" panose="020B0604030504040204" pitchFamily="34" charset="0"/>
                          <a:cs typeface="Times New Roman"/>
                        </a:rPr>
                        <a:t>Dhinkia</a:t>
                      </a:r>
                      <a:r>
                        <a:rPr lang="en-US" sz="1600" spc="50" dirty="0">
                          <a:effectLst/>
                          <a:latin typeface="Verdana" panose="020B0604030504040204" pitchFamily="34" charset="0"/>
                          <a:ea typeface="Verdana" panose="020B0604030504040204" pitchFamily="34" charset="0"/>
                          <a:cs typeface="Times New Roman"/>
                        </a:rPr>
                        <a:t> &amp; </a:t>
                      </a:r>
                      <a:r>
                        <a:rPr lang="en-US" sz="1600" spc="50" dirty="0" err="1">
                          <a:effectLst/>
                          <a:latin typeface="Verdana" panose="020B0604030504040204" pitchFamily="34" charset="0"/>
                          <a:ea typeface="Verdana" panose="020B0604030504040204" pitchFamily="34" charset="0"/>
                          <a:cs typeface="Times New Roman"/>
                        </a:rPr>
                        <a:t>Pankapal</a:t>
                      </a:r>
                      <a:endParaRPr lang="en-US" sz="1600" spc="50" dirty="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 </a:t>
                      </a: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err="1">
                          <a:effectLst/>
                          <a:latin typeface="Verdana" panose="020B0604030504040204" pitchFamily="34" charset="0"/>
                          <a:ea typeface="Verdana" panose="020B0604030504040204" pitchFamily="34" charset="0"/>
                          <a:cs typeface="Times New Roman"/>
                        </a:rPr>
                        <a:t>Balitutha</a:t>
                      </a:r>
                      <a:r>
                        <a:rPr lang="en-US" sz="1600" spc="50" dirty="0">
                          <a:effectLst/>
                          <a:latin typeface="Verdana" panose="020B0604030504040204" pitchFamily="34" charset="0"/>
                          <a:ea typeface="Verdana" panose="020B0604030504040204" pitchFamily="34" charset="0"/>
                          <a:cs typeface="Times New Roman"/>
                        </a:rPr>
                        <a:t> &amp; </a:t>
                      </a:r>
                      <a:r>
                        <a:rPr lang="en-US" sz="1600" spc="50" dirty="0" err="1">
                          <a:effectLst/>
                          <a:latin typeface="Verdana" panose="020B0604030504040204" pitchFamily="34" charset="0"/>
                          <a:ea typeface="Verdana" panose="020B0604030504040204" pitchFamily="34" charset="0"/>
                          <a:cs typeface="Times New Roman"/>
                        </a:rPr>
                        <a:t>Unchanuagan</a:t>
                      </a:r>
                      <a:r>
                        <a:rPr lang="en-US" sz="1600" spc="50" dirty="0">
                          <a:effectLst/>
                          <a:latin typeface="Verdana" panose="020B0604030504040204" pitchFamily="34" charset="0"/>
                          <a:ea typeface="Verdana" panose="020B0604030504040204" pitchFamily="34" charset="0"/>
                          <a:cs typeface="Times New Roman"/>
                        </a:rPr>
                        <a:t> </a:t>
                      </a:r>
                    </a:p>
                  </a:txBody>
                  <a:tcPr marL="17780" marR="17780" marT="0" marB="0"/>
                </a:tc>
                <a:tc>
                  <a:txBody>
                    <a:bodyPr/>
                    <a:lstStyle/>
                    <a:p>
                      <a:pPr marL="0" marR="0" indent="0" algn="ctr">
                        <a:lnSpc>
                          <a:spcPct val="100000"/>
                        </a:lnSpc>
                        <a:spcBef>
                          <a:spcPts val="0"/>
                        </a:spcBef>
                        <a:spcAft>
                          <a:spcPts val="0"/>
                        </a:spcAft>
                        <a:tabLst>
                          <a:tab pos="900430" algn="l"/>
                        </a:tabLst>
                      </a:pPr>
                      <a:r>
                        <a:rPr lang="en-US" sz="1800" kern="1200" dirty="0" err="1">
                          <a:solidFill>
                            <a:schemeClr val="tx1"/>
                          </a:solidFill>
                          <a:effectLst/>
                          <a:latin typeface="+mn-lt"/>
                          <a:ea typeface="+mn-ea"/>
                          <a:cs typeface="+mn-cs"/>
                        </a:rPr>
                        <a:t>Taladanda</a:t>
                      </a:r>
                      <a:r>
                        <a:rPr lang="en-US" sz="1800" kern="1200" dirty="0">
                          <a:solidFill>
                            <a:schemeClr val="tx1"/>
                          </a:solidFill>
                          <a:effectLst/>
                          <a:latin typeface="+mn-lt"/>
                          <a:ea typeface="+mn-ea"/>
                          <a:cs typeface="+mn-cs"/>
                        </a:rPr>
                        <a:t> &amp; </a:t>
                      </a:r>
                      <a:r>
                        <a:rPr lang="en-US" sz="1800" kern="1200" dirty="0" err="1">
                          <a:solidFill>
                            <a:schemeClr val="tx1"/>
                          </a:solidFill>
                          <a:effectLst/>
                          <a:latin typeface="+mn-lt"/>
                          <a:ea typeface="+mn-ea"/>
                          <a:cs typeface="+mn-cs"/>
                        </a:rPr>
                        <a:t>Bhitarandhari</a:t>
                      </a:r>
                      <a:endParaRPr lang="en-US" sz="1600" spc="50" dirty="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 </a:t>
                      </a:r>
                    </a:p>
                  </a:txBody>
                  <a:tcPr marL="17780" marR="17780" marT="0" marB="0"/>
                </a:tc>
                <a:extLst>
                  <a:ext uri="{0D108BD9-81ED-4DB2-BD59-A6C34878D82A}">
                    <a16:rowId xmlns:a16="http://schemas.microsoft.com/office/drawing/2014/main" val="4185424571"/>
                  </a:ext>
                </a:extLst>
              </a:tr>
            </a:tbl>
          </a:graphicData>
        </a:graphic>
      </p:graphicFrame>
    </p:spTree>
    <p:extLst>
      <p:ext uri="{BB962C8B-B14F-4D97-AF65-F5344CB8AC3E}">
        <p14:creationId xmlns:p14="http://schemas.microsoft.com/office/powerpoint/2010/main" val="3047219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9394898"/>
              </p:ext>
            </p:extLst>
          </p:nvPr>
        </p:nvGraphicFramePr>
        <p:xfrm>
          <a:off x="304800" y="795945"/>
          <a:ext cx="8610600" cy="593667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1600200">
                  <a:extLst>
                    <a:ext uri="{9D8B030D-6E8A-4147-A177-3AD203B41FA5}">
                      <a16:colId xmlns:a16="http://schemas.microsoft.com/office/drawing/2014/main" val="3479583675"/>
                    </a:ext>
                  </a:extLst>
                </a:gridCol>
                <a:gridCol w="1524000">
                  <a:extLst>
                    <a:ext uri="{9D8B030D-6E8A-4147-A177-3AD203B41FA5}">
                      <a16:colId xmlns:a16="http://schemas.microsoft.com/office/drawing/2014/main" val="1848323867"/>
                    </a:ext>
                  </a:extLst>
                </a:gridCol>
                <a:gridCol w="1676400">
                  <a:extLst>
                    <a:ext uri="{9D8B030D-6E8A-4147-A177-3AD203B41FA5}">
                      <a16:colId xmlns:a16="http://schemas.microsoft.com/office/drawing/2014/main" val="2521184704"/>
                    </a:ext>
                  </a:extLst>
                </a:gridCol>
              </a:tblGrid>
              <a:tr h="297870">
                <a:tc>
                  <a:txBody>
                    <a:bodyPr/>
                    <a:lstStyle/>
                    <a:p>
                      <a:pPr marL="0" marR="0" indent="0" algn="ctr">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Description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1</a:t>
                      </a:r>
                      <a:endParaRPr lang="en-US" sz="2400" spc="50" dirty="0">
                        <a:effectLst/>
                        <a:latin typeface="+mn-lt"/>
                        <a:ea typeface="Times New Roman"/>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2</a:t>
                      </a:r>
                      <a:endParaRPr lang="en-US" sz="2400" spc="50" dirty="0">
                        <a:effectLst/>
                        <a:latin typeface="+mn-lt"/>
                        <a:ea typeface="Times New Roman"/>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3</a:t>
                      </a:r>
                      <a:endParaRPr lang="en-US" sz="2400" spc="50" dirty="0">
                        <a:effectLst/>
                        <a:latin typeface="+mn-lt"/>
                        <a:ea typeface="Times New Roman"/>
                        <a:cs typeface="Times New Roman"/>
                      </a:endParaRPr>
                    </a:p>
                  </a:txBody>
                  <a:tcPr marL="17780" marR="17780" marT="0" marB="0" anchor="ctr"/>
                </a:tc>
                <a:extLst>
                  <a:ext uri="{0D108BD9-81ED-4DB2-BD59-A6C34878D82A}">
                    <a16:rowId xmlns:a16="http://schemas.microsoft.com/office/drawing/2014/main" val="10000"/>
                  </a:ext>
                </a:extLst>
              </a:tr>
              <a:tr h="193865">
                <a:tc gridSpan="4">
                  <a:txBody>
                    <a:bodyPr/>
                    <a:lstStyle/>
                    <a:p>
                      <a:pPr>
                        <a:lnSpc>
                          <a:spcPct val="100000"/>
                        </a:lnSpc>
                      </a:pPr>
                      <a:r>
                        <a:rPr lang="en-US" sz="1600" b="1" spc="50" dirty="0">
                          <a:effectLst/>
                          <a:latin typeface="Verdana" panose="020B0604030504040204" pitchFamily="34" charset="0"/>
                          <a:ea typeface="Verdana" panose="020B0604030504040204" pitchFamily="34" charset="0"/>
                          <a:cs typeface="Times New Roman"/>
                        </a:rPr>
                        <a:t>Medical</a:t>
                      </a:r>
                      <a:endParaRPr lang="en-US" sz="1600" dirty="0">
                        <a:latin typeface="Verdana" panose="020B0604030504040204" pitchFamily="34" charset="0"/>
                        <a:ea typeface="Verdana" panose="020B060403050404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2"/>
                  </a:ext>
                </a:extLst>
              </a:tr>
              <a:tr h="537725">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Infrastructure strengthening of govt. hospital in 4 gram panchayats as per requirement (The upgradation scheme will be finalized with district administration and the approved scheme will be communicated to </a:t>
                      </a:r>
                      <a:r>
                        <a:rPr lang="en-US" sz="1600" spc="50" dirty="0" err="1">
                          <a:effectLst/>
                          <a:latin typeface="Verdana" panose="020B0604030504040204" pitchFamily="34" charset="0"/>
                          <a:ea typeface="Verdana" panose="020B0604030504040204" pitchFamily="34" charset="0"/>
                          <a:cs typeface="Times New Roman"/>
                        </a:rPr>
                        <a:t>MoEFCC</a:t>
                      </a:r>
                      <a:r>
                        <a:rPr lang="en-US" sz="1600" spc="50" dirty="0">
                          <a:effectLst/>
                          <a:latin typeface="Verdana" panose="020B0604030504040204" pitchFamily="34" charset="0"/>
                          <a:ea typeface="Verdana" panose="020B0604030504040204" pitchFamily="34" charset="0"/>
                          <a:cs typeface="Times New Roman"/>
                        </a:rPr>
                        <a:t> during 6 monthly compliance)</a:t>
                      </a:r>
                    </a:p>
                  </a:txBody>
                  <a:tcPr marL="17780" marR="17780" marT="0" marB="0"/>
                </a:tc>
                <a:tc>
                  <a:txBody>
                    <a:bodyPr/>
                    <a:lstStyle/>
                    <a:p>
                      <a:r>
                        <a:rPr lang="en-US" sz="1600" spc="50">
                          <a:effectLst/>
                          <a:latin typeface="Verdana" panose="020B0604030504040204" pitchFamily="34" charset="0"/>
                          <a:ea typeface="Verdana" panose="020B0604030504040204" pitchFamily="34" charset="0"/>
                          <a:cs typeface="Times New Roman"/>
                        </a:rPr>
                        <a:t>Balitutha</a:t>
                      </a:r>
                      <a:endParaRPr lang="en-IN" sz="1600" dirty="0">
                        <a:latin typeface="Verdana" panose="020B0604030504040204" pitchFamily="34" charset="0"/>
                        <a:ea typeface="Verdana" panose="020B0604030504040204" pitchFamily="34" charset="0"/>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a:effectLst/>
                          <a:latin typeface="Verdana" panose="020B0604030504040204" pitchFamily="34" charset="0"/>
                          <a:ea typeface="Verdana" panose="020B0604030504040204" pitchFamily="34" charset="0"/>
                          <a:cs typeface="Times New Roman"/>
                        </a:rPr>
                        <a:t>Dhinkia</a:t>
                      </a:r>
                    </a:p>
                    <a:p>
                      <a:pPr marL="0" marR="0" indent="0" algn="ctr">
                        <a:lnSpc>
                          <a:spcPct val="100000"/>
                        </a:lnSpc>
                        <a:spcBef>
                          <a:spcPts val="0"/>
                        </a:spcBef>
                        <a:spcAft>
                          <a:spcPts val="0"/>
                        </a:spcAft>
                        <a:tabLst>
                          <a:tab pos="900430" algn="l"/>
                        </a:tabLst>
                      </a:pPr>
                      <a:r>
                        <a:rPr lang="en-US" sz="1600" spc="50">
                          <a:effectLst/>
                          <a:latin typeface="Verdana" panose="020B0604030504040204" pitchFamily="34" charset="0"/>
                          <a:ea typeface="Verdana" panose="020B0604030504040204" pitchFamily="34" charset="0"/>
                          <a:cs typeface="Times New Roman"/>
                        </a:rPr>
                        <a:t> </a:t>
                      </a:r>
                      <a:endParaRPr lang="en-IN"/>
                    </a:p>
                  </a:txBody>
                  <a:tcPr marL="17780" marR="17780" marT="0" marB="0"/>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a:effectLst/>
                          <a:latin typeface="Verdana" panose="020B0604030504040204" pitchFamily="34" charset="0"/>
                          <a:ea typeface="Verdana" panose="020B0604030504040204" pitchFamily="34" charset="0"/>
                          <a:cs typeface="Times New Roman"/>
                        </a:rPr>
                        <a:t>Jhimani;</a:t>
                      </a:r>
                    </a:p>
                    <a:p>
                      <a:pPr marL="0" marR="0" indent="0" algn="ctr"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a:effectLst/>
                          <a:latin typeface="Verdana" panose="020B0604030504040204" pitchFamily="34" charset="0"/>
                          <a:ea typeface="Verdana" panose="020B0604030504040204" pitchFamily="34" charset="0"/>
                          <a:cs typeface="Times New Roman"/>
                        </a:rPr>
                        <a:t>Kujang</a:t>
                      </a:r>
                    </a:p>
                    <a:p>
                      <a:pPr marL="0" marR="0" indent="0" algn="ctr">
                        <a:lnSpc>
                          <a:spcPct val="100000"/>
                        </a:lnSpc>
                        <a:spcBef>
                          <a:spcPts val="0"/>
                        </a:spcBef>
                        <a:spcAft>
                          <a:spcPts val="0"/>
                        </a:spcAft>
                        <a:tabLst>
                          <a:tab pos="900430" algn="l"/>
                          <a:tab pos="549910" algn="dec"/>
                          <a:tab pos="900430" algn="l"/>
                          <a:tab pos="2743200" algn="ctr"/>
                        </a:tabLst>
                      </a:pPr>
                      <a:endParaRPr lang="en-US" sz="1600" spc="5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 pos="549910" algn="dec"/>
                          <a:tab pos="900430" algn="l"/>
                          <a:tab pos="2743200" algn="ctr"/>
                        </a:tabLst>
                      </a:pPr>
                      <a:r>
                        <a:rPr lang="en-US" sz="1600" spc="50">
                          <a:effectLst/>
                          <a:latin typeface="Verdana" panose="020B0604030504040204" pitchFamily="34" charset="0"/>
                          <a:ea typeface="Verdana" panose="020B0604030504040204" pitchFamily="34" charset="0"/>
                          <a:cs typeface="Times New Roman"/>
                        </a:rPr>
                        <a:t> </a:t>
                      </a:r>
                      <a:endParaRPr lang="en-IN"/>
                    </a:p>
                  </a:txBody>
                  <a:tcPr marL="17780" marR="17780" marT="0" marB="0"/>
                </a:tc>
                <a:extLst>
                  <a:ext uri="{0D108BD9-81ED-4DB2-BD59-A6C34878D82A}">
                    <a16:rowId xmlns:a16="http://schemas.microsoft.com/office/drawing/2014/main" val="10003"/>
                  </a:ext>
                </a:extLst>
              </a:tr>
              <a:tr h="537725">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Establishment of 200 bed hospital in consultation with local authorities</a:t>
                      </a:r>
                    </a:p>
                  </a:txBody>
                  <a:tcPr marL="17780" marR="17780" marT="0" marB="0"/>
                </a:tc>
                <a:tc>
                  <a:txBody>
                    <a:bodyPr/>
                    <a:lstStyle/>
                    <a:p>
                      <a:r>
                        <a:rPr lang="en-US" sz="1600" spc="50">
                          <a:effectLst/>
                          <a:latin typeface="Verdana" panose="020B0604030504040204" pitchFamily="34" charset="0"/>
                          <a:ea typeface="Verdana" panose="020B0604030504040204" pitchFamily="34" charset="0"/>
                          <a:cs typeface="Times New Roman"/>
                        </a:rPr>
                        <a:t>Identification of site and tendering &amp; placement of order for construction </a:t>
                      </a:r>
                      <a:endParaRPr lang="en-IN" sz="1600" dirty="0">
                        <a:latin typeface="Verdana" panose="020B0604030504040204" pitchFamily="34" charset="0"/>
                        <a:ea typeface="Verdana" panose="020B0604030504040204" pitchFamily="34" charset="0"/>
                      </a:endParaRPr>
                    </a:p>
                  </a:txBody>
                  <a:tcPr marL="17780" marR="17780" marT="0" marB="0"/>
                </a:tc>
                <a:tc>
                  <a:txBody>
                    <a:bodyPr/>
                    <a:lstStyle/>
                    <a:p>
                      <a:r>
                        <a:rPr lang="en-US" sz="1600" spc="50">
                          <a:effectLst/>
                          <a:latin typeface="Verdana" panose="020B0604030504040204" pitchFamily="34" charset="0"/>
                          <a:ea typeface="Verdana" panose="020B0604030504040204" pitchFamily="34" charset="0"/>
                          <a:cs typeface="Times New Roman"/>
                        </a:rPr>
                        <a:t>Construction of Hospital building</a:t>
                      </a:r>
                      <a:endParaRPr lang="en-IN"/>
                    </a:p>
                  </a:txBody>
                  <a:tcPr marL="17780" marR="17780" marT="0" marB="0"/>
                </a:tc>
                <a:tc>
                  <a:txBody>
                    <a:bodyPr/>
                    <a:lstStyle/>
                    <a:p>
                      <a:r>
                        <a:rPr lang="en-US" sz="1600" kern="1200" spc="50">
                          <a:solidFill>
                            <a:schemeClr val="tx1"/>
                          </a:solidFill>
                          <a:effectLst/>
                          <a:latin typeface="Verdana" panose="020B0604030504040204" pitchFamily="34" charset="0"/>
                          <a:ea typeface="Verdana" panose="020B0604030504040204" pitchFamily="34" charset="0"/>
                          <a:cs typeface="Times New Roman"/>
                        </a:rPr>
                        <a:t>Development of pathological lab; Procurement of instrument, beds etc</a:t>
                      </a:r>
                      <a:endParaRPr lang="en-IN"/>
                    </a:p>
                  </a:txBody>
                  <a:tcPr marL="17780" marR="17780" marT="0" marB="0"/>
                </a:tc>
                <a:extLst>
                  <a:ext uri="{0D108BD9-81ED-4DB2-BD59-A6C34878D82A}">
                    <a16:rowId xmlns:a16="http://schemas.microsoft.com/office/drawing/2014/main" val="10004"/>
                  </a:ext>
                </a:extLst>
              </a:tr>
              <a:tr h="53772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Upgradation of health care facilities in peripheral  villages</a:t>
                      </a:r>
                    </a:p>
                  </a:txBody>
                  <a:tcPr marL="17780" marR="17780" marT="0" marB="0"/>
                </a:tc>
                <a:tc>
                  <a:txBody>
                    <a:bodyPr/>
                    <a:lstStyle/>
                    <a:p>
                      <a:r>
                        <a:rPr lang="en-US" sz="1800" kern="1200" spc="50" dirty="0">
                          <a:solidFill>
                            <a:schemeClr val="tx1"/>
                          </a:solidFill>
                          <a:effectLst/>
                          <a:latin typeface="Verdana" panose="020B0604030504040204" pitchFamily="34" charset="0"/>
                          <a:ea typeface="Verdana" panose="020B0604030504040204" pitchFamily="34" charset="0"/>
                          <a:cs typeface="Times New Roman"/>
                        </a:rPr>
                        <a:t>Portable X-ray</a:t>
                      </a:r>
                      <a:endParaRPr lang="en-IN" sz="1800" kern="1200" spc="50" dirty="0">
                        <a:solidFill>
                          <a:schemeClr val="tx1"/>
                        </a:solidFill>
                        <a:effectLst/>
                        <a:latin typeface="Verdana" panose="020B0604030504040204" pitchFamily="34" charset="0"/>
                        <a:ea typeface="Verdana" panose="020B0604030504040204" pitchFamily="34" charset="0"/>
                        <a:cs typeface="Times New Roman"/>
                      </a:endParaRPr>
                    </a:p>
                    <a:p>
                      <a:r>
                        <a:rPr lang="en-US" sz="1800" kern="1200" spc="50" dirty="0">
                          <a:solidFill>
                            <a:schemeClr val="tx1"/>
                          </a:solidFill>
                          <a:effectLst/>
                          <a:latin typeface="Verdana" panose="020B0604030504040204" pitchFamily="34" charset="0"/>
                          <a:ea typeface="Verdana" panose="020B0604030504040204" pitchFamily="34" charset="0"/>
                          <a:cs typeface="Times New Roman"/>
                        </a:rPr>
                        <a:t>in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Balitutha</a:t>
                      </a:r>
                      <a:r>
                        <a:rPr lang="en-US" sz="1800" kern="1200" spc="50" dirty="0">
                          <a:solidFill>
                            <a:schemeClr val="tx1"/>
                          </a:solidFill>
                          <a:effectLst/>
                          <a:latin typeface="Verdana" panose="020B0604030504040204" pitchFamily="34" charset="0"/>
                          <a:ea typeface="Verdana" panose="020B0604030504040204" pitchFamily="34" charset="0"/>
                          <a:cs typeface="Times New Roman"/>
                        </a:rPr>
                        <a:t> and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US" sz="1800" kern="1200" spc="50" dirty="0">
                        <a:solidFill>
                          <a:schemeClr val="tx1"/>
                        </a:solidFill>
                        <a:effectLst/>
                        <a:latin typeface="Verdana" panose="020B0604030504040204" pitchFamily="34" charset="0"/>
                        <a:ea typeface="Verdana" panose="020B0604030504040204" pitchFamily="34" charset="0"/>
                        <a:cs typeface="Times New Roman"/>
                      </a:endParaRPr>
                    </a:p>
                    <a:p>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pc="50" dirty="0">
                          <a:solidFill>
                            <a:schemeClr val="tx1"/>
                          </a:solidFill>
                          <a:effectLst/>
                          <a:latin typeface="Verdana" panose="020B0604030504040204" pitchFamily="34" charset="0"/>
                          <a:ea typeface="Verdana" panose="020B0604030504040204" pitchFamily="34" charset="0"/>
                          <a:cs typeface="Times New Roman"/>
                        </a:rPr>
                        <a:t>Portable ECG and USG in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Balitutha</a:t>
                      </a:r>
                      <a:r>
                        <a:rPr lang="en-US" sz="1800" kern="1200" spc="50" dirty="0">
                          <a:solidFill>
                            <a:schemeClr val="tx1"/>
                          </a:solidFill>
                          <a:effectLst/>
                          <a:latin typeface="Verdana" panose="020B0604030504040204" pitchFamily="34" charset="0"/>
                          <a:ea typeface="Verdana" panose="020B0604030504040204" pitchFamily="34" charset="0"/>
                          <a:cs typeface="Times New Roman"/>
                        </a:rPr>
                        <a:t> and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IN" dirty="0"/>
                    </a:p>
                    <a:p>
                      <a:endParaRPr lang="en-IN" dirty="0"/>
                    </a:p>
                  </a:txBody>
                  <a:tcPr marL="17780" marR="17780" marT="0" marB="0"/>
                </a:tc>
                <a:tc>
                  <a:txBody>
                    <a:bodyPr/>
                    <a:lstStyle/>
                    <a:p>
                      <a:r>
                        <a:rPr lang="en-US" sz="1800" kern="1200" spc="50" dirty="0">
                          <a:solidFill>
                            <a:schemeClr val="tx1"/>
                          </a:solidFill>
                          <a:effectLst/>
                          <a:latin typeface="Verdana" panose="020B0604030504040204" pitchFamily="34" charset="0"/>
                          <a:ea typeface="Verdana" panose="020B0604030504040204" pitchFamily="34" charset="0"/>
                          <a:cs typeface="Times New Roman"/>
                        </a:rPr>
                        <a:t>Dental chairs in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Balitutha</a:t>
                      </a:r>
                      <a:r>
                        <a:rPr lang="en-US" sz="1800" kern="1200" spc="50" dirty="0">
                          <a:solidFill>
                            <a:schemeClr val="tx1"/>
                          </a:solidFill>
                          <a:effectLst/>
                          <a:latin typeface="Verdana" panose="020B0604030504040204" pitchFamily="34" charset="0"/>
                          <a:ea typeface="Verdana" panose="020B0604030504040204" pitchFamily="34" charset="0"/>
                          <a:cs typeface="Times New Roman"/>
                        </a:rPr>
                        <a:t> and </a:t>
                      </a:r>
                      <a:r>
                        <a:rPr lang="en-US" sz="18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IN" dirty="0"/>
                    </a:p>
                  </a:txBody>
                  <a:tcPr marL="17780" marR="17780" marT="0" marB="0"/>
                </a:tc>
                <a:extLst>
                  <a:ext uri="{0D108BD9-81ED-4DB2-BD59-A6C34878D82A}">
                    <a16:rowId xmlns:a16="http://schemas.microsoft.com/office/drawing/2014/main" val="3783998472"/>
                  </a:ext>
                </a:extLst>
              </a:tr>
            </a:tbl>
          </a:graphicData>
        </a:graphic>
      </p:graphicFrame>
    </p:spTree>
    <p:extLst>
      <p:ext uri="{BB962C8B-B14F-4D97-AF65-F5344CB8AC3E}">
        <p14:creationId xmlns:p14="http://schemas.microsoft.com/office/powerpoint/2010/main" val="591626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875610"/>
          <a:ext cx="8381998" cy="297870"/>
        </p:xfrm>
        <a:graphic>
          <a:graphicData uri="http://schemas.openxmlformats.org/drawingml/2006/table">
            <a:tbl>
              <a:tblPr firstRow="1" bandRow="1">
                <a:tableStyleId>{5940675A-B579-460E-94D1-54222C63F5DA}</a:tableStyleId>
              </a:tblPr>
              <a:tblGrid>
                <a:gridCol w="2160309">
                  <a:extLst>
                    <a:ext uri="{9D8B030D-6E8A-4147-A177-3AD203B41FA5}">
                      <a16:colId xmlns:a16="http://schemas.microsoft.com/office/drawing/2014/main" val="20000"/>
                    </a:ext>
                  </a:extLst>
                </a:gridCol>
                <a:gridCol w="2333133">
                  <a:extLst>
                    <a:ext uri="{9D8B030D-6E8A-4147-A177-3AD203B41FA5}">
                      <a16:colId xmlns:a16="http://schemas.microsoft.com/office/drawing/2014/main" val="20001"/>
                    </a:ext>
                  </a:extLst>
                </a:gridCol>
                <a:gridCol w="1728247">
                  <a:extLst>
                    <a:ext uri="{9D8B030D-6E8A-4147-A177-3AD203B41FA5}">
                      <a16:colId xmlns:a16="http://schemas.microsoft.com/office/drawing/2014/main" val="20002"/>
                    </a:ext>
                  </a:extLst>
                </a:gridCol>
                <a:gridCol w="2160309">
                  <a:extLst>
                    <a:ext uri="{9D8B030D-6E8A-4147-A177-3AD203B41FA5}">
                      <a16:colId xmlns:a16="http://schemas.microsoft.com/office/drawing/2014/main" val="20003"/>
                    </a:ext>
                  </a:extLst>
                </a:gridCol>
              </a:tblGrid>
              <a:tr h="297870">
                <a:tc>
                  <a:txBody>
                    <a:bodyPr/>
                    <a:lstStyle/>
                    <a:p>
                      <a:pPr marL="0" marR="0" indent="0" algn="ctr">
                        <a:lnSpc>
                          <a:spcPct val="100000"/>
                        </a:lnSpc>
                        <a:spcBef>
                          <a:spcPts val="0"/>
                        </a:spcBef>
                        <a:spcAft>
                          <a:spcPts val="0"/>
                        </a:spcAft>
                        <a:tabLst>
                          <a:tab pos="900430" algn="l"/>
                          <a:tab pos="900430" algn="l"/>
                          <a:tab pos="2743200" algn="ctr"/>
                        </a:tabLst>
                      </a:pPr>
                      <a:r>
                        <a:rPr lang="en-US" sz="1800" b="1" spc="50" dirty="0">
                          <a:effectLst/>
                          <a:latin typeface="Verdana" panose="020B0604030504040204" pitchFamily="34" charset="0"/>
                          <a:ea typeface="Verdana" panose="020B0604030504040204" pitchFamily="34" charset="0"/>
                          <a:cs typeface="Times New Roman"/>
                        </a:rPr>
                        <a:t>Description</a:t>
                      </a:r>
                      <a:endParaRPr lang="en-US" sz="18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800" b="1" spc="50" dirty="0">
                          <a:effectLst/>
                          <a:latin typeface="Verdana" panose="020B0604030504040204" pitchFamily="34" charset="0"/>
                          <a:ea typeface="Verdana" panose="020B0604030504040204" pitchFamily="34" charset="0"/>
                          <a:cs typeface="Times New Roman"/>
                        </a:rPr>
                        <a:t>Year 1</a:t>
                      </a:r>
                      <a:endParaRPr lang="en-US" sz="18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800" b="1" spc="50" dirty="0">
                          <a:effectLst/>
                          <a:latin typeface="Verdana" panose="020B0604030504040204" pitchFamily="34" charset="0"/>
                          <a:ea typeface="Verdana" panose="020B0604030504040204" pitchFamily="34" charset="0"/>
                          <a:cs typeface="Times New Roman"/>
                        </a:rPr>
                        <a:t>Year 2</a:t>
                      </a:r>
                      <a:endParaRPr lang="en-US" sz="18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800" b="1" spc="50" dirty="0">
                          <a:effectLst/>
                          <a:latin typeface="Verdana" panose="020B0604030504040204" pitchFamily="34" charset="0"/>
                          <a:ea typeface="Verdana" panose="020B0604030504040204" pitchFamily="34" charset="0"/>
                          <a:cs typeface="Times New Roman"/>
                        </a:rPr>
                        <a:t>Year 3</a:t>
                      </a:r>
                      <a:endParaRPr lang="en-US" sz="18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59719628"/>
              </p:ext>
            </p:extLst>
          </p:nvPr>
        </p:nvGraphicFramePr>
        <p:xfrm>
          <a:off x="533400" y="1173480"/>
          <a:ext cx="8381999" cy="4495800"/>
        </p:xfrm>
        <a:graphic>
          <a:graphicData uri="http://schemas.openxmlformats.org/drawingml/2006/table">
            <a:tbl>
              <a:tblPr firstRow="1" bandRow="1">
                <a:tableStyleId>{5940675A-B579-460E-94D1-54222C63F5DA}</a:tableStyleId>
              </a:tblPr>
              <a:tblGrid>
                <a:gridCol w="2160309">
                  <a:extLst>
                    <a:ext uri="{9D8B030D-6E8A-4147-A177-3AD203B41FA5}">
                      <a16:colId xmlns:a16="http://schemas.microsoft.com/office/drawing/2014/main" val="20000"/>
                    </a:ext>
                  </a:extLst>
                </a:gridCol>
                <a:gridCol w="2333134">
                  <a:extLst>
                    <a:ext uri="{9D8B030D-6E8A-4147-A177-3AD203B41FA5}">
                      <a16:colId xmlns:a16="http://schemas.microsoft.com/office/drawing/2014/main" val="20001"/>
                    </a:ext>
                  </a:extLst>
                </a:gridCol>
                <a:gridCol w="1728247">
                  <a:extLst>
                    <a:ext uri="{9D8B030D-6E8A-4147-A177-3AD203B41FA5}">
                      <a16:colId xmlns:a16="http://schemas.microsoft.com/office/drawing/2014/main" val="20002"/>
                    </a:ext>
                  </a:extLst>
                </a:gridCol>
                <a:gridCol w="2160309">
                  <a:extLst>
                    <a:ext uri="{9D8B030D-6E8A-4147-A177-3AD203B41FA5}">
                      <a16:colId xmlns:a16="http://schemas.microsoft.com/office/drawing/2014/main" val="20003"/>
                    </a:ext>
                  </a:extLst>
                </a:gridCol>
              </a:tblGrid>
              <a:tr h="350520">
                <a:tc gridSpan="4">
                  <a:txBody>
                    <a:bodyPr/>
                    <a:lstStyle/>
                    <a:p>
                      <a:pPr>
                        <a:lnSpc>
                          <a:spcPct val="100000"/>
                        </a:lnSpc>
                      </a:pPr>
                      <a:r>
                        <a:rPr lang="en-US" sz="1600" b="1" dirty="0">
                          <a:latin typeface="Verdana" panose="020B0604030504040204" pitchFamily="34" charset="0"/>
                          <a:ea typeface="Verdana" panose="020B0604030504040204" pitchFamily="34" charset="0"/>
                        </a:rPr>
                        <a:t>Education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7725">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Establishment of public school at </a:t>
                      </a:r>
                      <a:r>
                        <a:rPr lang="en-US" sz="1600" spc="50" dirty="0" err="1">
                          <a:effectLst/>
                          <a:latin typeface="Verdana" panose="020B0604030504040204" pitchFamily="34" charset="0"/>
                          <a:ea typeface="Verdana" panose="020B0604030504040204" pitchFamily="34" charset="0"/>
                          <a:cs typeface="Times New Roman"/>
                        </a:rPr>
                        <a:t>Garhkujang</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Identification of site and tendering &amp; placement of order for construction</a:t>
                      </a: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Construction of school building</a:t>
                      </a:r>
                    </a:p>
                  </a:txBody>
                  <a:tcPr marL="17780" marR="17780" marT="0" marB="0"/>
                </a:tc>
                <a:tc>
                  <a:txBody>
                    <a:bodyPr/>
                    <a:lstStyle/>
                    <a:p>
                      <a:pPr marL="0" marR="0" indent="0" algn="l">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Procurement of Chair, Table, computers(20 </a:t>
                      </a:r>
                      <a:r>
                        <a:rPr lang="en-US" sz="1600" spc="50" dirty="0" err="1">
                          <a:effectLst/>
                          <a:latin typeface="Verdana" panose="020B0604030504040204" pitchFamily="34" charset="0"/>
                          <a:ea typeface="Verdana" panose="020B0604030504040204" pitchFamily="34" charset="0"/>
                          <a:cs typeface="Times New Roman"/>
                        </a:rPr>
                        <a:t>No.s</a:t>
                      </a:r>
                      <a:r>
                        <a:rPr lang="en-US" sz="1600" spc="50" dirty="0">
                          <a:effectLst/>
                          <a:latin typeface="Verdana" panose="020B0604030504040204" pitchFamily="34" charset="0"/>
                          <a:ea typeface="Verdana" panose="020B0604030504040204" pitchFamily="34" charset="0"/>
                          <a:cs typeface="Times New Roman"/>
                        </a:rPr>
                        <a:t>), books </a:t>
                      </a:r>
                      <a:r>
                        <a:rPr lang="en-US" sz="1600" spc="50" dirty="0" err="1">
                          <a:effectLst/>
                          <a:latin typeface="Verdana" panose="020B0604030504040204" pitchFamily="34" charset="0"/>
                          <a:ea typeface="Verdana" panose="020B0604030504040204" pitchFamily="34" charset="0"/>
                          <a:cs typeface="Times New Roman"/>
                        </a:rPr>
                        <a:t>etc</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1"/>
                  </a:ext>
                </a:extLst>
              </a:tr>
              <a:tr h="53772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Strengthening of library &amp; up gradation of existing village schools by providing Chair, table &amp; books &amp; 4 Nos of computers with internet to each library </a:t>
                      </a:r>
                    </a:p>
                    <a:p>
                      <a:pPr marL="0" marR="0" indent="0" algn="l">
                        <a:lnSpc>
                          <a:spcPct val="100000"/>
                        </a:lnSpc>
                        <a:spcBef>
                          <a:spcPts val="0"/>
                        </a:spcBef>
                        <a:spcAft>
                          <a:spcPts val="0"/>
                        </a:spcAft>
                        <a:tabLst>
                          <a:tab pos="900430" algn="l"/>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Gobinda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Chandra High School</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Noliashahi</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UP School,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Noliashahi</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Goura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Chandi</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Bidyapitha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Government High School &amp;</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Sri Aurobindo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Shiksya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Sadana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Taladanda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Kapteswar</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Bidyapitha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&amp; Sri Aurobindo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Shiksya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Sadana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Janata High School, Kothi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IN" sz="1600" kern="1200" spc="50" dirty="0">
                          <a:solidFill>
                            <a:schemeClr val="tx1"/>
                          </a:solidFill>
                          <a:effectLst/>
                          <a:latin typeface="Verdana" panose="020B0604030504040204" pitchFamily="34" charset="0"/>
                          <a:ea typeface="Verdana" panose="020B0604030504040204" pitchFamily="34" charset="0"/>
                          <a:cs typeface="Times New Roman"/>
                        </a:rPr>
                        <a:t>AK </a:t>
                      </a:r>
                      <a:r>
                        <a:rPr lang="en-IN" sz="1600" kern="1200" spc="50" dirty="0" err="1">
                          <a:solidFill>
                            <a:schemeClr val="tx1"/>
                          </a:solidFill>
                          <a:effectLst/>
                          <a:latin typeface="Verdana" panose="020B0604030504040204" pitchFamily="34" charset="0"/>
                          <a:ea typeface="Verdana" panose="020B0604030504040204" pitchFamily="34" charset="0"/>
                          <a:cs typeface="Times New Roman"/>
                        </a:rPr>
                        <a:t>Bidyapitha</a:t>
                      </a:r>
                      <a:r>
                        <a:rPr lang="en-IN" sz="1600" kern="1200" spc="50" dirty="0">
                          <a:solidFill>
                            <a:schemeClr val="tx1"/>
                          </a:solidFill>
                          <a:effectLst/>
                          <a:latin typeface="Verdana" panose="020B0604030504040204" pitchFamily="34" charset="0"/>
                          <a:ea typeface="Verdana" panose="020B0604030504040204" pitchFamily="34" charset="0"/>
                          <a:cs typeface="Times New Roman"/>
                        </a:rPr>
                        <a:t> UP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IN" sz="1600" kern="1200" spc="50" dirty="0">
                          <a:solidFill>
                            <a:schemeClr val="tx1"/>
                          </a:solidFill>
                          <a:effectLst/>
                          <a:latin typeface="Verdana" panose="020B0604030504040204" pitchFamily="34" charset="0"/>
                          <a:ea typeface="Verdana" panose="020B0604030504040204" pitchFamily="34" charset="0"/>
                          <a:cs typeface="Times New Roman"/>
                        </a:rPr>
                        <a:t>School, </a:t>
                      </a:r>
                      <a:r>
                        <a:rPr lang="en-IN" sz="1600" kern="1200" spc="50" dirty="0" err="1">
                          <a:solidFill>
                            <a:schemeClr val="tx1"/>
                          </a:solidFill>
                          <a:effectLst/>
                          <a:latin typeface="Verdana" panose="020B0604030504040204" pitchFamily="34" charset="0"/>
                          <a:ea typeface="Verdana" panose="020B0604030504040204" pitchFamily="34" charset="0"/>
                          <a:cs typeface="Times New Roman"/>
                        </a:rPr>
                        <a:t>Khuranta</a:t>
                      </a:r>
                      <a:endParaRPr lang="en-IN"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Pankapal</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High School,</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Balitutha</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Panchayat High School &amp;</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Janata High School;</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IN" sz="1600" kern="1200" spc="50" dirty="0" err="1">
                          <a:solidFill>
                            <a:schemeClr val="tx1"/>
                          </a:solidFill>
                          <a:effectLst/>
                          <a:latin typeface="Verdana" panose="020B0604030504040204" pitchFamily="34" charset="0"/>
                          <a:ea typeface="Verdana" panose="020B0604030504040204" pitchFamily="34" charset="0"/>
                          <a:cs typeface="Times New Roman"/>
                        </a:rPr>
                        <a:t>Baladevjiew</a:t>
                      </a:r>
                      <a:r>
                        <a:rPr lang="en-IN" sz="1600" kern="1200" spc="50" dirty="0">
                          <a:solidFill>
                            <a:schemeClr val="tx1"/>
                          </a:solidFill>
                          <a:effectLst/>
                          <a:latin typeface="Verdana" panose="020B0604030504040204" pitchFamily="34" charset="0"/>
                          <a:ea typeface="Verdana" panose="020B0604030504040204" pitchFamily="34" charset="0"/>
                          <a:cs typeface="Times New Roman"/>
                        </a:rPr>
                        <a:t> UP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IN" sz="1600" kern="1200" spc="50" dirty="0">
                          <a:solidFill>
                            <a:schemeClr val="tx1"/>
                          </a:solidFill>
                          <a:effectLst/>
                          <a:latin typeface="Verdana" panose="020B0604030504040204" pitchFamily="34" charset="0"/>
                          <a:ea typeface="Verdana" panose="020B0604030504040204" pitchFamily="34" charset="0"/>
                          <a:cs typeface="Times New Roman"/>
                        </a:rPr>
                        <a:t>School, </a:t>
                      </a:r>
                      <a:r>
                        <a:rPr lang="en-IN" sz="1600" kern="1200" spc="50" dirty="0" err="1">
                          <a:solidFill>
                            <a:schemeClr val="tx1"/>
                          </a:solidFill>
                          <a:effectLst/>
                          <a:latin typeface="Verdana" panose="020B0604030504040204" pitchFamily="34" charset="0"/>
                          <a:ea typeface="Verdana" panose="020B0604030504040204" pitchFamily="34" charset="0"/>
                          <a:cs typeface="Times New Roman"/>
                        </a:rPr>
                        <a:t>Sahada</a:t>
                      </a:r>
                      <a:r>
                        <a:rPr lang="en-IN" sz="1600" kern="1200" spc="50" dirty="0">
                          <a:solidFill>
                            <a:schemeClr val="tx1"/>
                          </a:solidFill>
                          <a:effectLst/>
                          <a:latin typeface="Verdana" panose="020B0604030504040204" pitchFamily="34" charset="0"/>
                          <a:ea typeface="Verdana" panose="020B0604030504040204" pitchFamily="34" charset="0"/>
                          <a:cs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451849525"/>
                  </a:ext>
                </a:extLst>
              </a:tr>
            </a:tbl>
          </a:graphicData>
        </a:graphic>
      </p:graphicFrame>
    </p:spTree>
    <p:extLst>
      <p:ext uri="{BB962C8B-B14F-4D97-AF65-F5344CB8AC3E}">
        <p14:creationId xmlns:p14="http://schemas.microsoft.com/office/powerpoint/2010/main" val="706752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815570"/>
              </p:ext>
            </p:extLst>
          </p:nvPr>
        </p:nvGraphicFramePr>
        <p:xfrm>
          <a:off x="304800" y="418410"/>
          <a:ext cx="8534400" cy="5997630"/>
        </p:xfrm>
        <a:graphic>
          <a:graphicData uri="http://schemas.openxmlformats.org/drawingml/2006/table">
            <a:tbl>
              <a:tblPr firstRow="1" bandRow="1">
                <a:tableStyleId>{5940675A-B579-460E-94D1-54222C63F5DA}</a:tableStyleId>
              </a:tblPr>
              <a:tblGrid>
                <a:gridCol w="2679405">
                  <a:extLst>
                    <a:ext uri="{9D8B030D-6E8A-4147-A177-3AD203B41FA5}">
                      <a16:colId xmlns:a16="http://schemas.microsoft.com/office/drawing/2014/main" val="20000"/>
                    </a:ext>
                  </a:extLst>
                </a:gridCol>
                <a:gridCol w="2083981">
                  <a:extLst>
                    <a:ext uri="{9D8B030D-6E8A-4147-A177-3AD203B41FA5}">
                      <a16:colId xmlns:a16="http://schemas.microsoft.com/office/drawing/2014/main" val="20001"/>
                    </a:ext>
                  </a:extLst>
                </a:gridCol>
                <a:gridCol w="2083981">
                  <a:extLst>
                    <a:ext uri="{9D8B030D-6E8A-4147-A177-3AD203B41FA5}">
                      <a16:colId xmlns:a16="http://schemas.microsoft.com/office/drawing/2014/main" val="20002"/>
                    </a:ext>
                  </a:extLst>
                </a:gridCol>
                <a:gridCol w="1687033">
                  <a:extLst>
                    <a:ext uri="{9D8B030D-6E8A-4147-A177-3AD203B41FA5}">
                      <a16:colId xmlns:a16="http://schemas.microsoft.com/office/drawing/2014/main" val="20003"/>
                    </a:ext>
                  </a:extLst>
                </a:gridCol>
              </a:tblGrid>
              <a:tr h="297870">
                <a:tc>
                  <a:txBody>
                    <a:bodyPr/>
                    <a:lstStyle/>
                    <a:p>
                      <a:pPr marL="0" marR="0" indent="0" algn="ctr">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Description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1</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1600" b="1" spc="50" dirty="0">
                          <a:effectLst/>
                          <a:latin typeface="Verdana" panose="020B0604030504040204" pitchFamily="34" charset="0"/>
                          <a:ea typeface="Verdana" panose="020B0604030504040204" pitchFamily="34" charset="0"/>
                          <a:cs typeface="Times New Roman"/>
                        </a:rPr>
                        <a:t>Year 2</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Year 3</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r h="193865">
                <a:tc gridSpan="4">
                  <a:txBody>
                    <a:bodyPr/>
                    <a:lstStyle/>
                    <a:p>
                      <a:pPr>
                        <a:lnSpc>
                          <a:spcPct val="100000"/>
                        </a:lnSpc>
                      </a:pPr>
                      <a:r>
                        <a:rPr lang="en-US" sz="1600" b="1" dirty="0">
                          <a:latin typeface="Verdana" panose="020B0604030504040204" pitchFamily="34" charset="0"/>
                          <a:ea typeface="Verdana" panose="020B0604030504040204" pitchFamily="34" charset="0"/>
                        </a:rPr>
                        <a:t>Drinking water</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marR="0" indent="0" algn="just">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Provision of drinking water through pipelines &amp; installation of portable RO in peripheral villages or contribution to government fund for the same</a:t>
                      </a: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err="1">
                          <a:effectLst/>
                          <a:latin typeface="Verdana" panose="020B0604030504040204" pitchFamily="34" charset="0"/>
                          <a:ea typeface="Verdana" panose="020B0604030504040204" pitchFamily="34" charset="0"/>
                          <a:cs typeface="Times New Roman"/>
                        </a:rPr>
                        <a:t>Naliasahi</a:t>
                      </a:r>
                      <a:r>
                        <a:rPr lang="en-US" sz="1600" spc="50" dirty="0">
                          <a:effectLst/>
                          <a:latin typeface="Verdana" panose="020B0604030504040204" pitchFamily="34" charset="0"/>
                          <a:ea typeface="Verdana" panose="020B0604030504040204" pitchFamily="34" charset="0"/>
                          <a:cs typeface="Times New Roman"/>
                        </a:rPr>
                        <a:t> &amp; </a:t>
                      </a:r>
                      <a:r>
                        <a:rPr lang="en-US" sz="1600" spc="50" dirty="0" err="1">
                          <a:effectLst/>
                          <a:latin typeface="Verdana" panose="020B0604030504040204" pitchFamily="34" charset="0"/>
                          <a:ea typeface="Verdana" panose="020B0604030504040204" pitchFamily="34" charset="0"/>
                          <a:cs typeface="Times New Roman"/>
                        </a:rPr>
                        <a:t>Garhkujang</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2290" algn="dec"/>
                          <a:tab pos="900430" algn="l"/>
                          <a:tab pos="2743200" algn="ctr"/>
                        </a:tabLst>
                      </a:pPr>
                      <a:r>
                        <a:rPr lang="en-US" sz="1600" spc="50" dirty="0" err="1">
                          <a:effectLst/>
                          <a:latin typeface="Verdana" panose="020B0604030504040204" pitchFamily="34" charset="0"/>
                          <a:ea typeface="Verdana" panose="020B0604030504040204" pitchFamily="34" charset="0"/>
                          <a:cs typeface="Times New Roman"/>
                        </a:rPr>
                        <a:t>Dhinkia</a:t>
                      </a:r>
                      <a:r>
                        <a:rPr lang="en-US" sz="1600" spc="50" dirty="0">
                          <a:effectLst/>
                          <a:latin typeface="Verdana" panose="020B0604030504040204" pitchFamily="34" charset="0"/>
                          <a:ea typeface="Verdana" panose="020B0604030504040204" pitchFamily="34" charset="0"/>
                          <a:cs typeface="Times New Roman"/>
                        </a:rPr>
                        <a:t> &amp; Raghunath-</a:t>
                      </a:r>
                      <a:r>
                        <a:rPr lang="en-US" sz="1600" spc="50" dirty="0" err="1">
                          <a:effectLst/>
                          <a:latin typeface="Verdana" panose="020B0604030504040204" pitchFamily="34" charset="0"/>
                          <a:ea typeface="Verdana" panose="020B0604030504040204" pitchFamily="34" charset="0"/>
                          <a:cs typeface="Times New Roman"/>
                        </a:rPr>
                        <a:t>pur</a:t>
                      </a:r>
                      <a:r>
                        <a:rPr lang="en-US" sz="1600" spc="50" dirty="0">
                          <a:effectLst/>
                          <a:latin typeface="Verdana" panose="020B0604030504040204" pitchFamily="34" charset="0"/>
                          <a:ea typeface="Verdana" panose="020B0604030504040204" pitchFamily="34" charset="0"/>
                          <a:cs typeface="Times New Roman"/>
                        </a:rPr>
                        <a:t> &amp; </a:t>
                      </a:r>
                      <a:r>
                        <a:rPr lang="en-US" sz="1600" spc="50" dirty="0" err="1">
                          <a:effectLst/>
                          <a:latin typeface="Verdana" panose="020B0604030504040204" pitchFamily="34" charset="0"/>
                          <a:ea typeface="Verdana" panose="020B0604030504040204" pitchFamily="34" charset="0"/>
                          <a:cs typeface="Times New Roman"/>
                        </a:rPr>
                        <a:t>Nuagoan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dirty="0" err="1">
                          <a:effectLst/>
                          <a:latin typeface="Verdana" panose="020B0604030504040204" pitchFamily="34" charset="0"/>
                          <a:ea typeface="Verdana" panose="020B0604030504040204" pitchFamily="34" charset="0"/>
                          <a:cs typeface="Times New Roman"/>
                        </a:rPr>
                        <a:t>Abhaychandra-pur</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Bayanalkanda</a:t>
                      </a:r>
                      <a:r>
                        <a:rPr lang="en-US" sz="1600" spc="50" dirty="0">
                          <a:effectLst/>
                          <a:latin typeface="Verdana" panose="020B0604030504040204" pitchFamily="34" charset="0"/>
                          <a:ea typeface="Verdana" panose="020B0604030504040204" pitchFamily="34" charset="0"/>
                          <a:cs typeface="Times New Roman"/>
                        </a:rPr>
                        <a:t> &amp; </a:t>
                      </a:r>
                      <a:r>
                        <a:rPr lang="en-US" sz="1600" spc="50" dirty="0" err="1">
                          <a:effectLst/>
                          <a:latin typeface="Verdana" panose="020B0604030504040204" pitchFamily="34" charset="0"/>
                          <a:ea typeface="Verdana" panose="020B0604030504040204" pitchFamily="34" charset="0"/>
                          <a:cs typeface="Times New Roman"/>
                        </a:rPr>
                        <a:t>Gobindpur</a:t>
                      </a:r>
                      <a:r>
                        <a:rPr lang="en-US" sz="1600" spc="50" dirty="0">
                          <a:effectLst/>
                          <a:latin typeface="Verdana" panose="020B0604030504040204" pitchFamily="34" charset="0"/>
                          <a:ea typeface="Verdana" panose="020B0604030504040204" pitchFamily="34" charset="0"/>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dirty="0" err="1">
                          <a:effectLst/>
                          <a:latin typeface="Verdana" panose="020B0604030504040204" pitchFamily="34" charset="0"/>
                          <a:ea typeface="Verdana" panose="020B0604030504040204" pitchFamily="34" charset="0"/>
                          <a:cs typeface="Times New Roman"/>
                        </a:rPr>
                        <a:t>Balitutha</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Unchanua-gan</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Chatua</a:t>
                      </a:r>
                      <a:r>
                        <a:rPr lang="en-US" sz="1600" spc="50" dirty="0">
                          <a:effectLst/>
                          <a:latin typeface="Verdana" panose="020B0604030504040204" pitchFamily="34" charset="0"/>
                          <a:ea typeface="Verdana" panose="020B0604030504040204" pitchFamily="34" charset="0"/>
                          <a:cs typeface="Times New Roman"/>
                        </a:rPr>
                        <a:t> &amp; Raghunathpur</a:t>
                      </a:r>
                    </a:p>
                    <a:p>
                      <a:pPr marL="0" marR="0" indent="0" algn="ctr">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 </a:t>
                      </a:r>
                    </a:p>
                  </a:txBody>
                  <a:tcPr marL="17780" marR="17780" marT="0" marB="0" anchor="ctr"/>
                </a:tc>
                <a:extLst>
                  <a:ext uri="{0D108BD9-81ED-4DB2-BD59-A6C34878D82A}">
                    <a16:rowId xmlns:a16="http://schemas.microsoft.com/office/drawing/2014/main" val="10003"/>
                  </a:ext>
                </a:extLst>
              </a:tr>
              <a:tr h="0">
                <a:tc gridSpan="4">
                  <a:txBody>
                    <a:bodyPr/>
                    <a:lstStyle/>
                    <a:p>
                      <a:pPr marL="0" marR="0" indent="0" algn="just">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Livelihood</a:t>
                      </a: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hMerge="1">
                  <a:txBody>
                    <a:bodyPr/>
                    <a:lstStyle/>
                    <a:p>
                      <a:pPr marL="0" marR="0" indent="0" algn="ctr">
                        <a:lnSpc>
                          <a:spcPct val="100000"/>
                        </a:lnSpc>
                        <a:spcBef>
                          <a:spcPts val="0"/>
                        </a:spcBef>
                        <a:spcAft>
                          <a:spcPts val="0"/>
                        </a:spcAft>
                        <a:tabLst>
                          <a:tab pos="900430" algn="l"/>
                          <a:tab pos="54229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hMerge="1">
                  <a:txBody>
                    <a:bodyPr/>
                    <a:lstStyle/>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2616462"/>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Provision of mechanized boat to fishermen community of Noliasahi village for fishing in the near shore area</a:t>
                      </a:r>
                    </a:p>
                  </a:txBody>
                  <a:tcPr marL="17780" marR="177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Lst>
                        <a:defRPr/>
                      </a:pPr>
                      <a:r>
                        <a:rPr lang="en-US" sz="1600" spc="50" dirty="0">
                          <a:effectLst/>
                          <a:latin typeface="Verdana" panose="020B0604030504040204" pitchFamily="34" charset="0"/>
                          <a:ea typeface="Verdana" panose="020B0604030504040204" pitchFamily="34" charset="0"/>
                          <a:cs typeface="Times New Roman"/>
                        </a:rPr>
                        <a:t>5 Nos</a:t>
                      </a:r>
                    </a:p>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3 Nos</a:t>
                      </a:r>
                    </a:p>
                    <a:p>
                      <a:pPr marL="0" marR="0" indent="0" algn="ctr">
                        <a:lnSpc>
                          <a:spcPct val="100000"/>
                        </a:lnSpc>
                        <a:spcBef>
                          <a:spcPts val="0"/>
                        </a:spcBef>
                        <a:spcAft>
                          <a:spcPts val="0"/>
                        </a:spcAft>
                        <a:tabLst>
                          <a:tab pos="900430" algn="l"/>
                          <a:tab pos="54229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2 Nos</a:t>
                      </a:r>
                    </a:p>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387273259"/>
                  </a:ext>
                </a:extLst>
              </a:tr>
              <a:tr h="1576650">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kern="1200" dirty="0">
                          <a:solidFill>
                            <a:schemeClr val="tx1"/>
                          </a:solidFill>
                          <a:effectLst/>
                          <a:latin typeface="Verdana" panose="020B0604030504040204" pitchFamily="34" charset="0"/>
                          <a:ea typeface="Verdana" panose="020B0604030504040204" pitchFamily="34" charset="0"/>
                          <a:cs typeface="+mn-cs"/>
                        </a:rPr>
                        <a:t>Construction of fishing jetty - </a:t>
                      </a:r>
                      <a:r>
                        <a:rPr lang="en-IN" sz="1600" kern="1200" spc="50" dirty="0">
                          <a:solidFill>
                            <a:schemeClr val="tx1"/>
                          </a:solidFill>
                          <a:effectLst/>
                          <a:latin typeface="Verdana" panose="020B0604030504040204" pitchFamily="34" charset="0"/>
                          <a:ea typeface="Verdana" panose="020B0604030504040204" pitchFamily="34" charset="0"/>
                          <a:cs typeface="Times New Roman"/>
                        </a:rPr>
                        <a:t>Fishing boat, engines, navigation equipment and nets would be provided to the fishermen for their livelihood development.</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Lst>
                        <a:defRPr/>
                      </a:pPr>
                      <a:r>
                        <a:rPr lang="en-US" sz="1600" spc="50" dirty="0">
                          <a:effectLst/>
                          <a:latin typeface="Verdana" panose="020B0604030504040204" pitchFamily="34" charset="0"/>
                          <a:ea typeface="Verdana" panose="020B0604030504040204" pitchFamily="34" charset="0"/>
                          <a:cs typeface="Times New Roman"/>
                        </a:rPr>
                        <a:t>Identification of site &amp; statutory clearance</a:t>
                      </a:r>
                    </a:p>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kern="1200" dirty="0">
                          <a:solidFill>
                            <a:schemeClr val="tx1"/>
                          </a:solidFill>
                          <a:effectLst/>
                          <a:latin typeface="Verdana" panose="020B0604030504040204" pitchFamily="34" charset="0"/>
                          <a:ea typeface="Verdana" panose="020B0604030504040204" pitchFamily="34" charset="0"/>
                          <a:cs typeface="+mn-cs"/>
                        </a:rPr>
                        <a:t>Start of construction</a:t>
                      </a:r>
                      <a:endParaRPr lang="en-US" sz="1600" spc="50" dirty="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 pos="54229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r>
                        <a:rPr lang="en-US" sz="1600" kern="1200" dirty="0">
                          <a:solidFill>
                            <a:schemeClr val="tx1"/>
                          </a:solidFill>
                          <a:effectLst/>
                          <a:latin typeface="Verdana" panose="020B0604030504040204" pitchFamily="34" charset="0"/>
                          <a:ea typeface="Verdana" panose="020B0604030504040204" pitchFamily="34" charset="0"/>
                          <a:cs typeface="+mn-cs"/>
                        </a:rPr>
                        <a:t>Continuation of construction;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Verdana" panose="020B0604030504040204" pitchFamily="34" charset="0"/>
                          <a:ea typeface="Verdana" panose="020B0604030504040204" pitchFamily="34" charset="0"/>
                          <a:cs typeface="+mn-cs"/>
                        </a:rPr>
                        <a:t>Commissioning of jetty</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753075650"/>
                  </a:ext>
                </a:extLst>
              </a:tr>
            </a:tbl>
          </a:graphicData>
        </a:graphic>
      </p:graphicFrame>
    </p:spTree>
    <p:extLst>
      <p:ext uri="{BB962C8B-B14F-4D97-AF65-F5344CB8AC3E}">
        <p14:creationId xmlns:p14="http://schemas.microsoft.com/office/powerpoint/2010/main" val="313243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457198"/>
          <a:ext cx="8763000" cy="434340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600200">
                  <a:extLst>
                    <a:ext uri="{9D8B030D-6E8A-4147-A177-3AD203B41FA5}">
                      <a16:colId xmlns:a16="http://schemas.microsoft.com/office/drawing/2014/main" val="454861143"/>
                    </a:ext>
                  </a:extLst>
                </a:gridCol>
                <a:gridCol w="1676400">
                  <a:extLst>
                    <a:ext uri="{9D8B030D-6E8A-4147-A177-3AD203B41FA5}">
                      <a16:colId xmlns:a16="http://schemas.microsoft.com/office/drawing/2014/main" val="588157716"/>
                    </a:ext>
                  </a:extLst>
                </a:gridCol>
                <a:gridCol w="2743200">
                  <a:extLst>
                    <a:ext uri="{9D8B030D-6E8A-4147-A177-3AD203B41FA5}">
                      <a16:colId xmlns:a16="http://schemas.microsoft.com/office/drawing/2014/main" val="3038029447"/>
                    </a:ext>
                  </a:extLst>
                </a:gridCol>
              </a:tblGrid>
              <a:tr h="456962">
                <a:tc>
                  <a:txBody>
                    <a:bodyPr/>
                    <a:lstStyle/>
                    <a:p>
                      <a:pPr marL="0" marR="0" indent="0" algn="ctr">
                        <a:lnSpc>
                          <a:spcPct val="100000"/>
                        </a:lnSpc>
                        <a:spcBef>
                          <a:spcPts val="0"/>
                        </a:spcBef>
                        <a:spcAft>
                          <a:spcPts val="0"/>
                        </a:spcAft>
                        <a:tabLst>
                          <a:tab pos="900430" algn="l"/>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Description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r>
                        <a:rPr lang="en-US" sz="1600" b="1" spc="50" dirty="0">
                          <a:effectLst/>
                          <a:latin typeface="Verdana" panose="020B0604030504040204" pitchFamily="34" charset="0"/>
                          <a:ea typeface="Verdana" panose="020B0604030504040204" pitchFamily="34" charset="0"/>
                          <a:cs typeface="Times New Roman"/>
                        </a:rPr>
                        <a:t>Year 1</a:t>
                      </a:r>
                      <a:endParaRPr lang="en-IN" dirty="0"/>
                    </a:p>
                  </a:txBody>
                  <a:tcPr marL="17780" marR="17780" marT="0" marB="0" anchor="ctr"/>
                </a:tc>
                <a:tc>
                  <a:txBody>
                    <a:bodyPr/>
                    <a:lstStyle/>
                    <a:p>
                      <a:r>
                        <a:rPr lang="en-US" sz="1600" b="1" spc="50" dirty="0">
                          <a:effectLst/>
                          <a:latin typeface="Verdana" panose="020B0604030504040204" pitchFamily="34" charset="0"/>
                          <a:ea typeface="Verdana" panose="020B0604030504040204" pitchFamily="34" charset="0"/>
                          <a:cs typeface="Times New Roman"/>
                        </a:rPr>
                        <a:t>Year 2</a:t>
                      </a:r>
                      <a:endParaRPr lang="en-IN" dirty="0"/>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b="1" spc="50" dirty="0">
                          <a:effectLst/>
                          <a:latin typeface="Verdana" panose="020B0604030504040204" pitchFamily="34" charset="0"/>
                          <a:ea typeface="Verdana" panose="020B0604030504040204" pitchFamily="34" charset="0"/>
                          <a:cs typeface="Times New Roman"/>
                        </a:rPr>
                        <a:t>Year 3</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r h="305040">
                <a:tc gridSpan="4">
                  <a:txBody>
                    <a:bodyPr/>
                    <a:lstStyle/>
                    <a:p>
                      <a:pPr>
                        <a:lnSpc>
                          <a:spcPct val="100000"/>
                        </a:lnSpc>
                      </a:pPr>
                      <a:r>
                        <a:rPr lang="en-US" sz="1600" b="1" dirty="0">
                          <a:latin typeface="Verdana" panose="020B0604030504040204" pitchFamily="34" charset="0"/>
                          <a:ea typeface="Verdana" panose="020B0604030504040204" pitchFamily="34" charset="0"/>
                        </a:rPr>
                        <a:t>Infrastructure</a:t>
                      </a:r>
                    </a:p>
                  </a:txBody>
                  <a:tcPr/>
                </a:tc>
                <a:tc hMerge="1">
                  <a:txBody>
                    <a:bodyPr/>
                    <a:lstStyle/>
                    <a:p>
                      <a:endParaRPr lang="en-IN"/>
                    </a:p>
                  </a:txBody>
                  <a:tcPr/>
                </a:tc>
                <a:tc hMerge="1">
                  <a:txBody>
                    <a:bodyPr/>
                    <a:lstStyle/>
                    <a:p>
                      <a:endParaRPr lang="en-IN"/>
                    </a:p>
                  </a:txBody>
                  <a:tcPr/>
                </a:tc>
                <a:tc hMerge="1">
                  <a:txBody>
                    <a:bodyPr/>
                    <a:lstStyle/>
                    <a:p>
                      <a:pPr>
                        <a:lnSpc>
                          <a:spcPct val="100000"/>
                        </a:lnSpc>
                      </a:pPr>
                      <a:endParaRPr lang="en-US" sz="1600" b="1"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807960">
                <a:tc>
                  <a:txBody>
                    <a:bodyPr/>
                    <a:lstStyle/>
                    <a:p>
                      <a:pPr marL="0" marR="0" indent="0" algn="l">
                        <a:lnSpc>
                          <a:spcPct val="100000"/>
                        </a:lnSpc>
                        <a:spcBef>
                          <a:spcPts val="0"/>
                        </a:spcBef>
                        <a:spcAft>
                          <a:spcPts val="0"/>
                        </a:spcAft>
                        <a:tabLst>
                          <a:tab pos="900430" algn="l"/>
                          <a:tab pos="542290" algn="dec"/>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Construction/development of road in peripheral villages</a:t>
                      </a:r>
                    </a:p>
                  </a:txBody>
                  <a:tcPr marL="17780" marR="17780" marT="0" marB="0"/>
                </a:tc>
                <a:tc>
                  <a:txBody>
                    <a:bodyPr/>
                    <a:lstStyle/>
                    <a:p>
                      <a:r>
                        <a:rPr lang="en-US" sz="1600" kern="1200" spc="50" dirty="0">
                          <a:solidFill>
                            <a:schemeClr val="tx1"/>
                          </a:solidFill>
                          <a:effectLst/>
                          <a:latin typeface="Verdana" panose="020B0604030504040204" pitchFamily="34" charset="0"/>
                          <a:ea typeface="Verdana" panose="020B0604030504040204" pitchFamily="34" charset="0"/>
                          <a:cs typeface="Times New Roman"/>
                        </a:rPr>
                        <a:t>2 km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IN" dirty="0"/>
                    </a:p>
                  </a:txBody>
                  <a:tcPr marL="17780" marR="17780" marT="0" marB="0"/>
                </a:tc>
                <a:tc>
                  <a:txBody>
                    <a:bodyPr/>
                    <a:lstStyle/>
                    <a:p>
                      <a:r>
                        <a:rPr lang="en-US" sz="1600" kern="1200" spc="50" dirty="0">
                          <a:solidFill>
                            <a:schemeClr val="tx1"/>
                          </a:solidFill>
                          <a:effectLst/>
                          <a:latin typeface="Verdana" panose="020B0604030504040204" pitchFamily="34" charset="0"/>
                          <a:ea typeface="Verdana" panose="020B0604030504040204" pitchFamily="34" charset="0"/>
                          <a:cs typeface="Times New Roman"/>
                        </a:rPr>
                        <a:t>4 km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Dhinkia</a:t>
                      </a:r>
                      <a:endParaRPr lang="en-IN" dirty="0"/>
                    </a:p>
                  </a:txBody>
                  <a:tcPr marL="17780" marR="17780" marT="0" marB="0"/>
                </a:tc>
                <a:tc>
                  <a:txBody>
                    <a:bodyPr/>
                    <a:lstStyle/>
                    <a:p>
                      <a:pPr marL="0" marR="0" indent="0" algn="l" defTabSz="914400" rtl="0" eaLnBrk="1" latinLnBrk="0" hangingPunct="1">
                        <a:lnSpc>
                          <a:spcPct val="100000"/>
                        </a:lnSpc>
                        <a:spcBef>
                          <a:spcPts val="0"/>
                        </a:spcBef>
                        <a:spcAft>
                          <a:spcPts val="0"/>
                        </a:spcAft>
                        <a:tabLst>
                          <a:tab pos="900430" algn="l"/>
                          <a:tab pos="542290" algn="dec"/>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4 km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Nuagaon</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2 km in Noliasahi and 2 km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Bayanala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Kandha</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3"/>
                  </a:ext>
                </a:extLst>
              </a:tr>
              <a:tr h="304800">
                <a:tc gridSpan="4">
                  <a:txBody>
                    <a:bodyPr/>
                    <a:lstStyle/>
                    <a:p>
                      <a:pPr marL="0" marR="0" indent="0" algn="l">
                        <a:lnSpc>
                          <a:spcPct val="100000"/>
                        </a:lnSpc>
                        <a:spcBef>
                          <a:spcPts val="0"/>
                        </a:spcBef>
                        <a:spcAft>
                          <a:spcPts val="0"/>
                        </a:spcAft>
                        <a:tabLst>
                          <a:tab pos="900430" algn="l"/>
                          <a:tab pos="542290" algn="dec"/>
                          <a:tab pos="900430" algn="l"/>
                          <a:tab pos="2743200" algn="ctr"/>
                        </a:tabLst>
                      </a:pPr>
                      <a:r>
                        <a:rPr lang="en-US" sz="1600" b="1" kern="1200" spc="50" dirty="0">
                          <a:solidFill>
                            <a:schemeClr val="tx1"/>
                          </a:solidFill>
                          <a:effectLst/>
                          <a:latin typeface="Verdana" panose="020B0604030504040204" pitchFamily="34" charset="0"/>
                          <a:ea typeface="Verdana" panose="020B0604030504040204" pitchFamily="34" charset="0"/>
                          <a:cs typeface="Times New Roman"/>
                        </a:rPr>
                        <a:t>Solar Lighting </a:t>
                      </a:r>
                    </a:p>
                  </a:txBody>
                  <a:tcPr marL="17780" marR="17780" marT="0" marB="0"/>
                </a:tc>
                <a:tc hMerge="1">
                  <a:txBody>
                    <a:bodyPr/>
                    <a:lstStyle/>
                    <a:p>
                      <a:endParaRPr lang="en-IN"/>
                    </a:p>
                  </a:txBody>
                  <a:tcPr/>
                </a:tc>
                <a:tc hMerge="1">
                  <a:txBody>
                    <a:bodyPr/>
                    <a:lstStyle/>
                    <a:p>
                      <a:endParaRPr lang="en-IN"/>
                    </a:p>
                  </a:txBody>
                  <a:tcPr/>
                </a:tc>
                <a:tc hMerge="1">
                  <a:txBody>
                    <a:bodyPr/>
                    <a:lstStyle/>
                    <a:p>
                      <a:pPr marL="0" marR="0" indent="0" algn="l">
                        <a:lnSpc>
                          <a:spcPct val="100000"/>
                        </a:lnSpc>
                        <a:spcBef>
                          <a:spcPts val="0"/>
                        </a:spcBef>
                        <a:spcAft>
                          <a:spcPts val="0"/>
                        </a:spcAft>
                        <a:tabLst>
                          <a:tab pos="900430" algn="l"/>
                          <a:tab pos="542290" algn="dec"/>
                          <a:tab pos="900430" algn="l"/>
                          <a:tab pos="2743200" algn="ctr"/>
                        </a:tabLst>
                      </a:pPr>
                      <a:endParaRPr lang="en-US" sz="1600" b="1"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27562020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Solar LED street lighting in villages (</a:t>
                      </a:r>
                      <a:r>
                        <a:rPr lang="en-US" sz="1600" spc="50" dirty="0" err="1">
                          <a:effectLst/>
                          <a:latin typeface="Verdana" panose="020B0604030504040204" pitchFamily="34" charset="0"/>
                          <a:ea typeface="Verdana" panose="020B0604030504040204" pitchFamily="34" charset="0"/>
                          <a:cs typeface="Times New Roman"/>
                        </a:rPr>
                        <a:t>Dhinkia</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Nuagoan</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Gobindpur</a:t>
                      </a:r>
                      <a:r>
                        <a:rPr lang="en-US" sz="1600" spc="50" dirty="0">
                          <a:effectLst/>
                          <a:latin typeface="Verdana" panose="020B0604030504040204" pitchFamily="34" charset="0"/>
                          <a:ea typeface="Verdana" panose="020B0604030504040204" pitchFamily="34" charset="0"/>
                          <a:cs typeface="Times New Roman"/>
                        </a:rPr>
                        <a:t>,  Raghunathpur </a:t>
                      </a:r>
                      <a:r>
                        <a:rPr lang="en-US" sz="1600" spc="50" dirty="0" err="1">
                          <a:effectLst/>
                          <a:latin typeface="Verdana" panose="020B0604030504040204" pitchFamily="34" charset="0"/>
                          <a:ea typeface="Verdana" panose="020B0604030504040204" pitchFamily="34" charset="0"/>
                          <a:cs typeface="Times New Roman"/>
                        </a:rPr>
                        <a:t>Garhkujang</a:t>
                      </a:r>
                      <a:r>
                        <a:rPr lang="en-US" sz="1600" spc="50" dirty="0">
                          <a:effectLst/>
                          <a:latin typeface="Verdana" panose="020B0604030504040204" pitchFamily="34" charset="0"/>
                          <a:ea typeface="Verdana" panose="020B0604030504040204" pitchFamily="34" charset="0"/>
                          <a:cs typeface="Times New Roman"/>
                        </a:rPr>
                        <a:t>, Noliasahi, </a:t>
                      </a:r>
                      <a:r>
                        <a:rPr lang="en-US" sz="1600" spc="50" dirty="0" err="1">
                          <a:effectLst/>
                          <a:latin typeface="Verdana" panose="020B0604030504040204" pitchFamily="34" charset="0"/>
                          <a:ea typeface="Verdana" panose="020B0604030504040204" pitchFamily="34" charset="0"/>
                          <a:cs typeface="Times New Roman"/>
                        </a:rPr>
                        <a:t>Pankapal</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Bayanalkanda</a:t>
                      </a:r>
                      <a:r>
                        <a:rPr lang="en-US" sz="1600" spc="50" dirty="0">
                          <a:effectLst/>
                          <a:latin typeface="Verdana" panose="020B0604030504040204" pitchFamily="34" charset="0"/>
                          <a:ea typeface="Verdana" panose="020B0604030504040204" pitchFamily="34" charset="0"/>
                          <a:cs typeface="Times New Roman"/>
                        </a:rPr>
                        <a:t>, Raghunathpur, </a:t>
                      </a:r>
                      <a:r>
                        <a:rPr lang="en-US" sz="1600" spc="50" dirty="0" err="1">
                          <a:effectLst/>
                          <a:latin typeface="Verdana" panose="020B0604030504040204" pitchFamily="34" charset="0"/>
                          <a:ea typeface="Verdana" panose="020B0604030504040204" pitchFamily="34" charset="0"/>
                          <a:cs typeface="Times New Roman"/>
                        </a:rPr>
                        <a:t>Abhaychandapur</a:t>
                      </a:r>
                      <a:r>
                        <a:rPr lang="en-US" sz="1600" spc="50" dirty="0">
                          <a:effectLst/>
                          <a:latin typeface="Verdana" panose="020B0604030504040204" pitchFamily="34" charset="0"/>
                          <a:ea typeface="Verdana" panose="020B0604030504040204" pitchFamily="34" charset="0"/>
                          <a:cs typeface="Times New Roman"/>
                        </a:rPr>
                        <a:t> &amp; Kujang</a:t>
                      </a:r>
                      <a:endParaRPr lang="en-US" sz="1600" b="1"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200 Nos. covering </a:t>
                      </a:r>
                      <a:r>
                        <a:rPr lang="en-US" sz="1600" spc="50" dirty="0" err="1">
                          <a:effectLst/>
                          <a:latin typeface="Verdana" panose="020B0604030504040204" pitchFamily="34" charset="0"/>
                          <a:ea typeface="Verdana" panose="020B0604030504040204" pitchFamily="34" charset="0"/>
                          <a:cs typeface="Times New Roman"/>
                        </a:rPr>
                        <a:t>Dhinkia</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Nuagoan</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Gobindpur</a:t>
                      </a:r>
                      <a:r>
                        <a:rPr lang="en-US" sz="1600" spc="50" dirty="0">
                          <a:effectLst/>
                          <a:latin typeface="Verdana" panose="020B0604030504040204" pitchFamily="34" charset="0"/>
                          <a:ea typeface="Verdana" panose="020B0604030504040204" pitchFamily="34" charset="0"/>
                          <a:cs typeface="Times New Roman"/>
                        </a:rPr>
                        <a:t>,  Raghunath-</a:t>
                      </a:r>
                      <a:r>
                        <a:rPr lang="en-US" sz="1600" spc="50" dirty="0" err="1">
                          <a:effectLst/>
                          <a:latin typeface="Verdana" panose="020B0604030504040204" pitchFamily="34" charset="0"/>
                          <a:ea typeface="Verdana" panose="020B0604030504040204" pitchFamily="34" charset="0"/>
                          <a:cs typeface="Times New Roman"/>
                        </a:rPr>
                        <a:t>pur</a:t>
                      </a:r>
                      <a:r>
                        <a:rPr lang="en-US" sz="1600" spc="50" dirty="0">
                          <a:effectLst/>
                          <a:latin typeface="Verdana" panose="020B0604030504040204" pitchFamily="34" charset="0"/>
                          <a:ea typeface="Verdana" panose="020B0604030504040204" pitchFamily="34" charset="0"/>
                          <a:cs typeface="Times New Roman"/>
                        </a:rPr>
                        <a:t> </a:t>
                      </a:r>
                    </a:p>
                    <a:p>
                      <a:pPr marL="0" marR="0" indent="0" algn="l" defTabSz="914400" rtl="0" eaLnBrk="1" latinLnBrk="0" hangingPunct="1">
                        <a:lnSpc>
                          <a:spcPct val="100000"/>
                        </a:lnSpc>
                        <a:spcBef>
                          <a:spcPts val="0"/>
                        </a:spcBef>
                        <a:spcAft>
                          <a:spcPts val="0"/>
                        </a:spcAft>
                        <a:tabLst>
                          <a:tab pos="900430" algn="l"/>
                          <a:tab pos="542290" algn="dec"/>
                          <a:tab pos="900430" algn="l"/>
                          <a:tab pos="2743200" algn="ctr"/>
                        </a:tabLst>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200 Nos covering </a:t>
                      </a:r>
                      <a:r>
                        <a:rPr lang="en-US" sz="1600" spc="50" dirty="0" err="1">
                          <a:effectLst/>
                          <a:latin typeface="Verdana" panose="020B0604030504040204" pitchFamily="34" charset="0"/>
                          <a:ea typeface="Verdana" panose="020B0604030504040204" pitchFamily="34" charset="0"/>
                          <a:cs typeface="Times New Roman"/>
                        </a:rPr>
                        <a:t>Garhkujang</a:t>
                      </a:r>
                      <a:r>
                        <a:rPr lang="en-US" sz="1600" spc="50" dirty="0">
                          <a:effectLst/>
                          <a:latin typeface="Verdana" panose="020B0604030504040204" pitchFamily="34" charset="0"/>
                          <a:ea typeface="Verdana" panose="020B0604030504040204" pitchFamily="34" charset="0"/>
                          <a:cs typeface="Times New Roman"/>
                        </a:rPr>
                        <a:t>, Noliasahi, </a:t>
                      </a:r>
                      <a:r>
                        <a:rPr lang="en-US" sz="1600" spc="50" dirty="0" err="1">
                          <a:effectLst/>
                          <a:latin typeface="Verdana" panose="020B0604030504040204" pitchFamily="34" charset="0"/>
                          <a:ea typeface="Verdana" panose="020B0604030504040204" pitchFamily="34" charset="0"/>
                          <a:cs typeface="Times New Roman"/>
                        </a:rPr>
                        <a:t>Pankapal</a:t>
                      </a:r>
                      <a:r>
                        <a:rPr lang="en-US" sz="1600" spc="50" dirty="0">
                          <a:effectLst/>
                          <a:latin typeface="Verdana" panose="020B0604030504040204" pitchFamily="34" charset="0"/>
                          <a:ea typeface="Verdana" panose="020B0604030504040204" pitchFamily="34" charset="0"/>
                          <a:cs typeface="Times New Roman"/>
                        </a:rPr>
                        <a:t>, </a:t>
                      </a:r>
                      <a:r>
                        <a:rPr lang="en-US" sz="1600" spc="50" dirty="0" err="1">
                          <a:effectLst/>
                          <a:latin typeface="Verdana" panose="020B0604030504040204" pitchFamily="34" charset="0"/>
                          <a:ea typeface="Verdana" panose="020B0604030504040204" pitchFamily="34" charset="0"/>
                          <a:cs typeface="Times New Roman"/>
                        </a:rPr>
                        <a:t>Bayanal-kanda</a:t>
                      </a:r>
                      <a:endParaRPr lang="en-US" sz="1600" spc="50" dirty="0">
                        <a:effectLst/>
                        <a:latin typeface="Verdana" panose="020B0604030504040204" pitchFamily="34" charset="0"/>
                        <a:ea typeface="Verdana" panose="020B0604030504040204" pitchFamily="34" charset="0"/>
                        <a:cs typeface="Times New Roman"/>
                      </a:endParaRPr>
                    </a:p>
                    <a:p>
                      <a:pPr marL="0" marR="0" indent="0" algn="l" defTabSz="914400" rtl="0" eaLnBrk="1" latinLnBrk="0" hangingPunct="1">
                        <a:lnSpc>
                          <a:spcPct val="100000"/>
                        </a:lnSpc>
                        <a:spcBef>
                          <a:spcPts val="0"/>
                        </a:spcBef>
                        <a:spcAft>
                          <a:spcPts val="0"/>
                        </a:spcAft>
                        <a:tabLst>
                          <a:tab pos="900430" algn="l"/>
                          <a:tab pos="542290" algn="dec"/>
                          <a:tab pos="900430" algn="l"/>
                          <a:tab pos="2743200" algn="ctr"/>
                        </a:tabLst>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200 covering Raghunathpur, </a:t>
                      </a:r>
                      <a:r>
                        <a:rPr lang="en-US" sz="1600" spc="50" dirty="0" err="1">
                          <a:effectLst/>
                          <a:latin typeface="Verdana" panose="020B0604030504040204" pitchFamily="34" charset="0"/>
                          <a:ea typeface="Verdana" panose="020B0604030504040204" pitchFamily="34" charset="0"/>
                          <a:cs typeface="Times New Roman"/>
                        </a:rPr>
                        <a:t>Abhaychandapur</a:t>
                      </a:r>
                      <a:r>
                        <a:rPr lang="en-US" sz="1600" spc="50" dirty="0">
                          <a:effectLst/>
                          <a:latin typeface="Verdana" panose="020B0604030504040204" pitchFamily="34" charset="0"/>
                          <a:ea typeface="Verdana" panose="020B0604030504040204" pitchFamily="34" charset="0"/>
                          <a:cs typeface="Times New Roman"/>
                        </a:rPr>
                        <a:t> &amp; Kujang</a:t>
                      </a:r>
                    </a:p>
                    <a:p>
                      <a:pPr marL="0" marR="0" indent="0" algn="l" defTabSz="914400" rtl="0" eaLnBrk="1" fontAlgn="auto" latinLnBrk="0" hangingPunct="1">
                        <a:lnSpc>
                          <a:spcPct val="100000"/>
                        </a:lnSpc>
                        <a:spcBef>
                          <a:spcPts val="0"/>
                        </a:spcBef>
                        <a:spcAft>
                          <a:spcPts val="0"/>
                        </a:spcAft>
                        <a:buClrTx/>
                        <a:buSzTx/>
                        <a:buFontTx/>
                        <a:buNone/>
                        <a:tabLst>
                          <a:tab pos="900430" algn="l"/>
                          <a:tab pos="542290" algn="dec"/>
                          <a:tab pos="900430" algn="l"/>
                          <a:tab pos="2743200" algn="ctr"/>
                        </a:tabLst>
                        <a:defRPr/>
                      </a:pP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3446477263"/>
                  </a:ext>
                </a:extLst>
              </a:tr>
            </a:tbl>
          </a:graphicData>
        </a:graphic>
      </p:graphicFrame>
      <p:graphicFrame>
        <p:nvGraphicFramePr>
          <p:cNvPr id="2" name="Table 1"/>
          <p:cNvGraphicFramePr>
            <a:graphicFrameLocks noGrp="1"/>
          </p:cNvGraphicFramePr>
          <p:nvPr/>
        </p:nvGraphicFramePr>
        <p:xfrm>
          <a:off x="228600" y="4821382"/>
          <a:ext cx="8763000" cy="1808018"/>
        </p:xfrm>
        <a:graphic>
          <a:graphicData uri="http://schemas.openxmlformats.org/drawingml/2006/table">
            <a:tbl>
              <a:tblPr firstRow="1" firstCol="1" lastRow="1" lastCol="1" bandRow="1" bandCol="1">
                <a:tableStyleId>{5940675A-B579-460E-94D1-54222C63F5DA}</a:tableStyleId>
              </a:tblPr>
              <a:tblGrid>
                <a:gridCol w="2743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279279">
                <a:tc gridSpan="4">
                  <a:txBody>
                    <a:bodyPr/>
                    <a:lstStyle/>
                    <a:p>
                      <a:pPr marL="0" marR="0" indent="0" algn="l">
                        <a:lnSpc>
                          <a:spcPct val="150000"/>
                        </a:lnSpc>
                        <a:spcBef>
                          <a:spcPts val="0"/>
                        </a:spcBef>
                        <a:spcAft>
                          <a:spcPts val="0"/>
                        </a:spcAft>
                        <a:tabLst>
                          <a:tab pos="900430" algn="l"/>
                          <a:tab pos="542290" algn="dec"/>
                          <a:tab pos="900430" algn="l"/>
                          <a:tab pos="2743200" algn="ctr"/>
                        </a:tabLst>
                      </a:pPr>
                      <a:r>
                        <a:rPr lang="en-US" sz="1600" b="1" kern="1200" spc="50" dirty="0" err="1">
                          <a:effectLst/>
                          <a:latin typeface="Verdana" panose="020B0604030504040204" pitchFamily="34" charset="0"/>
                          <a:ea typeface="Verdana" panose="020B0604030504040204" pitchFamily="34" charset="0"/>
                        </a:rPr>
                        <a:t>Swachh</a:t>
                      </a:r>
                      <a:r>
                        <a:rPr lang="en-US" sz="1600" b="1" kern="1200" spc="50" dirty="0">
                          <a:effectLst/>
                          <a:latin typeface="Verdana" panose="020B0604030504040204" pitchFamily="34" charset="0"/>
                          <a:ea typeface="Verdana" panose="020B0604030504040204" pitchFamily="34" charset="0"/>
                        </a:rPr>
                        <a:t> Bharat</a:t>
                      </a:r>
                      <a:endParaRPr lang="en-US" sz="1600" b="1"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91534">
                <a:tc>
                  <a:txBody>
                    <a:bodyPr/>
                    <a:lstStyle/>
                    <a:p>
                      <a:pPr marL="0" marR="0" indent="0" algn="l">
                        <a:lnSpc>
                          <a:spcPct val="100000"/>
                        </a:lnSpc>
                        <a:spcBef>
                          <a:spcPts val="0"/>
                        </a:spcBef>
                        <a:spcAft>
                          <a:spcPts val="0"/>
                        </a:spcAft>
                        <a:tabLst>
                          <a:tab pos="900430" algn="l"/>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Distribution of dust bin in the surrounding villages &amp;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Mechanised</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vehicle for garbage lifting and transportation</a:t>
                      </a: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1000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coloured</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bins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Dhinkia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Nuagaon</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and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Gobindpur</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4 Nos of mechanized vehicle</a:t>
                      </a:r>
                    </a:p>
                  </a:txBody>
                  <a:tcPr marL="17780" marR="17780" marT="0" marB="0"/>
                </a:tc>
                <a:tc>
                  <a:txBody>
                    <a:bodyPr/>
                    <a:lstStyle/>
                    <a:p>
                      <a:pPr marL="0" marR="0" indent="0" algn="l">
                        <a:lnSpc>
                          <a:spcPct val="100000"/>
                        </a:lnSpc>
                        <a:spcBef>
                          <a:spcPts val="0"/>
                        </a:spcBef>
                        <a:spcAft>
                          <a:spcPts val="0"/>
                        </a:spcAft>
                        <a:tabLst>
                          <a:tab pos="900430" algn="l"/>
                          <a:tab pos="549910" algn="dec"/>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Times New Roman"/>
                        </a:rPr>
                        <a:t>500 Colored bins in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Bayanala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Kandha</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Gadkujang</a:t>
                      </a:r>
                      <a:r>
                        <a:rPr lang="en-US" sz="1600" kern="1200" spc="50" dirty="0">
                          <a:solidFill>
                            <a:schemeClr val="tx1"/>
                          </a:solidFill>
                          <a:effectLst/>
                          <a:latin typeface="Verdana" panose="020B0604030504040204" pitchFamily="34" charset="0"/>
                          <a:ea typeface="Verdana" panose="020B0604030504040204" pitchFamily="34" charset="0"/>
                          <a:cs typeface="Times New Roman"/>
                        </a:rPr>
                        <a:t>, </a:t>
                      </a:r>
                      <a:r>
                        <a:rPr lang="en-US" sz="1600" kern="1200" spc="50" dirty="0" err="1">
                          <a:solidFill>
                            <a:schemeClr val="tx1"/>
                          </a:solidFill>
                          <a:effectLst/>
                          <a:latin typeface="Verdana" panose="020B0604030504040204" pitchFamily="34" charset="0"/>
                          <a:ea typeface="Verdana" panose="020B0604030504040204" pitchFamily="34" charset="0"/>
                          <a:cs typeface="Times New Roman"/>
                        </a:rPr>
                        <a:t>Abhaychandpur</a:t>
                      </a:r>
                      <a:endParaRPr lang="en-US" sz="1600" kern="1200" spc="50" dirty="0">
                        <a:solidFill>
                          <a:schemeClr val="tx1"/>
                        </a:solidFill>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255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199" y="817019"/>
          <a:ext cx="8382001" cy="325981"/>
        </p:xfrm>
        <a:graphic>
          <a:graphicData uri="http://schemas.openxmlformats.org/drawingml/2006/table">
            <a:tbl>
              <a:tblPr firstRow="1" bandRow="1">
                <a:tableStyleId>{5940675A-B579-460E-94D1-54222C63F5DA}</a:tableStyleId>
              </a:tblPr>
              <a:tblGrid>
                <a:gridCol w="2823411">
                  <a:extLst>
                    <a:ext uri="{9D8B030D-6E8A-4147-A177-3AD203B41FA5}">
                      <a16:colId xmlns:a16="http://schemas.microsoft.com/office/drawing/2014/main" val="20000"/>
                    </a:ext>
                  </a:extLst>
                </a:gridCol>
                <a:gridCol w="1411705">
                  <a:extLst>
                    <a:ext uri="{9D8B030D-6E8A-4147-A177-3AD203B41FA5}">
                      <a16:colId xmlns:a16="http://schemas.microsoft.com/office/drawing/2014/main" val="20001"/>
                    </a:ext>
                  </a:extLst>
                </a:gridCol>
                <a:gridCol w="2013285">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25981">
                <a:tc>
                  <a:txBody>
                    <a:bodyPr/>
                    <a:lstStyle/>
                    <a:p>
                      <a:pPr marL="0" marR="0" indent="0" algn="ctr">
                        <a:lnSpc>
                          <a:spcPct val="100000"/>
                        </a:lnSpc>
                        <a:spcBef>
                          <a:spcPts val="0"/>
                        </a:spcBef>
                        <a:spcAft>
                          <a:spcPts val="0"/>
                        </a:spcAft>
                        <a:tabLst>
                          <a:tab pos="900430" algn="l"/>
                          <a:tab pos="900430" algn="l"/>
                          <a:tab pos="2743200" algn="ctr"/>
                        </a:tabLst>
                      </a:pPr>
                      <a:r>
                        <a:rPr lang="en-US" sz="2000" b="1" spc="50" dirty="0">
                          <a:effectLst/>
                          <a:latin typeface="Verdana" panose="020B0604030504040204" pitchFamily="34" charset="0"/>
                          <a:ea typeface="Verdana" panose="020B0604030504040204" pitchFamily="34" charset="0"/>
                          <a:cs typeface="Times New Roman"/>
                        </a:rPr>
                        <a:t>Description</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2000" b="1" spc="50" dirty="0">
                          <a:effectLst/>
                          <a:latin typeface="Verdana" panose="020B0604030504040204" pitchFamily="34" charset="0"/>
                          <a:ea typeface="Verdana" panose="020B0604030504040204" pitchFamily="34" charset="0"/>
                          <a:cs typeface="Times New Roman"/>
                        </a:rPr>
                        <a:t>Year 1</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2000" b="1" spc="50" dirty="0">
                          <a:effectLst/>
                          <a:latin typeface="Verdana" panose="020B0604030504040204" pitchFamily="34" charset="0"/>
                          <a:ea typeface="Verdana" panose="020B0604030504040204" pitchFamily="34" charset="0"/>
                          <a:cs typeface="Times New Roman"/>
                        </a:rPr>
                        <a:t>Year 2</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2000" b="1" spc="50" dirty="0">
                          <a:effectLst/>
                          <a:latin typeface="Verdana" panose="020B0604030504040204" pitchFamily="34" charset="0"/>
                          <a:ea typeface="Verdana" panose="020B0604030504040204" pitchFamily="34" charset="0"/>
                          <a:cs typeface="Times New Roman"/>
                        </a:rPr>
                        <a:t>Year 3</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67385328"/>
              </p:ext>
            </p:extLst>
          </p:nvPr>
        </p:nvGraphicFramePr>
        <p:xfrm>
          <a:off x="464126" y="1143000"/>
          <a:ext cx="8382001" cy="5474118"/>
        </p:xfrm>
        <a:graphic>
          <a:graphicData uri="http://schemas.openxmlformats.org/drawingml/2006/table">
            <a:tbl>
              <a:tblPr firstRow="1" firstCol="1" lastRow="1" lastCol="1" bandRow="1" bandCol="1">
                <a:tableStyleId>{5940675A-B579-460E-94D1-54222C63F5DA}</a:tableStyleId>
              </a:tblPr>
              <a:tblGrid>
                <a:gridCol w="3245785">
                  <a:extLst>
                    <a:ext uri="{9D8B030D-6E8A-4147-A177-3AD203B41FA5}">
                      <a16:colId xmlns:a16="http://schemas.microsoft.com/office/drawing/2014/main" val="20000"/>
                    </a:ext>
                  </a:extLst>
                </a:gridCol>
                <a:gridCol w="1518886">
                  <a:extLst>
                    <a:ext uri="{9D8B030D-6E8A-4147-A177-3AD203B41FA5}">
                      <a16:colId xmlns:a16="http://schemas.microsoft.com/office/drawing/2014/main" val="20001"/>
                    </a:ext>
                  </a:extLst>
                </a:gridCol>
                <a:gridCol w="1517578">
                  <a:extLst>
                    <a:ext uri="{9D8B030D-6E8A-4147-A177-3AD203B41FA5}">
                      <a16:colId xmlns:a16="http://schemas.microsoft.com/office/drawing/2014/main" val="20002"/>
                    </a:ext>
                  </a:extLst>
                </a:gridCol>
                <a:gridCol w="2099752">
                  <a:extLst>
                    <a:ext uri="{9D8B030D-6E8A-4147-A177-3AD203B41FA5}">
                      <a16:colId xmlns:a16="http://schemas.microsoft.com/office/drawing/2014/main" val="20003"/>
                    </a:ext>
                  </a:extLst>
                </a:gridCol>
              </a:tblGrid>
              <a:tr h="440608">
                <a:tc gridSpan="4">
                  <a:txBody>
                    <a:bodyPr/>
                    <a:lstStyle/>
                    <a:p>
                      <a:pPr marL="0" marR="0" indent="0" algn="l">
                        <a:lnSpc>
                          <a:spcPct val="150000"/>
                        </a:lnSpc>
                        <a:spcBef>
                          <a:spcPts val="0"/>
                        </a:spcBef>
                        <a:spcAft>
                          <a:spcPts val="0"/>
                        </a:spcAft>
                        <a:tabLst>
                          <a:tab pos="900430" algn="l"/>
                          <a:tab pos="542290" algn="dec"/>
                          <a:tab pos="900430" algn="l"/>
                          <a:tab pos="2743200" algn="ctr"/>
                        </a:tabLst>
                      </a:pPr>
                      <a:r>
                        <a:rPr lang="en-US" sz="1600" b="1" spc="50" dirty="0">
                          <a:effectLst/>
                          <a:latin typeface="Verdana" panose="020B0604030504040204" pitchFamily="34" charset="0"/>
                          <a:ea typeface="Verdana" panose="020B0604030504040204" pitchFamily="34" charset="0"/>
                        </a:rPr>
                        <a:t>Environment</a:t>
                      </a:r>
                      <a:endParaRPr lang="en-US" sz="1600" b="1"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4469">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rPr>
                        <a:t>Construction of stone pitching in sea beach</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5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Investigation &amp; ordering</a:t>
                      </a:r>
                    </a:p>
                  </a:txBody>
                  <a:tcPr marL="17780" marR="17780" marT="0" marB="0"/>
                </a:tc>
                <a:tc>
                  <a:txBody>
                    <a:bodyPr/>
                    <a:lstStyle/>
                    <a:p>
                      <a:pPr marL="0" marR="0" indent="0" algn="ctr">
                        <a:lnSpc>
                          <a:spcPct val="15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1.0km</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5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rPr>
                        <a:t>1 km</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1"/>
                  </a:ext>
                </a:extLst>
              </a:tr>
              <a:tr h="1313598">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rPr>
                        <a:t>Carry out urban plantation and afforestation programs in</a:t>
                      </a:r>
                      <a:r>
                        <a:rPr lang="en-US" sz="1600" kern="1200" spc="50" dirty="0">
                          <a:solidFill>
                            <a:schemeClr val="tx1"/>
                          </a:solidFill>
                          <a:effectLst/>
                          <a:latin typeface="Verdana" panose="020B0604030504040204" pitchFamily="34" charset="0"/>
                          <a:ea typeface="Verdana" panose="020B0604030504040204" pitchFamily="34" charset="0"/>
                          <a:cs typeface="+mn-cs"/>
                        </a:rPr>
                        <a:t> villages including </a:t>
                      </a:r>
                      <a:r>
                        <a:rPr lang="en-US" sz="1600" kern="1200" spc="50" dirty="0" err="1">
                          <a:solidFill>
                            <a:schemeClr val="tx1"/>
                          </a:solidFill>
                          <a:effectLst/>
                          <a:latin typeface="Verdana" panose="020B0604030504040204" pitchFamily="34" charset="0"/>
                          <a:ea typeface="Verdana" panose="020B0604030504040204" pitchFamily="34" charset="0"/>
                          <a:cs typeface="+mn-cs"/>
                        </a:rPr>
                        <a:t>Dhinkia</a:t>
                      </a:r>
                      <a:r>
                        <a:rPr lang="en-US" sz="1600" kern="1200" spc="50" dirty="0">
                          <a:solidFill>
                            <a:schemeClr val="tx1"/>
                          </a:solidFill>
                          <a:effectLst/>
                          <a:latin typeface="Verdana" panose="020B0604030504040204" pitchFamily="34" charset="0"/>
                          <a:ea typeface="Verdana" panose="020B0604030504040204" pitchFamily="34" charset="0"/>
                          <a:cs typeface="+mn-cs"/>
                        </a:rPr>
                        <a:t>, </a:t>
                      </a:r>
                      <a:r>
                        <a:rPr lang="en-US" sz="1600" kern="1200" spc="50" dirty="0" err="1">
                          <a:solidFill>
                            <a:schemeClr val="tx1"/>
                          </a:solidFill>
                          <a:effectLst/>
                          <a:latin typeface="Verdana" panose="020B0604030504040204" pitchFamily="34" charset="0"/>
                          <a:ea typeface="Verdana" panose="020B0604030504040204" pitchFamily="34" charset="0"/>
                          <a:cs typeface="+mn-cs"/>
                        </a:rPr>
                        <a:t>Govindpur</a:t>
                      </a:r>
                      <a:r>
                        <a:rPr lang="en-US" sz="1600" kern="1200" spc="50" dirty="0">
                          <a:solidFill>
                            <a:schemeClr val="tx1"/>
                          </a:solidFill>
                          <a:effectLst/>
                          <a:latin typeface="Verdana" panose="020B0604030504040204" pitchFamily="34" charset="0"/>
                          <a:ea typeface="Verdana" panose="020B0604030504040204" pitchFamily="34" charset="0"/>
                          <a:cs typeface="+mn-cs"/>
                        </a:rPr>
                        <a:t>, </a:t>
                      </a:r>
                      <a:r>
                        <a:rPr lang="en-US" sz="1600" kern="1200" spc="50" dirty="0" err="1">
                          <a:solidFill>
                            <a:schemeClr val="tx1"/>
                          </a:solidFill>
                          <a:effectLst/>
                          <a:latin typeface="Verdana" panose="020B0604030504040204" pitchFamily="34" charset="0"/>
                          <a:ea typeface="Verdana" panose="020B0604030504040204" pitchFamily="34" charset="0"/>
                          <a:cs typeface="+mn-cs"/>
                        </a:rPr>
                        <a:t>Kulanga</a:t>
                      </a:r>
                      <a:r>
                        <a:rPr lang="en-US" sz="1600" kern="1200" spc="50" dirty="0">
                          <a:solidFill>
                            <a:schemeClr val="tx1"/>
                          </a:solidFill>
                          <a:effectLst/>
                          <a:latin typeface="Verdana" panose="020B0604030504040204" pitchFamily="34" charset="0"/>
                          <a:ea typeface="Verdana" panose="020B0604030504040204" pitchFamily="34" charset="0"/>
                          <a:cs typeface="+mn-cs"/>
                        </a:rPr>
                        <a:t>, </a:t>
                      </a:r>
                      <a:r>
                        <a:rPr lang="en-US" sz="1600" kern="1200" spc="50" dirty="0" err="1">
                          <a:solidFill>
                            <a:schemeClr val="tx1"/>
                          </a:solidFill>
                          <a:effectLst/>
                          <a:latin typeface="Verdana" panose="020B0604030504040204" pitchFamily="34" charset="0"/>
                          <a:ea typeface="Verdana" panose="020B0604030504040204" pitchFamily="34" charset="0"/>
                          <a:cs typeface="+mn-cs"/>
                        </a:rPr>
                        <a:t>Noliasahi</a:t>
                      </a:r>
                      <a:r>
                        <a:rPr lang="en-US" sz="1600" kern="1200" spc="50" dirty="0">
                          <a:solidFill>
                            <a:schemeClr val="tx1"/>
                          </a:solidFill>
                          <a:effectLst/>
                          <a:latin typeface="Verdana" panose="020B0604030504040204" pitchFamily="34" charset="0"/>
                          <a:ea typeface="Verdana" panose="020B0604030504040204" pitchFamily="34" charset="0"/>
                          <a:cs typeface="+mn-cs"/>
                        </a:rPr>
                        <a:t>, </a:t>
                      </a:r>
                      <a:r>
                        <a:rPr lang="en-US" sz="1600" kern="1200" spc="50" dirty="0" err="1">
                          <a:solidFill>
                            <a:schemeClr val="tx1"/>
                          </a:solidFill>
                          <a:effectLst/>
                          <a:latin typeface="Verdana" panose="020B0604030504040204" pitchFamily="34" charset="0"/>
                          <a:ea typeface="Verdana" panose="020B0604030504040204" pitchFamily="34" charset="0"/>
                          <a:cs typeface="+mn-cs"/>
                        </a:rPr>
                        <a:t>Bhunyanpal</a:t>
                      </a:r>
                      <a:endParaRPr lang="en-US" sz="1600" spc="50" dirty="0">
                        <a:solidFill>
                          <a:schemeClr val="tx1"/>
                        </a:solidFill>
                        <a:effectLst/>
                        <a:highlight>
                          <a:srgbClr val="FFFF00"/>
                        </a:highligh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20000 trees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20000 trees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rPr>
                        <a:t>60000 trees;</a:t>
                      </a:r>
                    </a:p>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2"/>
                  </a:ext>
                </a:extLst>
              </a:tr>
              <a:tr h="306750">
                <a:tc gridSpan="4">
                  <a:txBody>
                    <a:bodyPr/>
                    <a:lstStyle/>
                    <a:p>
                      <a:pPr marL="0" marR="0" indent="0" algn="l">
                        <a:lnSpc>
                          <a:spcPct val="100000"/>
                        </a:lnSpc>
                        <a:spcBef>
                          <a:spcPts val="0"/>
                        </a:spcBef>
                        <a:spcAft>
                          <a:spcPts val="0"/>
                        </a:spcAft>
                        <a:tabLst>
                          <a:tab pos="900430" algn="l"/>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mn-cs"/>
                        </a:rPr>
                        <a:t>Culture</a:t>
                      </a: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3869177244"/>
                  </a:ext>
                </a:extLst>
              </a:tr>
              <a:tr h="1066800">
                <a:tc>
                  <a:txBody>
                    <a:bodyPr/>
                    <a:lstStyle/>
                    <a:p>
                      <a:pPr marL="0" marR="0" indent="0" algn="l">
                        <a:lnSpc>
                          <a:spcPct val="100000"/>
                        </a:lnSpc>
                        <a:spcBef>
                          <a:spcPts val="0"/>
                        </a:spcBef>
                        <a:spcAft>
                          <a:spcPts val="0"/>
                        </a:spcAft>
                        <a:tabLst>
                          <a:tab pos="900430" algn="l"/>
                          <a:tab pos="900430" algn="l"/>
                          <a:tab pos="2743200" algn="ctr"/>
                        </a:tabLst>
                      </a:pPr>
                      <a:r>
                        <a:rPr lang="en-IN" sz="1600" kern="1200" spc="50" dirty="0">
                          <a:solidFill>
                            <a:schemeClr val="tx1"/>
                          </a:solidFill>
                          <a:effectLst/>
                          <a:latin typeface="Verdana" panose="020B0604030504040204" pitchFamily="34" charset="0"/>
                          <a:ea typeface="Verdana" panose="020B0604030504040204" pitchFamily="34" charset="0"/>
                          <a:cs typeface="+mn-cs"/>
                        </a:rPr>
                        <a:t>Lord Jagannath Temple at </a:t>
                      </a:r>
                      <a:r>
                        <a:rPr lang="en-IN" sz="1600" kern="1200" spc="50" dirty="0" err="1">
                          <a:solidFill>
                            <a:schemeClr val="tx1"/>
                          </a:solidFill>
                          <a:effectLst/>
                          <a:latin typeface="Verdana" panose="020B0604030504040204" pitchFamily="34" charset="0"/>
                          <a:ea typeface="Verdana" panose="020B0604030504040204" pitchFamily="34" charset="0"/>
                          <a:cs typeface="+mn-cs"/>
                        </a:rPr>
                        <a:t>Gadakujanga</a:t>
                      </a:r>
                      <a:r>
                        <a:rPr lang="en-IN" sz="1600" kern="1200" spc="50" dirty="0">
                          <a:solidFill>
                            <a:schemeClr val="tx1"/>
                          </a:solidFill>
                          <a:effectLst/>
                          <a:latin typeface="Verdana" panose="020B0604030504040204" pitchFamily="34" charset="0"/>
                          <a:ea typeface="Verdana" panose="020B0604030504040204" pitchFamily="34" charset="0"/>
                          <a:cs typeface="+mn-cs"/>
                        </a:rPr>
                        <a:t> shall be provided with electrification and maintenance. </a:t>
                      </a:r>
                      <a:endParaRPr lang="en-US" sz="1600" kern="1200" spc="50" dirty="0">
                        <a:solidFill>
                          <a:schemeClr val="tx1"/>
                        </a:solidFill>
                        <a:effectLst/>
                        <a:latin typeface="Verdana" panose="020B0604030504040204" pitchFamily="34" charset="0"/>
                        <a:ea typeface="Verdana" panose="020B0604030504040204" pitchFamily="34" charset="0"/>
                        <a:cs typeface="+mn-cs"/>
                      </a:endParaRPr>
                    </a:p>
                  </a:txBody>
                  <a:tcPr marL="17780" marR="17780" marT="0" marB="0"/>
                </a:tc>
                <a:tc gridSpan="2">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Construction &amp; Handing over</a:t>
                      </a: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a:t>
                      </a:r>
                    </a:p>
                  </a:txBody>
                  <a:tcPr marL="17780" marR="17780" marT="0" marB="0"/>
                </a:tc>
                <a:extLst>
                  <a:ext uri="{0D108BD9-81ED-4DB2-BD59-A6C34878D82A}">
                    <a16:rowId xmlns:a16="http://schemas.microsoft.com/office/drawing/2014/main" val="1693576043"/>
                  </a:ext>
                </a:extLst>
              </a:tr>
              <a:tr h="350520">
                <a:tc gridSpan="4">
                  <a:txBody>
                    <a:bodyPr/>
                    <a:lstStyle/>
                    <a:p>
                      <a:pPr marL="0" marR="0" indent="0" algn="l">
                        <a:lnSpc>
                          <a:spcPct val="100000"/>
                        </a:lnSpc>
                        <a:spcBef>
                          <a:spcPts val="0"/>
                        </a:spcBef>
                        <a:spcAft>
                          <a:spcPts val="0"/>
                        </a:spcAft>
                        <a:tabLst>
                          <a:tab pos="900430" algn="l"/>
                          <a:tab pos="900430" algn="l"/>
                          <a:tab pos="2743200" algn="ctr"/>
                        </a:tabLst>
                      </a:pPr>
                      <a:r>
                        <a:rPr lang="en-US" sz="1600" kern="1200" spc="50" dirty="0">
                          <a:solidFill>
                            <a:schemeClr val="tx1"/>
                          </a:solidFill>
                          <a:effectLst/>
                          <a:latin typeface="Verdana" panose="020B0604030504040204" pitchFamily="34" charset="0"/>
                          <a:ea typeface="Verdana" panose="020B0604030504040204" pitchFamily="34" charset="0"/>
                          <a:cs typeface="+mn-cs"/>
                        </a:rPr>
                        <a:t>Sports</a:t>
                      </a: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pPr marL="0" marR="0" indent="0" algn="ctr">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517153054"/>
                  </a:ext>
                </a:extLst>
              </a:tr>
              <a:tr h="1313598">
                <a:tc>
                  <a:txBody>
                    <a:bodyPr/>
                    <a:lstStyle/>
                    <a:p>
                      <a:pPr marL="0" marR="0" indent="0" algn="l">
                        <a:lnSpc>
                          <a:spcPct val="100000"/>
                        </a:lnSpc>
                        <a:spcBef>
                          <a:spcPts val="0"/>
                        </a:spcBef>
                        <a:spcAft>
                          <a:spcPts val="0"/>
                        </a:spcAft>
                        <a:tabLst>
                          <a:tab pos="900430" algn="l"/>
                          <a:tab pos="900430" algn="l"/>
                          <a:tab pos="2743200" algn="ctr"/>
                        </a:tabLst>
                      </a:pPr>
                      <a:r>
                        <a:rPr lang="en-IN" sz="1600" kern="1200" spc="50" dirty="0">
                          <a:solidFill>
                            <a:schemeClr val="tx1"/>
                          </a:solidFill>
                          <a:effectLst/>
                          <a:latin typeface="Verdana" panose="020B0604030504040204" pitchFamily="34" charset="0"/>
                          <a:ea typeface="Verdana" panose="020B0604030504040204" pitchFamily="34" charset="0"/>
                          <a:cs typeface="+mn-cs"/>
                        </a:rPr>
                        <a:t>Develop sports infrastructure in the area and arrange special training for the talented youths.</a:t>
                      </a:r>
                      <a:endParaRPr lang="en-US" sz="1600" kern="1200" spc="50" dirty="0">
                        <a:solidFill>
                          <a:schemeClr val="tx1"/>
                        </a:solidFill>
                        <a:effectLst/>
                        <a:latin typeface="Verdana" panose="020B0604030504040204" pitchFamily="34" charset="0"/>
                        <a:ea typeface="Verdana" panose="020B0604030504040204" pitchFamily="34" charset="0"/>
                        <a:cs typeface="+mn-cs"/>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3 villages</a:t>
                      </a: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3 villages</a:t>
                      </a:r>
                    </a:p>
                  </a:txBody>
                  <a:tcPr marL="17780" marR="17780" marT="0" marB="0"/>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cs typeface="Times New Roman"/>
                        </a:rPr>
                        <a:t>3 villages</a:t>
                      </a:r>
                    </a:p>
                  </a:txBody>
                  <a:tcPr marL="17780" marR="17780" marT="0" marB="0"/>
                </a:tc>
                <a:extLst>
                  <a:ext uri="{0D108BD9-81ED-4DB2-BD59-A6C34878D82A}">
                    <a16:rowId xmlns:a16="http://schemas.microsoft.com/office/drawing/2014/main" val="4083525048"/>
                  </a:ext>
                </a:extLst>
              </a:tr>
            </a:tbl>
          </a:graphicData>
        </a:graphic>
      </p:graphicFrame>
    </p:spTree>
    <p:extLst>
      <p:ext uri="{BB962C8B-B14F-4D97-AF65-F5344CB8AC3E}">
        <p14:creationId xmlns:p14="http://schemas.microsoft.com/office/powerpoint/2010/main" val="1716100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609600"/>
          <a:ext cx="8776855" cy="533400"/>
        </p:xfrm>
        <a:graphic>
          <a:graphicData uri="http://schemas.openxmlformats.org/drawingml/2006/table">
            <a:tbl>
              <a:tblPr firstRow="1" bandRow="1">
                <a:tableStyleId>{5940675A-B579-460E-94D1-54222C63F5DA}</a:tableStyleId>
              </a:tblPr>
              <a:tblGrid>
                <a:gridCol w="3434422">
                  <a:extLst>
                    <a:ext uri="{9D8B030D-6E8A-4147-A177-3AD203B41FA5}">
                      <a16:colId xmlns:a16="http://schemas.microsoft.com/office/drawing/2014/main" val="20000"/>
                    </a:ext>
                  </a:extLst>
                </a:gridCol>
                <a:gridCol w="1602730">
                  <a:extLst>
                    <a:ext uri="{9D8B030D-6E8A-4147-A177-3AD203B41FA5}">
                      <a16:colId xmlns:a16="http://schemas.microsoft.com/office/drawing/2014/main" val="20001"/>
                    </a:ext>
                  </a:extLst>
                </a:gridCol>
                <a:gridCol w="1820848">
                  <a:extLst>
                    <a:ext uri="{9D8B030D-6E8A-4147-A177-3AD203B41FA5}">
                      <a16:colId xmlns:a16="http://schemas.microsoft.com/office/drawing/2014/main" val="20002"/>
                    </a:ext>
                  </a:extLst>
                </a:gridCol>
                <a:gridCol w="1918855">
                  <a:extLst>
                    <a:ext uri="{9D8B030D-6E8A-4147-A177-3AD203B41FA5}">
                      <a16:colId xmlns:a16="http://schemas.microsoft.com/office/drawing/2014/main" val="20003"/>
                    </a:ext>
                  </a:extLst>
                </a:gridCol>
              </a:tblGrid>
              <a:tr h="533400">
                <a:tc>
                  <a:txBody>
                    <a:bodyPr/>
                    <a:lstStyle/>
                    <a:p>
                      <a:pPr marL="0" marR="0" indent="0" algn="l">
                        <a:lnSpc>
                          <a:spcPct val="100000"/>
                        </a:lnSpc>
                        <a:spcBef>
                          <a:spcPts val="0"/>
                        </a:spcBef>
                        <a:spcAft>
                          <a:spcPts val="0"/>
                        </a:spcAft>
                        <a:tabLst>
                          <a:tab pos="900430" algn="l"/>
                          <a:tab pos="900430" algn="l"/>
                          <a:tab pos="2743200" algn="ctr"/>
                        </a:tabLst>
                      </a:pPr>
                      <a:r>
                        <a:rPr lang="en-US" sz="2000" b="1" spc="50" dirty="0">
                          <a:effectLst/>
                          <a:latin typeface="Verdana" panose="020B0604030504040204" pitchFamily="34" charset="0"/>
                          <a:ea typeface="Verdana" panose="020B0604030504040204" pitchFamily="34" charset="0"/>
                          <a:cs typeface="Times New Roman"/>
                        </a:rPr>
                        <a:t>Description</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2000" b="1" spc="50" dirty="0">
                          <a:effectLst/>
                          <a:latin typeface="Verdana" panose="020B0604030504040204" pitchFamily="34" charset="0"/>
                          <a:ea typeface="Verdana" panose="020B0604030504040204" pitchFamily="34" charset="0"/>
                          <a:cs typeface="Times New Roman"/>
                        </a:rPr>
                        <a:t>Year 1</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Lst>
                      </a:pPr>
                      <a:r>
                        <a:rPr lang="en-US" sz="2000" b="1" spc="50" dirty="0">
                          <a:effectLst/>
                          <a:latin typeface="Verdana" panose="020B0604030504040204" pitchFamily="34" charset="0"/>
                          <a:ea typeface="Verdana" panose="020B0604030504040204" pitchFamily="34" charset="0"/>
                          <a:cs typeface="Times New Roman"/>
                        </a:rPr>
                        <a:t>Year 2</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2000" b="1" spc="50" dirty="0">
                          <a:effectLst/>
                          <a:latin typeface="Verdana" panose="020B0604030504040204" pitchFamily="34" charset="0"/>
                          <a:ea typeface="Verdana" panose="020B0604030504040204" pitchFamily="34" charset="0"/>
                          <a:cs typeface="Times New Roman"/>
                        </a:rPr>
                        <a:t>Year 3</a:t>
                      </a:r>
                      <a:endParaRPr lang="en-US" sz="2000" spc="50" dirty="0">
                        <a:effectLst/>
                        <a:latin typeface="Verdana" panose="020B0604030504040204" pitchFamily="34" charset="0"/>
                        <a:ea typeface="Verdana" panose="020B0604030504040204" pitchFamily="34" charset="0"/>
                        <a:cs typeface="Times New Roman"/>
                      </a:endParaRPr>
                    </a:p>
                  </a:txBody>
                  <a:tcPr marL="17780" marR="17780" marT="0" marB="0" anchor="ct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23864622"/>
              </p:ext>
            </p:extLst>
          </p:nvPr>
        </p:nvGraphicFramePr>
        <p:xfrm>
          <a:off x="228600" y="1143000"/>
          <a:ext cx="8763000" cy="5592782"/>
        </p:xfrm>
        <a:graphic>
          <a:graphicData uri="http://schemas.openxmlformats.org/drawingml/2006/table">
            <a:tbl>
              <a:tblPr firstRow="1" firstCol="1" lastRow="1" lastCol="1" bandRow="1" bandCol="1">
                <a:tableStyleId>{5940675A-B579-460E-94D1-54222C63F5DA}</a:tableStyleId>
              </a:tblPr>
              <a:tblGrid>
                <a:gridCol w="3393321">
                  <a:extLst>
                    <a:ext uri="{9D8B030D-6E8A-4147-A177-3AD203B41FA5}">
                      <a16:colId xmlns:a16="http://schemas.microsoft.com/office/drawing/2014/main" val="20000"/>
                    </a:ext>
                  </a:extLst>
                </a:gridCol>
                <a:gridCol w="1587926">
                  <a:extLst>
                    <a:ext uri="{9D8B030D-6E8A-4147-A177-3AD203B41FA5}">
                      <a16:colId xmlns:a16="http://schemas.microsoft.com/office/drawing/2014/main" val="20001"/>
                    </a:ext>
                  </a:extLst>
                </a:gridCol>
                <a:gridCol w="1862898">
                  <a:extLst>
                    <a:ext uri="{9D8B030D-6E8A-4147-A177-3AD203B41FA5}">
                      <a16:colId xmlns:a16="http://schemas.microsoft.com/office/drawing/2014/main" val="20002"/>
                    </a:ext>
                  </a:extLst>
                </a:gridCol>
                <a:gridCol w="1918855">
                  <a:extLst>
                    <a:ext uri="{9D8B030D-6E8A-4147-A177-3AD203B41FA5}">
                      <a16:colId xmlns:a16="http://schemas.microsoft.com/office/drawing/2014/main" val="20003"/>
                    </a:ext>
                  </a:extLst>
                </a:gridCol>
              </a:tblGrid>
              <a:tr h="381000">
                <a:tc gridSpan="4">
                  <a:txBody>
                    <a:bodyPr/>
                    <a:lstStyle/>
                    <a:p>
                      <a:pPr marL="0" marR="0" indent="0" algn="l">
                        <a:lnSpc>
                          <a:spcPct val="100000"/>
                        </a:lnSpc>
                        <a:spcBef>
                          <a:spcPts val="0"/>
                        </a:spcBef>
                        <a:spcAft>
                          <a:spcPts val="0"/>
                        </a:spcAft>
                        <a:tabLst>
                          <a:tab pos="900430" algn="l"/>
                          <a:tab pos="542290" algn="dec"/>
                          <a:tab pos="900430" algn="l"/>
                          <a:tab pos="2743200" algn="ctr"/>
                        </a:tabLst>
                      </a:pPr>
                      <a:r>
                        <a:rPr lang="en-US" sz="1600" b="1" spc="50" dirty="0">
                          <a:effectLst/>
                          <a:latin typeface="Verdana" panose="020B0604030504040204" pitchFamily="34" charset="0"/>
                          <a:ea typeface="Verdana" panose="020B0604030504040204" pitchFamily="34" charset="0"/>
                        </a:rPr>
                        <a:t>Vocational training</a:t>
                      </a:r>
                      <a:endParaRPr lang="en-US" sz="1600" b="1" spc="50" dirty="0">
                        <a:effectLst/>
                        <a:latin typeface="Verdana" panose="020B0604030504040204" pitchFamily="34" charset="0"/>
                        <a:ea typeface="Verdana" panose="020B0604030504040204" pitchFamily="34" charset="0"/>
                        <a:cs typeface="Times New Roman"/>
                      </a:endParaRPr>
                    </a:p>
                  </a:txBody>
                  <a:tcPr marL="17780" marR="177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35792">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rPr>
                        <a:t>Skill development training on welding, electrician course, machinery, carpentry etc. and livelihood program</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500 persons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500 persons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dirty="0">
                          <a:effectLst/>
                          <a:latin typeface="Verdana" panose="020B0604030504040204" pitchFamily="34" charset="0"/>
                          <a:ea typeface="Verdana" panose="020B0604030504040204" pitchFamily="34" charset="0"/>
                        </a:rPr>
                        <a:t>1000 persons</a:t>
                      </a:r>
                      <a:endParaRPr lang="en-US" sz="1600" spc="50" dirty="0">
                        <a:effectLst/>
                        <a:latin typeface="Verdana" panose="020B0604030504040204" pitchFamily="34" charset="0"/>
                        <a:ea typeface="Verdana" panose="020B0604030504040204" pitchFamily="34" charset="0"/>
                        <a:cs typeface="Times New Roman"/>
                      </a:endParaRPr>
                    </a:p>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1"/>
                  </a:ext>
                </a:extLst>
              </a:tr>
              <a:tr h="1225897">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rPr>
                        <a:t>Skill development for women empowerment on nursing, tailoring, beautician course, animal husbandry at village</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Establishment of Skill development center at Kujang</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1000 women</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rPr>
                        <a:t>2000 women;</a:t>
                      </a:r>
                    </a:p>
                    <a:p>
                      <a:pPr marL="0" marR="0" indent="0" algn="l">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2"/>
                  </a:ext>
                </a:extLst>
              </a:tr>
              <a:tr h="511761">
                <a:tc>
                  <a:txBody>
                    <a:bodyPr/>
                    <a:lstStyle/>
                    <a:p>
                      <a:pPr marL="0" marR="0" indent="0" algn="l">
                        <a:lnSpc>
                          <a:spcPct val="100000"/>
                        </a:lnSpc>
                        <a:spcBef>
                          <a:spcPts val="0"/>
                        </a:spcBef>
                        <a:spcAft>
                          <a:spcPts val="0"/>
                        </a:spcAft>
                        <a:tabLst>
                          <a:tab pos="900430" algn="l"/>
                          <a:tab pos="900430" algn="l"/>
                          <a:tab pos="2743200" algn="ctr"/>
                        </a:tabLst>
                      </a:pPr>
                      <a:r>
                        <a:rPr lang="en-US" sz="1600" spc="50" dirty="0">
                          <a:effectLst/>
                          <a:latin typeface="Verdana" panose="020B0604030504040204" pitchFamily="34" charset="0"/>
                          <a:ea typeface="Verdana" panose="020B0604030504040204" pitchFamily="34" charset="0"/>
                        </a:rPr>
                        <a:t>Providing training to SHG members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200 Persons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rPr>
                        <a:t>200 persons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ctr">
                        <a:lnSpc>
                          <a:spcPct val="100000"/>
                        </a:lnSpc>
                        <a:spcBef>
                          <a:spcPts val="0"/>
                        </a:spcBef>
                        <a:spcAft>
                          <a:spcPts val="0"/>
                        </a:spcAft>
                        <a:tabLst>
                          <a:tab pos="900430" algn="l"/>
                          <a:tab pos="549910" algn="dec"/>
                          <a:tab pos="900430" algn="l"/>
                          <a:tab pos="2743200" algn="ctr"/>
                        </a:tabLst>
                      </a:pPr>
                      <a:r>
                        <a:rPr lang="en-US" sz="1600" spc="50" dirty="0">
                          <a:effectLst/>
                          <a:latin typeface="Verdana" panose="020B0604030504040204" pitchFamily="34" charset="0"/>
                          <a:ea typeface="Verdana" panose="020B0604030504040204" pitchFamily="34" charset="0"/>
                        </a:rPr>
                        <a:t>400 persons;</a:t>
                      </a:r>
                    </a:p>
                    <a:p>
                      <a:pPr marL="0" marR="0" indent="0" algn="ctr">
                        <a:lnSpc>
                          <a:spcPct val="100000"/>
                        </a:lnSpc>
                        <a:spcBef>
                          <a:spcPts val="0"/>
                        </a:spcBef>
                        <a:spcAft>
                          <a:spcPts val="0"/>
                        </a:spcAft>
                        <a:tabLst>
                          <a:tab pos="900430" algn="l"/>
                          <a:tab pos="549910" algn="dec"/>
                          <a:tab pos="900430" algn="l"/>
                          <a:tab pos="2743200" algn="ctr"/>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10003"/>
                  </a:ext>
                </a:extLst>
              </a:tr>
              <a:tr h="147798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spc="50" dirty="0">
                          <a:effectLst/>
                          <a:latin typeface="Verdana" panose="020B0604030504040204" pitchFamily="34" charset="0"/>
                          <a:ea typeface="Verdana" panose="020B0604030504040204" pitchFamily="34" charset="0"/>
                          <a:cs typeface="Arial" pitchFamily="34" charset="0"/>
                        </a:rPr>
                        <a:t>Establishment of technical training institute for skill development . Location will be decided in discussion with Local administration</a:t>
                      </a:r>
                    </a:p>
                  </a:txBody>
                  <a:tcPr marL="17780" marR="177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Lst>
                        <a:defRPr/>
                      </a:pPr>
                      <a:r>
                        <a:rPr lang="en-US" sz="1600" spc="50" dirty="0">
                          <a:effectLst/>
                          <a:latin typeface="Arial" pitchFamily="34" charset="0"/>
                          <a:ea typeface="Times New Roman"/>
                          <a:cs typeface="Arial" pitchFamily="34" charset="0"/>
                        </a:rPr>
                        <a:t>Identification of land &amp; tendering</a:t>
                      </a:r>
                    </a:p>
                    <a:p>
                      <a:pPr marL="0" marR="0" indent="0" algn="l">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Arial" pitchFamily="34" charset="0"/>
                          <a:ea typeface="Times New Roman"/>
                          <a:cs typeface="Arial" pitchFamily="34" charset="0"/>
                        </a:rPr>
                        <a:t>Construction of building;</a:t>
                      </a:r>
                    </a:p>
                    <a:p>
                      <a:pPr marL="0" marR="0" indent="0" algn="l">
                        <a:lnSpc>
                          <a:spcPct val="100000"/>
                        </a:lnSpc>
                        <a:spcBef>
                          <a:spcPts val="0"/>
                        </a:spcBef>
                        <a:spcAft>
                          <a:spcPts val="0"/>
                        </a:spcAft>
                        <a:tabLst>
                          <a:tab pos="900430" algn="l"/>
                        </a:tabLst>
                      </a:pP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tc>
                  <a:txBody>
                    <a:bodyPr/>
                    <a:lstStyle/>
                    <a:p>
                      <a:pPr marL="0" marR="0" indent="0" algn="l">
                        <a:lnSpc>
                          <a:spcPct val="100000"/>
                        </a:lnSpc>
                        <a:spcBef>
                          <a:spcPts val="0"/>
                        </a:spcBef>
                        <a:spcAft>
                          <a:spcPts val="0"/>
                        </a:spcAft>
                        <a:tabLst>
                          <a:tab pos="900430" algn="l"/>
                          <a:tab pos="549910" algn="dec"/>
                          <a:tab pos="900430" algn="l"/>
                          <a:tab pos="2743200" algn="ctr"/>
                        </a:tabLst>
                      </a:pPr>
                      <a:r>
                        <a:rPr lang="en-US" sz="1600" spc="50" dirty="0">
                          <a:effectLst/>
                          <a:latin typeface="Arial" pitchFamily="34" charset="0"/>
                          <a:ea typeface="Times New Roman"/>
                          <a:cs typeface="Arial" pitchFamily="34" charset="0"/>
                        </a:rPr>
                        <a:t>Construction (contd..);</a:t>
                      </a:r>
                    </a:p>
                    <a:p>
                      <a:pPr marL="0" marR="0" indent="0" algn="l"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dirty="0">
                          <a:effectLst/>
                          <a:latin typeface="Arial" pitchFamily="34" charset="0"/>
                          <a:ea typeface="Times New Roman"/>
                          <a:cs typeface="Arial" pitchFamily="34" charset="0"/>
                        </a:rPr>
                        <a:t>Completion of construction &amp; procurement of tools &amp; tackles</a:t>
                      </a:r>
                      <a:endParaRPr lang="en-US" sz="1600" spc="50" dirty="0">
                        <a:effectLst/>
                        <a:latin typeface="Verdana" panose="020B0604030504040204" pitchFamily="34" charset="0"/>
                        <a:ea typeface="Verdana" panose="020B0604030504040204" pitchFamily="34" charset="0"/>
                        <a:cs typeface="Times New Roman"/>
                      </a:endParaRPr>
                    </a:p>
                  </a:txBody>
                  <a:tcPr marL="17780" marR="17780" marT="0" marB="0"/>
                </a:tc>
                <a:extLst>
                  <a:ext uri="{0D108BD9-81ED-4DB2-BD59-A6C34878D82A}">
                    <a16:rowId xmlns:a16="http://schemas.microsoft.com/office/drawing/2014/main" val="2287395958"/>
                  </a:ext>
                </a:extLst>
              </a:tr>
              <a:tr h="102078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900430" algn="l"/>
                          <a:tab pos="900430" algn="l"/>
                          <a:tab pos="2743200" algn="ctr"/>
                        </a:tabLst>
                        <a:defRPr/>
                      </a:pPr>
                      <a:r>
                        <a:rPr lang="en-US" sz="1600" spc="50" dirty="0">
                          <a:effectLst/>
                          <a:latin typeface="Verdana" panose="020B0604030504040204" pitchFamily="34" charset="0"/>
                          <a:ea typeface="Verdana" panose="020B0604030504040204" pitchFamily="34" charset="0"/>
                          <a:cs typeface="Arial" pitchFamily="34" charset="0"/>
                        </a:rPr>
                        <a:t>Establishment of BPOs in and provision of employment aid in textile units &amp; machinery</a:t>
                      </a: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 BPO-100</a:t>
                      </a:r>
                    </a:p>
                  </a:txBody>
                  <a:tcPr marL="17780" marR="17780" marT="0" marB="0"/>
                </a:tc>
                <a:tc>
                  <a:txBody>
                    <a:bodyPr/>
                    <a:lstStyle/>
                    <a:p>
                      <a:pPr marL="0" marR="0" indent="0" algn="l">
                        <a:lnSpc>
                          <a:spcPct val="100000"/>
                        </a:lnSpc>
                        <a:spcBef>
                          <a:spcPts val="0"/>
                        </a:spcBef>
                        <a:spcAft>
                          <a:spcPts val="0"/>
                        </a:spcAft>
                        <a:tabLst>
                          <a:tab pos="900430" algn="l"/>
                        </a:tabLst>
                      </a:pPr>
                      <a:r>
                        <a:rPr lang="en-US" sz="1600" spc="50" dirty="0">
                          <a:effectLst/>
                          <a:latin typeface="Verdana" panose="020B0604030504040204" pitchFamily="34" charset="0"/>
                          <a:ea typeface="Verdana" panose="020B0604030504040204" pitchFamily="34" charset="0"/>
                          <a:cs typeface="Times New Roman"/>
                        </a:rPr>
                        <a:t>Tailoring-100</a:t>
                      </a:r>
                    </a:p>
                  </a:txBody>
                  <a:tcPr marL="17780" marR="177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tab pos="900430" algn="l"/>
                          <a:tab pos="549910" algn="dec"/>
                          <a:tab pos="900430" algn="l"/>
                          <a:tab pos="2743200" algn="ctr"/>
                        </a:tabLst>
                        <a:defRPr/>
                      </a:pPr>
                      <a:r>
                        <a:rPr lang="en-US" sz="1600" spc="50" dirty="0">
                          <a:effectLst/>
                          <a:latin typeface="Verdana" panose="020B0604030504040204" pitchFamily="34" charset="0"/>
                          <a:ea typeface="Verdana" panose="020B0604030504040204" pitchFamily="34" charset="0"/>
                          <a:cs typeface="Times New Roman"/>
                        </a:rPr>
                        <a:t>100</a:t>
                      </a:r>
                    </a:p>
                  </a:txBody>
                  <a:tcPr marL="17780" marR="17780" marT="0" marB="0"/>
                </a:tc>
                <a:extLst>
                  <a:ext uri="{0D108BD9-81ED-4DB2-BD59-A6C34878D82A}">
                    <a16:rowId xmlns:a16="http://schemas.microsoft.com/office/drawing/2014/main" val="877659457"/>
                  </a:ext>
                </a:extLst>
              </a:tr>
            </a:tbl>
          </a:graphicData>
        </a:graphic>
      </p:graphicFrame>
    </p:spTree>
    <p:extLst>
      <p:ext uri="{BB962C8B-B14F-4D97-AF65-F5344CB8AC3E}">
        <p14:creationId xmlns:p14="http://schemas.microsoft.com/office/powerpoint/2010/main" val="294427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defRPr/>
            </a:pPr>
            <a:fld id="{FE89DA59-482C-4D68-ACA5-18919A50CE82}" type="slidenum">
              <a:rPr lang="en-US"/>
              <a:pPr>
                <a:defRPr/>
              </a:pPr>
              <a:t>5</a:t>
            </a:fld>
            <a:endParaRPr lang="en-US"/>
          </a:p>
        </p:txBody>
      </p:sp>
      <p:graphicFrame>
        <p:nvGraphicFramePr>
          <p:cNvPr id="5" name="Group 46"/>
          <p:cNvGraphicFramePr>
            <a:graphicFrameLocks noGrp="1"/>
          </p:cNvGraphicFramePr>
          <p:nvPr>
            <p:extLst>
              <p:ext uri="{D42A27DB-BD31-4B8C-83A1-F6EECF244321}">
                <p14:modId xmlns:p14="http://schemas.microsoft.com/office/powerpoint/2010/main" val="3621088842"/>
              </p:ext>
            </p:extLst>
          </p:nvPr>
        </p:nvGraphicFramePr>
        <p:xfrm>
          <a:off x="228600" y="136525"/>
          <a:ext cx="8763000" cy="6627840"/>
        </p:xfrm>
        <a:graphic>
          <a:graphicData uri="http://schemas.openxmlformats.org/drawingml/2006/table">
            <a:tbl>
              <a:tblPr/>
              <a:tblGrid>
                <a:gridCol w="1737831">
                  <a:extLst>
                    <a:ext uri="{9D8B030D-6E8A-4147-A177-3AD203B41FA5}">
                      <a16:colId xmlns:a16="http://schemas.microsoft.com/office/drawing/2014/main" val="20001"/>
                    </a:ext>
                  </a:extLst>
                </a:gridCol>
                <a:gridCol w="7025169">
                  <a:extLst>
                    <a:ext uri="{9D8B030D-6E8A-4147-A177-3AD203B41FA5}">
                      <a16:colId xmlns:a16="http://schemas.microsoft.com/office/drawing/2014/main" val="20002"/>
                    </a:ext>
                  </a:extLst>
                </a:gridCol>
              </a:tblGrid>
              <a:tr h="3536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Cambria" pitchFamily="18" charset="0"/>
                          <a:cs typeface="Arial" charset="0"/>
                        </a:rPr>
                        <a:t>Item</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Cambria" pitchFamily="18" charset="0"/>
                          <a:cs typeface="Arial" charset="0"/>
                        </a:rPr>
                        <a:t>Details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161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800" b="1" i="0" u="none" strike="noStrike" cap="none" normalizeH="0" baseline="0" dirty="0">
                          <a:ln>
                            <a:noFill/>
                          </a:ln>
                          <a:solidFill>
                            <a:srgbClr val="A50021"/>
                          </a:solidFill>
                          <a:effectLst/>
                          <a:latin typeface="Cambria" pitchFamily="18" charset="0"/>
                          <a:cs typeface="Arial" charset="0"/>
                        </a:rPr>
                        <a:t>Project &amp; Interlinked Project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3E4">
                        <a:alpha val="20000"/>
                      </a:srgbClr>
                    </a:solidFill>
                  </a:tcPr>
                </a:tc>
                <a:tc>
                  <a:txBody>
                    <a:bodyPr/>
                    <a:lstStyle/>
                    <a:p>
                      <a:pPr marL="285750" marR="0" lvl="1"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chemeClr val="tx1"/>
                          </a:solidFill>
                          <a:effectLst/>
                          <a:latin typeface="Cambria" pitchFamily="18" charset="0"/>
                          <a:cs typeface="Arial" charset="0"/>
                        </a:rPr>
                        <a:t>Setting up a Greenfield ISP to produce 13.2 MTPA crude steel along with CPP of 900 MW and Cement grinding &amp; mixing unit of 10.0 MTPA</a:t>
                      </a:r>
                      <a:r>
                        <a:rPr kumimoji="0" lang="en-US" sz="1800" b="0" i="0" u="none" strike="noStrike" cap="none" normalizeH="0" baseline="0" dirty="0">
                          <a:ln>
                            <a:noFill/>
                          </a:ln>
                          <a:solidFill>
                            <a:schemeClr val="tx1"/>
                          </a:solidFill>
                          <a:effectLst/>
                          <a:latin typeface="Cambria" pitchFamily="18" charset="0"/>
                          <a:cs typeface="Arial" charset="0"/>
                        </a:rPr>
                        <a:t> </a:t>
                      </a:r>
                    </a:p>
                    <a:p>
                      <a:pPr marL="285750" marR="0" lvl="1"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1800" b="1" i="0" u="none" strike="noStrike" cap="none" normalizeH="0" baseline="0" dirty="0">
                          <a:ln>
                            <a:noFill/>
                          </a:ln>
                          <a:solidFill>
                            <a:schemeClr val="tx1"/>
                          </a:solidFill>
                          <a:effectLst/>
                          <a:latin typeface="Cambria" pitchFamily="18" charset="0"/>
                          <a:cs typeface="Arial" charset="0"/>
                        </a:rPr>
                        <a:t>Setting up a Greenfield 52 MTPA Handling Capacity Captive Jetties adjacent to the ISP on the right bank of </a:t>
                      </a:r>
                      <a:r>
                        <a:rPr kumimoji="0" lang="en-US" sz="1800" b="1" i="0" u="none" strike="noStrike" cap="none" normalizeH="0" baseline="0" dirty="0" err="1">
                          <a:ln>
                            <a:noFill/>
                          </a:ln>
                          <a:solidFill>
                            <a:schemeClr val="tx1"/>
                          </a:solidFill>
                          <a:effectLst/>
                          <a:latin typeface="Cambria" pitchFamily="18" charset="0"/>
                          <a:cs typeface="Arial" charset="0"/>
                        </a:rPr>
                        <a:t>Jatadhar</a:t>
                      </a:r>
                      <a:r>
                        <a:rPr kumimoji="0" lang="en-US" sz="1800" b="1" i="0" u="none" strike="noStrike" cap="none" normalizeH="0" baseline="0" dirty="0">
                          <a:ln>
                            <a:noFill/>
                          </a:ln>
                          <a:solidFill>
                            <a:schemeClr val="tx1"/>
                          </a:solidFill>
                          <a:effectLst/>
                          <a:latin typeface="Cambria" pitchFamily="18" charset="0"/>
                          <a:cs typeface="Arial" charset="0"/>
                        </a:rPr>
                        <a:t> River in Odisha</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3E4">
                        <a:alpha val="20000"/>
                      </a:srgbClr>
                    </a:solidFill>
                  </a:tcPr>
                </a:tc>
                <a:extLst>
                  <a:ext uri="{0D108BD9-81ED-4DB2-BD59-A6C34878D82A}">
                    <a16:rowId xmlns:a16="http://schemas.microsoft.com/office/drawing/2014/main" val="10001"/>
                  </a:ext>
                </a:extLst>
              </a:tr>
              <a:tr h="34141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1800" b="1" i="0" u="none" strike="noStrike" kern="1200" cap="none" normalizeH="0" baseline="0" dirty="0">
                          <a:ln>
                            <a:noFill/>
                          </a:ln>
                          <a:solidFill>
                            <a:srgbClr val="A50021"/>
                          </a:solidFill>
                          <a:effectLst/>
                          <a:latin typeface="Cambria" pitchFamily="18" charset="0"/>
                          <a:ea typeface="+mn-ea"/>
                          <a:cs typeface="Arial" charset="0"/>
                        </a:rPr>
                        <a:t>Project Location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1800" b="1" i="0" u="none" strike="noStrike" cap="none" normalizeH="0" baseline="0" dirty="0">
                          <a:ln>
                            <a:noFill/>
                          </a:ln>
                          <a:solidFill>
                            <a:srgbClr val="6666FF"/>
                          </a:solidFill>
                          <a:effectLst/>
                          <a:latin typeface="Cambria" pitchFamily="18" charset="0"/>
                          <a:cs typeface="Arial" charset="0"/>
                        </a:rPr>
                        <a:t>Villages</a:t>
                      </a:r>
                      <a:r>
                        <a:rPr kumimoji="0" lang="en-US" sz="1800" b="0" i="0" u="none" strike="noStrike" cap="none" normalizeH="0" baseline="0" dirty="0">
                          <a:ln>
                            <a:noFill/>
                          </a:ln>
                          <a:solidFill>
                            <a:schemeClr val="tx1"/>
                          </a:solidFill>
                          <a:effectLst/>
                          <a:latin typeface="Cambria" pitchFamily="18" charset="0"/>
                          <a:cs typeface="Arial" charset="0"/>
                        </a:rPr>
                        <a:t> - </a:t>
                      </a:r>
                      <a:r>
                        <a:rPr kumimoji="0" lang="en-US" sz="1800" b="0" i="0" u="none" strike="noStrike" cap="none" normalizeH="0" baseline="0" dirty="0" err="1">
                          <a:ln>
                            <a:noFill/>
                          </a:ln>
                          <a:solidFill>
                            <a:schemeClr val="tx1"/>
                          </a:solidFill>
                          <a:effectLst/>
                          <a:latin typeface="Cambria" pitchFamily="18" charset="0"/>
                          <a:cs typeface="Arial" charset="0"/>
                        </a:rPr>
                        <a:t>Polanga</a:t>
                      </a: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Bayanala</a:t>
                      </a: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Kandha</a:t>
                      </a: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Gobindapur</a:t>
                      </a: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Dhinkia</a:t>
                      </a:r>
                      <a:r>
                        <a:rPr kumimoji="0" lang="en-US" sz="1800" b="0" i="0" u="none" strike="noStrike" cap="none" normalizeH="0" baseline="0" dirty="0">
                          <a:ln>
                            <a:noFill/>
                          </a:ln>
                          <a:solidFill>
                            <a:schemeClr val="tx1"/>
                          </a:solidFill>
                          <a:effectLst/>
                          <a:latin typeface="Cambria" pitchFamily="18" charset="0"/>
                          <a:cs typeface="Arial" charset="0"/>
                        </a:rPr>
                        <a:t>, </a:t>
                      </a:r>
                      <a:br>
                        <a:rPr kumimoji="0" lang="en-US" sz="1800" b="0" i="0" u="none" strike="noStrike" cap="none" normalizeH="0" baseline="0" dirty="0">
                          <a:ln>
                            <a:noFill/>
                          </a:ln>
                          <a:solidFill>
                            <a:schemeClr val="tx1"/>
                          </a:solidFill>
                          <a:effectLst/>
                          <a:latin typeface="Cambria" pitchFamily="18" charset="0"/>
                          <a:cs typeface="Arial" charset="0"/>
                        </a:rPr>
                      </a:b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Nuagaon</a:t>
                      </a:r>
                      <a:r>
                        <a:rPr kumimoji="0" lang="en-US" sz="1800" b="0" i="0" u="none" strike="noStrike" cap="none" normalizeH="0" baseline="0" dirty="0">
                          <a:ln>
                            <a:noFill/>
                          </a:ln>
                          <a:solidFill>
                            <a:schemeClr val="tx1"/>
                          </a:solidFill>
                          <a:effectLst/>
                          <a:latin typeface="Cambria" pitchFamily="18" charset="0"/>
                          <a:cs typeface="Arial" charset="0"/>
                        </a:rPr>
                        <a:t>, </a:t>
                      </a:r>
                      <a:r>
                        <a:rPr kumimoji="0" lang="en-US" sz="1800" b="0" i="0" u="none" strike="noStrike" cap="none" normalizeH="0" baseline="0" dirty="0" err="1">
                          <a:ln>
                            <a:noFill/>
                          </a:ln>
                          <a:solidFill>
                            <a:schemeClr val="tx1"/>
                          </a:solidFill>
                          <a:effectLst/>
                          <a:latin typeface="Cambria" pitchFamily="18" charset="0"/>
                          <a:cs typeface="Arial" charset="0"/>
                        </a:rPr>
                        <a:t>Jatadhara</a:t>
                      </a:r>
                      <a:endParaRPr kumimoji="0" lang="en-US" sz="1800" b="0" i="0" u="none" strike="noStrike" cap="none" normalizeH="0" baseline="0" dirty="0">
                        <a:ln>
                          <a:noFill/>
                        </a:ln>
                        <a:solidFill>
                          <a:schemeClr val="tx1"/>
                        </a:solidFill>
                        <a:effectLst/>
                        <a:latin typeface="Cambria" pitchFamily="18"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cap="none" normalizeH="0" baseline="0" dirty="0" err="1">
                          <a:ln>
                            <a:noFill/>
                          </a:ln>
                          <a:solidFill>
                            <a:srgbClr val="6666FF"/>
                          </a:solidFill>
                          <a:effectLst/>
                          <a:latin typeface="Cambria" pitchFamily="18" charset="0"/>
                          <a:cs typeface="Arial" charset="0"/>
                        </a:rPr>
                        <a:t>Tehsil</a:t>
                      </a:r>
                      <a:r>
                        <a:rPr kumimoji="0" lang="en-IN" sz="1800" b="0" i="0" u="none" strike="noStrike" cap="none" normalizeH="0" baseline="0" dirty="0">
                          <a:ln>
                            <a:noFill/>
                          </a:ln>
                          <a:solidFill>
                            <a:schemeClr val="tx1"/>
                          </a:solidFill>
                          <a:effectLst/>
                          <a:latin typeface="Cambria" pitchFamily="18" charset="0"/>
                          <a:cs typeface="Arial" charset="0"/>
                        </a:rPr>
                        <a:t> - </a:t>
                      </a:r>
                      <a:r>
                        <a:rPr kumimoji="0" lang="en-IN" sz="1800" b="0" i="0" u="none" strike="noStrike" cap="none" normalizeH="0" baseline="0" dirty="0" err="1">
                          <a:ln>
                            <a:noFill/>
                          </a:ln>
                          <a:solidFill>
                            <a:schemeClr val="tx1"/>
                          </a:solidFill>
                          <a:effectLst/>
                          <a:latin typeface="Cambria" pitchFamily="18" charset="0"/>
                          <a:cs typeface="Arial" charset="0"/>
                        </a:rPr>
                        <a:t>Ersama</a:t>
                      </a:r>
                      <a:r>
                        <a:rPr kumimoji="0" lang="en-IN" sz="1800" b="0" i="0" u="none" strike="noStrike" cap="none" normalizeH="0" baseline="0" dirty="0">
                          <a:ln>
                            <a:noFill/>
                          </a:ln>
                          <a:solidFill>
                            <a:schemeClr val="tx1"/>
                          </a:solidFill>
                          <a:effectLst/>
                          <a:latin typeface="Cambria" pitchFamily="18" charset="0"/>
                          <a:cs typeface="Arial"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cap="none" normalizeH="0" baseline="0" dirty="0">
                          <a:ln>
                            <a:noFill/>
                          </a:ln>
                          <a:solidFill>
                            <a:srgbClr val="6666FF"/>
                          </a:solidFill>
                          <a:effectLst/>
                          <a:latin typeface="Cambria" pitchFamily="18" charset="0"/>
                          <a:cs typeface="Arial" charset="0"/>
                        </a:rPr>
                        <a:t>District</a:t>
                      </a:r>
                      <a:r>
                        <a:rPr kumimoji="0" lang="en-IN" sz="1800" b="0" i="0" u="none" strike="noStrike" cap="none" normalizeH="0" baseline="0" dirty="0">
                          <a:ln>
                            <a:noFill/>
                          </a:ln>
                          <a:solidFill>
                            <a:schemeClr val="tx1"/>
                          </a:solidFill>
                          <a:effectLst/>
                          <a:latin typeface="Cambria" pitchFamily="18" charset="0"/>
                          <a:cs typeface="Arial" charset="0"/>
                        </a:rPr>
                        <a:t> - </a:t>
                      </a:r>
                      <a:r>
                        <a:rPr kumimoji="0" lang="en-IN" sz="1800" b="0" i="0" u="none" strike="noStrike" cap="none" normalizeH="0" baseline="0" dirty="0" err="1">
                          <a:ln>
                            <a:noFill/>
                          </a:ln>
                          <a:solidFill>
                            <a:schemeClr val="tx1"/>
                          </a:solidFill>
                          <a:effectLst/>
                          <a:latin typeface="Cambria" pitchFamily="18" charset="0"/>
                          <a:cs typeface="Arial" charset="0"/>
                        </a:rPr>
                        <a:t>Jagatsinghpur</a:t>
                      </a:r>
                      <a:r>
                        <a:rPr kumimoji="0" lang="en-IN" sz="1800" b="0" i="0" u="none" strike="noStrike" cap="none" normalizeH="0" baseline="0" dirty="0">
                          <a:ln>
                            <a:noFill/>
                          </a:ln>
                          <a:solidFill>
                            <a:schemeClr val="tx1"/>
                          </a:solidFill>
                          <a:effectLst/>
                          <a:latin typeface="Cambria" pitchFamily="18" charset="0"/>
                          <a:cs typeface="Arial"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State</a:t>
                      </a:r>
                      <a:r>
                        <a:rPr kumimoji="0" lang="en-IN" sz="1800" b="0" i="0" u="none" strike="noStrike" cap="none" normalizeH="0" baseline="0" dirty="0">
                          <a:ln>
                            <a:noFill/>
                          </a:ln>
                          <a:solidFill>
                            <a:schemeClr val="tx1"/>
                          </a:solidFill>
                          <a:effectLst/>
                          <a:latin typeface="Cambria" pitchFamily="18" charset="0"/>
                          <a:cs typeface="Arial" charset="0"/>
                        </a:rPr>
                        <a:t> - </a:t>
                      </a:r>
                      <a:r>
                        <a:rPr kumimoji="0" lang="en-IN" sz="1800" b="0" i="0" u="none" strike="noStrike" cap="none" normalizeH="0" baseline="0" dirty="0" err="1">
                          <a:ln>
                            <a:noFill/>
                          </a:ln>
                          <a:solidFill>
                            <a:schemeClr val="tx1"/>
                          </a:solidFill>
                          <a:effectLst/>
                          <a:latin typeface="Cambria" pitchFamily="18" charset="0"/>
                          <a:cs typeface="Arial" charset="0"/>
                        </a:rPr>
                        <a:t>Odisha</a:t>
                      </a:r>
                      <a:endParaRPr kumimoji="0" lang="en-IN" sz="1800" b="0" i="0" u="none" strike="noStrike" cap="none" normalizeH="0" baseline="0" dirty="0">
                        <a:ln>
                          <a:noFill/>
                        </a:ln>
                        <a:solidFill>
                          <a:schemeClr val="tx1"/>
                        </a:solidFill>
                        <a:effectLst/>
                        <a:latin typeface="Cambria" pitchFamily="18"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Pin Code </a:t>
                      </a:r>
                      <a:r>
                        <a:rPr kumimoji="0" lang="en-IN" sz="1800" b="0" i="0" u="none" strike="noStrike" cap="none" normalizeH="0" baseline="0" dirty="0">
                          <a:ln>
                            <a:noFill/>
                          </a:ln>
                          <a:solidFill>
                            <a:schemeClr val="tx1"/>
                          </a:solidFill>
                          <a:effectLst/>
                          <a:latin typeface="Cambria" pitchFamily="18" charset="0"/>
                          <a:cs typeface="Arial" charset="0"/>
                        </a:rPr>
                        <a:t>- 754141</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err="1">
                          <a:ln>
                            <a:noFill/>
                          </a:ln>
                          <a:solidFill>
                            <a:srgbClr val="6666FF"/>
                          </a:solidFill>
                          <a:effectLst/>
                          <a:latin typeface="Cambria" pitchFamily="18" charset="0"/>
                          <a:ea typeface="+mn-ea"/>
                          <a:cs typeface="Arial" charset="0"/>
                        </a:rPr>
                        <a:t>Topo</a:t>
                      </a:r>
                      <a:r>
                        <a:rPr kumimoji="0" lang="en-IN" sz="1800" b="1" i="0" u="none" strike="noStrike" kern="1200" cap="none" normalizeH="0" baseline="0" dirty="0">
                          <a:ln>
                            <a:noFill/>
                          </a:ln>
                          <a:solidFill>
                            <a:srgbClr val="6666FF"/>
                          </a:solidFill>
                          <a:effectLst/>
                          <a:latin typeface="Cambria" pitchFamily="18" charset="0"/>
                          <a:ea typeface="+mn-ea"/>
                          <a:cs typeface="Arial" charset="0"/>
                        </a:rPr>
                        <a:t> Sheet (OSM) Nos. </a:t>
                      </a:r>
                      <a:r>
                        <a:rPr kumimoji="0" lang="en-IN" sz="1800" b="0" i="0" u="none" strike="noStrike" cap="none" normalizeH="0" baseline="0" dirty="0">
                          <a:ln>
                            <a:noFill/>
                          </a:ln>
                          <a:solidFill>
                            <a:schemeClr val="tx1"/>
                          </a:solidFill>
                          <a:effectLst/>
                          <a:latin typeface="Cambria" pitchFamily="18" charset="0"/>
                          <a:cs typeface="Arial" charset="0"/>
                        </a:rPr>
                        <a:t>- 73L/12 (F45U12)</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Maximum elevation above MSL </a:t>
                      </a:r>
                      <a:r>
                        <a:rPr kumimoji="0" lang="en-IN" sz="1800" b="0" i="0" u="none" strike="noStrike" cap="none" normalizeH="0" baseline="0" dirty="0">
                          <a:ln>
                            <a:noFill/>
                          </a:ln>
                          <a:solidFill>
                            <a:schemeClr val="tx1"/>
                          </a:solidFill>
                          <a:effectLst/>
                          <a:latin typeface="Cambria" pitchFamily="18" charset="0"/>
                          <a:cs typeface="Arial" charset="0"/>
                        </a:rPr>
                        <a:t>- 10 m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Distance of nearest HFL </a:t>
                      </a:r>
                      <a:r>
                        <a:rPr kumimoji="0" lang="en-IN" sz="1800" b="0" i="0" u="none" strike="noStrike" cap="none" normalizeH="0" baseline="0" dirty="0">
                          <a:ln>
                            <a:noFill/>
                          </a:ln>
                          <a:solidFill>
                            <a:schemeClr val="tx1"/>
                          </a:solidFill>
                          <a:effectLst/>
                          <a:latin typeface="Cambria" pitchFamily="18" charset="0"/>
                          <a:cs typeface="Arial" charset="0"/>
                        </a:rPr>
                        <a:t>- 500 m</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Seismic Zone </a:t>
                      </a:r>
                      <a:r>
                        <a:rPr kumimoji="0" lang="en-IN" sz="1800" b="0" i="0" u="none" strike="noStrike" cap="none" normalizeH="0" baseline="0" dirty="0">
                          <a:ln>
                            <a:noFill/>
                          </a:ln>
                          <a:solidFill>
                            <a:schemeClr val="tx1"/>
                          </a:solidFill>
                          <a:effectLst/>
                          <a:latin typeface="Cambria" pitchFamily="18" charset="0"/>
                          <a:cs typeface="Arial" charset="0"/>
                        </a:rPr>
                        <a:t>- III (IS-1983(Part-1):2002)</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Nearest Airport </a:t>
                      </a:r>
                      <a:r>
                        <a:rPr kumimoji="0" lang="en-IN" sz="1800" b="0" i="0" u="none" strike="noStrike" cap="none" normalizeH="0" baseline="0" dirty="0">
                          <a:ln>
                            <a:noFill/>
                          </a:ln>
                          <a:solidFill>
                            <a:schemeClr val="tx1"/>
                          </a:solidFill>
                          <a:effectLst/>
                          <a:latin typeface="Cambria" pitchFamily="18" charset="0"/>
                          <a:cs typeface="Arial" charset="0"/>
                        </a:rPr>
                        <a:t>- Bhubaneswar (120 km by road)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Nearest Port </a:t>
                      </a:r>
                      <a:r>
                        <a:rPr kumimoji="0" lang="en-IN" sz="1800" b="0" i="0" u="none" strike="noStrike" cap="none" normalizeH="0" baseline="0" dirty="0">
                          <a:ln>
                            <a:noFill/>
                          </a:ln>
                          <a:solidFill>
                            <a:schemeClr val="tx1"/>
                          </a:solidFill>
                          <a:effectLst/>
                          <a:latin typeface="Cambria" pitchFamily="18" charset="0"/>
                          <a:cs typeface="Arial" charset="0"/>
                        </a:rPr>
                        <a:t>- </a:t>
                      </a:r>
                      <a:r>
                        <a:rPr kumimoji="0" lang="en-IN" sz="1800" b="0" i="0" u="none" strike="noStrike" cap="none" normalizeH="0" baseline="0" dirty="0" err="1">
                          <a:ln>
                            <a:noFill/>
                          </a:ln>
                          <a:solidFill>
                            <a:schemeClr val="tx1"/>
                          </a:solidFill>
                          <a:effectLst/>
                          <a:latin typeface="Cambria" pitchFamily="18" charset="0"/>
                          <a:cs typeface="Arial" charset="0"/>
                        </a:rPr>
                        <a:t>Paradeep</a:t>
                      </a:r>
                      <a:r>
                        <a:rPr kumimoji="0" lang="en-IN" sz="1800" b="0" i="0" u="none" strike="noStrike" cap="none" normalizeH="0" baseline="0" dirty="0">
                          <a:ln>
                            <a:noFill/>
                          </a:ln>
                          <a:solidFill>
                            <a:schemeClr val="tx1"/>
                          </a:solidFill>
                          <a:effectLst/>
                          <a:latin typeface="Cambria" pitchFamily="18" charset="0"/>
                          <a:cs typeface="Arial" charset="0"/>
                        </a:rPr>
                        <a:t> (12 km by road)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IN" sz="1800" b="1" i="0" u="none" strike="noStrike" kern="1200" cap="none" normalizeH="0" baseline="0" dirty="0">
                          <a:ln>
                            <a:noFill/>
                          </a:ln>
                          <a:solidFill>
                            <a:srgbClr val="6666FF"/>
                          </a:solidFill>
                          <a:effectLst/>
                          <a:latin typeface="Cambria" pitchFamily="18" charset="0"/>
                          <a:ea typeface="+mn-ea"/>
                          <a:cs typeface="Arial" charset="0"/>
                        </a:rPr>
                        <a:t>Nearest Town </a:t>
                      </a:r>
                      <a:r>
                        <a:rPr kumimoji="0" lang="en-IN" sz="1800" b="0" i="0" u="none" strike="noStrike" cap="none" normalizeH="0" baseline="0" dirty="0">
                          <a:ln>
                            <a:noFill/>
                          </a:ln>
                          <a:solidFill>
                            <a:schemeClr val="tx1"/>
                          </a:solidFill>
                          <a:effectLst/>
                          <a:latin typeface="Cambria" pitchFamily="18" charset="0"/>
                          <a:cs typeface="Arial" charset="0"/>
                        </a:rPr>
                        <a:t>- </a:t>
                      </a:r>
                      <a:r>
                        <a:rPr kumimoji="0" lang="en-IN" sz="1800" b="0" i="0" u="none" strike="noStrike" cap="none" normalizeH="0" baseline="0" dirty="0" err="1">
                          <a:ln>
                            <a:noFill/>
                          </a:ln>
                          <a:solidFill>
                            <a:schemeClr val="tx1"/>
                          </a:solidFill>
                          <a:effectLst/>
                          <a:latin typeface="Cambria" pitchFamily="18" charset="0"/>
                          <a:cs typeface="Arial" charset="0"/>
                        </a:rPr>
                        <a:t>Paradeep</a:t>
                      </a:r>
                      <a:r>
                        <a:rPr kumimoji="0" lang="en-IN" sz="1800" b="0" i="0" u="none" strike="noStrike" cap="none" normalizeH="0" baseline="0" dirty="0">
                          <a:ln>
                            <a:noFill/>
                          </a:ln>
                          <a:solidFill>
                            <a:schemeClr val="tx1"/>
                          </a:solidFill>
                          <a:effectLst/>
                          <a:latin typeface="Cambria" pitchFamily="18" charset="0"/>
                          <a:cs typeface="Arial" charset="0"/>
                        </a:rPr>
                        <a:t>, 12 km, NE</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9866">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rgbClr val="002060"/>
                          </a:solidFill>
                          <a:effectLst/>
                          <a:latin typeface="Cambria" pitchFamily="18" charset="0"/>
                          <a:ea typeface="+mn-ea"/>
                          <a:cs typeface="Arial" charset="0"/>
                        </a:rPr>
                        <a:t> </a:t>
                      </a:r>
                      <a:r>
                        <a:rPr kumimoji="0" lang="en-US" sz="1800" b="1" i="0" u="none" strike="noStrike" kern="1200" cap="none" normalizeH="0" baseline="0" dirty="0">
                          <a:ln>
                            <a:noFill/>
                          </a:ln>
                          <a:solidFill>
                            <a:srgbClr val="00CC00"/>
                          </a:solidFill>
                          <a:effectLst/>
                          <a:latin typeface="Cambria" pitchFamily="18" charset="0"/>
                          <a:ea typeface="+mn-ea"/>
                          <a:cs typeface="Arial" charset="0"/>
                        </a:rPr>
                        <a:t>NO</a:t>
                      </a:r>
                      <a:r>
                        <a:rPr kumimoji="0" lang="en-US" sz="1800" b="0" i="0" u="none" strike="noStrike" kern="1200" cap="none" normalizeH="0" baseline="0" dirty="0">
                          <a:ln>
                            <a:noFill/>
                          </a:ln>
                          <a:solidFill>
                            <a:srgbClr val="002060"/>
                          </a:solidFill>
                          <a:effectLst/>
                          <a:latin typeface="Cambria" pitchFamily="18" charset="0"/>
                          <a:ea typeface="+mn-ea"/>
                          <a:cs typeface="Arial" charset="0"/>
                        </a:rPr>
                        <a:t> Wildlife sanctuary, National Park, Protected Area, Biosphere/Tiger/Elephant reserves, Critically &amp; Severely Polluted Area, Eco-sensitive area, Eco-sensitive Zone, State/UT/International Boundary etc</a:t>
                      </a:r>
                      <a:endParaRPr kumimoji="0" lang="en-IN" sz="1800" b="0" i="0" u="none" strike="noStrike" kern="1200" cap="none" normalizeH="0" baseline="0" dirty="0">
                        <a:ln>
                          <a:noFill/>
                        </a:ln>
                        <a:solidFill>
                          <a:srgbClr val="002060"/>
                        </a:solidFill>
                        <a:effectLst/>
                        <a:latin typeface="Cambria" pitchFamily="18" charset="0"/>
                        <a:ea typeface="+mn-ea"/>
                        <a:cs typeface="Arial"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pPr>
                        <a:buFont typeface="Arial" pitchFamily="34" charset="0"/>
                        <a:buChar char="•"/>
                      </a:pPr>
                      <a:endParaRPr kumimoji="0" lang="en-IN" sz="1800" b="0" i="0" u="none" strike="noStrike" kern="1200" cap="none" normalizeH="0" baseline="0" dirty="0">
                        <a:ln>
                          <a:noFill/>
                        </a:ln>
                        <a:solidFill>
                          <a:srgbClr val="002060"/>
                        </a:solidFill>
                        <a:effectLst/>
                        <a:latin typeface="Cambria" pitchFamily="18" charset="0"/>
                        <a:ea typeface="+mn-ea"/>
                        <a:cs typeface="Arial"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915400" cy="1200329"/>
          </a:xfrm>
          <a:prstGeom prst="rect">
            <a:avLst/>
          </a:prstGeom>
          <a:noFill/>
        </p:spPr>
        <p:txBody>
          <a:bodyPr wrap="square" rtlCol="0">
            <a:spAutoFit/>
          </a:bodyPr>
          <a:lstStyle/>
          <a:p>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c-ix)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Nearly 1.3 lakh trees likely to be removed to set up the facility. Scheme to ensure felling of trees to bare minimum and the compensatory afforestation against the felling of trees needs to be submitted.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Scheme to ensure felling of trees to bare minimum and the compensatory afforestation against the felling of trees needs to be submitted.</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1491717-9326-4FE7-97DA-6F14707F9DA4}"/>
              </a:ext>
            </a:extLst>
          </p:cNvPr>
          <p:cNvSpPr txBox="1"/>
          <p:nvPr/>
        </p:nvSpPr>
        <p:spPr>
          <a:xfrm>
            <a:off x="152400" y="1609384"/>
            <a:ext cx="9144000" cy="5248616"/>
          </a:xfrm>
          <a:prstGeom prst="rect">
            <a:avLst/>
          </a:prstGeom>
          <a:noFill/>
        </p:spPr>
        <p:txBody>
          <a:bodyPr wrap="square" rtlCol="0">
            <a:spAutoFit/>
          </a:bodyPr>
          <a:lstStyle/>
          <a:p>
            <a:pPr>
              <a:lnSpc>
                <a:spcPct val="107000"/>
              </a:lnSpc>
              <a:spcAft>
                <a:spcPts val="80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A </a:t>
            </a:r>
            <a:r>
              <a:rPr lang="en-IN" sz="2000" dirty="0">
                <a:effectLst/>
                <a:latin typeface="Calibri" panose="020F0502020204030204" pitchFamily="34" charset="0"/>
                <a:ea typeface="Calibri" panose="020F0502020204030204" pitchFamily="34" charset="0"/>
                <a:cs typeface="Times New Roman" panose="02020603050405020304" pitchFamily="18" charset="0"/>
              </a:rPr>
              <a:t>comprehensive plantation is planned under this project of ISP. </a:t>
            </a:r>
            <a:r>
              <a:rPr lang="en-IN" sz="2000" dirty="0">
                <a:latin typeface="Calibri" panose="020F0502020204030204" pitchFamily="34" charset="0"/>
                <a:ea typeface="Calibri" panose="020F0502020204030204" pitchFamily="34" charset="0"/>
                <a:cs typeface="Times New Roman" panose="02020603050405020304" pitchFamily="18" charset="0"/>
              </a:rPr>
              <a:t>D</a:t>
            </a:r>
            <a:r>
              <a:rPr lang="en-IN" sz="2000" dirty="0">
                <a:effectLst/>
                <a:latin typeface="Calibri" panose="020F0502020204030204" pitchFamily="34" charset="0"/>
                <a:ea typeface="Calibri" panose="020F0502020204030204" pitchFamily="34" charset="0"/>
                <a:cs typeface="Times New Roman" panose="02020603050405020304" pitchFamily="18" charset="0"/>
              </a:rPr>
              <a:t>etails are given below:</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Compensatory afforestation(CA) plan has been approved and plantation </a:t>
            </a:r>
            <a:br>
              <a:rPr lang="en-IN" sz="2000" dirty="0">
                <a:effectLst/>
                <a:latin typeface="Calibri" panose="020F0502020204030204" pitchFamily="34" charset="0"/>
                <a:ea typeface="Calibri" panose="020F0502020204030204" pitchFamily="34" charset="0"/>
                <a:cs typeface="Times New Roman" panose="02020603050405020304" pitchFamily="18" charset="0"/>
              </a:rPr>
            </a:br>
            <a:r>
              <a:rPr lang="en-IN" sz="2000" dirty="0">
                <a:effectLst/>
                <a:latin typeface="Calibri" panose="020F0502020204030204" pitchFamily="34" charset="0"/>
                <a:ea typeface="Calibri" panose="020F0502020204030204" pitchFamily="34" charset="0"/>
                <a:cs typeface="Times New Roman" panose="02020603050405020304" pitchFamily="18" charset="0"/>
              </a:rPr>
              <a:t>has already been done over 745 ha as reported by DFO Cuttack.</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CA in mangrove area has been done in an area of 81.94 ha by DFO Rajnagar</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Balance CA over an area of 256.751 ha is under implementation by both the DFOs</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In addition JSWUSL will bear the cost of regeneration of degraded forest </a:t>
            </a:r>
            <a:br>
              <a:rPr lang="en-IN" sz="2000" dirty="0">
                <a:effectLst/>
                <a:latin typeface="Calibri" panose="020F0502020204030204" pitchFamily="34" charset="0"/>
                <a:ea typeface="Calibri" panose="020F0502020204030204" pitchFamily="34" charset="0"/>
                <a:cs typeface="Times New Roman" panose="02020603050405020304" pitchFamily="18" charset="0"/>
              </a:rPr>
            </a:br>
            <a:r>
              <a:rPr lang="en-IN" sz="2000" dirty="0">
                <a:effectLst/>
                <a:latin typeface="Calibri" panose="020F0502020204030204" pitchFamily="34" charset="0"/>
                <a:ea typeface="Calibri" panose="020F0502020204030204" pitchFamily="34" charset="0"/>
                <a:cs typeface="Times New Roman" panose="02020603050405020304" pitchFamily="18" charset="0"/>
              </a:rPr>
              <a:t>of area 1254 ha as per the scheme prepared by DFO Rajnagar</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Additional 169 ha of forest land adjoining to the project area to be regenerated</a:t>
            </a:r>
          </a:p>
          <a:p>
            <a:pPr marL="342900" lvl="0" indent="-342900">
              <a:buFont typeface="Symbol" panose="05050102010706020507" pitchFamily="18"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nearly 33% of project area will be developed under green belt and greenery enhancement  with 2500 trees per Ha. </a:t>
            </a:r>
          </a:p>
          <a:p>
            <a:pPr marL="457200">
              <a:lnSpc>
                <a:spcPct val="107000"/>
              </a:lnSpc>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N" sz="2000" b="1" dirty="0">
                <a:effectLst/>
                <a:latin typeface="Calibri" panose="020F0502020204030204" pitchFamily="34" charset="0"/>
                <a:ea typeface="Calibri" panose="020F0502020204030204" pitchFamily="34" charset="0"/>
                <a:cs typeface="Times New Roman" panose="02020603050405020304" pitchFamily="18" charset="0"/>
              </a:rPr>
              <a:t>B. </a:t>
            </a:r>
            <a:r>
              <a:rPr lang="en-IN" sz="2000" dirty="0">
                <a:effectLst/>
                <a:latin typeface="Calibri" panose="020F0502020204030204" pitchFamily="34" charset="0"/>
                <a:ea typeface="Calibri" panose="020F0502020204030204" pitchFamily="34" charset="0"/>
                <a:cs typeface="Times New Roman" panose="02020603050405020304" pitchFamily="18" charset="0"/>
              </a:rPr>
              <a:t>Felling of trees to be bare minimum: During the detailed engineering, care will be    taken  to preserve non-casuarina trees within the project area. </a:t>
            </a:r>
            <a:br>
              <a:rPr lang="en-IN" sz="2000" dirty="0">
                <a:effectLst/>
                <a:latin typeface="Calibri" panose="020F0502020204030204" pitchFamily="34" charset="0"/>
                <a:ea typeface="Calibri" panose="020F0502020204030204" pitchFamily="34" charset="0"/>
                <a:cs typeface="Times New Roman" panose="02020603050405020304" pitchFamily="18" charset="0"/>
              </a:rPr>
            </a:b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376011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9D131-D06F-4536-988B-313B39D68C84}"/>
              </a:ext>
            </a:extLst>
          </p:cNvPr>
          <p:cNvSpPr txBox="1"/>
          <p:nvPr/>
        </p:nvSpPr>
        <p:spPr>
          <a:xfrm>
            <a:off x="457200" y="2056938"/>
            <a:ext cx="8454788" cy="1015663"/>
          </a:xfrm>
          <a:prstGeom prst="rect">
            <a:avLst/>
          </a:prstGeom>
          <a:noFill/>
        </p:spPr>
        <p:txBody>
          <a:bodyPr wrap="square" rtlCol="0">
            <a:spAutoFit/>
          </a:bodyPr>
          <a:lstStyle/>
          <a:p>
            <a:r>
              <a:rPr lang="en-IN" sz="2000" b="1" dirty="0"/>
              <a:t>Ammonia storage tanks </a:t>
            </a:r>
            <a:r>
              <a:rPr lang="en-IN" sz="2000" dirty="0"/>
              <a:t>		– 2 </a:t>
            </a:r>
            <a:r>
              <a:rPr lang="en-IN" sz="2000" dirty="0" err="1"/>
              <a:t>nos</a:t>
            </a:r>
            <a:r>
              <a:rPr lang="en-IN" sz="2000" dirty="0"/>
              <a:t> Horizontal storage tanks</a:t>
            </a:r>
          </a:p>
          <a:p>
            <a:r>
              <a:rPr lang="en-IN" sz="2000" b="1" dirty="0"/>
              <a:t>Capacity of each tank</a:t>
            </a:r>
            <a:r>
              <a:rPr lang="en-IN" sz="2000" dirty="0"/>
              <a:t>		– 50 ton – Liquid storage</a:t>
            </a:r>
          </a:p>
          <a:p>
            <a:r>
              <a:rPr lang="en-IN" sz="2000" b="1" dirty="0"/>
              <a:t>Location </a:t>
            </a:r>
            <a:r>
              <a:rPr lang="en-IN" sz="2000" dirty="0"/>
              <a:t>			– Near stack of CPP for </a:t>
            </a:r>
            <a:r>
              <a:rPr lang="en-IN" sz="2000" dirty="0" err="1"/>
              <a:t>DeNOx</a:t>
            </a:r>
            <a:endParaRPr lang="en-IN" sz="2000" dirty="0"/>
          </a:p>
        </p:txBody>
      </p:sp>
      <p:graphicFrame>
        <p:nvGraphicFramePr>
          <p:cNvPr id="7" name="Table 6">
            <a:extLst>
              <a:ext uri="{FF2B5EF4-FFF2-40B4-BE49-F238E27FC236}">
                <a16:creationId xmlns:a16="http://schemas.microsoft.com/office/drawing/2014/main" id="{7E7153FB-6E95-4A5C-8876-2F6CF5A53717}"/>
              </a:ext>
            </a:extLst>
          </p:cNvPr>
          <p:cNvGraphicFramePr>
            <a:graphicFrameLocks noGrp="1"/>
          </p:cNvGraphicFramePr>
          <p:nvPr>
            <p:extLst>
              <p:ext uri="{D42A27DB-BD31-4B8C-83A1-F6EECF244321}">
                <p14:modId xmlns:p14="http://schemas.microsoft.com/office/powerpoint/2010/main" val="256639755"/>
              </p:ext>
            </p:extLst>
          </p:nvPr>
        </p:nvGraphicFramePr>
        <p:xfrm>
          <a:off x="341194" y="3581400"/>
          <a:ext cx="8686800" cy="1682560"/>
        </p:xfrm>
        <a:graphic>
          <a:graphicData uri="http://schemas.openxmlformats.org/drawingml/2006/table">
            <a:tbl>
              <a:tblPr firstRow="1" firstCol="1" bandRow="1"/>
              <a:tblGrid>
                <a:gridCol w="1600200">
                  <a:extLst>
                    <a:ext uri="{9D8B030D-6E8A-4147-A177-3AD203B41FA5}">
                      <a16:colId xmlns:a16="http://schemas.microsoft.com/office/drawing/2014/main" val="1219994631"/>
                    </a:ext>
                  </a:extLst>
                </a:gridCol>
                <a:gridCol w="1342625">
                  <a:extLst>
                    <a:ext uri="{9D8B030D-6E8A-4147-A177-3AD203B41FA5}">
                      <a16:colId xmlns:a16="http://schemas.microsoft.com/office/drawing/2014/main" val="2073099389"/>
                    </a:ext>
                  </a:extLst>
                </a:gridCol>
                <a:gridCol w="486175">
                  <a:extLst>
                    <a:ext uri="{9D8B030D-6E8A-4147-A177-3AD203B41FA5}">
                      <a16:colId xmlns:a16="http://schemas.microsoft.com/office/drawing/2014/main" val="2302544848"/>
                    </a:ext>
                  </a:extLst>
                </a:gridCol>
                <a:gridCol w="726847">
                  <a:extLst>
                    <a:ext uri="{9D8B030D-6E8A-4147-A177-3AD203B41FA5}">
                      <a16:colId xmlns:a16="http://schemas.microsoft.com/office/drawing/2014/main" val="4127985498"/>
                    </a:ext>
                  </a:extLst>
                </a:gridCol>
                <a:gridCol w="606511">
                  <a:extLst>
                    <a:ext uri="{9D8B030D-6E8A-4147-A177-3AD203B41FA5}">
                      <a16:colId xmlns:a16="http://schemas.microsoft.com/office/drawing/2014/main" val="438159102"/>
                    </a:ext>
                  </a:extLst>
                </a:gridCol>
                <a:gridCol w="3924442">
                  <a:extLst>
                    <a:ext uri="{9D8B030D-6E8A-4147-A177-3AD203B41FA5}">
                      <a16:colId xmlns:a16="http://schemas.microsoft.com/office/drawing/2014/main" val="1294422902"/>
                    </a:ext>
                  </a:extLst>
                </a:gridCol>
              </a:tblGrid>
              <a:tr h="381000">
                <a:tc rowSpan="2">
                  <a:txBody>
                    <a:bodyPr/>
                    <a:lstStyle/>
                    <a:p>
                      <a:pPr marL="0" indent="0" algn="ctr" defTabSz="914400" rtl="0" eaLnBrk="1" latinLnBrk="0" hangingPunct="1">
                        <a:lnSpc>
                          <a:spcPct val="150000"/>
                        </a:lnSpc>
                        <a:tabLst>
                          <a:tab pos="900430" algn="l"/>
                          <a:tab pos="457200" algn="l"/>
                        </a:tabLst>
                      </a:pPr>
                      <a:r>
                        <a:rPr lang="en-US"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Event</a:t>
                      </a: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ctr" defTabSz="914400" rtl="0" eaLnBrk="1" latinLnBrk="0" hangingPunct="1">
                        <a:lnSpc>
                          <a:spcPct val="150000"/>
                        </a:lnSpc>
                        <a:tabLst>
                          <a:tab pos="900430" algn="l"/>
                          <a:tab pos="457200" algn="l"/>
                        </a:tabLst>
                      </a:pPr>
                      <a:r>
                        <a:rPr lang="en-US"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Nature of hazard</a:t>
                      </a: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0" algn="ctr" defTabSz="914400" rtl="0" eaLnBrk="1" latinLnBrk="0" hangingPunct="1">
                        <a:lnSpc>
                          <a:spcPct val="150000"/>
                        </a:lnSpc>
                        <a:tabLst>
                          <a:tab pos="900430" algn="l"/>
                          <a:tab pos="457200" algn="l"/>
                        </a:tabLst>
                      </a:pPr>
                      <a:r>
                        <a:rPr lang="en-US"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Risk Ranking</a:t>
                      </a: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marL="0" indent="0" algn="ctr" defTabSz="914400" rtl="0" eaLnBrk="1" latinLnBrk="0" hangingPunct="1">
                        <a:lnSpc>
                          <a:spcPct val="150000"/>
                        </a:lnSpc>
                        <a:tabLst>
                          <a:tab pos="900430" algn="l"/>
                          <a:tab pos="457200" algn="l"/>
                        </a:tabLst>
                      </a:pPr>
                      <a:r>
                        <a:rPr lang="en-US"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Mitigation Measures</a:t>
                      </a: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4338"/>
                  </a:ext>
                </a:extLst>
              </a:tr>
              <a:tr h="381000">
                <a:tc vMerge="1">
                  <a:txBody>
                    <a:bodyPr/>
                    <a:lstStyle/>
                    <a:p>
                      <a:endParaRPr lang="en-IN"/>
                    </a:p>
                  </a:txBody>
                  <a:tcPr/>
                </a:tc>
                <a:tc vMerge="1">
                  <a:txBody>
                    <a:bodyPr/>
                    <a:lstStyle/>
                    <a:p>
                      <a:endParaRPr lang="en-IN"/>
                    </a:p>
                  </a:txBody>
                  <a:tcPr/>
                </a:tc>
                <a:tc>
                  <a:txBody>
                    <a:bodyPr/>
                    <a:lstStyle/>
                    <a:p>
                      <a:pPr marL="0" indent="0" algn="ctr" defTabSz="914400" rtl="0" eaLnBrk="1" latinLnBrk="0" hangingPunct="1">
                        <a:lnSpc>
                          <a:spcPct val="150000"/>
                        </a:lnSpc>
                        <a:tabLst>
                          <a:tab pos="900430" algn="l"/>
                          <a:tab pos="457200" algn="l"/>
                        </a:tabLst>
                      </a:pPr>
                      <a:r>
                        <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 pos="457200" algn="l"/>
                        </a:tabLst>
                      </a:pPr>
                      <a:r>
                        <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 pos="457200" algn="l"/>
                        </a:tabLst>
                      </a:pPr>
                      <a:r>
                        <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RP</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2918068415"/>
                  </a:ext>
                </a:extLst>
              </a:tr>
              <a:tr h="381000">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900430" algn="l"/>
                          <a:tab pos="457200" algn="l"/>
                        </a:tabLst>
                        <a:defRPr/>
                      </a:pPr>
                      <a:r>
                        <a:rPr lang="en-US" sz="1400" spc="50" dirty="0">
                          <a:effectLst/>
                          <a:latin typeface="Arial" panose="020B0604020202020204" pitchFamily="34" charset="0"/>
                          <a:ea typeface="Times New Roman" panose="02020603050405020304" pitchFamily="18" charset="0"/>
                          <a:cs typeface="Arial" panose="020B0604020202020204" pitchFamily="34" charset="0"/>
                        </a:rPr>
                        <a:t>Leakage from Ammonia storage</a:t>
                      </a:r>
                      <a:endParaRPr lang="en-IN" sz="1400" spc="50" dirty="0">
                        <a:effectLst/>
                        <a:latin typeface="Arial" panose="020B0604020202020204" pitchFamily="34" charset="0"/>
                        <a:ea typeface="Times New Roman" panose="02020603050405020304" pitchFamily="18" charset="0"/>
                        <a:cs typeface="Arial" panose="020B0604020202020204" pitchFamily="34" charset="0"/>
                      </a:endParaRPr>
                    </a:p>
                    <a:p>
                      <a:pPr marL="0" indent="0" algn="ctr" defTabSz="914400" rtl="0" eaLnBrk="1" latinLnBrk="0" hangingPunct="1">
                        <a:lnSpc>
                          <a:spcPct val="150000"/>
                        </a:lnSpc>
                        <a:tabLst>
                          <a:tab pos="900430" algn="l"/>
                          <a:tab pos="457200" algn="l"/>
                        </a:tabLst>
                      </a:pP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900430" algn="l"/>
                          <a:tab pos="457200" algn="l"/>
                        </a:tabLst>
                        <a:defRPr/>
                      </a:pPr>
                      <a:r>
                        <a:rPr lang="en-US" sz="1400" spc="50" dirty="0">
                          <a:effectLst/>
                          <a:latin typeface="Arial" panose="020B0604020202020204" pitchFamily="34" charset="0"/>
                          <a:ea typeface="Times New Roman" panose="02020603050405020304" pitchFamily="18" charset="0"/>
                          <a:cs typeface="Arial" panose="020B0604020202020204" pitchFamily="34" charset="0"/>
                        </a:rPr>
                        <a:t>Toxic (Health hazards) </a:t>
                      </a:r>
                      <a:endParaRPr lang="en-IN" sz="1400" spc="50" dirty="0">
                        <a:effectLst/>
                        <a:latin typeface="Arial" panose="020B0604020202020204" pitchFamily="34" charset="0"/>
                        <a:ea typeface="Times New Roman" panose="02020603050405020304" pitchFamily="18" charset="0"/>
                        <a:cs typeface="Arial" panose="020B0604020202020204" pitchFamily="34" charset="0"/>
                      </a:endParaRPr>
                    </a:p>
                    <a:p>
                      <a:pPr marL="0" indent="0" algn="ctr" defTabSz="914400" rtl="0" eaLnBrk="1" latinLnBrk="0" hangingPunct="1">
                        <a:lnSpc>
                          <a:spcPct val="150000"/>
                        </a:lnSpc>
                        <a:tabLst>
                          <a:tab pos="900430" algn="l"/>
                          <a:tab pos="457200" algn="l"/>
                        </a:tabLst>
                      </a:pPr>
                      <a:endParaRPr lang="en-IN" sz="1400" b="1" kern="1200" spc="5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tabLst>
                          <a:tab pos="900430" algn="l"/>
                          <a:tab pos="457200" algn="l"/>
                        </a:tabLst>
                      </a:pPr>
                      <a:r>
                        <a:rPr lang="en-US" sz="1400" spc="50" dirty="0">
                          <a:effectLst/>
                          <a:latin typeface="Arial" panose="020B0604020202020204" pitchFamily="34" charset="0"/>
                          <a:ea typeface="Times New Roman" panose="02020603050405020304" pitchFamily="18" charset="0"/>
                          <a:cs typeface="Arial" panose="020B0604020202020204" pitchFamily="34" charset="0"/>
                        </a:rPr>
                        <a:t>3</a:t>
                      </a:r>
                      <a:endParaRPr lang="en-IN" sz="1400" spc="5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tabLst>
                          <a:tab pos="900430" algn="l"/>
                          <a:tab pos="457200" algn="l"/>
                        </a:tabLst>
                      </a:pPr>
                      <a:r>
                        <a:rPr lang="en-US" sz="1400" spc="50" dirty="0">
                          <a:effectLst/>
                          <a:latin typeface="Arial" panose="020B0604020202020204" pitchFamily="34" charset="0"/>
                          <a:ea typeface="Times New Roman" panose="02020603050405020304" pitchFamily="18" charset="0"/>
                          <a:cs typeface="Arial" panose="020B0604020202020204" pitchFamily="34" charset="0"/>
                        </a:rPr>
                        <a:t>4</a:t>
                      </a:r>
                      <a:endParaRPr lang="en-IN" sz="1400" spc="5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tabLst>
                          <a:tab pos="900430" algn="l"/>
                          <a:tab pos="457200" algn="l"/>
                        </a:tabLst>
                      </a:pPr>
                      <a:r>
                        <a:rPr lang="en-US" sz="1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IN" sz="1400" spc="50" dirty="0">
                        <a:effectLst/>
                        <a:latin typeface="Arial" panose="020B0604020202020204" pitchFamily="34" charset="0"/>
                        <a:ea typeface="Times New Roman" panose="02020603050405020304" pitchFamily="18"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indent="-136525" algn="l">
                        <a:lnSpc>
                          <a:spcPct val="150000"/>
                        </a:lnSpc>
                        <a:tabLst>
                          <a:tab pos="900430" algn="l"/>
                          <a:tab pos="136525" algn="l"/>
                        </a:tabLst>
                      </a:pPr>
                      <a:r>
                        <a:rPr lang="en-IN" sz="1400" spc="50" dirty="0">
                          <a:effectLst/>
                          <a:latin typeface="Arial" panose="020B0604020202020204" pitchFamily="34" charset="0"/>
                          <a:ea typeface="Times New Roman" panose="02020603050405020304" pitchFamily="18" charset="0"/>
                          <a:cs typeface="Arial" panose="020B0604020202020204" pitchFamily="34" charset="0"/>
                        </a:rPr>
                        <a:t>Arrangement for water spray around the ammonia storage tank</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542223"/>
                  </a:ext>
                </a:extLst>
              </a:tr>
            </a:tbl>
          </a:graphicData>
        </a:graphic>
      </p:graphicFrame>
      <p:sp>
        <p:nvSpPr>
          <p:cNvPr id="9" name="TextBox 8">
            <a:extLst>
              <a:ext uri="{FF2B5EF4-FFF2-40B4-BE49-F238E27FC236}">
                <a16:creationId xmlns:a16="http://schemas.microsoft.com/office/drawing/2014/main" id="{EB5F3456-CBBA-447C-A32B-C284617D692C}"/>
              </a:ext>
            </a:extLst>
          </p:cNvPr>
          <p:cNvSpPr txBox="1"/>
          <p:nvPr/>
        </p:nvSpPr>
        <p:spPr>
          <a:xfrm>
            <a:off x="609600" y="210834"/>
            <a:ext cx="8302388" cy="1264642"/>
          </a:xfrm>
          <a:prstGeom prst="rect">
            <a:avLst/>
          </a:prstGeom>
          <a:noFill/>
        </p:spPr>
        <p:txBody>
          <a:bodyPr wrap="square">
            <a:spAutoFit/>
          </a:bodyPr>
          <a:lstStyle/>
          <a:p>
            <a:pPr>
              <a:lnSpc>
                <a:spcPct val="107000"/>
              </a:lnSpc>
              <a:spcAft>
                <a:spcPts val="800"/>
              </a:spcAft>
            </a:pP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c-x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Justification to select 8 Numbers of AAQ monitoring stations on land has been given. Desulfurization of COG and Power Plant flue gases has been proposed and Low NOx burners and DENOX facility using Ammonia has been proposed.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On review of DMP in Chapter seven of EIA report, HIRA for NH3 has not been done</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38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5F3456-CBBA-447C-A32B-C284617D692C}"/>
              </a:ext>
            </a:extLst>
          </p:cNvPr>
          <p:cNvSpPr txBox="1"/>
          <p:nvPr/>
        </p:nvSpPr>
        <p:spPr>
          <a:xfrm>
            <a:off x="609600" y="210834"/>
            <a:ext cx="8302388" cy="1264642"/>
          </a:xfrm>
          <a:prstGeom prst="rect">
            <a:avLst/>
          </a:prstGeom>
          <a:noFill/>
        </p:spPr>
        <p:txBody>
          <a:bodyPr wrap="square">
            <a:spAutoFit/>
          </a:bodyPr>
          <a:lstStyle/>
          <a:p>
            <a:pPr>
              <a:lnSpc>
                <a:spcPct val="107000"/>
              </a:lnSpc>
              <a:spcAft>
                <a:spcPts val="800"/>
              </a:spcAft>
            </a:pP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c-x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Justification to select 8 Numbers of AAQ monitoring stations on land has been given. Desulfurization of COG and Power Plant flue gases has been proposed and Low NOx burners and DENOX facility using Ammonia has been proposed.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On review of DMP in Chapter seven of EIA report, HIRA for NH3 has not been done</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hart&#10;&#10;Description automatically generat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8305800" cy="2895600"/>
          </a:xfrm>
          <a:prstGeom prst="rect">
            <a:avLst/>
          </a:prstGeom>
          <a:noFill/>
          <a:ln>
            <a:noFill/>
          </a:ln>
        </p:spPr>
      </p:pic>
      <p:sp>
        <p:nvSpPr>
          <p:cNvPr id="8" name="Rectangle 7"/>
          <p:cNvSpPr/>
          <p:nvPr/>
        </p:nvSpPr>
        <p:spPr>
          <a:xfrm>
            <a:off x="609600" y="4953000"/>
            <a:ext cx="8153400" cy="1754326"/>
          </a:xfrm>
          <a:prstGeom prst="rect">
            <a:avLst/>
          </a:prstGeom>
        </p:spPr>
        <p:txBody>
          <a:bodyPr wrap="square">
            <a:spAutoFit/>
          </a:bodyPr>
          <a:lstStyle/>
          <a:p>
            <a:pPr>
              <a:buFont typeface="Arial" pitchFamily="34" charset="0"/>
              <a:buChar char="•"/>
            </a:pPr>
            <a:r>
              <a:rPr lang="en-IN" dirty="0"/>
              <a:t>The concentration of interest (35 </a:t>
            </a:r>
            <a:r>
              <a:rPr lang="en-IN" dirty="0" err="1"/>
              <a:t>ppm</a:t>
            </a:r>
            <a:r>
              <a:rPr lang="en-IN" dirty="0"/>
              <a:t>) corresponding to the STEL value of Ammonia extends up to a maximum distance of around 620 m downwind</a:t>
            </a:r>
          </a:p>
          <a:p>
            <a:pPr>
              <a:buFont typeface="Arial" pitchFamily="34" charset="0"/>
              <a:buChar char="•"/>
            </a:pPr>
            <a:endParaRPr lang="en-IN" dirty="0"/>
          </a:p>
          <a:p>
            <a:pPr>
              <a:buFont typeface="Arial" pitchFamily="34" charset="0"/>
              <a:buChar char="•"/>
            </a:pPr>
            <a:r>
              <a:rPr lang="en-IN" dirty="0"/>
              <a:t>Given the proposed location of the ammonia storage tank, it may be concluded that the impact due to accidental leakage of ammonia would be contained within the plant boundary.</a:t>
            </a:r>
            <a:endParaRPr lang="en-US" dirty="0"/>
          </a:p>
        </p:txBody>
      </p:sp>
    </p:spTree>
    <p:extLst>
      <p:ext uri="{BB962C8B-B14F-4D97-AF65-F5344CB8AC3E}">
        <p14:creationId xmlns:p14="http://schemas.microsoft.com/office/powerpoint/2010/main" val="125938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421FB1-3C5F-4956-ABD8-9AAFBA0EA1FF}"/>
              </a:ext>
            </a:extLst>
          </p:cNvPr>
          <p:cNvSpPr/>
          <p:nvPr/>
        </p:nvSpPr>
        <p:spPr>
          <a:xfrm>
            <a:off x="89848" y="-23884"/>
            <a:ext cx="9067800" cy="954107"/>
          </a:xfrm>
          <a:prstGeom prst="rect">
            <a:avLst/>
          </a:prstGeom>
        </p:spPr>
        <p:txBody>
          <a:bodyPr wrap="square">
            <a:spAutoFit/>
          </a:bodyPr>
          <a:lstStyle/>
          <a:p>
            <a:pPr fontAlgn="base"/>
            <a:r>
              <a:rPr lang="en-US" sz="2000" b="1" dirty="0">
                <a:solidFill>
                  <a:srgbClr val="00B0F0"/>
                </a:solidFill>
              </a:rPr>
              <a:t/>
            </a:r>
            <a:br>
              <a:rPr lang="en-US" sz="2000" b="1" dirty="0">
                <a:solidFill>
                  <a:srgbClr val="00B0F0"/>
                </a:solidFill>
              </a:rPr>
            </a:b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c-xi)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The land use pattern for the diverted forest land as per FC of 10.10.2019 has been given.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In this regard, updated status has not been furnished.</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A06B04-15AB-457B-B3C1-02D47DA17FE2}"/>
              </a:ext>
            </a:extLst>
          </p:cNvPr>
          <p:cNvSpPr txBox="1"/>
          <p:nvPr/>
        </p:nvSpPr>
        <p:spPr>
          <a:xfrm>
            <a:off x="304800" y="1170459"/>
            <a:ext cx="7838556" cy="18912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IN" sz="2000" b="1" dirty="0"/>
              <a:t>No change in status of forest land as per FC</a:t>
            </a:r>
          </a:p>
          <a:p>
            <a:pPr marL="285750" indent="-285750">
              <a:lnSpc>
                <a:spcPct val="150000"/>
              </a:lnSpc>
              <a:buFont typeface="Arial" panose="020B0604020202020204" pitchFamily="34" charset="0"/>
              <a:buChar char="•"/>
            </a:pPr>
            <a:r>
              <a:rPr lang="en-IN" sz="2000" dirty="0"/>
              <a:t>No activity started till date</a:t>
            </a:r>
          </a:p>
          <a:p>
            <a:pPr marL="285750" indent="-285750">
              <a:lnSpc>
                <a:spcPct val="150000"/>
              </a:lnSpc>
              <a:buFont typeface="Arial" panose="020B0604020202020204" pitchFamily="34" charset="0"/>
              <a:buChar char="•"/>
            </a:pPr>
            <a:r>
              <a:rPr lang="en-IN" sz="2000" dirty="0"/>
              <a:t>Boundary wall construction to start. Permission received from MoEFCC</a:t>
            </a:r>
          </a:p>
          <a:p>
            <a:pPr marL="285750" indent="-285750">
              <a:lnSpc>
                <a:spcPct val="150000"/>
              </a:lnSpc>
              <a:buFont typeface="Arial" panose="020B0604020202020204" pitchFamily="34" charset="0"/>
              <a:buChar char="•"/>
            </a:pPr>
            <a:r>
              <a:rPr lang="en-IN" sz="2000" dirty="0"/>
              <a:t>Marginal changes may be required after detailed engineering </a:t>
            </a:r>
          </a:p>
        </p:txBody>
      </p:sp>
    </p:spTree>
    <p:extLst>
      <p:ext uri="{BB962C8B-B14F-4D97-AF65-F5344CB8AC3E}">
        <p14:creationId xmlns:p14="http://schemas.microsoft.com/office/powerpoint/2010/main" val="2831818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62708A-0E43-4A2C-8711-A09E92F2A25A}"/>
              </a:ext>
            </a:extLst>
          </p:cNvPr>
          <p:cNvSpPr txBox="1"/>
          <p:nvPr/>
        </p:nvSpPr>
        <p:spPr>
          <a:xfrm>
            <a:off x="228600" y="152400"/>
            <a:ext cx="8839200" cy="1561005"/>
          </a:xfrm>
          <a:prstGeom prst="rect">
            <a:avLst/>
          </a:prstGeom>
          <a:noFill/>
        </p:spPr>
        <p:txBody>
          <a:bodyPr wrap="square">
            <a:spAutoFit/>
          </a:bodyPr>
          <a:lstStyle/>
          <a:p>
            <a:pPr>
              <a:lnSpc>
                <a:spcPct val="107000"/>
              </a:lnSpc>
              <a:spcAft>
                <a:spcPts val="800"/>
              </a:spcAft>
            </a:pP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c-xii)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Details of sea water requirement for once through cooling for a max temperature increase of 5 degree C has been given. Maximum 130000 cum/Hr. water shall be required. Water shall be discharged in the sea 2.25 km away from the shore.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Details of the scientific assessment carried out for selecting the location of the sea water discharge has not been made available.</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48469BD9-A1BC-48A7-BB12-F68C1C8B30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8229600" cy="4419600"/>
          </a:xfrm>
          <a:prstGeom prst="rect">
            <a:avLst/>
          </a:prstGeom>
          <a:noFill/>
        </p:spPr>
      </p:pic>
      <p:sp>
        <p:nvSpPr>
          <p:cNvPr id="7" name="TextBox 6">
            <a:extLst>
              <a:ext uri="{FF2B5EF4-FFF2-40B4-BE49-F238E27FC236}">
                <a16:creationId xmlns:a16="http://schemas.microsoft.com/office/drawing/2014/main" id="{6B9CE51C-0C97-41AF-BDD2-DD185F0F04C8}"/>
              </a:ext>
            </a:extLst>
          </p:cNvPr>
          <p:cNvSpPr txBox="1"/>
          <p:nvPr/>
        </p:nvSpPr>
        <p:spPr>
          <a:xfrm>
            <a:off x="2362200" y="6287890"/>
            <a:ext cx="4667753" cy="369332"/>
          </a:xfrm>
          <a:prstGeom prst="rect">
            <a:avLst/>
          </a:prstGeom>
          <a:noFill/>
        </p:spPr>
        <p:txBody>
          <a:bodyPr wrap="none" rtlCol="0">
            <a:spAutoFit/>
          </a:bodyPr>
          <a:lstStyle/>
          <a:p>
            <a:r>
              <a:rPr lang="en-IN" dirty="0"/>
              <a:t>Alternative locations of Intake well for Seawater</a:t>
            </a:r>
          </a:p>
        </p:txBody>
      </p:sp>
    </p:spTree>
    <p:extLst>
      <p:ext uri="{BB962C8B-B14F-4D97-AF65-F5344CB8AC3E}">
        <p14:creationId xmlns:p14="http://schemas.microsoft.com/office/powerpoint/2010/main" val="2161891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1BC323-F818-4393-B095-25358F135D0E}"/>
              </a:ext>
            </a:extLst>
          </p:cNvPr>
          <p:cNvSpPr txBox="1"/>
          <p:nvPr/>
        </p:nvSpPr>
        <p:spPr>
          <a:xfrm>
            <a:off x="647700" y="152400"/>
            <a:ext cx="7848600" cy="646331"/>
          </a:xfrm>
          <a:prstGeom prst="rect">
            <a:avLst/>
          </a:prstGeom>
          <a:noFill/>
        </p:spPr>
        <p:txBody>
          <a:bodyPr wrap="square">
            <a:spAutoFit/>
          </a:bodyPr>
          <a:lstStyle/>
          <a:p>
            <a:r>
              <a:rPr lang="en-IN" b="1" dirty="0">
                <a:latin typeface="Calibri" panose="020F0502020204030204" pitchFamily="34" charset="0"/>
                <a:ea typeface="Calibri" panose="020F0502020204030204" pitchFamily="34" charset="0"/>
                <a:cs typeface="Times New Roman" panose="02020603050405020304" pitchFamily="18" charset="0"/>
              </a:rPr>
              <a:t>L</a:t>
            </a:r>
            <a:r>
              <a:rPr lang="en-IN" sz="1800" b="1" dirty="0">
                <a:effectLst/>
                <a:latin typeface="Calibri" panose="020F0502020204030204" pitchFamily="34" charset="0"/>
                <a:ea typeface="Calibri" panose="020F0502020204030204" pitchFamily="34" charset="0"/>
                <a:cs typeface="Times New Roman" panose="02020603050405020304" pitchFamily="18" charset="0"/>
              </a:rPr>
              <a:t>ocation of Seawater discharge 	: North of the proposed breakwater  </a:t>
            </a:r>
            <a:r>
              <a:rPr lang="en-IN" b="1" dirty="0">
                <a:latin typeface="Calibri" panose="020F0502020204030204" pitchFamily="34" charset="0"/>
                <a:ea typeface="Calibri" panose="020F0502020204030204" pitchFamily="34" charset="0"/>
                <a:cs typeface="Times New Roman" panose="02020603050405020304" pitchFamily="18" charset="0"/>
              </a:rPr>
              <a:t>C</a:t>
            </a:r>
            <a:r>
              <a:rPr lang="en-IN" sz="1800" b="1" dirty="0">
                <a:effectLst/>
                <a:latin typeface="Calibri" panose="020F0502020204030204" pitchFamily="34" charset="0"/>
                <a:ea typeface="Calibri" panose="020F0502020204030204" pitchFamily="34" charset="0"/>
                <a:cs typeface="Times New Roman" panose="02020603050405020304" pitchFamily="18" charset="0"/>
              </a:rPr>
              <a:t>oordinates			: 456480m E and 2233832m N</a:t>
            </a:r>
            <a:endParaRPr lang="en-IN" b="1" dirty="0"/>
          </a:p>
        </p:txBody>
      </p:sp>
      <p:pic>
        <p:nvPicPr>
          <p:cNvPr id="6" name="Picture 5" descr="Diagram&#10;&#10;Description automatically generated">
            <a:extLst>
              <a:ext uri="{FF2B5EF4-FFF2-40B4-BE49-F238E27FC236}">
                <a16:creationId xmlns:a16="http://schemas.microsoft.com/office/drawing/2014/main" id="{186200C3-E733-4BAA-A820-64697FF2EA8E}"/>
              </a:ext>
            </a:extLst>
          </p:cNvPr>
          <p:cNvPicPr/>
          <p:nvPr/>
        </p:nvPicPr>
        <p:blipFill>
          <a:blip r:embed="rId2" cstate="print"/>
          <a:stretch>
            <a:fillRect/>
          </a:stretch>
        </p:blipFill>
        <p:spPr>
          <a:xfrm>
            <a:off x="54591" y="905301"/>
            <a:ext cx="4572000" cy="2743201"/>
          </a:xfrm>
          <a:prstGeom prst="rect">
            <a:avLst/>
          </a:prstGeom>
        </p:spPr>
      </p:pic>
      <p:sp>
        <p:nvSpPr>
          <p:cNvPr id="8" name="TextBox 7">
            <a:extLst>
              <a:ext uri="{FF2B5EF4-FFF2-40B4-BE49-F238E27FC236}">
                <a16:creationId xmlns:a16="http://schemas.microsoft.com/office/drawing/2014/main" id="{0C25631A-18BE-42D9-B095-4021BBFAE4B6}"/>
              </a:ext>
            </a:extLst>
          </p:cNvPr>
          <p:cNvSpPr txBox="1"/>
          <p:nvPr/>
        </p:nvSpPr>
        <p:spPr>
          <a:xfrm>
            <a:off x="-450375" y="3584223"/>
            <a:ext cx="5715000" cy="341697"/>
          </a:xfrm>
          <a:prstGeom prst="rect">
            <a:avLst/>
          </a:prstGeom>
          <a:noFill/>
        </p:spPr>
        <p:txBody>
          <a:bodyPr wrap="square">
            <a:spAutoFit/>
          </a:bodyPr>
          <a:lstStyle/>
          <a:p>
            <a:pPr algn="ctr">
              <a:lnSpc>
                <a:spcPct val="125000"/>
              </a:lnSpc>
              <a:spcBef>
                <a:spcPts val="600"/>
              </a:spcBef>
              <a:spcAft>
                <a:spcPts val="80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Excess temperature </a:t>
            </a:r>
            <a:r>
              <a:rPr lang="en-IN" sz="1400" b="1" dirty="0">
                <a:latin typeface="Calibri" panose="020F0502020204030204" pitchFamily="34" charset="0"/>
                <a:ea typeface="Calibri" panose="020F0502020204030204" pitchFamily="34" charset="0"/>
                <a:cs typeface="Times New Roman" panose="02020603050405020304" pitchFamily="18" charset="0"/>
              </a:rPr>
              <a:t>: </a:t>
            </a:r>
            <a:r>
              <a:rPr lang="en-IN" sz="1400" b="1" dirty="0">
                <a:effectLst/>
                <a:latin typeface="Calibri" panose="020F0502020204030204" pitchFamily="34" charset="0"/>
                <a:ea typeface="Calibri" panose="020F0502020204030204" pitchFamily="34" charset="0"/>
                <a:cs typeface="Times New Roman" panose="02020603050405020304" pitchFamily="18" charset="0"/>
              </a:rPr>
              <a:t>Spring Flood Tide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Diagram&#10;&#10;Description automatically generated">
            <a:extLst>
              <a:ext uri="{FF2B5EF4-FFF2-40B4-BE49-F238E27FC236}">
                <a16:creationId xmlns:a16="http://schemas.microsoft.com/office/drawing/2014/main" id="{6B6B2008-913E-4BFD-A1C5-E01080FBEF72}"/>
              </a:ext>
            </a:extLst>
          </p:cNvPr>
          <p:cNvPicPr/>
          <p:nvPr/>
        </p:nvPicPr>
        <p:blipFill>
          <a:blip r:embed="rId3" cstate="print"/>
          <a:stretch>
            <a:fillRect/>
          </a:stretch>
        </p:blipFill>
        <p:spPr>
          <a:xfrm>
            <a:off x="4585649" y="914400"/>
            <a:ext cx="4558352" cy="2743201"/>
          </a:xfrm>
          <a:prstGeom prst="rect">
            <a:avLst/>
          </a:prstGeom>
        </p:spPr>
      </p:pic>
      <p:sp>
        <p:nvSpPr>
          <p:cNvPr id="11" name="TextBox 10">
            <a:extLst>
              <a:ext uri="{FF2B5EF4-FFF2-40B4-BE49-F238E27FC236}">
                <a16:creationId xmlns:a16="http://schemas.microsoft.com/office/drawing/2014/main" id="{20EE0834-B708-4178-AD09-446DE397E99F}"/>
              </a:ext>
            </a:extLst>
          </p:cNvPr>
          <p:cNvSpPr txBox="1"/>
          <p:nvPr/>
        </p:nvSpPr>
        <p:spPr>
          <a:xfrm>
            <a:off x="5943600" y="3657601"/>
            <a:ext cx="4804012" cy="307777"/>
          </a:xfrm>
          <a:prstGeom prst="rect">
            <a:avLst/>
          </a:prstGeom>
          <a:noFill/>
        </p:spPr>
        <p:txBody>
          <a:bodyPr wrap="square">
            <a:spAutoFit/>
          </a:bodyPr>
          <a:lstStyle/>
          <a:p>
            <a:r>
              <a:rPr lang="en-IN" sz="1400" b="1" dirty="0">
                <a:effectLst/>
                <a:latin typeface="Calibri" panose="020F0502020204030204" pitchFamily="34" charset="0"/>
                <a:ea typeface="Calibri" panose="020F0502020204030204" pitchFamily="34" charset="0"/>
                <a:cs typeface="Times New Roman" panose="02020603050405020304" pitchFamily="18" charset="0"/>
              </a:rPr>
              <a:t>Spring Ebb Tide</a:t>
            </a:r>
            <a:endParaRPr lang="en-IN" sz="1400" dirty="0"/>
          </a:p>
        </p:txBody>
      </p:sp>
      <p:pic>
        <p:nvPicPr>
          <p:cNvPr id="12" name="Picture 11" descr="Diagram&#10;&#10;Description automatically generated">
            <a:extLst>
              <a:ext uri="{FF2B5EF4-FFF2-40B4-BE49-F238E27FC236}">
                <a16:creationId xmlns:a16="http://schemas.microsoft.com/office/drawing/2014/main" id="{6D52A22E-7EAA-4375-8987-6E2B0465E8C5}"/>
              </a:ext>
            </a:extLst>
          </p:cNvPr>
          <p:cNvPicPr/>
          <p:nvPr/>
        </p:nvPicPr>
        <p:blipFill>
          <a:blip r:embed="rId4" cstate="print"/>
          <a:stretch>
            <a:fillRect/>
          </a:stretch>
        </p:blipFill>
        <p:spPr>
          <a:xfrm>
            <a:off x="18198" y="3962399"/>
            <a:ext cx="4567452" cy="2544973"/>
          </a:xfrm>
          <a:prstGeom prst="rect">
            <a:avLst/>
          </a:prstGeom>
        </p:spPr>
      </p:pic>
      <p:sp>
        <p:nvSpPr>
          <p:cNvPr id="14" name="TextBox 13">
            <a:extLst>
              <a:ext uri="{FF2B5EF4-FFF2-40B4-BE49-F238E27FC236}">
                <a16:creationId xmlns:a16="http://schemas.microsoft.com/office/drawing/2014/main" id="{226869D9-DBC1-4983-BFB3-3A2251C97517}"/>
              </a:ext>
            </a:extLst>
          </p:cNvPr>
          <p:cNvSpPr txBox="1"/>
          <p:nvPr/>
        </p:nvSpPr>
        <p:spPr>
          <a:xfrm>
            <a:off x="1524000" y="6468703"/>
            <a:ext cx="1524000" cy="307777"/>
          </a:xfrm>
          <a:prstGeom prst="rect">
            <a:avLst/>
          </a:prstGeom>
          <a:noFill/>
        </p:spPr>
        <p:txBody>
          <a:bodyPr wrap="square">
            <a:spAutoFit/>
          </a:bodyPr>
          <a:lstStyle/>
          <a:p>
            <a:r>
              <a:rPr lang="en-IN" sz="1400" b="1" dirty="0">
                <a:effectLst/>
                <a:latin typeface="Calibri" panose="020F0502020204030204" pitchFamily="34" charset="0"/>
                <a:ea typeface="Calibri" panose="020F0502020204030204" pitchFamily="34" charset="0"/>
                <a:cs typeface="Times New Roman" panose="02020603050405020304" pitchFamily="18" charset="0"/>
              </a:rPr>
              <a:t>Neap Flood Tide</a:t>
            </a:r>
            <a:endParaRPr lang="en-IN" sz="1400" dirty="0"/>
          </a:p>
        </p:txBody>
      </p:sp>
      <p:pic>
        <p:nvPicPr>
          <p:cNvPr id="15" name="Picture 14" descr="Diagram&#10;&#10;Description automatically generated">
            <a:extLst>
              <a:ext uri="{FF2B5EF4-FFF2-40B4-BE49-F238E27FC236}">
                <a16:creationId xmlns:a16="http://schemas.microsoft.com/office/drawing/2014/main" id="{C9A469E9-859E-498D-81EB-4C1E90F2FA40}"/>
              </a:ext>
            </a:extLst>
          </p:cNvPr>
          <p:cNvPicPr/>
          <p:nvPr/>
        </p:nvPicPr>
        <p:blipFill>
          <a:blip r:embed="rId4" cstate="print"/>
          <a:stretch>
            <a:fillRect/>
          </a:stretch>
        </p:blipFill>
        <p:spPr>
          <a:xfrm>
            <a:off x="4618631" y="3962400"/>
            <a:ext cx="4525370" cy="2506304"/>
          </a:xfrm>
          <a:prstGeom prst="rect">
            <a:avLst/>
          </a:prstGeom>
        </p:spPr>
      </p:pic>
      <p:sp>
        <p:nvSpPr>
          <p:cNvPr id="17" name="TextBox 16">
            <a:extLst>
              <a:ext uri="{FF2B5EF4-FFF2-40B4-BE49-F238E27FC236}">
                <a16:creationId xmlns:a16="http://schemas.microsoft.com/office/drawing/2014/main" id="{9335F0F1-7B72-46DD-BB61-5C4C975B0E96}"/>
              </a:ext>
            </a:extLst>
          </p:cNvPr>
          <p:cNvSpPr txBox="1"/>
          <p:nvPr/>
        </p:nvSpPr>
        <p:spPr>
          <a:xfrm>
            <a:off x="3810000" y="6382604"/>
            <a:ext cx="5609230" cy="341697"/>
          </a:xfrm>
          <a:prstGeom prst="rect">
            <a:avLst/>
          </a:prstGeom>
          <a:noFill/>
        </p:spPr>
        <p:txBody>
          <a:bodyPr wrap="square">
            <a:spAutoFit/>
          </a:bodyPr>
          <a:lstStyle/>
          <a:p>
            <a:pPr algn="ctr">
              <a:lnSpc>
                <a:spcPct val="125000"/>
              </a:lnSpc>
              <a:spcBef>
                <a:spcPts val="600"/>
              </a:spcBef>
              <a:spcAft>
                <a:spcPts val="80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Neap Ebb Tide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744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AFF35E9A-2C89-4632-88D0-D716F9EFA4D0}"/>
              </a:ext>
            </a:extLst>
          </p:cNvPr>
          <p:cNvPicPr/>
          <p:nvPr/>
        </p:nvPicPr>
        <p:blipFill>
          <a:blip r:embed="rId2" cstate="print"/>
          <a:stretch>
            <a:fillRect/>
          </a:stretch>
        </p:blipFill>
        <p:spPr>
          <a:xfrm>
            <a:off x="419100" y="1066800"/>
            <a:ext cx="8305799" cy="2971800"/>
          </a:xfrm>
          <a:prstGeom prst="rect">
            <a:avLst/>
          </a:prstGeom>
        </p:spPr>
      </p:pic>
      <p:sp>
        <p:nvSpPr>
          <p:cNvPr id="5" name="TextBox 4">
            <a:extLst>
              <a:ext uri="{FF2B5EF4-FFF2-40B4-BE49-F238E27FC236}">
                <a16:creationId xmlns:a16="http://schemas.microsoft.com/office/drawing/2014/main" id="{C0133220-7E8A-4A86-AF72-7B2FC8358979}"/>
              </a:ext>
            </a:extLst>
          </p:cNvPr>
          <p:cNvSpPr txBox="1"/>
          <p:nvPr/>
        </p:nvSpPr>
        <p:spPr>
          <a:xfrm>
            <a:off x="1295400" y="4191000"/>
            <a:ext cx="6257290" cy="369332"/>
          </a:xfrm>
          <a:prstGeom prst="rect">
            <a:avLst/>
          </a:prstGeom>
          <a:noFill/>
        </p:spPr>
        <p:txBody>
          <a:bodyPr wrap="none" rtlCol="0">
            <a:spAutoFit/>
          </a:bodyPr>
          <a:lstStyle/>
          <a:p>
            <a:r>
              <a:rPr lang="en-IN" b="1" dirty="0"/>
              <a:t>Impact of temperature of ambient sea near the discharge point </a:t>
            </a:r>
          </a:p>
        </p:txBody>
      </p:sp>
    </p:spTree>
    <p:extLst>
      <p:ext uri="{BB962C8B-B14F-4D97-AF65-F5344CB8AC3E}">
        <p14:creationId xmlns:p14="http://schemas.microsoft.com/office/powerpoint/2010/main" val="328950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10785-609B-4DF2-8857-32BF9F8DBB2A}"/>
              </a:ext>
            </a:extLst>
          </p:cNvPr>
          <p:cNvSpPr txBox="1"/>
          <p:nvPr/>
        </p:nvSpPr>
        <p:spPr>
          <a:xfrm>
            <a:off x="5687" y="44355"/>
            <a:ext cx="9144000" cy="1754326"/>
          </a:xfrm>
          <a:prstGeom prst="rect">
            <a:avLst/>
          </a:prstGeom>
          <a:noFill/>
        </p:spPr>
        <p:txBody>
          <a:bodyPr wrap="square">
            <a:spAutoFit/>
          </a:bodyPr>
          <a:lstStyle/>
          <a:p>
            <a:pPr fontAlgn="base"/>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xiii) </a:t>
            </a:r>
            <a:r>
              <a:rPr lang="en-IN" sz="18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Green belt shall be proposed with a tree density of 2500 trees per ha. Plantation shall be completed in 5 years. During discussions it emerged that only 25 % green belt has been proposed inside the plant and balance 8 % plantation shall be done outside the plant boundary. The land outside does not belong to PP. EAC does not accept this proposal. </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PP needs to submit revised action plan for green belt development covering 33% of the project area under green belt development with a tree density of 2500 trees per hectare</a:t>
            </a:r>
            <a:r>
              <a:rPr lang="en-IN" sz="18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54B507F-42D1-4AF4-B58E-42AF99BFE453}"/>
              </a:ext>
            </a:extLst>
          </p:cNvPr>
          <p:cNvPicPr>
            <a:picLocks noChangeAspect="1"/>
          </p:cNvPicPr>
          <p:nvPr/>
        </p:nvPicPr>
        <p:blipFill>
          <a:blip r:embed="rId2" cstate="print"/>
          <a:stretch>
            <a:fillRect/>
          </a:stretch>
        </p:blipFill>
        <p:spPr>
          <a:xfrm>
            <a:off x="952500" y="1707723"/>
            <a:ext cx="7239000" cy="4106155"/>
          </a:xfrm>
          <a:prstGeom prst="rect">
            <a:avLst/>
          </a:prstGeom>
        </p:spPr>
      </p:pic>
      <p:sp>
        <p:nvSpPr>
          <p:cNvPr id="7" name="Rectangle 6">
            <a:extLst>
              <a:ext uri="{FF2B5EF4-FFF2-40B4-BE49-F238E27FC236}">
                <a16:creationId xmlns:a16="http://schemas.microsoft.com/office/drawing/2014/main" id="{E7D1F47E-8E35-4201-9DF1-262D5C78AE39}"/>
              </a:ext>
            </a:extLst>
          </p:cNvPr>
          <p:cNvSpPr/>
          <p:nvPr/>
        </p:nvSpPr>
        <p:spPr>
          <a:xfrm>
            <a:off x="76201" y="5842337"/>
            <a:ext cx="9067799" cy="1015663"/>
          </a:xfrm>
          <a:prstGeom prst="rect">
            <a:avLst/>
          </a:prstGeom>
        </p:spPr>
        <p:txBody>
          <a:bodyPr wrap="square">
            <a:spAutoFit/>
          </a:bodyPr>
          <a:lstStyle/>
          <a:p>
            <a:pPr marL="342900" indent="-342900">
              <a:buFont typeface="Arial" pitchFamily="34" charset="0"/>
              <a:buChar char="•"/>
            </a:pPr>
            <a:r>
              <a:rPr lang="en-US" sz="2000" b="1" dirty="0"/>
              <a:t>Greenbelt to the extent of 33% of total project area would be maintained</a:t>
            </a:r>
          </a:p>
          <a:p>
            <a:pPr marL="342900" indent="-342900">
              <a:buFont typeface="Arial" pitchFamily="34" charset="0"/>
              <a:buChar char="•"/>
            </a:pPr>
            <a:r>
              <a:rPr lang="en-US" sz="2000" b="1" dirty="0"/>
              <a:t>Greenbelt: 394.2 ha (Including Jetty) area with a density of 2500 trees per ha</a:t>
            </a:r>
          </a:p>
          <a:p>
            <a:pPr marL="342900" indent="-342900">
              <a:buFont typeface="Arial" pitchFamily="34" charset="0"/>
              <a:buChar char="•"/>
            </a:pPr>
            <a:r>
              <a:rPr lang="en-US" sz="2000" b="1" dirty="0"/>
              <a:t>A three-tier plantation scheme would be adopted in the periphery of the plant</a:t>
            </a:r>
          </a:p>
        </p:txBody>
      </p:sp>
    </p:spTree>
    <p:extLst>
      <p:ext uri="{BB962C8B-B14F-4D97-AF65-F5344CB8AC3E}">
        <p14:creationId xmlns:p14="http://schemas.microsoft.com/office/powerpoint/2010/main" val="3410998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5B907D-0EF1-417B-A856-C3F5ABEADEB6}"/>
              </a:ext>
            </a:extLst>
          </p:cNvPr>
          <p:cNvGraphicFramePr>
            <a:graphicFrameLocks noGrp="1"/>
          </p:cNvGraphicFramePr>
          <p:nvPr>
            <p:extLst>
              <p:ext uri="{D42A27DB-BD31-4B8C-83A1-F6EECF244321}">
                <p14:modId xmlns:p14="http://schemas.microsoft.com/office/powerpoint/2010/main" val="3300700346"/>
              </p:ext>
            </p:extLst>
          </p:nvPr>
        </p:nvGraphicFramePr>
        <p:xfrm>
          <a:off x="1" y="-9099"/>
          <a:ext cx="9143998" cy="7019500"/>
        </p:xfrm>
        <a:graphic>
          <a:graphicData uri="http://schemas.openxmlformats.org/drawingml/2006/table">
            <a:tbl>
              <a:tblPr firstRow="1" bandRow="1">
                <a:tableStyleId>{5C22544A-7EE6-4342-B048-85BDC9FD1C3A}</a:tableStyleId>
              </a:tblPr>
              <a:tblGrid>
                <a:gridCol w="774914">
                  <a:extLst>
                    <a:ext uri="{9D8B030D-6E8A-4147-A177-3AD203B41FA5}">
                      <a16:colId xmlns:a16="http://schemas.microsoft.com/office/drawing/2014/main" val="1537044787"/>
                    </a:ext>
                  </a:extLst>
                </a:gridCol>
                <a:gridCol w="4070108">
                  <a:extLst>
                    <a:ext uri="{9D8B030D-6E8A-4147-A177-3AD203B41FA5}">
                      <a16:colId xmlns:a16="http://schemas.microsoft.com/office/drawing/2014/main" val="717161785"/>
                    </a:ext>
                  </a:extLst>
                </a:gridCol>
                <a:gridCol w="1149757">
                  <a:extLst>
                    <a:ext uri="{9D8B030D-6E8A-4147-A177-3AD203B41FA5}">
                      <a16:colId xmlns:a16="http://schemas.microsoft.com/office/drawing/2014/main" val="146915812"/>
                    </a:ext>
                  </a:extLst>
                </a:gridCol>
                <a:gridCol w="1527304">
                  <a:extLst>
                    <a:ext uri="{9D8B030D-6E8A-4147-A177-3AD203B41FA5}">
                      <a16:colId xmlns:a16="http://schemas.microsoft.com/office/drawing/2014/main" val="2942201187"/>
                    </a:ext>
                  </a:extLst>
                </a:gridCol>
                <a:gridCol w="1621915">
                  <a:extLst>
                    <a:ext uri="{9D8B030D-6E8A-4147-A177-3AD203B41FA5}">
                      <a16:colId xmlns:a16="http://schemas.microsoft.com/office/drawing/2014/main" val="490521103"/>
                    </a:ext>
                  </a:extLst>
                </a:gridCol>
              </a:tblGrid>
              <a:tr h="347189">
                <a:tc>
                  <a:txBody>
                    <a:bodyPr/>
                    <a:lstStyle/>
                    <a:p>
                      <a:pPr algn="ctr">
                        <a:lnSpc>
                          <a:spcPct val="107000"/>
                        </a:lnSpc>
                        <a:spcAft>
                          <a:spcPts val="800"/>
                        </a:spcAft>
                      </a:pPr>
                      <a:r>
                        <a:rPr lang="en-IN" sz="1600" kern="1200" dirty="0">
                          <a:solidFill>
                            <a:schemeClr val="tx1"/>
                          </a:solidFill>
                          <a:effectLst/>
                        </a:rPr>
                        <a:t>Sl. No. </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solidFill>
                            <a:schemeClr val="tx1"/>
                          </a:solidFill>
                          <a:effectLst/>
                        </a:rPr>
                        <a:t>Facilities</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solidFill>
                            <a:schemeClr val="tx1"/>
                          </a:solidFill>
                          <a:effectLst/>
                        </a:rPr>
                        <a:t>Forest</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solidFill>
                            <a:schemeClr val="tx1"/>
                          </a:solidFill>
                          <a:effectLst/>
                        </a:rPr>
                        <a:t>Non- Forest</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solidFill>
                            <a:schemeClr val="tx1"/>
                          </a:solidFill>
                          <a:effectLst/>
                        </a:rPr>
                        <a:t>Greenbelt</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0920827"/>
                  </a:ext>
                </a:extLst>
              </a:tr>
              <a:tr h="628771">
                <a:tc>
                  <a:txBody>
                    <a:bodyPr/>
                    <a:lstStyle/>
                    <a:p>
                      <a:pPr>
                        <a:lnSpc>
                          <a:spcPct val="107000"/>
                        </a:lnSpc>
                        <a:spcAft>
                          <a:spcPts val="800"/>
                        </a:spcAft>
                      </a:pPr>
                      <a:r>
                        <a:rPr lang="en-IN" sz="1600" kern="12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Raw material storage &amp; landing yard for Ore &amp; Flux, Iron ore slurry, coal yard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52.630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a:effectLst/>
                        </a:rPr>
                        <a:t>9.086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705362"/>
                  </a:ext>
                </a:extLst>
              </a:tr>
              <a:tr h="628771">
                <a:tc>
                  <a:txBody>
                    <a:bodyPr/>
                    <a:lstStyle/>
                    <a:p>
                      <a:pPr>
                        <a:lnSpc>
                          <a:spcPct val="107000"/>
                        </a:lnSpc>
                        <a:spcAft>
                          <a:spcPts val="800"/>
                        </a:spcAft>
                      </a:pPr>
                      <a:r>
                        <a:rPr lang="en-IN" sz="1600" kern="12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Raw material storage  &amp; landing yard for Imported coal, PCI, Limestone and Pellet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22.790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20.073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a:effectLst/>
                        </a:rPr>
                        <a:t>7.826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6178341"/>
                  </a:ext>
                </a:extLst>
              </a:tr>
              <a:tr h="341857">
                <a:tc>
                  <a:txBody>
                    <a:bodyPr/>
                    <a:lstStyle/>
                    <a:p>
                      <a:pPr>
                        <a:lnSpc>
                          <a:spcPct val="107000"/>
                        </a:lnSpc>
                        <a:spcAft>
                          <a:spcPts val="800"/>
                        </a:spcAft>
                      </a:pPr>
                      <a:r>
                        <a:rPr lang="en-IN" sz="1600" kern="12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Iron  making plant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178.310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2.780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a:effectLst/>
                        </a:rPr>
                        <a:t>26.466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262872"/>
                  </a:ext>
                </a:extLst>
              </a:tr>
              <a:tr h="341857">
                <a:tc>
                  <a:txBody>
                    <a:bodyPr/>
                    <a:lstStyle/>
                    <a:p>
                      <a:pPr>
                        <a:lnSpc>
                          <a:spcPct val="107000"/>
                        </a:lnSpc>
                        <a:spcAft>
                          <a:spcPts val="800"/>
                        </a:spcAft>
                      </a:pPr>
                      <a:r>
                        <a:rPr lang="en-IN" sz="1600" kern="1200">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Steel making Plant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73.305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a:effectLst/>
                        </a:rPr>
                        <a:t>9.379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766935"/>
                  </a:ext>
                </a:extLst>
              </a:tr>
              <a:tr h="341857">
                <a:tc>
                  <a:txBody>
                    <a:bodyPr/>
                    <a:lstStyle/>
                    <a:p>
                      <a:pPr>
                        <a:lnSpc>
                          <a:spcPct val="107000"/>
                        </a:lnSpc>
                        <a:spcAft>
                          <a:spcPts val="800"/>
                        </a:spcAft>
                      </a:pPr>
                      <a:r>
                        <a:rPr lang="en-IN" sz="1600" kern="1200">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Rolling Mill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183.447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a:effectLst/>
                        </a:rPr>
                        <a:t>22.349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966575"/>
                  </a:ext>
                </a:extLst>
              </a:tr>
              <a:tr h="341857">
                <a:tc>
                  <a:txBody>
                    <a:bodyPr/>
                    <a:lstStyle/>
                    <a:p>
                      <a:pPr>
                        <a:lnSpc>
                          <a:spcPct val="107000"/>
                        </a:lnSpc>
                        <a:spcAft>
                          <a:spcPts val="800"/>
                        </a:spcAft>
                      </a:pPr>
                      <a:r>
                        <a:rPr lang="en-IN" sz="1600" kern="1200">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Captive Power Plant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51.330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effectLst/>
                        </a:rPr>
                        <a:t>8.510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217210"/>
                  </a:ext>
                </a:extLst>
              </a:tr>
              <a:tr h="341857">
                <a:tc>
                  <a:txBody>
                    <a:bodyPr/>
                    <a:lstStyle/>
                    <a:p>
                      <a:pPr>
                        <a:lnSpc>
                          <a:spcPct val="107000"/>
                        </a:lnSpc>
                        <a:spcAft>
                          <a:spcPts val="800"/>
                        </a:spcAft>
                      </a:pPr>
                      <a:r>
                        <a:rPr lang="en-IN" sz="1600" kern="1200">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Disposal Area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20.740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effectLst/>
                        </a:rPr>
                        <a:t>3.334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824039"/>
                  </a:ext>
                </a:extLst>
              </a:tr>
              <a:tr h="628771">
                <a:tc>
                  <a:txBody>
                    <a:bodyPr/>
                    <a:lstStyle/>
                    <a:p>
                      <a:pPr>
                        <a:lnSpc>
                          <a:spcPct val="107000"/>
                        </a:lnSpc>
                        <a:spcAft>
                          <a:spcPts val="800"/>
                        </a:spcAft>
                      </a:pPr>
                      <a:r>
                        <a:rPr lang="en-IN" sz="1600" kern="1200">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Water/ wastewater treatment plants, Treated Wastewater holding pond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60.240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effectLst/>
                        </a:rPr>
                        <a:t>4.501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6622576"/>
                  </a:ext>
                </a:extLst>
              </a:tr>
              <a:tr h="341857">
                <a:tc>
                  <a:txBody>
                    <a:bodyPr/>
                    <a:lstStyle/>
                    <a:p>
                      <a:pPr>
                        <a:lnSpc>
                          <a:spcPct val="107000"/>
                        </a:lnSpc>
                        <a:spcAft>
                          <a:spcPts val="800"/>
                        </a:spcAft>
                      </a:pPr>
                      <a:r>
                        <a:rPr lang="en-IN" sz="1600" kern="1200">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Cement plant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33.500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IN" sz="1600" kern="1200" dirty="0">
                          <a:effectLst/>
                        </a:rPr>
                        <a:t>5.024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815457"/>
                  </a:ext>
                </a:extLst>
              </a:tr>
              <a:tr h="341857">
                <a:tc>
                  <a:txBody>
                    <a:bodyPr/>
                    <a:lstStyle/>
                    <a:p>
                      <a:pPr>
                        <a:lnSpc>
                          <a:spcPct val="107000"/>
                        </a:lnSpc>
                        <a:spcAft>
                          <a:spcPts val="800"/>
                        </a:spcAft>
                      </a:pPr>
                      <a:r>
                        <a:rPr lang="en-US" sz="1600" kern="1200">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Main Admin office and common facilities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7.680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1.191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520694"/>
                  </a:ext>
                </a:extLst>
              </a:tr>
              <a:tr h="341857">
                <a:tc>
                  <a:txBody>
                    <a:bodyPr/>
                    <a:lstStyle/>
                    <a:p>
                      <a:pPr>
                        <a:lnSpc>
                          <a:spcPct val="107000"/>
                        </a:lnSpc>
                        <a:spcAft>
                          <a:spcPts val="800"/>
                        </a:spcAft>
                      </a:pPr>
                      <a:r>
                        <a:rPr lang="en-US" sz="1600" kern="1200">
                          <a:effectLst/>
                        </a:rPr>
                        <a:t>11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Railway siding/ Truck Handling &amp;  unload</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30.820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4.540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577817"/>
                  </a:ext>
                </a:extLst>
              </a:tr>
              <a:tr h="341857">
                <a:tc>
                  <a:txBody>
                    <a:bodyPr/>
                    <a:lstStyle/>
                    <a:p>
                      <a:pPr>
                        <a:lnSpc>
                          <a:spcPct val="107000"/>
                        </a:lnSpc>
                        <a:spcAft>
                          <a:spcPts val="800"/>
                        </a:spcAft>
                      </a:pPr>
                      <a:r>
                        <a:rPr lang="en-US" sz="1600" kern="1200">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Captive Jetty</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14.400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54.177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22.700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4411512"/>
                  </a:ext>
                </a:extLst>
              </a:tr>
              <a:tr h="341857">
                <a:tc>
                  <a:txBody>
                    <a:bodyPr/>
                    <a:lstStyle/>
                    <a:p>
                      <a:pPr>
                        <a:lnSpc>
                          <a:spcPct val="107000"/>
                        </a:lnSpc>
                        <a:spcAft>
                          <a:spcPts val="800"/>
                        </a:spcAft>
                      </a:pPr>
                      <a:r>
                        <a:rPr lang="en-US" sz="1600" kern="1200">
                          <a:effectLst/>
                        </a:rPr>
                        <a:t>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dirty="0">
                          <a:effectLst/>
                        </a:rPr>
                        <a:t>Supporting Auxiliaries comprising of MRSS,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40.630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0.493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6.376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450242"/>
                  </a:ext>
                </a:extLst>
              </a:tr>
              <a:tr h="341857">
                <a:tc>
                  <a:txBody>
                    <a:bodyPr/>
                    <a:lstStyle/>
                    <a:p>
                      <a:pPr>
                        <a:lnSpc>
                          <a:spcPct val="107000"/>
                        </a:lnSpc>
                        <a:spcAft>
                          <a:spcPts val="800"/>
                        </a:spcAft>
                      </a:pPr>
                      <a:r>
                        <a:rPr lang="en-US" sz="1600" kern="1200">
                          <a:effectLst/>
                        </a:rPr>
                        <a:t>14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Roads, Parking &amp; drains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13459" marR="13459"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43.894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3.970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5.801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314702"/>
                  </a:ext>
                </a:extLst>
              </a:tr>
              <a:tr h="341857">
                <a:tc>
                  <a:txBody>
                    <a:bodyPr/>
                    <a:lstStyle/>
                    <a:p>
                      <a:pPr>
                        <a:lnSpc>
                          <a:spcPct val="107000"/>
                        </a:lnSpc>
                        <a:spcAft>
                          <a:spcPts val="800"/>
                        </a:spcAft>
                      </a:pPr>
                      <a:r>
                        <a:rPr lang="en-US" sz="1600" kern="1200">
                          <a:effectLst/>
                        </a:rPr>
                        <a:t>15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Peripheral Green Belt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13459" marR="13459"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239.720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13.030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252.750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05556"/>
                  </a:ext>
                </a:extLst>
              </a:tr>
              <a:tr h="341857">
                <a:tc>
                  <a:txBody>
                    <a:bodyPr/>
                    <a:lstStyle/>
                    <a:p>
                      <a:pPr>
                        <a:lnSpc>
                          <a:spcPct val="107000"/>
                        </a:lnSpc>
                        <a:spcAft>
                          <a:spcPts val="800"/>
                        </a:spcAft>
                      </a:pPr>
                      <a:r>
                        <a:rPr lang="en-US" sz="1600" kern="1200">
                          <a:effectLst/>
                        </a:rPr>
                        <a:t>16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kern="1200">
                          <a:effectLst/>
                        </a:rPr>
                        <a:t>Water Reservoir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30.255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15.760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dirty="0">
                          <a:effectLst/>
                        </a:rPr>
                        <a:t>4.367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6059092"/>
                  </a:ext>
                </a:extLst>
              </a:tr>
              <a:tr h="341857">
                <a:tc>
                  <a:txBody>
                    <a:bodyPr/>
                    <a:lstStyle/>
                    <a:p>
                      <a:pPr>
                        <a:lnSpc>
                          <a:spcPct val="107000"/>
                        </a:lnSpc>
                      </a:pPr>
                      <a:endParaRPr lang="en-IN" sz="1600">
                        <a:effectLst/>
                        <a:latin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1600" b="1" kern="1200" dirty="0">
                          <a:effectLst/>
                        </a:rPr>
                        <a:t>Total Land</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1083.691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kern="1200">
                          <a:effectLst/>
                        </a:rPr>
                        <a:t>110.283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27880" marR="27880" marT="72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1" kern="1200" dirty="0">
                          <a:effectLst/>
                        </a:rPr>
                        <a:t>394.200</a:t>
                      </a:r>
                      <a:endParaRPr lang="en-IN"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220" marR="69220" marT="34610" marB="34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327813"/>
                  </a:ext>
                </a:extLst>
              </a:tr>
            </a:tbl>
          </a:graphicData>
        </a:graphic>
      </p:graphicFrame>
    </p:spTree>
    <p:extLst>
      <p:ext uri="{BB962C8B-B14F-4D97-AF65-F5344CB8AC3E}">
        <p14:creationId xmlns:p14="http://schemas.microsoft.com/office/powerpoint/2010/main" val="3467727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067800" cy="707886"/>
          </a:xfrm>
          <a:prstGeom prst="rect">
            <a:avLst/>
          </a:prstGeom>
        </p:spPr>
        <p:txBody>
          <a:bodyPr wrap="square">
            <a:spAutoFit/>
          </a:bodyPr>
          <a:lstStyle/>
          <a:p>
            <a:pPr fontAlgn="base"/>
            <a:r>
              <a:rPr lang="en-US" sz="2000" b="1" dirty="0"/>
              <a:t/>
            </a:r>
            <a:br>
              <a:rPr lang="en-US" sz="2000" b="1" dirty="0"/>
            </a:br>
            <a:endParaRPr 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1537881965"/>
              </p:ext>
            </p:extLst>
          </p:nvPr>
        </p:nvGraphicFramePr>
        <p:xfrm>
          <a:off x="165603" y="1085232"/>
          <a:ext cx="8864097" cy="5772768"/>
        </p:xfrm>
        <a:graphic>
          <a:graphicData uri="http://schemas.openxmlformats.org/drawingml/2006/table">
            <a:tbl>
              <a:tblPr firstRow="1" firstCol="1" lastRow="1" lastCol="1" bandRow="1" bandCol="1">
                <a:tableStyleId>{5940675A-B579-460E-94D1-54222C63F5DA}</a:tableStyleId>
              </a:tblPr>
              <a:tblGrid>
                <a:gridCol w="1023381">
                  <a:extLst>
                    <a:ext uri="{9D8B030D-6E8A-4147-A177-3AD203B41FA5}">
                      <a16:colId xmlns:a16="http://schemas.microsoft.com/office/drawing/2014/main" val="20000"/>
                    </a:ext>
                  </a:extLst>
                </a:gridCol>
                <a:gridCol w="62736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4774948">
                  <a:extLst>
                    <a:ext uri="{9D8B030D-6E8A-4147-A177-3AD203B41FA5}">
                      <a16:colId xmlns:a16="http://schemas.microsoft.com/office/drawing/2014/main" val="20004"/>
                    </a:ext>
                  </a:extLst>
                </a:gridCol>
              </a:tblGrid>
              <a:tr h="459208">
                <a:tc>
                  <a:txBody>
                    <a:bodyPr/>
                    <a:lstStyle/>
                    <a:p>
                      <a:pPr marL="0" marR="0" indent="8890" algn="ctr">
                        <a:lnSpc>
                          <a:spcPct val="100000"/>
                        </a:lnSpc>
                        <a:spcBef>
                          <a:spcPts val="0"/>
                        </a:spcBef>
                        <a:spcAft>
                          <a:spcPts val="0"/>
                        </a:spcAft>
                        <a:tabLst>
                          <a:tab pos="900430" algn="l"/>
                        </a:tabLst>
                      </a:pPr>
                      <a:r>
                        <a:rPr lang="en-US" sz="1800" b="1" spc="50" dirty="0">
                          <a:effectLst/>
                        </a:rPr>
                        <a:t>Plan period</a:t>
                      </a:r>
                      <a:endParaRPr lang="en-US" sz="1800" b="1" spc="50" dirty="0">
                        <a:effectLst/>
                        <a:latin typeface="Bookman Old Style"/>
                        <a:ea typeface="Times New Roman"/>
                        <a:cs typeface="Times New Roman"/>
                      </a:endParaRPr>
                    </a:p>
                  </a:txBody>
                  <a:tcPr marL="16001" marR="16001" marT="0" marB="0" anchor="b"/>
                </a:tc>
                <a:tc>
                  <a:txBody>
                    <a:bodyPr/>
                    <a:lstStyle/>
                    <a:p>
                      <a:pPr marL="0" marR="0" indent="8890" algn="ctr">
                        <a:lnSpc>
                          <a:spcPct val="100000"/>
                        </a:lnSpc>
                        <a:spcBef>
                          <a:spcPts val="0"/>
                        </a:spcBef>
                        <a:spcAft>
                          <a:spcPts val="0"/>
                        </a:spcAft>
                        <a:tabLst>
                          <a:tab pos="900430" algn="l"/>
                        </a:tabLst>
                      </a:pPr>
                      <a:r>
                        <a:rPr lang="en-US" sz="1800" b="1" spc="50" dirty="0">
                          <a:effectLst/>
                        </a:rPr>
                        <a:t>Area, Ha</a:t>
                      </a:r>
                      <a:endParaRPr lang="en-US" sz="1800" b="1" spc="50" dirty="0">
                        <a:effectLst/>
                        <a:latin typeface="Bookman Old Style"/>
                        <a:ea typeface="Times New Roman"/>
                        <a:cs typeface="Times New Roman"/>
                      </a:endParaRPr>
                    </a:p>
                  </a:txBody>
                  <a:tcPr marL="16001" marR="16001" marT="0" marB="0" anchor="b"/>
                </a:tc>
                <a:tc>
                  <a:txBody>
                    <a:bodyPr/>
                    <a:lstStyle/>
                    <a:p>
                      <a:pPr marL="0" marR="0" indent="8890" algn="ctr">
                        <a:lnSpc>
                          <a:spcPct val="100000"/>
                        </a:lnSpc>
                        <a:spcBef>
                          <a:spcPts val="0"/>
                        </a:spcBef>
                        <a:spcAft>
                          <a:spcPts val="0"/>
                        </a:spcAft>
                        <a:tabLst>
                          <a:tab pos="900430" algn="l"/>
                        </a:tabLst>
                      </a:pPr>
                      <a:r>
                        <a:rPr lang="en-US" sz="1800" b="1" spc="50" dirty="0">
                          <a:effectLst/>
                        </a:rPr>
                        <a:t>No. of Trees</a:t>
                      </a:r>
                      <a:endParaRPr lang="en-US" sz="1800" b="1" spc="50" dirty="0">
                        <a:effectLst/>
                        <a:latin typeface="Bookman Old Style"/>
                        <a:ea typeface="Times New Roman"/>
                        <a:cs typeface="Times New Roman"/>
                      </a:endParaRPr>
                    </a:p>
                  </a:txBody>
                  <a:tcPr marL="16001" marR="16001" marT="0" marB="0" anchor="b"/>
                </a:tc>
                <a:tc>
                  <a:txBody>
                    <a:bodyPr/>
                    <a:lstStyle/>
                    <a:p>
                      <a:pPr marL="0" marR="0" indent="8890" algn="ctr">
                        <a:lnSpc>
                          <a:spcPct val="100000"/>
                        </a:lnSpc>
                        <a:spcBef>
                          <a:spcPts val="0"/>
                        </a:spcBef>
                        <a:spcAft>
                          <a:spcPts val="0"/>
                        </a:spcAft>
                        <a:tabLst>
                          <a:tab pos="900430" algn="l"/>
                        </a:tabLst>
                      </a:pPr>
                      <a:r>
                        <a:rPr lang="en-US" sz="1800" b="1" spc="50" dirty="0">
                          <a:effectLst/>
                        </a:rPr>
                        <a:t>Plantation Area</a:t>
                      </a:r>
                      <a:endParaRPr lang="en-US" sz="1800" b="1" spc="50" dirty="0">
                        <a:effectLst/>
                        <a:latin typeface="Bookman Old Style"/>
                        <a:ea typeface="Times New Roman"/>
                        <a:cs typeface="Times New Roman"/>
                      </a:endParaRPr>
                    </a:p>
                  </a:txBody>
                  <a:tcPr marL="16001" marR="16001" marT="0" marB="0" anchor="b"/>
                </a:tc>
                <a:tc>
                  <a:txBody>
                    <a:bodyPr/>
                    <a:lstStyle/>
                    <a:p>
                      <a:pPr marL="0" marR="0" indent="8890" algn="ctr">
                        <a:lnSpc>
                          <a:spcPct val="100000"/>
                        </a:lnSpc>
                        <a:spcBef>
                          <a:spcPts val="0"/>
                        </a:spcBef>
                        <a:spcAft>
                          <a:spcPts val="0"/>
                        </a:spcAft>
                        <a:tabLst>
                          <a:tab pos="900430" algn="l"/>
                        </a:tabLst>
                      </a:pPr>
                      <a:r>
                        <a:rPr lang="en-US" sz="1800" b="1" spc="50" dirty="0">
                          <a:effectLst/>
                        </a:rPr>
                        <a:t>Tree Species</a:t>
                      </a:r>
                      <a:endParaRPr lang="en-US" sz="1800" b="1" spc="50" dirty="0">
                        <a:effectLst/>
                        <a:latin typeface="Bookman Old Style"/>
                        <a:ea typeface="Times New Roman"/>
                        <a:cs typeface="Times New Roman"/>
                      </a:endParaRPr>
                    </a:p>
                  </a:txBody>
                  <a:tcPr marL="16001" marR="16001" marT="0" marB="0" anchor="b"/>
                </a:tc>
                <a:extLst>
                  <a:ext uri="{0D108BD9-81ED-4DB2-BD59-A6C34878D82A}">
                    <a16:rowId xmlns:a16="http://schemas.microsoft.com/office/drawing/2014/main" val="10000"/>
                  </a:ext>
                </a:extLst>
              </a:tr>
              <a:tr h="918416">
                <a:tc>
                  <a:txBody>
                    <a:bodyPr/>
                    <a:lstStyle/>
                    <a:p>
                      <a:pPr marL="0" marR="0" indent="8890" algn="ctr">
                        <a:lnSpc>
                          <a:spcPct val="100000"/>
                        </a:lnSpc>
                        <a:spcBef>
                          <a:spcPts val="0"/>
                        </a:spcBef>
                        <a:spcAft>
                          <a:spcPts val="0"/>
                        </a:spcAft>
                        <a:tabLst>
                          <a:tab pos="900430" algn="l"/>
                        </a:tabLst>
                      </a:pPr>
                      <a:r>
                        <a:rPr lang="en-US" sz="1800" b="1" spc="50" dirty="0">
                          <a:effectLst/>
                        </a:rPr>
                        <a:t>1</a:t>
                      </a:r>
                      <a:r>
                        <a:rPr lang="en-US" sz="1800" b="1" spc="50" baseline="30000" dirty="0">
                          <a:effectLst/>
                        </a:rPr>
                        <a:t>st</a:t>
                      </a:r>
                      <a:r>
                        <a:rPr lang="en-US" sz="1800" b="1" spc="50" dirty="0">
                          <a:effectLst/>
                        </a:rPr>
                        <a:t> year</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100</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250000</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Along the periphery</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l">
                        <a:lnSpc>
                          <a:spcPct val="100000"/>
                        </a:lnSpc>
                        <a:spcBef>
                          <a:spcPts val="0"/>
                        </a:spcBef>
                        <a:spcAft>
                          <a:spcPts val="0"/>
                        </a:spcAft>
                        <a:tabLst>
                          <a:tab pos="900430" algn="l"/>
                        </a:tabLst>
                      </a:pPr>
                      <a:r>
                        <a:rPr lang="en-US" sz="1800" b="1" spc="50" dirty="0" err="1">
                          <a:effectLst/>
                        </a:rPr>
                        <a:t>Amaltas</a:t>
                      </a:r>
                      <a:r>
                        <a:rPr lang="en-US" sz="1800" b="1" spc="50" dirty="0">
                          <a:effectLst/>
                        </a:rPr>
                        <a:t>, </a:t>
                      </a:r>
                      <a:r>
                        <a:rPr lang="en-US" sz="1800" b="1" spc="50" dirty="0" err="1">
                          <a:effectLst/>
                        </a:rPr>
                        <a:t>Copperpod</a:t>
                      </a:r>
                      <a:r>
                        <a:rPr lang="en-US" sz="1800" b="1" spc="50" dirty="0">
                          <a:effectLst/>
                        </a:rPr>
                        <a:t>, </a:t>
                      </a:r>
                      <a:r>
                        <a:rPr lang="en-US" sz="1800" b="1" spc="50" dirty="0" err="1">
                          <a:effectLst/>
                        </a:rPr>
                        <a:t>Gamga</a:t>
                      </a:r>
                      <a:r>
                        <a:rPr lang="en-US" sz="1800" b="1" spc="50" dirty="0">
                          <a:effectLst/>
                        </a:rPr>
                        <a:t> </a:t>
                      </a:r>
                      <a:r>
                        <a:rPr lang="en-US" sz="1800" b="1" spc="50" dirty="0" err="1">
                          <a:effectLst/>
                        </a:rPr>
                        <a:t>imli</a:t>
                      </a:r>
                      <a:r>
                        <a:rPr lang="en-US" sz="1800" b="1" spc="50" dirty="0">
                          <a:effectLst/>
                        </a:rPr>
                        <a:t>, Indian </a:t>
                      </a:r>
                      <a:r>
                        <a:rPr lang="en-US" sz="1800" b="1" spc="50" dirty="0" err="1">
                          <a:effectLst/>
                        </a:rPr>
                        <a:t>tulip,Jau</a:t>
                      </a:r>
                      <a:r>
                        <a:rPr lang="en-US" sz="1800" b="1" spc="50" dirty="0">
                          <a:effectLst/>
                        </a:rPr>
                        <a:t>, </a:t>
                      </a:r>
                      <a:r>
                        <a:rPr lang="en-US" sz="1800" b="1" spc="50" dirty="0" err="1">
                          <a:effectLst/>
                        </a:rPr>
                        <a:t>Jarul</a:t>
                      </a:r>
                      <a:r>
                        <a:rPr lang="en-US" sz="1800" b="1" spc="50" dirty="0">
                          <a:effectLst/>
                        </a:rPr>
                        <a:t>, </a:t>
                      </a:r>
                      <a:r>
                        <a:rPr lang="en-US" sz="1800" b="1" spc="50" dirty="0" err="1">
                          <a:effectLst/>
                        </a:rPr>
                        <a:t>Jamun</a:t>
                      </a:r>
                      <a:r>
                        <a:rPr lang="en-US" sz="1800" b="1" spc="50" dirty="0">
                          <a:effectLst/>
                        </a:rPr>
                        <a:t>, </a:t>
                      </a:r>
                      <a:r>
                        <a:rPr lang="en-US" sz="1800" b="1" spc="50" dirty="0" err="1">
                          <a:effectLst/>
                        </a:rPr>
                        <a:t>Kadamba</a:t>
                      </a:r>
                      <a:r>
                        <a:rPr lang="en-US" sz="1800" b="1" spc="50" dirty="0">
                          <a:effectLst/>
                        </a:rPr>
                        <a:t>, </a:t>
                      </a:r>
                      <a:r>
                        <a:rPr lang="en-US" sz="1800" b="1" spc="50" dirty="0" err="1">
                          <a:effectLst/>
                        </a:rPr>
                        <a:t>Kachnar</a:t>
                      </a:r>
                      <a:r>
                        <a:rPr lang="en-US" sz="1800" b="1" spc="50" dirty="0">
                          <a:effectLst/>
                        </a:rPr>
                        <a:t>, </a:t>
                      </a:r>
                      <a:r>
                        <a:rPr lang="en-US" sz="1800" b="1" spc="50" dirty="0" err="1">
                          <a:effectLst/>
                        </a:rPr>
                        <a:t>Khajur</a:t>
                      </a:r>
                      <a:r>
                        <a:rPr lang="en-US" sz="1800" b="1" spc="50" dirty="0">
                          <a:effectLst/>
                        </a:rPr>
                        <a:t>, </a:t>
                      </a:r>
                      <a:r>
                        <a:rPr lang="en-US" sz="1800" b="1" spc="50" dirty="0" err="1">
                          <a:effectLst/>
                        </a:rPr>
                        <a:t>Neem</a:t>
                      </a:r>
                      <a:r>
                        <a:rPr lang="en-US" sz="1800" b="1" spc="50" dirty="0">
                          <a:effectLst/>
                        </a:rPr>
                        <a:t>, </a:t>
                      </a:r>
                      <a:r>
                        <a:rPr lang="en-US" sz="1800" b="1" spc="50" dirty="0" err="1">
                          <a:effectLst/>
                        </a:rPr>
                        <a:t>Peepal</a:t>
                      </a:r>
                      <a:r>
                        <a:rPr lang="en-US" sz="1800" b="1" spc="50" dirty="0">
                          <a:effectLst/>
                        </a:rPr>
                        <a:t>, </a:t>
                      </a:r>
                      <a:r>
                        <a:rPr lang="en-US" sz="1800" b="1" spc="50" dirty="0" err="1">
                          <a:effectLst/>
                        </a:rPr>
                        <a:t>Sisua</a:t>
                      </a:r>
                      <a:r>
                        <a:rPr lang="en-US" sz="1800" b="1" spc="50" dirty="0">
                          <a:effectLst/>
                        </a:rPr>
                        <a:t>.</a:t>
                      </a:r>
                      <a:endParaRPr lang="en-US" sz="1800" b="1" spc="50" dirty="0">
                        <a:effectLst/>
                        <a:latin typeface="Bookman Old Style"/>
                        <a:ea typeface="Times New Roman"/>
                        <a:cs typeface="Times New Roman"/>
                      </a:endParaRPr>
                    </a:p>
                  </a:txBody>
                  <a:tcPr marL="16001" marR="16001" marT="0" marB="0"/>
                </a:tc>
                <a:extLst>
                  <a:ext uri="{0D108BD9-81ED-4DB2-BD59-A6C34878D82A}">
                    <a16:rowId xmlns:a16="http://schemas.microsoft.com/office/drawing/2014/main" val="10001"/>
                  </a:ext>
                </a:extLst>
              </a:tr>
              <a:tr h="918416">
                <a:tc>
                  <a:txBody>
                    <a:bodyPr/>
                    <a:lstStyle/>
                    <a:p>
                      <a:pPr marL="0" marR="0" indent="8890" algn="ctr">
                        <a:lnSpc>
                          <a:spcPct val="100000"/>
                        </a:lnSpc>
                        <a:spcBef>
                          <a:spcPts val="0"/>
                        </a:spcBef>
                        <a:spcAft>
                          <a:spcPts val="0"/>
                        </a:spcAft>
                        <a:tabLst>
                          <a:tab pos="900430" algn="l"/>
                        </a:tabLst>
                      </a:pPr>
                      <a:r>
                        <a:rPr lang="en-US" sz="1800" b="1" spc="50">
                          <a:effectLst/>
                        </a:rPr>
                        <a:t>2</a:t>
                      </a:r>
                      <a:r>
                        <a:rPr lang="en-US" sz="1800" b="1" spc="50" baseline="30000">
                          <a:effectLst/>
                        </a:rPr>
                        <a:t>nd</a:t>
                      </a:r>
                      <a:r>
                        <a:rPr lang="en-US" sz="1800" b="1" spc="50">
                          <a:effectLst/>
                        </a:rPr>
                        <a:t> year</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72</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180000</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Along the periphery</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0" algn="l">
                        <a:lnSpc>
                          <a:spcPct val="100000"/>
                        </a:lnSpc>
                        <a:spcBef>
                          <a:spcPts val="0"/>
                        </a:spcBef>
                        <a:spcAft>
                          <a:spcPts val="0"/>
                        </a:spcAft>
                        <a:tabLst>
                          <a:tab pos="900430" algn="l"/>
                        </a:tabLst>
                      </a:pPr>
                      <a:r>
                        <a:rPr lang="en-US" sz="1800" b="1" spc="50" dirty="0" err="1">
                          <a:effectLst/>
                        </a:rPr>
                        <a:t>Amaltas</a:t>
                      </a:r>
                      <a:r>
                        <a:rPr lang="en-US" sz="1800" b="1" spc="50" dirty="0">
                          <a:effectLst/>
                        </a:rPr>
                        <a:t>, </a:t>
                      </a:r>
                      <a:r>
                        <a:rPr lang="en-US" sz="1800" b="1" spc="50" dirty="0" err="1">
                          <a:effectLst/>
                        </a:rPr>
                        <a:t>Copperpod</a:t>
                      </a:r>
                      <a:r>
                        <a:rPr lang="en-US" sz="1800" b="1" spc="50" dirty="0">
                          <a:effectLst/>
                        </a:rPr>
                        <a:t>, </a:t>
                      </a:r>
                      <a:r>
                        <a:rPr lang="en-US" sz="1800" b="1" spc="50" dirty="0" err="1">
                          <a:effectLst/>
                        </a:rPr>
                        <a:t>Gamga</a:t>
                      </a:r>
                      <a:r>
                        <a:rPr lang="en-US" sz="1800" b="1" spc="50" dirty="0">
                          <a:effectLst/>
                        </a:rPr>
                        <a:t> </a:t>
                      </a:r>
                      <a:r>
                        <a:rPr lang="en-US" sz="1800" b="1" spc="50" dirty="0" err="1">
                          <a:effectLst/>
                        </a:rPr>
                        <a:t>imli</a:t>
                      </a:r>
                      <a:r>
                        <a:rPr lang="en-US" sz="1800" b="1" spc="50" dirty="0">
                          <a:effectLst/>
                        </a:rPr>
                        <a:t>, Indian </a:t>
                      </a:r>
                      <a:r>
                        <a:rPr lang="en-US" sz="1800" b="1" spc="50" dirty="0" err="1">
                          <a:effectLst/>
                        </a:rPr>
                        <a:t>tulip,Jau</a:t>
                      </a:r>
                      <a:r>
                        <a:rPr lang="en-US" sz="1800" b="1" spc="50" dirty="0">
                          <a:effectLst/>
                        </a:rPr>
                        <a:t>, Jarul, Jamun, </a:t>
                      </a:r>
                      <a:r>
                        <a:rPr lang="en-US" sz="1800" b="1" spc="50" dirty="0" err="1">
                          <a:effectLst/>
                        </a:rPr>
                        <a:t>Kadamba</a:t>
                      </a:r>
                      <a:r>
                        <a:rPr lang="en-US" sz="1800" b="1" spc="50" dirty="0">
                          <a:effectLst/>
                        </a:rPr>
                        <a:t>, </a:t>
                      </a:r>
                      <a:r>
                        <a:rPr lang="en-US" sz="1800" b="1" spc="50" dirty="0" err="1">
                          <a:effectLst/>
                        </a:rPr>
                        <a:t>Kachnar</a:t>
                      </a:r>
                      <a:r>
                        <a:rPr lang="en-US" sz="1800" b="1" spc="50" dirty="0">
                          <a:effectLst/>
                        </a:rPr>
                        <a:t>, </a:t>
                      </a:r>
                      <a:r>
                        <a:rPr lang="en-US" sz="1800" b="1" spc="50" dirty="0" err="1">
                          <a:effectLst/>
                        </a:rPr>
                        <a:t>Khajur</a:t>
                      </a:r>
                      <a:r>
                        <a:rPr lang="en-US" sz="1800" b="1" spc="50" dirty="0">
                          <a:effectLst/>
                        </a:rPr>
                        <a:t>, Neem, </a:t>
                      </a:r>
                      <a:r>
                        <a:rPr lang="en-US" sz="1800" b="1" spc="50" dirty="0" err="1">
                          <a:effectLst/>
                        </a:rPr>
                        <a:t>Peepal</a:t>
                      </a:r>
                      <a:r>
                        <a:rPr lang="en-US" sz="1800" b="1" spc="50" dirty="0">
                          <a:effectLst/>
                        </a:rPr>
                        <a:t>, </a:t>
                      </a:r>
                      <a:r>
                        <a:rPr lang="en-US" sz="1800" b="1" spc="50" dirty="0" err="1">
                          <a:effectLst/>
                        </a:rPr>
                        <a:t>Sisua</a:t>
                      </a:r>
                      <a:r>
                        <a:rPr lang="en-US" sz="1800" b="1" spc="50" dirty="0">
                          <a:effectLst/>
                        </a:rPr>
                        <a:t>.</a:t>
                      </a:r>
                      <a:endParaRPr lang="en-US" sz="1800" b="1" spc="50" dirty="0">
                        <a:effectLst/>
                        <a:latin typeface="Bookman Old Style"/>
                        <a:ea typeface="Times New Roman"/>
                        <a:cs typeface="Times New Roman"/>
                      </a:endParaRPr>
                    </a:p>
                  </a:txBody>
                  <a:tcPr marL="16001" marR="16001" marT="0" marB="0"/>
                </a:tc>
                <a:extLst>
                  <a:ext uri="{0D108BD9-81ED-4DB2-BD59-A6C34878D82A}">
                    <a16:rowId xmlns:a16="http://schemas.microsoft.com/office/drawing/2014/main" val="10002"/>
                  </a:ext>
                </a:extLst>
              </a:tr>
              <a:tr h="918416">
                <a:tc>
                  <a:txBody>
                    <a:bodyPr/>
                    <a:lstStyle/>
                    <a:p>
                      <a:pPr marL="0" marR="0" indent="8890" algn="ctr">
                        <a:lnSpc>
                          <a:spcPct val="100000"/>
                        </a:lnSpc>
                        <a:spcBef>
                          <a:spcPts val="0"/>
                        </a:spcBef>
                        <a:spcAft>
                          <a:spcPts val="0"/>
                        </a:spcAft>
                        <a:tabLst>
                          <a:tab pos="900430" algn="l"/>
                        </a:tabLst>
                      </a:pPr>
                      <a:r>
                        <a:rPr lang="en-US" sz="1800" b="1" spc="50">
                          <a:effectLst/>
                        </a:rPr>
                        <a:t>3</a:t>
                      </a:r>
                      <a:r>
                        <a:rPr lang="en-US" sz="1800" b="1" spc="50" baseline="30000">
                          <a:effectLst/>
                        </a:rPr>
                        <a:t>rd</a:t>
                      </a:r>
                      <a:r>
                        <a:rPr lang="en-US" sz="1800" b="1" spc="50">
                          <a:effectLst/>
                        </a:rPr>
                        <a:t> year</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100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250000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Avenue plantation and  between the shop area</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l">
                        <a:lnSpc>
                          <a:spcPct val="100000"/>
                        </a:lnSpc>
                        <a:spcBef>
                          <a:spcPts val="0"/>
                        </a:spcBef>
                        <a:spcAft>
                          <a:spcPts val="0"/>
                        </a:spcAft>
                        <a:tabLst>
                          <a:tab pos="900430" algn="l"/>
                        </a:tabLst>
                      </a:pPr>
                      <a:r>
                        <a:rPr lang="en-US" sz="1800" b="1" spc="50" dirty="0" err="1">
                          <a:effectLst/>
                        </a:rPr>
                        <a:t>Bakul</a:t>
                      </a:r>
                      <a:r>
                        <a:rPr lang="en-US" sz="1800" b="1" spc="50" dirty="0">
                          <a:effectLst/>
                        </a:rPr>
                        <a:t>, Bougainvillea, Jarul, </a:t>
                      </a:r>
                      <a:r>
                        <a:rPr lang="en-US" sz="1800" b="1" spc="50" dirty="0" err="1">
                          <a:effectLst/>
                        </a:rPr>
                        <a:t>Joba</a:t>
                      </a:r>
                      <a:r>
                        <a:rPr lang="en-US" sz="1800" b="1" spc="50" dirty="0">
                          <a:effectLst/>
                        </a:rPr>
                        <a:t>, </a:t>
                      </a:r>
                      <a:r>
                        <a:rPr lang="en-US" sz="1800" b="1" spc="50" dirty="0" err="1">
                          <a:effectLst/>
                        </a:rPr>
                        <a:t>Kachnar</a:t>
                      </a:r>
                      <a:r>
                        <a:rPr lang="en-US" sz="1800" b="1" spc="50" dirty="0">
                          <a:effectLst/>
                        </a:rPr>
                        <a:t>, </a:t>
                      </a:r>
                      <a:r>
                        <a:rPr lang="en-US" sz="1800" b="1" spc="50" dirty="0" err="1">
                          <a:effectLst/>
                        </a:rPr>
                        <a:t>Karabi</a:t>
                      </a:r>
                      <a:r>
                        <a:rPr lang="en-US" sz="1800" b="1" spc="50" dirty="0">
                          <a:effectLst/>
                        </a:rPr>
                        <a:t> </a:t>
                      </a:r>
                      <a:r>
                        <a:rPr lang="en-US" sz="1800" b="1" spc="50" dirty="0" err="1">
                          <a:effectLst/>
                        </a:rPr>
                        <a:t>Kadamba</a:t>
                      </a:r>
                      <a:r>
                        <a:rPr lang="en-US" sz="1800" b="1" spc="50" dirty="0">
                          <a:effectLst/>
                        </a:rPr>
                        <a:t>, Neem, Yellow oleander.</a:t>
                      </a:r>
                      <a:endParaRPr lang="en-US" sz="1800" b="1" spc="50" dirty="0">
                        <a:effectLst/>
                        <a:latin typeface="Bookman Old Style"/>
                        <a:ea typeface="Times New Roman"/>
                        <a:cs typeface="Times New Roman"/>
                      </a:endParaRPr>
                    </a:p>
                  </a:txBody>
                  <a:tcPr marL="16001" marR="16001" marT="0" marB="0"/>
                </a:tc>
                <a:extLst>
                  <a:ext uri="{0D108BD9-81ED-4DB2-BD59-A6C34878D82A}">
                    <a16:rowId xmlns:a16="http://schemas.microsoft.com/office/drawing/2014/main" val="10003"/>
                  </a:ext>
                </a:extLst>
              </a:tr>
              <a:tr h="1096200">
                <a:tc>
                  <a:txBody>
                    <a:bodyPr/>
                    <a:lstStyle/>
                    <a:p>
                      <a:pPr marL="0" marR="0" indent="8890" algn="ctr">
                        <a:lnSpc>
                          <a:spcPct val="100000"/>
                        </a:lnSpc>
                        <a:spcBef>
                          <a:spcPts val="0"/>
                        </a:spcBef>
                        <a:spcAft>
                          <a:spcPts val="0"/>
                        </a:spcAft>
                        <a:tabLst>
                          <a:tab pos="900430" algn="l"/>
                        </a:tabLst>
                      </a:pPr>
                      <a:r>
                        <a:rPr lang="en-US" sz="1800" b="1" spc="50">
                          <a:effectLst/>
                        </a:rPr>
                        <a:t>4</a:t>
                      </a:r>
                      <a:r>
                        <a:rPr lang="en-US" sz="1800" b="1" spc="50" baseline="30000">
                          <a:effectLst/>
                        </a:rPr>
                        <a:t>th</a:t>
                      </a:r>
                      <a:r>
                        <a:rPr lang="en-US" sz="1800" b="1" spc="50">
                          <a:effectLst/>
                        </a:rPr>
                        <a:t> year</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50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125000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Avenue plantation and around the slag storage area</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l">
                        <a:lnSpc>
                          <a:spcPct val="100000"/>
                        </a:lnSpc>
                        <a:spcBef>
                          <a:spcPts val="0"/>
                        </a:spcBef>
                        <a:spcAft>
                          <a:spcPts val="0"/>
                        </a:spcAft>
                        <a:tabLst>
                          <a:tab pos="900430" algn="l"/>
                        </a:tabLst>
                      </a:pPr>
                      <a:r>
                        <a:rPr lang="en-US" sz="1800" b="1" spc="50" dirty="0" err="1">
                          <a:effectLst/>
                        </a:rPr>
                        <a:t>Amaltas</a:t>
                      </a:r>
                      <a:r>
                        <a:rPr lang="en-US" sz="1800" b="1" spc="50" dirty="0">
                          <a:effectLst/>
                        </a:rPr>
                        <a:t>, </a:t>
                      </a:r>
                      <a:r>
                        <a:rPr lang="en-US" sz="1800" b="1" spc="50" dirty="0" err="1">
                          <a:effectLst/>
                        </a:rPr>
                        <a:t>Bakul</a:t>
                      </a:r>
                      <a:r>
                        <a:rPr lang="en-US" sz="1800" b="1" spc="50" dirty="0">
                          <a:effectLst/>
                        </a:rPr>
                        <a:t>, </a:t>
                      </a:r>
                      <a:r>
                        <a:rPr lang="en-US" sz="1800" b="1" spc="50" dirty="0" err="1">
                          <a:effectLst/>
                        </a:rPr>
                        <a:t>Devdaru</a:t>
                      </a:r>
                      <a:r>
                        <a:rPr lang="en-US" sz="1800" b="1" spc="50" dirty="0">
                          <a:effectLst/>
                        </a:rPr>
                        <a:t>, </a:t>
                      </a:r>
                      <a:r>
                        <a:rPr lang="en-US" sz="1800" b="1" spc="50" dirty="0" err="1">
                          <a:effectLst/>
                        </a:rPr>
                        <a:t>Jarul,Joba</a:t>
                      </a:r>
                      <a:r>
                        <a:rPr lang="en-US" sz="1800" b="1" spc="50" dirty="0">
                          <a:effectLst/>
                        </a:rPr>
                        <a:t>, </a:t>
                      </a:r>
                      <a:r>
                        <a:rPr lang="en-US" sz="1800" b="1" spc="50" dirty="0" err="1">
                          <a:effectLst/>
                        </a:rPr>
                        <a:t>Kadamba</a:t>
                      </a:r>
                      <a:r>
                        <a:rPr lang="en-US" sz="1800" b="1" spc="50" dirty="0">
                          <a:effectLst/>
                        </a:rPr>
                        <a:t>, </a:t>
                      </a:r>
                      <a:r>
                        <a:rPr lang="en-US" sz="1800" b="1" spc="50" dirty="0" err="1">
                          <a:effectLst/>
                        </a:rPr>
                        <a:t>Khajur</a:t>
                      </a:r>
                      <a:r>
                        <a:rPr lang="en-US" sz="1800" b="1" spc="50" dirty="0">
                          <a:effectLst/>
                        </a:rPr>
                        <a:t>, </a:t>
                      </a:r>
                      <a:r>
                        <a:rPr lang="en-US" sz="1800" b="1" spc="50" dirty="0" err="1">
                          <a:effectLst/>
                        </a:rPr>
                        <a:t>Kachnar</a:t>
                      </a:r>
                      <a:r>
                        <a:rPr lang="en-US" sz="1800" b="1" spc="50" dirty="0">
                          <a:effectLst/>
                        </a:rPr>
                        <a:t>, </a:t>
                      </a:r>
                      <a:r>
                        <a:rPr lang="en-US" sz="1800" b="1" spc="50" dirty="0" err="1">
                          <a:effectLst/>
                        </a:rPr>
                        <a:t>Karabi</a:t>
                      </a:r>
                      <a:r>
                        <a:rPr lang="en-US" sz="1800" b="1" spc="50" dirty="0">
                          <a:effectLst/>
                        </a:rPr>
                        <a:t>, Neem, </a:t>
                      </a:r>
                      <a:r>
                        <a:rPr lang="en-US" sz="1800" b="1" spc="50" dirty="0" err="1">
                          <a:effectLst/>
                        </a:rPr>
                        <a:t>Tagar</a:t>
                      </a:r>
                      <a:r>
                        <a:rPr lang="en-US" sz="1800" b="1" spc="50" dirty="0">
                          <a:effectLst/>
                        </a:rPr>
                        <a:t>, </a:t>
                      </a:r>
                      <a:r>
                        <a:rPr lang="en-US" sz="1800" b="1" spc="50" dirty="0" err="1">
                          <a:effectLst/>
                        </a:rPr>
                        <a:t>Rangan</a:t>
                      </a:r>
                      <a:r>
                        <a:rPr lang="en-US" sz="1800" b="1" spc="50" dirty="0">
                          <a:effectLst/>
                        </a:rPr>
                        <a:t>, Yellow oleander.</a:t>
                      </a:r>
                      <a:endParaRPr lang="en-US" sz="1800" b="1" spc="50" dirty="0">
                        <a:effectLst/>
                        <a:latin typeface="Bookman Old Style"/>
                        <a:ea typeface="Times New Roman"/>
                        <a:cs typeface="Times New Roman"/>
                      </a:endParaRPr>
                    </a:p>
                  </a:txBody>
                  <a:tcPr marL="16001" marR="16001" marT="0" marB="0"/>
                </a:tc>
                <a:extLst>
                  <a:ext uri="{0D108BD9-81ED-4DB2-BD59-A6C34878D82A}">
                    <a16:rowId xmlns:a16="http://schemas.microsoft.com/office/drawing/2014/main" val="10004"/>
                  </a:ext>
                </a:extLst>
              </a:tr>
              <a:tr h="918416">
                <a:tc>
                  <a:txBody>
                    <a:bodyPr/>
                    <a:lstStyle/>
                    <a:p>
                      <a:pPr marL="0" marR="0" indent="8890" algn="ctr">
                        <a:lnSpc>
                          <a:spcPct val="100000"/>
                        </a:lnSpc>
                        <a:spcBef>
                          <a:spcPts val="0"/>
                        </a:spcBef>
                        <a:spcAft>
                          <a:spcPts val="0"/>
                        </a:spcAft>
                        <a:tabLst>
                          <a:tab pos="900430" algn="l"/>
                        </a:tabLst>
                      </a:pPr>
                      <a:r>
                        <a:rPr lang="en-US" sz="1800" b="1" spc="50">
                          <a:effectLst/>
                        </a:rPr>
                        <a:t>5</a:t>
                      </a:r>
                      <a:r>
                        <a:rPr lang="en-US" sz="1800" b="1" spc="50" baseline="30000">
                          <a:effectLst/>
                        </a:rPr>
                        <a:t>th</a:t>
                      </a:r>
                      <a:r>
                        <a:rPr lang="en-US" sz="1800" b="1" spc="50">
                          <a:effectLst/>
                        </a:rPr>
                        <a:t> year</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50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a:effectLst/>
                        </a:rPr>
                        <a:t>125000</a:t>
                      </a:r>
                      <a:endParaRPr lang="en-US" sz="1800" b="1" spc="50">
                        <a:effectLst/>
                        <a:latin typeface="Bookman Old Style"/>
                        <a:ea typeface="Times New Roman"/>
                        <a:cs typeface="Times New Roman"/>
                      </a:endParaRPr>
                    </a:p>
                  </a:txBody>
                  <a:tcPr marL="16001" marR="16001" marT="0" marB="0" anchor="ctr"/>
                </a:tc>
                <a:tc>
                  <a:txBody>
                    <a:bodyPr/>
                    <a:lstStyle/>
                    <a:p>
                      <a:pPr marL="0" marR="0" indent="8890" algn="ctr">
                        <a:lnSpc>
                          <a:spcPct val="100000"/>
                        </a:lnSpc>
                        <a:spcBef>
                          <a:spcPts val="0"/>
                        </a:spcBef>
                        <a:spcAft>
                          <a:spcPts val="0"/>
                        </a:spcAft>
                        <a:tabLst>
                          <a:tab pos="900430" algn="l"/>
                        </a:tabLst>
                      </a:pPr>
                      <a:r>
                        <a:rPr lang="en-US" sz="1800" b="1" spc="50" dirty="0">
                          <a:effectLst/>
                        </a:rPr>
                        <a:t>In between the shop area</a:t>
                      </a:r>
                      <a:endParaRPr lang="en-US" sz="1800" b="1" spc="50" dirty="0">
                        <a:effectLst/>
                        <a:latin typeface="Bookman Old Style"/>
                        <a:ea typeface="Times New Roman"/>
                        <a:cs typeface="Times New Roman"/>
                      </a:endParaRPr>
                    </a:p>
                  </a:txBody>
                  <a:tcPr marL="16001" marR="16001" marT="0" marB="0" anchor="ctr"/>
                </a:tc>
                <a:tc>
                  <a:txBody>
                    <a:bodyPr/>
                    <a:lstStyle/>
                    <a:p>
                      <a:pPr marL="0" marR="0" indent="8890" algn="l">
                        <a:lnSpc>
                          <a:spcPct val="100000"/>
                        </a:lnSpc>
                        <a:spcBef>
                          <a:spcPts val="0"/>
                        </a:spcBef>
                        <a:spcAft>
                          <a:spcPts val="0"/>
                        </a:spcAft>
                        <a:tabLst>
                          <a:tab pos="900430" algn="l"/>
                        </a:tabLst>
                      </a:pPr>
                      <a:r>
                        <a:rPr lang="en-US" sz="1800" b="1" spc="50" dirty="0" err="1">
                          <a:effectLst/>
                        </a:rPr>
                        <a:t>Amaltas</a:t>
                      </a:r>
                      <a:r>
                        <a:rPr lang="en-US" sz="1800" b="1" spc="50" dirty="0">
                          <a:effectLst/>
                        </a:rPr>
                        <a:t>, </a:t>
                      </a:r>
                      <a:r>
                        <a:rPr lang="en-US" sz="1800" b="1" spc="50" dirty="0" err="1">
                          <a:effectLst/>
                        </a:rPr>
                        <a:t>Bakul</a:t>
                      </a:r>
                      <a:r>
                        <a:rPr lang="en-US" sz="1800" b="1" spc="50" dirty="0">
                          <a:effectLst/>
                        </a:rPr>
                        <a:t>, </a:t>
                      </a:r>
                      <a:r>
                        <a:rPr lang="en-US" sz="1800" b="1" spc="50" dirty="0" err="1">
                          <a:effectLst/>
                        </a:rPr>
                        <a:t>Devdaru</a:t>
                      </a:r>
                      <a:r>
                        <a:rPr lang="en-US" sz="1800" b="1" spc="50" dirty="0">
                          <a:effectLst/>
                        </a:rPr>
                        <a:t>, </a:t>
                      </a:r>
                      <a:r>
                        <a:rPr lang="en-US" sz="1800" b="1" spc="50" dirty="0" err="1">
                          <a:effectLst/>
                        </a:rPr>
                        <a:t>Joba</a:t>
                      </a:r>
                      <a:r>
                        <a:rPr lang="en-US" sz="1800" b="1" spc="50" dirty="0">
                          <a:effectLst/>
                        </a:rPr>
                        <a:t>, </a:t>
                      </a:r>
                      <a:r>
                        <a:rPr lang="en-US" sz="1800" b="1" spc="50" dirty="0" err="1">
                          <a:effectLst/>
                        </a:rPr>
                        <a:t>Kadamba</a:t>
                      </a:r>
                      <a:r>
                        <a:rPr lang="en-US" sz="1800" b="1" spc="50" dirty="0">
                          <a:effectLst/>
                        </a:rPr>
                        <a:t>, </a:t>
                      </a:r>
                      <a:r>
                        <a:rPr lang="en-US" sz="1800" b="1" spc="50" dirty="0" err="1">
                          <a:effectLst/>
                        </a:rPr>
                        <a:t>Khajur</a:t>
                      </a:r>
                      <a:r>
                        <a:rPr lang="en-US" sz="1800" b="1" spc="50" dirty="0">
                          <a:effectLst/>
                        </a:rPr>
                        <a:t>, </a:t>
                      </a:r>
                      <a:r>
                        <a:rPr lang="en-US" sz="1800" b="1" spc="50" dirty="0" err="1">
                          <a:effectLst/>
                        </a:rPr>
                        <a:t>Kachnar</a:t>
                      </a:r>
                      <a:r>
                        <a:rPr lang="en-US" sz="1800" b="1" spc="50" dirty="0">
                          <a:effectLst/>
                        </a:rPr>
                        <a:t>, </a:t>
                      </a:r>
                      <a:r>
                        <a:rPr lang="en-US" sz="1800" b="1" spc="50" dirty="0" err="1">
                          <a:effectLst/>
                        </a:rPr>
                        <a:t>Karabi</a:t>
                      </a:r>
                      <a:r>
                        <a:rPr lang="en-US" sz="1800" b="1" spc="50" dirty="0">
                          <a:effectLst/>
                        </a:rPr>
                        <a:t>, </a:t>
                      </a:r>
                      <a:r>
                        <a:rPr lang="en-US" sz="1800" b="1" spc="50" dirty="0" err="1">
                          <a:effectLst/>
                        </a:rPr>
                        <a:t>Tagar</a:t>
                      </a:r>
                      <a:r>
                        <a:rPr lang="en-US" sz="1800" b="1" spc="50" dirty="0">
                          <a:effectLst/>
                        </a:rPr>
                        <a:t>, </a:t>
                      </a:r>
                      <a:r>
                        <a:rPr lang="en-US" sz="1800" b="1" spc="50" dirty="0" err="1">
                          <a:effectLst/>
                        </a:rPr>
                        <a:t>Rangan</a:t>
                      </a:r>
                      <a:r>
                        <a:rPr lang="en-US" sz="1800" b="1" spc="50" dirty="0">
                          <a:effectLst/>
                        </a:rPr>
                        <a:t>, Yellow oleander.</a:t>
                      </a:r>
                      <a:endParaRPr lang="en-US" sz="1800" b="1" spc="50" dirty="0">
                        <a:effectLst/>
                        <a:latin typeface="Bookman Old Style"/>
                        <a:ea typeface="Times New Roman"/>
                        <a:cs typeface="Times New Roman"/>
                      </a:endParaRPr>
                    </a:p>
                  </a:txBody>
                  <a:tcPr marL="16001" marR="16001" marT="0" marB="0"/>
                </a:tc>
                <a:extLst>
                  <a:ext uri="{0D108BD9-81ED-4DB2-BD59-A6C34878D82A}">
                    <a16:rowId xmlns:a16="http://schemas.microsoft.com/office/drawing/2014/main" val="10005"/>
                  </a:ext>
                </a:extLst>
              </a:tr>
            </a:tbl>
          </a:graphicData>
        </a:graphic>
      </p:graphicFrame>
      <p:sp>
        <p:nvSpPr>
          <p:cNvPr id="7" name="Rectangle 6"/>
          <p:cNvSpPr/>
          <p:nvPr/>
        </p:nvSpPr>
        <p:spPr>
          <a:xfrm>
            <a:off x="42081" y="252141"/>
            <a:ext cx="8610600" cy="430887"/>
          </a:xfrm>
          <a:prstGeom prst="rect">
            <a:avLst/>
          </a:prstGeom>
        </p:spPr>
        <p:txBody>
          <a:bodyPr wrap="square">
            <a:spAutoFit/>
          </a:bodyPr>
          <a:lstStyle/>
          <a:p>
            <a:pPr algn="ctr"/>
            <a:r>
              <a:rPr lang="en-US" sz="2200" b="1" dirty="0"/>
              <a:t>Greenery Development: Implementation Schedule</a:t>
            </a:r>
          </a:p>
        </p:txBody>
      </p:sp>
    </p:spTree>
    <p:extLst>
      <p:ext uri="{BB962C8B-B14F-4D97-AF65-F5344CB8AC3E}">
        <p14:creationId xmlns:p14="http://schemas.microsoft.com/office/powerpoint/2010/main" val="318863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934140" y="0"/>
            <a:ext cx="6914460" cy="1086678"/>
          </a:xfrm>
        </p:spPr>
        <p:txBody>
          <a:bodyPr/>
          <a:lstStyle/>
          <a:p>
            <a:pPr algn="ctr"/>
            <a:r>
              <a:rPr lang="en-IN" dirty="0">
                <a:latin typeface="Arial" panose="020B0604020202020204" pitchFamily="34" charset="0"/>
                <a:cs typeface="Arial" panose="020B0604020202020204" pitchFamily="34" charset="0"/>
              </a:rPr>
              <a:t>Project Location</a:t>
            </a:r>
          </a:p>
        </p:txBody>
      </p:sp>
      <p:sp>
        <p:nvSpPr>
          <p:cNvPr id="4" name="Slide Number Placeholder 3"/>
          <p:cNvSpPr txBox="1">
            <a:spLocks noGrp="1"/>
          </p:cNvSpPr>
          <p:nvPr/>
        </p:nvSpPr>
        <p:spPr>
          <a:xfrm>
            <a:off x="0" y="87630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A4657FAD-44FD-40E3-8BDD-6128B2D46D3C}" type="slidenum">
              <a:rPr lang="en-US" sz="1400">
                <a:solidFill>
                  <a:srgbClr val="FFFFFF"/>
                </a:solidFill>
                <a:latin typeface="+mn-lt"/>
                <a:cs typeface="+mn-cs"/>
              </a:rPr>
              <a:pPr algn="ctr" fontAlgn="auto">
                <a:spcBef>
                  <a:spcPts val="0"/>
                </a:spcBef>
                <a:spcAft>
                  <a:spcPts val="0"/>
                </a:spcAft>
                <a:defRPr/>
              </a:pPr>
              <a:t>6</a:t>
            </a:fld>
            <a:endParaRPr lang="en-US" sz="1400">
              <a:solidFill>
                <a:srgbClr val="FFFFFF"/>
              </a:solidFill>
              <a:latin typeface="+mn-lt"/>
              <a:cs typeface="+mn-cs"/>
            </a:endParaRPr>
          </a:p>
        </p:txBody>
      </p:sp>
      <p:sp>
        <p:nvSpPr>
          <p:cNvPr id="5" name="Slide Number Placeholder 2"/>
          <p:cNvSpPr>
            <a:spLocks noGrp="1"/>
          </p:cNvSpPr>
          <p:nvPr>
            <p:ph type="sldNum" sz="quarter" idx="12"/>
          </p:nvPr>
        </p:nvSpPr>
        <p:spPr>
          <a:xfrm>
            <a:off x="8255000" y="863600"/>
            <a:ext cx="533400" cy="244475"/>
          </a:xfrm>
        </p:spPr>
        <p:txBody>
          <a:bodyPr>
            <a:normAutofit fontScale="92500" lnSpcReduction="10000"/>
          </a:bodyPr>
          <a:lstStyle/>
          <a:p>
            <a:pPr>
              <a:defRPr/>
            </a:pPr>
            <a:fld id="{B78B365B-03E0-41A2-BBF6-B944776AE4A1}" type="slidenum">
              <a:rPr lang="en-US" smtClean="0"/>
              <a:pPr>
                <a:defRPr/>
              </a:pPr>
              <a:t>6</a:t>
            </a:fld>
            <a:endParaRPr lang="en-US" dirty="0"/>
          </a:p>
        </p:txBody>
      </p:sp>
      <p:grpSp>
        <p:nvGrpSpPr>
          <p:cNvPr id="13" name="Group 12">
            <a:extLst>
              <a:ext uri="{FF2B5EF4-FFF2-40B4-BE49-F238E27FC236}">
                <a16:creationId xmlns:a16="http://schemas.microsoft.com/office/drawing/2014/main" id="{64792114-C9D0-4A4A-9DE3-6CFF0598C832}"/>
              </a:ext>
            </a:extLst>
          </p:cNvPr>
          <p:cNvGrpSpPr/>
          <p:nvPr/>
        </p:nvGrpSpPr>
        <p:grpSpPr>
          <a:xfrm>
            <a:off x="705540" y="1235910"/>
            <a:ext cx="8082860" cy="5545890"/>
            <a:chOff x="705540" y="1235910"/>
            <a:chExt cx="8082860" cy="554589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573" r="858" b="1391"/>
            <a:stretch>
              <a:fillRect/>
            </a:stretch>
          </p:blipFill>
          <p:spPr bwMode="auto">
            <a:xfrm>
              <a:off x="705540" y="1235910"/>
              <a:ext cx="8082860" cy="554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srcRect/>
            <a:stretch>
              <a:fillRect/>
            </a:stretch>
          </p:blipFill>
          <p:spPr bwMode="auto">
            <a:xfrm>
              <a:off x="705540" y="4823025"/>
              <a:ext cx="3866460" cy="1598129"/>
            </a:xfrm>
            <a:prstGeom prst="rect">
              <a:avLst/>
            </a:prstGeom>
            <a:noFill/>
            <a:ln w="9525">
              <a:noFill/>
              <a:miter lim="800000"/>
              <a:headEnd/>
              <a:tailEnd/>
            </a:ln>
          </p:spPr>
        </p:pic>
      </p:grpSp>
      <p:sp>
        <p:nvSpPr>
          <p:cNvPr id="7" name="Rectangle 6"/>
          <p:cNvSpPr/>
          <p:nvPr/>
        </p:nvSpPr>
        <p:spPr>
          <a:xfrm>
            <a:off x="1593039" y="6470519"/>
            <a:ext cx="2634404" cy="307777"/>
          </a:xfrm>
          <a:prstGeom prst="rect">
            <a:avLst/>
          </a:prstGeom>
          <a:solidFill>
            <a:schemeClr val="bg1"/>
          </a:solidFill>
        </p:spPr>
        <p:txBody>
          <a:bodyPr wrap="square">
            <a:spAutoFit/>
          </a:bodyPr>
          <a:lstStyle/>
          <a:p>
            <a:pPr algn="ctr"/>
            <a:r>
              <a:rPr lang="en-US" sz="1400" dirty="0"/>
              <a:t>JSWUSL Plant Location</a:t>
            </a:r>
          </a:p>
        </p:txBody>
      </p:sp>
      <p:sp>
        <p:nvSpPr>
          <p:cNvPr id="8" name="Rectangle 7"/>
          <p:cNvSpPr/>
          <p:nvPr/>
        </p:nvSpPr>
        <p:spPr>
          <a:xfrm>
            <a:off x="4660917" y="6447665"/>
            <a:ext cx="2634404" cy="307777"/>
          </a:xfrm>
          <a:prstGeom prst="rect">
            <a:avLst/>
          </a:prstGeom>
          <a:solidFill>
            <a:schemeClr val="bg1"/>
          </a:solidFill>
        </p:spPr>
        <p:txBody>
          <a:bodyPr wrap="square">
            <a:spAutoFit/>
          </a:bodyPr>
          <a:lstStyle/>
          <a:p>
            <a:pPr algn="ctr"/>
            <a:r>
              <a:rPr lang="en-US" sz="1400" dirty="0" err="1"/>
              <a:t>Jagatsinghpur</a:t>
            </a:r>
            <a:endParaRPr lang="en-US" sz="1400" dirty="0"/>
          </a:p>
        </p:txBody>
      </p:sp>
      <p:sp>
        <p:nvSpPr>
          <p:cNvPr id="9" name="Rectangle 8"/>
          <p:cNvSpPr/>
          <p:nvPr/>
        </p:nvSpPr>
        <p:spPr>
          <a:xfrm>
            <a:off x="5433392" y="3965861"/>
            <a:ext cx="1073429" cy="307777"/>
          </a:xfrm>
          <a:prstGeom prst="rect">
            <a:avLst/>
          </a:prstGeom>
          <a:solidFill>
            <a:schemeClr val="bg1"/>
          </a:solidFill>
        </p:spPr>
        <p:txBody>
          <a:bodyPr wrap="square">
            <a:spAutoFit/>
          </a:bodyPr>
          <a:lstStyle/>
          <a:p>
            <a:pPr algn="ctr"/>
            <a:r>
              <a:rPr lang="en-US" sz="1400" dirty="0"/>
              <a:t>ODISHA</a:t>
            </a:r>
          </a:p>
        </p:txBody>
      </p:sp>
      <p:sp>
        <p:nvSpPr>
          <p:cNvPr id="10" name="Rectangle 9"/>
          <p:cNvSpPr/>
          <p:nvPr/>
        </p:nvSpPr>
        <p:spPr>
          <a:xfrm>
            <a:off x="1961319" y="4012243"/>
            <a:ext cx="1941443" cy="307777"/>
          </a:xfrm>
          <a:prstGeom prst="rect">
            <a:avLst/>
          </a:prstGeom>
          <a:solidFill>
            <a:schemeClr val="bg1"/>
          </a:solidFill>
        </p:spPr>
        <p:txBody>
          <a:bodyPr wrap="square">
            <a:spAutoFit/>
          </a:bodyPr>
          <a:lstStyle/>
          <a:p>
            <a:pPr algn="ctr"/>
            <a:r>
              <a:rPr lang="en-US" sz="1400" dirty="0"/>
              <a:t>India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116D6E-72D5-4FCD-92CC-F67915B61BE5}"/>
              </a:ext>
            </a:extLst>
          </p:cNvPr>
          <p:cNvSpPr txBox="1"/>
          <p:nvPr/>
        </p:nvSpPr>
        <p:spPr>
          <a:xfrm>
            <a:off x="3412" y="685800"/>
            <a:ext cx="9140588" cy="671915"/>
          </a:xfrm>
          <a:prstGeom prst="rect">
            <a:avLst/>
          </a:prstGeom>
          <a:noFill/>
        </p:spPr>
        <p:txBody>
          <a:bodyPr wrap="square">
            <a:spAutoFit/>
          </a:bodyPr>
          <a:lstStyle/>
          <a:p>
            <a:pPr>
              <a:lnSpc>
                <a:spcPct val="107000"/>
              </a:lnSpc>
              <a:spcAft>
                <a:spcPts val="800"/>
              </a:spcAft>
            </a:pP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a:t>
            </a:r>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xiv) </a:t>
            </a:r>
            <a:r>
              <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Plant runoff water shall be treated for TSS and Oil and Grease. </a:t>
            </a:r>
            <a:r>
              <a:rPr lang="en-IN" sz="18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The capacity of the treatment plant based on worst case cyclonic scenario has not been furnished.</a:t>
            </a:r>
            <a:endParaRPr lang="en-IN" sz="18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85" name="Rectangle 1"/>
          <p:cNvSpPr>
            <a:spLocks noChangeArrowheads="1"/>
          </p:cNvSpPr>
          <p:nvPr/>
        </p:nvSpPr>
        <p:spPr bwMode="auto">
          <a:xfrm>
            <a:off x="152400" y="1702237"/>
            <a:ext cx="883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plant layout has been firmed up considering drains all along the plant roads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0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Plant drains would lead to 5 Nos. of concrete open channels - 2.3 m wide and 1.6 m depth for discharge into </a:t>
            </a:r>
            <a:r>
              <a:rPr kumimoji="0" lang="en-US" sz="200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Jatadhar</a:t>
            </a: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 Mohan river/Sea.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0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15 Nos. </a:t>
            </a:r>
            <a:r>
              <a:rPr kumimoji="0" lang="en-US" sz="200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catchpits</a:t>
            </a: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 of size 10 m (length) x 2.5 m (width) x 4 m (depth) to settle the suspended solids</a:t>
            </a:r>
            <a:r>
              <a:rPr kumimoji="0" lang="en-US" sz="2000" i="0" u="none" strike="noStrike" cap="none" normalizeH="0" dirty="0">
                <a:ln>
                  <a:noFill/>
                </a:ln>
                <a:solidFill>
                  <a:schemeClr val="tx1"/>
                </a:solidFill>
                <a:effectLst/>
                <a:latin typeface="Calibri" pitchFamily="34" charset="0"/>
                <a:ea typeface="Calibri" pitchFamily="34" charset="0"/>
                <a:cs typeface="Times New Roman" pitchFamily="18" charset="0"/>
              </a:rPr>
              <a:t> with o</a:t>
            </a: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il skimmers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000" dirty="0">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water impounded in the </a:t>
            </a:r>
            <a:r>
              <a:rPr kumimoji="0" lang="en-US" sz="200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catchpit</a:t>
            </a: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 would be pumped to the raw water treatment plant for utilization to the extent possible</a:t>
            </a:r>
          </a:p>
          <a:p>
            <a:pPr marL="0" marR="0" lvl="0" indent="0" algn="just"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 Balance storm water would be drained to the </a:t>
            </a:r>
            <a:r>
              <a:rPr kumimoji="0" lang="en-US" sz="200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Jatadhar</a:t>
            </a:r>
            <a:r>
              <a:rPr kumimoji="0" lang="en-US" sz="2000" i="0" u="none" strike="noStrike" cap="none" normalizeH="0" baseline="0" dirty="0">
                <a:ln>
                  <a:noFill/>
                </a:ln>
                <a:solidFill>
                  <a:schemeClr val="tx1"/>
                </a:solidFill>
                <a:effectLst/>
                <a:latin typeface="Calibri" pitchFamily="34" charset="0"/>
                <a:ea typeface="Calibri" pitchFamily="34" charset="0"/>
                <a:cs typeface="Times New Roman" pitchFamily="18" charset="0"/>
              </a:rPr>
              <a:t> Mohan river/Sea.</a:t>
            </a:r>
            <a:endParaRPr kumimoji="0" lang="en-US" sz="200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60704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067800" cy="677108"/>
          </a:xfrm>
          <a:prstGeom prst="rect">
            <a:avLst/>
          </a:prstGeom>
        </p:spPr>
        <p:txBody>
          <a:bodyPr wrap="square">
            <a:spAutoFit/>
          </a:bodyPr>
          <a:lstStyle/>
          <a:p>
            <a:pPr fontAlgn="base"/>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 xvii Details of access road to NH5 and NH 12 have not been described along with impact of project on the roads</a:t>
            </a:r>
            <a:r>
              <a:rPr lang="en-US" sz="2000" b="1" i="1" dirty="0">
                <a:solidFill>
                  <a:schemeClr val="tx2">
                    <a:lumMod val="60000"/>
                    <a:lumOff val="40000"/>
                  </a:schemeClr>
                </a:solidFill>
              </a:rPr>
              <a:t>.</a:t>
            </a:r>
          </a:p>
        </p:txBody>
      </p:sp>
      <p:sp>
        <p:nvSpPr>
          <p:cNvPr id="6" name="TextBox 5">
            <a:extLst>
              <a:ext uri="{FF2B5EF4-FFF2-40B4-BE49-F238E27FC236}">
                <a16:creationId xmlns:a16="http://schemas.microsoft.com/office/drawing/2014/main" id="{2F5872B6-A465-42AF-A232-2E3105E77F1E}"/>
              </a:ext>
            </a:extLst>
          </p:cNvPr>
          <p:cNvSpPr txBox="1"/>
          <p:nvPr/>
        </p:nvSpPr>
        <p:spPr>
          <a:xfrm>
            <a:off x="2667000" y="725388"/>
            <a:ext cx="2845779" cy="369332"/>
          </a:xfrm>
          <a:prstGeom prst="rect">
            <a:avLst/>
          </a:prstGeom>
          <a:noFill/>
        </p:spPr>
        <p:txBody>
          <a:bodyPr wrap="none" rtlCol="0">
            <a:spAutoFit/>
          </a:bodyPr>
          <a:lstStyle/>
          <a:p>
            <a:r>
              <a:rPr lang="en-IN" b="1" dirty="0"/>
              <a:t>Details of Connecting Roads</a:t>
            </a:r>
          </a:p>
        </p:txBody>
      </p:sp>
      <p:pic>
        <p:nvPicPr>
          <p:cNvPr id="5" name="Picture 4" descr="Chart&#10;&#10;Description automatically generated"/>
          <p:cNvPicPr/>
          <p:nvPr/>
        </p:nvPicPr>
        <p:blipFill>
          <a:blip r:embed="rId2" cstate="print"/>
          <a:srcRect r="19811"/>
          <a:stretch>
            <a:fillRect/>
          </a:stretch>
        </p:blipFill>
        <p:spPr>
          <a:xfrm>
            <a:off x="685800" y="1143000"/>
            <a:ext cx="7772400" cy="5715000"/>
          </a:xfrm>
          <a:prstGeom prst="rect">
            <a:avLst/>
          </a:prstGeom>
        </p:spPr>
      </p:pic>
    </p:spTree>
    <p:extLst>
      <p:ext uri="{BB962C8B-B14F-4D97-AF65-F5344CB8AC3E}">
        <p14:creationId xmlns:p14="http://schemas.microsoft.com/office/powerpoint/2010/main" val="754555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067800" cy="677108"/>
          </a:xfrm>
          <a:prstGeom prst="rect">
            <a:avLst/>
          </a:prstGeom>
        </p:spPr>
        <p:txBody>
          <a:bodyPr wrap="square">
            <a:spAutoFit/>
          </a:bodyPr>
          <a:lstStyle/>
          <a:p>
            <a:pPr fontAlgn="base"/>
            <a:r>
              <a:rPr lang="en-IN" sz="1800"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44.8.25 C- xvii Details of access road to NH5 and NH 12 have not been described along with impact of project on the roads</a:t>
            </a:r>
            <a:r>
              <a:rPr lang="en-US" sz="2000" b="1" i="1" dirty="0">
                <a:solidFill>
                  <a:schemeClr val="tx2">
                    <a:lumMod val="60000"/>
                    <a:lumOff val="40000"/>
                  </a:schemeClr>
                </a:solidFill>
              </a:rPr>
              <a:t>.</a:t>
            </a:r>
          </a:p>
        </p:txBody>
      </p:sp>
      <p:sp>
        <p:nvSpPr>
          <p:cNvPr id="5" name="Rectangle 4"/>
          <p:cNvSpPr/>
          <p:nvPr/>
        </p:nvSpPr>
        <p:spPr>
          <a:xfrm>
            <a:off x="152400" y="762000"/>
            <a:ext cx="8839200" cy="646331"/>
          </a:xfrm>
          <a:prstGeom prst="rect">
            <a:avLst/>
          </a:prstGeom>
        </p:spPr>
        <p:txBody>
          <a:bodyPr wrap="square">
            <a:spAutoFit/>
          </a:bodyPr>
          <a:lstStyle/>
          <a:p>
            <a:r>
              <a:rPr lang="en-US" dirty="0"/>
              <a:t>Impact assessment of vehicular movement for raw materials and finished products has been addressed in Section 4.5.4</a:t>
            </a:r>
          </a:p>
        </p:txBody>
      </p:sp>
      <p:sp>
        <p:nvSpPr>
          <p:cNvPr id="8" name="Rectangle 1"/>
          <p:cNvSpPr>
            <a:spLocks noChangeArrowheads="1"/>
          </p:cNvSpPr>
          <p:nvPr/>
        </p:nvSpPr>
        <p:spPr bwMode="auto">
          <a:xfrm>
            <a:off x="2198946" y="1843028"/>
            <a:ext cx="4746107" cy="30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bmk="_Toc15485167">
                <a:ln>
                  <a:noFill/>
                </a:ln>
                <a:effectLst/>
                <a:ea typeface="Times New Roman" pitchFamily="18" charset="0"/>
                <a:cs typeface="Times New Roman" pitchFamily="18" charset="0"/>
              </a:rPr>
              <a:t>Projected Average daily traffic (ADT) in study area</a:t>
            </a:r>
            <a:endParaRPr kumimoji="0" lang="en-US" b="1" i="0" u="none" strike="noStrike" cap="none" normalizeH="0" baseline="0" dirty="0">
              <a:ln>
                <a:noFill/>
              </a:ln>
              <a:effectLst/>
              <a:ea typeface="Times New Roman" pitchFamily="18" charset="0"/>
              <a:cs typeface="Times New Roman" pitchFamily="18" charset="0"/>
            </a:endParaRPr>
          </a:p>
        </p:txBody>
      </p:sp>
      <p:sp>
        <p:nvSpPr>
          <p:cNvPr id="9" name="Rectangle 8"/>
          <p:cNvSpPr/>
          <p:nvPr/>
        </p:nvSpPr>
        <p:spPr>
          <a:xfrm>
            <a:off x="419100" y="4072028"/>
            <a:ext cx="4572000" cy="523220"/>
          </a:xfrm>
          <a:prstGeom prst="rect">
            <a:avLst/>
          </a:prstGeom>
        </p:spPr>
        <p:txBody>
          <a:bodyPr>
            <a:spAutoFit/>
          </a:bodyPr>
          <a:lstStyle/>
          <a:p>
            <a:pPr lvl="0" eaLnBrk="0" fontAlgn="base" hangingPunct="0">
              <a:spcBef>
                <a:spcPct val="0"/>
              </a:spcBef>
              <a:spcAft>
                <a:spcPct val="0"/>
              </a:spcAft>
            </a:pPr>
            <a:r>
              <a:rPr lang="en-GB" sz="1400" i="1" dirty="0">
                <a:latin typeface="Calibri" pitchFamily="34" charset="0"/>
                <a:ea typeface="Calibri" pitchFamily="34" charset="0"/>
                <a:cs typeface="Times New Roman" pitchFamily="18" charset="0"/>
              </a:rPr>
              <a:t> </a:t>
            </a:r>
            <a:r>
              <a:rPr lang="en-GB" sz="1400" b="1" dirty="0">
                <a:latin typeface="Calibri" pitchFamily="34" charset="0"/>
                <a:ea typeface="Calibri" pitchFamily="34" charset="0"/>
                <a:cs typeface="Times New Roman" pitchFamily="18" charset="0"/>
              </a:rPr>
              <a:t>* </a:t>
            </a:r>
            <a:r>
              <a:rPr lang="en-GB" sz="1400" dirty="0">
                <a:latin typeface="Calibri" pitchFamily="34" charset="0"/>
                <a:ea typeface="Calibri" pitchFamily="34" charset="0"/>
                <a:cs typeface="Times New Roman" pitchFamily="18" charset="0"/>
              </a:rPr>
              <a:t>Considering two lane double carriageway</a:t>
            </a:r>
          </a:p>
          <a:p>
            <a:pPr lvl="0" eaLnBrk="0" fontAlgn="base" hangingPunct="0">
              <a:spcBef>
                <a:spcPct val="0"/>
              </a:spcBef>
              <a:spcAft>
                <a:spcPct val="0"/>
              </a:spcAft>
            </a:pPr>
            <a:r>
              <a:rPr lang="en-GB" sz="1400" dirty="0">
                <a:latin typeface="Calibri" pitchFamily="34" charset="0"/>
                <a:cs typeface="Times New Roman" pitchFamily="18" charset="0"/>
              </a:rPr>
              <a:t>** MSA based on 10 years life</a:t>
            </a:r>
            <a:endParaRPr lang="en-US" sz="1400" dirty="0"/>
          </a:p>
        </p:txBody>
      </p:sp>
      <p:graphicFrame>
        <p:nvGraphicFramePr>
          <p:cNvPr id="7" name="Table 6">
            <a:extLst>
              <a:ext uri="{FF2B5EF4-FFF2-40B4-BE49-F238E27FC236}">
                <a16:creationId xmlns:a16="http://schemas.microsoft.com/office/drawing/2014/main" id="{1996808B-CF84-4C8E-B6B9-C165674F91BA}"/>
              </a:ext>
            </a:extLst>
          </p:cNvPr>
          <p:cNvGraphicFramePr>
            <a:graphicFrameLocks noGrp="1"/>
          </p:cNvGraphicFramePr>
          <p:nvPr>
            <p:extLst>
              <p:ext uri="{D42A27DB-BD31-4B8C-83A1-F6EECF244321}">
                <p14:modId xmlns:p14="http://schemas.microsoft.com/office/powerpoint/2010/main" val="2010677238"/>
              </p:ext>
            </p:extLst>
          </p:nvPr>
        </p:nvGraphicFramePr>
        <p:xfrm>
          <a:off x="419100" y="2248065"/>
          <a:ext cx="8229600" cy="1737487"/>
        </p:xfrm>
        <a:graphic>
          <a:graphicData uri="http://schemas.openxmlformats.org/drawingml/2006/table">
            <a:tbl>
              <a:tblPr firstRow="1" firstCol="1" bandRow="1"/>
              <a:tblGrid>
                <a:gridCol w="1645920">
                  <a:extLst>
                    <a:ext uri="{9D8B030D-6E8A-4147-A177-3AD203B41FA5}">
                      <a16:colId xmlns:a16="http://schemas.microsoft.com/office/drawing/2014/main" val="3441127294"/>
                    </a:ext>
                  </a:extLst>
                </a:gridCol>
                <a:gridCol w="1645920">
                  <a:extLst>
                    <a:ext uri="{9D8B030D-6E8A-4147-A177-3AD203B41FA5}">
                      <a16:colId xmlns:a16="http://schemas.microsoft.com/office/drawing/2014/main" val="2177712597"/>
                    </a:ext>
                  </a:extLst>
                </a:gridCol>
                <a:gridCol w="1645920">
                  <a:extLst>
                    <a:ext uri="{9D8B030D-6E8A-4147-A177-3AD203B41FA5}">
                      <a16:colId xmlns:a16="http://schemas.microsoft.com/office/drawing/2014/main" val="1494200651"/>
                    </a:ext>
                  </a:extLst>
                </a:gridCol>
                <a:gridCol w="1645920">
                  <a:extLst>
                    <a:ext uri="{9D8B030D-6E8A-4147-A177-3AD203B41FA5}">
                      <a16:colId xmlns:a16="http://schemas.microsoft.com/office/drawing/2014/main" val="3121053424"/>
                    </a:ext>
                  </a:extLst>
                </a:gridCol>
                <a:gridCol w="1645920">
                  <a:extLst>
                    <a:ext uri="{9D8B030D-6E8A-4147-A177-3AD203B41FA5}">
                      <a16:colId xmlns:a16="http://schemas.microsoft.com/office/drawing/2014/main" val="2789804475"/>
                    </a:ext>
                  </a:extLst>
                </a:gridCol>
              </a:tblGrid>
              <a:tr h="0">
                <a:tc>
                  <a:txBody>
                    <a:bodyPr/>
                    <a:lstStyle/>
                    <a:p>
                      <a:pPr marL="0" indent="0" algn="ctr">
                        <a:lnSpc>
                          <a:spcPct val="150000"/>
                        </a:lnSpc>
                        <a:tabLst>
                          <a:tab pos="900430" algn="l"/>
                        </a:tabLst>
                      </a:pPr>
                      <a:r>
                        <a:rPr lang="en-US" sz="1400" b="1" spc="50" dirty="0">
                          <a:effectLst/>
                          <a:latin typeface="Bookman Old Style" panose="02050604050505020204" pitchFamily="18" charset="0"/>
                          <a:ea typeface="Times New Roman" panose="02020603050405020304" pitchFamily="18" charset="0"/>
                          <a:cs typeface="Times New Roman" panose="02020603050405020304" pitchFamily="18" charset="0"/>
                        </a:rPr>
                        <a:t>Vehicle type</a:t>
                      </a:r>
                      <a:endParaRPr lang="en-IN" sz="1400" spc="5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NH 55 connector </a:t>
                      </a:r>
                      <a:endParaRPr lang="en-IN"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SH 12 connector</a:t>
                      </a:r>
                      <a:endParaRPr lang="en-IN"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NH 53 connector</a:t>
                      </a:r>
                      <a:endParaRPr lang="en-IN"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Surge Road</a:t>
                      </a:r>
                      <a:endParaRPr lang="en-IN" sz="1400" b="1"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016421"/>
                  </a:ext>
                </a:extLst>
              </a:tr>
              <a:tr h="0">
                <a:tc>
                  <a:txBody>
                    <a:bodyPr/>
                    <a:lstStyle/>
                    <a:p>
                      <a:pPr marL="0" indent="0" algn="ctr">
                        <a:lnSpc>
                          <a:spcPct val="150000"/>
                        </a:lnSpc>
                        <a:tabLst>
                          <a:tab pos="900430" algn="l"/>
                        </a:tabLst>
                      </a:pPr>
                      <a:r>
                        <a:rPr lang="en-US" sz="1400" b="1" spc="50" dirty="0">
                          <a:effectLst/>
                          <a:latin typeface="Bookman Old Style" panose="02050604050505020204" pitchFamily="18" charset="0"/>
                          <a:ea typeface="Times New Roman" panose="02020603050405020304" pitchFamily="18" charset="0"/>
                          <a:cs typeface="Times New Roman" panose="02020603050405020304" pitchFamily="18" charset="0"/>
                        </a:rPr>
                        <a:t>HMV</a:t>
                      </a:r>
                      <a:endParaRPr lang="en-IN" sz="1400" b="1" spc="5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3352</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1064</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865</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747</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855247"/>
                  </a:ext>
                </a:extLst>
              </a:tr>
              <a:tr h="0">
                <a:tc>
                  <a:txBody>
                    <a:bodyPr/>
                    <a:lstStyle/>
                    <a:p>
                      <a:pPr marL="0" indent="0" algn="ctr">
                        <a:lnSpc>
                          <a:spcPct val="150000"/>
                        </a:lnSpc>
                        <a:tabLst>
                          <a:tab pos="900430" algn="l"/>
                        </a:tabLst>
                      </a:pPr>
                      <a:r>
                        <a:rPr lang="en-US" sz="1400" b="1" spc="50" dirty="0">
                          <a:effectLst/>
                          <a:latin typeface="Bookman Old Style" panose="02050604050505020204" pitchFamily="18" charset="0"/>
                          <a:ea typeface="Times New Roman" panose="02020603050405020304" pitchFamily="18" charset="0"/>
                          <a:cs typeface="Times New Roman" panose="02020603050405020304" pitchFamily="18" charset="0"/>
                        </a:rPr>
                        <a:t>LMV</a:t>
                      </a:r>
                      <a:endParaRPr lang="en-IN" sz="1400" b="1" spc="5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838</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266</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465</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611</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479474"/>
                  </a:ext>
                </a:extLst>
              </a:tr>
              <a:tr h="0">
                <a:tc>
                  <a:txBody>
                    <a:bodyPr/>
                    <a:lstStyle/>
                    <a:p>
                      <a:pPr marL="0" indent="0" algn="ctr">
                        <a:lnSpc>
                          <a:spcPct val="150000"/>
                        </a:lnSpc>
                        <a:tabLst>
                          <a:tab pos="900430" algn="l"/>
                        </a:tabLst>
                      </a:pPr>
                      <a:r>
                        <a:rPr lang="en-US" sz="1400" b="1" spc="50" dirty="0">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IN" sz="1400" b="1" spc="5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4190</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1358</a:t>
                      </a:r>
                      <a:endParaRPr lang="en-IN" sz="1400" kern="1200" spc="5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1330</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1330</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93979"/>
                  </a:ext>
                </a:extLst>
              </a:tr>
              <a:tr h="0">
                <a:tc>
                  <a:txBody>
                    <a:bodyPr/>
                    <a:lstStyle/>
                    <a:p>
                      <a:pPr marL="0" indent="0" algn="ctr">
                        <a:lnSpc>
                          <a:spcPct val="150000"/>
                        </a:lnSpc>
                        <a:tabLst>
                          <a:tab pos="900430" algn="l"/>
                        </a:tabLst>
                      </a:pPr>
                      <a:r>
                        <a:rPr lang="en-US" sz="1400" b="1" spc="50" dirty="0">
                          <a:effectLst/>
                          <a:latin typeface="Bookman Old Style" panose="02050604050505020204" pitchFamily="18" charset="0"/>
                          <a:ea typeface="Times New Roman" panose="02020603050405020304" pitchFamily="18" charset="0"/>
                          <a:cs typeface="Times New Roman" panose="02020603050405020304" pitchFamily="18" charset="0"/>
                        </a:rPr>
                        <a:t>MSA</a:t>
                      </a:r>
                      <a:endParaRPr lang="en-IN" sz="1400" b="1" spc="5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91.4 </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29.6 </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29 </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ct val="150000"/>
                        </a:lnSpc>
                        <a:tabLst>
                          <a:tab pos="900430" algn="l"/>
                        </a:tabLst>
                      </a:pPr>
                      <a:r>
                        <a:rPr lang="en-US"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29 </a:t>
                      </a:r>
                      <a:endParaRPr lang="en-IN" sz="1400" kern="1200" spc="5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329819"/>
                  </a:ext>
                </a:extLst>
              </a:tr>
            </a:tbl>
          </a:graphicData>
        </a:graphic>
      </p:graphicFrame>
      <p:sp>
        <p:nvSpPr>
          <p:cNvPr id="2" name="TextBox 1">
            <a:extLst>
              <a:ext uri="{FF2B5EF4-FFF2-40B4-BE49-F238E27FC236}">
                <a16:creationId xmlns:a16="http://schemas.microsoft.com/office/drawing/2014/main" id="{88B7828D-3566-4CFC-AAD7-E5F316C1E884}"/>
              </a:ext>
            </a:extLst>
          </p:cNvPr>
          <p:cNvSpPr txBox="1"/>
          <p:nvPr/>
        </p:nvSpPr>
        <p:spPr>
          <a:xfrm>
            <a:off x="152400" y="4837796"/>
            <a:ext cx="9073574" cy="923330"/>
          </a:xfrm>
          <a:prstGeom prst="rect">
            <a:avLst/>
          </a:prstGeom>
          <a:noFill/>
        </p:spPr>
        <p:txBody>
          <a:bodyPr wrap="none" rtlCol="0">
            <a:spAutoFit/>
          </a:bodyPr>
          <a:lstStyle/>
          <a:p>
            <a:r>
              <a:rPr lang="en-IN" b="1" dirty="0"/>
              <a:t>All internal roads shall be of Concrete roads designed for 25 year life and to carry heavy loads</a:t>
            </a:r>
          </a:p>
          <a:p>
            <a:endParaRPr lang="en-IN" b="1" dirty="0"/>
          </a:p>
          <a:p>
            <a:r>
              <a:rPr lang="en-IN" b="1" dirty="0"/>
              <a:t>All connecting roads shall be of bituminous type designed as per IRC guidelines</a:t>
            </a:r>
          </a:p>
        </p:txBody>
      </p:sp>
    </p:spTree>
    <p:extLst>
      <p:ext uri="{BB962C8B-B14F-4D97-AF65-F5344CB8AC3E}">
        <p14:creationId xmlns:p14="http://schemas.microsoft.com/office/powerpoint/2010/main" val="2721185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16942-5173-42F6-A086-5BA6815C03B3}"/>
              </a:ext>
            </a:extLst>
          </p:cNvPr>
          <p:cNvSpPr txBox="1"/>
          <p:nvPr/>
        </p:nvSpPr>
        <p:spPr>
          <a:xfrm>
            <a:off x="0" y="304800"/>
            <a:ext cx="8915400" cy="1201739"/>
          </a:xfrm>
          <a:prstGeom prst="rect">
            <a:avLst/>
          </a:prstGeom>
          <a:noFill/>
        </p:spPr>
        <p:txBody>
          <a:bodyPr wrap="square">
            <a:spAutoFit/>
          </a:bodyPr>
          <a:lstStyle/>
          <a:p>
            <a:pPr marL="273050" lvl="2" indent="-177800">
              <a:lnSpc>
                <a:spcPct val="107000"/>
              </a:lnSpc>
              <a:buFont typeface="+mj-lt"/>
              <a:buAutoNum type="arabicPeriod" startAt="25"/>
            </a:pPr>
            <a:r>
              <a:rPr lang="en-IN"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 -</a:t>
            </a:r>
            <a:r>
              <a:rPr lang="en-IN" b="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Xviii</a:t>
            </a:r>
            <a:r>
              <a:rPr lang="en-IN"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IN"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IN"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Impact of thermal discharge into sea and mechanism to control the Delta T within 5 Degree C has been furnished. </a:t>
            </a:r>
            <a:r>
              <a:rPr lang="en-IN" b="1"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Details of scientific study carried out in this regard to be submitted</a:t>
            </a:r>
            <a:r>
              <a:rPr lang="en-IN"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IN"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IN"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864C6D-EDBD-4646-A48C-DADC21597E3D}"/>
              </a:ext>
            </a:extLst>
          </p:cNvPr>
          <p:cNvSpPr txBox="1"/>
          <p:nvPr/>
        </p:nvSpPr>
        <p:spPr>
          <a:xfrm>
            <a:off x="609600" y="1506539"/>
            <a:ext cx="6248400" cy="646331"/>
          </a:xfrm>
          <a:prstGeom prst="rect">
            <a:avLst/>
          </a:prstGeom>
          <a:noFill/>
        </p:spPr>
        <p:txBody>
          <a:bodyPr wrap="square" rtlCol="0">
            <a:spAutoFit/>
          </a:bodyPr>
          <a:lstStyle/>
          <a:p>
            <a:r>
              <a:rPr lang="en-IN" sz="1800" b="1" dirty="0">
                <a:effectLst/>
                <a:latin typeface="Calibri" panose="020F0502020204030204" pitchFamily="34" charset="0"/>
                <a:ea typeface="Calibri" panose="020F0502020204030204" pitchFamily="34" charset="0"/>
                <a:cs typeface="Times New Roman" panose="02020603050405020304" pitchFamily="18" charset="0"/>
              </a:rPr>
              <a:t>Detailed in Sl. No. 44.8.C- vii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031564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A1935-118F-458F-BAD9-7976EE82C74F}"/>
              </a:ext>
            </a:extLst>
          </p:cNvPr>
          <p:cNvSpPr txBox="1"/>
          <p:nvPr/>
        </p:nvSpPr>
        <p:spPr>
          <a:xfrm>
            <a:off x="-27296" y="228600"/>
            <a:ext cx="9448800" cy="736355"/>
          </a:xfrm>
          <a:prstGeom prst="rect">
            <a:avLst/>
          </a:prstGeom>
          <a:noFill/>
        </p:spPr>
        <p:txBody>
          <a:bodyPr wrap="square">
            <a:spAutoFit/>
          </a:bodyPr>
          <a:lstStyle/>
          <a:p>
            <a:pPr marL="0" lvl="2">
              <a:lnSpc>
                <a:spcPct val="107000"/>
              </a:lnSpc>
            </a:pPr>
            <a:r>
              <a:rPr lang="en-US" sz="2000" dirty="0">
                <a:solidFill>
                  <a:schemeClr val="tx2">
                    <a:lumMod val="60000"/>
                    <a:lumOff val="40000"/>
                  </a:schemeClr>
                </a:solidFill>
              </a:rPr>
              <a:t> </a:t>
            </a:r>
            <a:r>
              <a:rPr lang="en-US" sz="2000" b="1" dirty="0">
                <a:solidFill>
                  <a:schemeClr val="tx2">
                    <a:lumMod val="60000"/>
                    <a:lumOff val="40000"/>
                  </a:schemeClr>
                </a:solidFill>
              </a:rPr>
              <a:t>44.8.26 Committee recommended to seek the views of Odisha Pollution Control Board and the project proponent</a:t>
            </a:r>
            <a:endParaRPr lang="en-IN" sz="20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777F10B-50AF-45C7-B56E-04CE354AE445}"/>
              </a:ext>
            </a:extLst>
          </p:cNvPr>
          <p:cNvSpPr txBox="1"/>
          <p:nvPr/>
        </p:nvSpPr>
        <p:spPr>
          <a:xfrm>
            <a:off x="76201" y="1371600"/>
            <a:ext cx="8458200" cy="1477328"/>
          </a:xfrm>
          <a:prstGeom prst="rect">
            <a:avLst/>
          </a:prstGeom>
          <a:noFill/>
        </p:spPr>
        <p:txBody>
          <a:bodyPr wrap="square" rtlCol="0">
            <a:spAutoFit/>
          </a:bodyPr>
          <a:lstStyle/>
          <a:p>
            <a:pPr marL="342900" indent="-342900">
              <a:buAutoNum type="arabicPeriod"/>
            </a:pPr>
            <a:r>
              <a:rPr lang="en-IN" dirty="0"/>
              <a:t>Comments from Orissa Pollution Control Board has been furnished, vide letter no. 15836/IND-II-PH-810 dated 11.10.2021</a:t>
            </a:r>
          </a:p>
          <a:p>
            <a:pPr marL="342900" indent="-342900">
              <a:buAutoNum type="arabicPeriod"/>
            </a:pPr>
            <a:endParaRPr lang="en-IN" dirty="0"/>
          </a:p>
          <a:p>
            <a:pPr marL="342900" indent="-342900">
              <a:buAutoNum type="arabicPeriod"/>
            </a:pPr>
            <a:r>
              <a:rPr lang="en-IN" dirty="0"/>
              <a:t>Comments of JSWUL has been communicated vide letter no. JSW/U/O/2021/172 dated 23.09.2021</a:t>
            </a:r>
          </a:p>
        </p:txBody>
      </p:sp>
    </p:spTree>
    <p:extLst>
      <p:ext uri="{BB962C8B-B14F-4D97-AF65-F5344CB8AC3E}">
        <p14:creationId xmlns:p14="http://schemas.microsoft.com/office/powerpoint/2010/main" val="2219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DDD5-107D-4F89-8ED5-C74C7774EB66}"/>
              </a:ext>
            </a:extLst>
          </p:cNvPr>
          <p:cNvSpPr>
            <a:spLocks noGrp="1"/>
          </p:cNvSpPr>
          <p:nvPr>
            <p:ph type="title"/>
          </p:nvPr>
        </p:nvSpPr>
        <p:spPr>
          <a:xfrm>
            <a:off x="457200" y="2743200"/>
            <a:ext cx="8229600" cy="1143000"/>
          </a:xfrm>
        </p:spPr>
        <p:txBody>
          <a:bodyPr/>
          <a:lstStyle/>
          <a:p>
            <a:r>
              <a:rPr lang="en-IN" dirty="0"/>
              <a:t>Thank You</a:t>
            </a:r>
          </a:p>
        </p:txBody>
      </p:sp>
    </p:spTree>
    <p:extLst>
      <p:ext uri="{BB962C8B-B14F-4D97-AF65-F5344CB8AC3E}">
        <p14:creationId xmlns:p14="http://schemas.microsoft.com/office/powerpoint/2010/main" val="112817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15618" y="76200"/>
            <a:ext cx="6798366" cy="997226"/>
          </a:xfrm>
        </p:spPr>
        <p:txBody>
          <a:bodyPr/>
          <a:lstStyle/>
          <a:p>
            <a:pPr algn="ctr" eaLnBrk="1" hangingPunct="1"/>
            <a:r>
              <a:rPr lang="en-IN" dirty="0">
                <a:latin typeface="Arial" panose="020B0604020202020204" pitchFamily="34" charset="0"/>
                <a:cs typeface="Arial" panose="020B0604020202020204" pitchFamily="34" charset="0"/>
              </a:rPr>
              <a:t>Topographic Map</a:t>
            </a:r>
          </a:p>
        </p:txBody>
      </p:sp>
      <p:sp>
        <p:nvSpPr>
          <p:cNvPr id="3" name="Slide Number Placeholder 2"/>
          <p:cNvSpPr>
            <a:spLocks noGrp="1"/>
          </p:cNvSpPr>
          <p:nvPr>
            <p:ph type="sldNum" sz="quarter" idx="12"/>
          </p:nvPr>
        </p:nvSpPr>
        <p:spPr/>
        <p:txBody>
          <a:bodyPr>
            <a:normAutofit/>
          </a:bodyPr>
          <a:lstStyle/>
          <a:p>
            <a:pPr>
              <a:defRPr/>
            </a:pPr>
            <a:fld id="{0405EADF-54FA-4051-AE18-57B644A0B32A}" type="slidenum">
              <a:rPr lang="en-US"/>
              <a:pPr>
                <a:defRPr/>
              </a:pPr>
              <a:t>7</a:t>
            </a:fld>
            <a:endParaRPr lang="en-US"/>
          </a:p>
        </p:txBody>
      </p:sp>
      <p:pic>
        <p:nvPicPr>
          <p:cNvPr id="1027" name="Picture 3"/>
          <p:cNvPicPr>
            <a:picLocks noChangeAspect="1" noChangeArrowheads="1"/>
          </p:cNvPicPr>
          <p:nvPr/>
        </p:nvPicPr>
        <p:blipFill>
          <a:blip r:embed="rId2" cstate="print"/>
          <a:srcRect l="4888" t="5887" r="23999" b="5962"/>
          <a:stretch>
            <a:fillRect/>
          </a:stretch>
        </p:blipFill>
        <p:spPr bwMode="auto">
          <a:xfrm>
            <a:off x="0" y="1090453"/>
            <a:ext cx="6318913" cy="5631022"/>
          </a:xfrm>
          <a:prstGeom prst="rect">
            <a:avLst/>
          </a:prstGeom>
          <a:noFill/>
          <a:ln w="9525">
            <a:noFill/>
            <a:miter lim="800000"/>
            <a:headEnd/>
            <a:tailEnd/>
          </a:ln>
        </p:spPr>
      </p:pic>
      <p:sp>
        <p:nvSpPr>
          <p:cNvPr id="51" name="Rectangle 50"/>
          <p:cNvSpPr/>
          <p:nvPr/>
        </p:nvSpPr>
        <p:spPr>
          <a:xfrm>
            <a:off x="6198862" y="3924521"/>
            <a:ext cx="772969" cy="246221"/>
          </a:xfrm>
          <a:prstGeom prst="rect">
            <a:avLst/>
          </a:prstGeom>
        </p:spPr>
        <p:txBody>
          <a:bodyPr wrap="none">
            <a:spAutoFit/>
          </a:bodyPr>
          <a:lstStyle/>
          <a:p>
            <a:r>
              <a:rPr lang="en-US" sz="1000" dirty="0"/>
              <a:t>20°12’30”</a:t>
            </a:r>
          </a:p>
        </p:txBody>
      </p:sp>
      <p:sp>
        <p:nvSpPr>
          <p:cNvPr id="52" name="Rectangle 51"/>
          <p:cNvSpPr/>
          <p:nvPr/>
        </p:nvSpPr>
        <p:spPr>
          <a:xfrm>
            <a:off x="6211168" y="2931202"/>
            <a:ext cx="567784" cy="246221"/>
          </a:xfrm>
          <a:prstGeom prst="rect">
            <a:avLst/>
          </a:prstGeom>
        </p:spPr>
        <p:txBody>
          <a:bodyPr wrap="none">
            <a:spAutoFit/>
          </a:bodyPr>
          <a:lstStyle/>
          <a:p>
            <a:r>
              <a:rPr lang="en-US" sz="1000" dirty="0"/>
              <a:t>20°15’</a:t>
            </a:r>
          </a:p>
        </p:txBody>
      </p:sp>
      <p:sp>
        <p:nvSpPr>
          <p:cNvPr id="53" name="Rectangle 52"/>
          <p:cNvSpPr/>
          <p:nvPr/>
        </p:nvSpPr>
        <p:spPr>
          <a:xfrm>
            <a:off x="3590874" y="6611779"/>
            <a:ext cx="567784" cy="246221"/>
          </a:xfrm>
          <a:prstGeom prst="rect">
            <a:avLst/>
          </a:prstGeom>
        </p:spPr>
        <p:txBody>
          <a:bodyPr wrap="square">
            <a:spAutoFit/>
          </a:bodyPr>
          <a:lstStyle/>
          <a:p>
            <a:r>
              <a:rPr lang="en-US" sz="1000" dirty="0"/>
              <a:t>86°35’</a:t>
            </a:r>
          </a:p>
        </p:txBody>
      </p:sp>
      <p:sp>
        <p:nvSpPr>
          <p:cNvPr id="54" name="Rectangle 53"/>
          <p:cNvSpPr/>
          <p:nvPr/>
        </p:nvSpPr>
        <p:spPr>
          <a:xfrm>
            <a:off x="1768625" y="6611779"/>
            <a:ext cx="567784" cy="246221"/>
          </a:xfrm>
          <a:prstGeom prst="rect">
            <a:avLst/>
          </a:prstGeom>
        </p:spPr>
        <p:txBody>
          <a:bodyPr wrap="square">
            <a:spAutoFit/>
          </a:bodyPr>
          <a:lstStyle/>
          <a:p>
            <a:r>
              <a:rPr lang="en-US" sz="1000" dirty="0"/>
              <a:t>86°30’</a:t>
            </a:r>
          </a:p>
        </p:txBody>
      </p:sp>
      <p:sp>
        <p:nvSpPr>
          <p:cNvPr id="55" name="Rectangle 54"/>
          <p:cNvSpPr/>
          <p:nvPr/>
        </p:nvSpPr>
        <p:spPr>
          <a:xfrm rot="19949264">
            <a:off x="3704678" y="4682498"/>
            <a:ext cx="1490825" cy="307777"/>
          </a:xfrm>
          <a:prstGeom prst="rect">
            <a:avLst/>
          </a:prstGeom>
          <a:solidFill>
            <a:srgbClr val="00B0F0">
              <a:alpha val="0"/>
            </a:srgbClr>
          </a:solidFill>
        </p:spPr>
        <p:txBody>
          <a:bodyPr wrap="square">
            <a:spAutoFit/>
          </a:bodyPr>
          <a:lstStyle/>
          <a:p>
            <a:pPr algn="ctr"/>
            <a:r>
              <a:rPr lang="en-US" sz="1400" dirty="0"/>
              <a:t>BAY OF BENGAL</a:t>
            </a:r>
          </a:p>
        </p:txBody>
      </p:sp>
      <p:sp>
        <p:nvSpPr>
          <p:cNvPr id="19" name="Rectangle 18"/>
          <p:cNvSpPr/>
          <p:nvPr/>
        </p:nvSpPr>
        <p:spPr>
          <a:xfrm rot="20964781">
            <a:off x="372808" y="1393481"/>
            <a:ext cx="1315496" cy="246221"/>
          </a:xfrm>
          <a:prstGeom prst="rect">
            <a:avLst/>
          </a:prstGeom>
          <a:solidFill>
            <a:srgbClr val="00B0F0">
              <a:alpha val="50000"/>
            </a:srgbClr>
          </a:solidFill>
        </p:spPr>
        <p:txBody>
          <a:bodyPr wrap="square">
            <a:spAutoFit/>
          </a:bodyPr>
          <a:lstStyle/>
          <a:p>
            <a:pPr algn="ctr"/>
            <a:r>
              <a:rPr lang="en-US" sz="1000" dirty="0"/>
              <a:t>Mahanadi River</a:t>
            </a:r>
          </a:p>
        </p:txBody>
      </p:sp>
      <p:sp>
        <p:nvSpPr>
          <p:cNvPr id="20" name="Rectangle 19"/>
          <p:cNvSpPr/>
          <p:nvPr/>
        </p:nvSpPr>
        <p:spPr>
          <a:xfrm>
            <a:off x="7213970" y="1259877"/>
            <a:ext cx="1402909" cy="1354217"/>
          </a:xfrm>
          <a:prstGeom prst="rect">
            <a:avLst/>
          </a:prstGeom>
        </p:spPr>
        <p:txBody>
          <a:bodyPr wrap="square">
            <a:spAutoFit/>
          </a:bodyPr>
          <a:lstStyle/>
          <a:p>
            <a:pPr algn="ctr"/>
            <a:r>
              <a:rPr lang="en-IN" u="sng" dirty="0"/>
              <a:t>OSM </a:t>
            </a:r>
            <a:r>
              <a:rPr lang="en-IN" u="sng" dirty="0" err="1"/>
              <a:t>Nos</a:t>
            </a:r>
            <a:r>
              <a:rPr lang="en-IN" b="0" dirty="0"/>
              <a:t/>
            </a:r>
            <a:br>
              <a:rPr lang="en-IN" b="0" dirty="0"/>
            </a:br>
            <a:r>
              <a:rPr lang="en-IN" sz="1600" dirty="0"/>
              <a:t>F45 U7 </a:t>
            </a:r>
          </a:p>
          <a:p>
            <a:pPr algn="ctr"/>
            <a:r>
              <a:rPr lang="en-IN" sz="1600" dirty="0"/>
              <a:t>F45 U8</a:t>
            </a:r>
          </a:p>
          <a:p>
            <a:pPr algn="ctr"/>
            <a:r>
              <a:rPr lang="en-IN" sz="1600" dirty="0"/>
              <a:t>F45 U11</a:t>
            </a:r>
          </a:p>
          <a:p>
            <a:pPr algn="ctr"/>
            <a:r>
              <a:rPr lang="en-IN" sz="1600" dirty="0"/>
              <a:t>F45 U12</a:t>
            </a:r>
            <a:endParaRPr lang="en-US" sz="1600" dirty="0"/>
          </a:p>
        </p:txBody>
      </p:sp>
      <p:pic>
        <p:nvPicPr>
          <p:cNvPr id="2" name="Picture 3"/>
          <p:cNvPicPr>
            <a:picLocks noChangeAspect="1" noChangeArrowheads="1"/>
          </p:cNvPicPr>
          <p:nvPr/>
        </p:nvPicPr>
        <p:blipFill>
          <a:blip r:embed="rId3" cstate="print">
            <a:lum bright="-10000" contrast="10000"/>
          </a:blip>
          <a:srcRect/>
          <a:stretch>
            <a:fillRect/>
          </a:stretch>
        </p:blipFill>
        <p:spPr bwMode="auto">
          <a:xfrm>
            <a:off x="6660107" y="4903503"/>
            <a:ext cx="2088108" cy="1479531"/>
          </a:xfrm>
          <a:prstGeom prst="rect">
            <a:avLst/>
          </a:prstGeom>
          <a:noFill/>
          <a:ln w="9525">
            <a:noFill/>
            <a:miter lim="800000"/>
            <a:headEnd/>
            <a:tailEnd/>
          </a:ln>
        </p:spPr>
      </p:pic>
      <p:sp>
        <p:nvSpPr>
          <p:cNvPr id="24" name="Rectangle 23"/>
          <p:cNvSpPr/>
          <p:nvPr/>
        </p:nvSpPr>
        <p:spPr>
          <a:xfrm>
            <a:off x="2120458" y="4117863"/>
            <a:ext cx="301686" cy="307777"/>
          </a:xfrm>
          <a:prstGeom prst="rect">
            <a:avLst/>
          </a:prstGeom>
        </p:spPr>
        <p:txBody>
          <a:bodyPr wrap="none">
            <a:spAutoFit/>
          </a:bodyPr>
          <a:lstStyle/>
          <a:p>
            <a:r>
              <a:rPr lang="en-US" sz="1400" dirty="0"/>
              <a:t>A</a:t>
            </a:r>
          </a:p>
        </p:txBody>
      </p:sp>
      <p:sp>
        <p:nvSpPr>
          <p:cNvPr id="25" name="Rectangle 24"/>
          <p:cNvSpPr/>
          <p:nvPr/>
        </p:nvSpPr>
        <p:spPr>
          <a:xfrm>
            <a:off x="2313802" y="4324855"/>
            <a:ext cx="301686" cy="307777"/>
          </a:xfrm>
          <a:prstGeom prst="rect">
            <a:avLst/>
          </a:prstGeom>
        </p:spPr>
        <p:txBody>
          <a:bodyPr wrap="none">
            <a:spAutoFit/>
          </a:bodyPr>
          <a:lstStyle/>
          <a:p>
            <a:r>
              <a:rPr lang="en-US" sz="1400" dirty="0"/>
              <a:t>B</a:t>
            </a:r>
          </a:p>
        </p:txBody>
      </p:sp>
      <p:sp>
        <p:nvSpPr>
          <p:cNvPr id="26" name="Rectangle 25"/>
          <p:cNvSpPr/>
          <p:nvPr/>
        </p:nvSpPr>
        <p:spPr>
          <a:xfrm>
            <a:off x="2532170" y="4338503"/>
            <a:ext cx="287258" cy="307777"/>
          </a:xfrm>
          <a:prstGeom prst="rect">
            <a:avLst/>
          </a:prstGeom>
        </p:spPr>
        <p:txBody>
          <a:bodyPr wrap="none">
            <a:spAutoFit/>
          </a:bodyPr>
          <a:lstStyle/>
          <a:p>
            <a:r>
              <a:rPr lang="en-US" sz="1400" dirty="0"/>
              <a:t>C</a:t>
            </a:r>
          </a:p>
        </p:txBody>
      </p:sp>
      <p:sp>
        <p:nvSpPr>
          <p:cNvPr id="27" name="Rectangle 26"/>
          <p:cNvSpPr/>
          <p:nvPr/>
        </p:nvSpPr>
        <p:spPr>
          <a:xfrm>
            <a:off x="4019772" y="3424102"/>
            <a:ext cx="311304" cy="307777"/>
          </a:xfrm>
          <a:prstGeom prst="rect">
            <a:avLst/>
          </a:prstGeom>
        </p:spPr>
        <p:txBody>
          <a:bodyPr wrap="none">
            <a:spAutoFit/>
          </a:bodyPr>
          <a:lstStyle/>
          <a:p>
            <a:r>
              <a:rPr lang="en-US" sz="1400" dirty="0"/>
              <a:t>D</a:t>
            </a:r>
          </a:p>
        </p:txBody>
      </p:sp>
      <p:sp>
        <p:nvSpPr>
          <p:cNvPr id="28" name="Rectangle 27"/>
          <p:cNvSpPr/>
          <p:nvPr/>
        </p:nvSpPr>
        <p:spPr>
          <a:xfrm>
            <a:off x="3896942" y="3164795"/>
            <a:ext cx="288862" cy="307777"/>
          </a:xfrm>
          <a:prstGeom prst="rect">
            <a:avLst/>
          </a:prstGeom>
        </p:spPr>
        <p:txBody>
          <a:bodyPr wrap="none">
            <a:spAutoFit/>
          </a:bodyPr>
          <a:lstStyle/>
          <a:p>
            <a:r>
              <a:rPr lang="en-US" sz="1400" dirty="0"/>
              <a:t>E</a:t>
            </a:r>
          </a:p>
        </p:txBody>
      </p:sp>
      <p:sp>
        <p:nvSpPr>
          <p:cNvPr id="29" name="Rectangle 28"/>
          <p:cNvSpPr/>
          <p:nvPr/>
        </p:nvSpPr>
        <p:spPr>
          <a:xfrm>
            <a:off x="3228201" y="3260329"/>
            <a:ext cx="284052" cy="307777"/>
          </a:xfrm>
          <a:prstGeom prst="rect">
            <a:avLst/>
          </a:prstGeom>
        </p:spPr>
        <p:txBody>
          <a:bodyPr wrap="none">
            <a:spAutoFit/>
          </a:bodyPr>
          <a:lstStyle/>
          <a:p>
            <a:r>
              <a:rPr lang="en-US" sz="1400" dirty="0"/>
              <a:t>F</a:t>
            </a:r>
          </a:p>
        </p:txBody>
      </p:sp>
      <p:sp>
        <p:nvSpPr>
          <p:cNvPr id="30" name="Rectangle 19"/>
          <p:cNvSpPr>
            <a:spLocks noChangeArrowheads="1"/>
          </p:cNvSpPr>
          <p:nvPr/>
        </p:nvSpPr>
        <p:spPr bwMode="auto">
          <a:xfrm>
            <a:off x="6844540" y="3413433"/>
            <a:ext cx="1895474" cy="338554"/>
          </a:xfrm>
          <a:prstGeom prst="rect">
            <a:avLst/>
          </a:prstGeom>
          <a:noFill/>
          <a:ln w="9525">
            <a:noFill/>
            <a:miter lim="800000"/>
            <a:headEnd/>
            <a:tailEnd/>
          </a:ln>
        </p:spPr>
        <p:txBody>
          <a:bodyPr wrap="square">
            <a:spAutoFit/>
          </a:bodyPr>
          <a:lstStyle/>
          <a:p>
            <a:pPr algn="ctr"/>
            <a:r>
              <a:rPr lang="en-US" sz="1600" b="1" dirty="0"/>
              <a:t>Plant Boundary</a:t>
            </a:r>
          </a:p>
        </p:txBody>
      </p:sp>
      <p:cxnSp>
        <p:nvCxnSpPr>
          <p:cNvPr id="31" name="Straight Arrow Connector 30"/>
          <p:cNvCxnSpPr/>
          <p:nvPr/>
        </p:nvCxnSpPr>
        <p:spPr>
          <a:xfrm flipV="1">
            <a:off x="3803374" y="3604591"/>
            <a:ext cx="3127513" cy="159027"/>
          </a:xfrm>
          <a:prstGeom prst="straightConnector1">
            <a:avLst/>
          </a:prstGeom>
          <a:ln w="28575">
            <a:solidFill>
              <a:srgbClr val="FF99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01FF4F8-74DC-489C-8775-5D288FE8A9D5}"/>
              </a:ext>
            </a:extLst>
          </p:cNvPr>
          <p:cNvSpPr/>
          <p:nvPr/>
        </p:nvSpPr>
        <p:spPr>
          <a:xfrm>
            <a:off x="2743200" y="3412729"/>
            <a:ext cx="298480" cy="307777"/>
          </a:xfrm>
          <a:prstGeom prst="rect">
            <a:avLst/>
          </a:prstGeom>
        </p:spPr>
        <p:txBody>
          <a:bodyPr wrap="none">
            <a:spAutoFit/>
          </a:bodyPr>
          <a:lstStyle/>
          <a:p>
            <a:r>
              <a:rPr lang="en-US" sz="1400" dirty="0"/>
              <a:t>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defRPr/>
            </a:pPr>
            <a:fld id="{FE89DA59-482C-4D68-ACA5-18919A50CE82}" type="slidenum">
              <a:rPr lang="en-US"/>
              <a:pPr>
                <a:defRPr/>
              </a:pPr>
              <a:t>8</a:t>
            </a:fld>
            <a:endParaRPr lang="en-US"/>
          </a:p>
        </p:txBody>
      </p:sp>
      <p:sp>
        <p:nvSpPr>
          <p:cNvPr id="7" name="Title 1"/>
          <p:cNvSpPr>
            <a:spLocks noGrp="1"/>
          </p:cNvSpPr>
          <p:nvPr>
            <p:ph type="title"/>
          </p:nvPr>
        </p:nvSpPr>
        <p:spPr>
          <a:xfrm>
            <a:off x="612775" y="76200"/>
            <a:ext cx="7007225" cy="1010478"/>
          </a:xfrm>
        </p:spPr>
        <p:txBody>
          <a:bodyPr/>
          <a:lstStyle/>
          <a:p>
            <a:pPr algn="ctr" eaLnBrk="1" hangingPunct="1"/>
            <a:r>
              <a:rPr lang="en-IN" dirty="0">
                <a:solidFill>
                  <a:schemeClr val="bg1"/>
                </a:solidFill>
                <a:latin typeface="Cambria" pitchFamily="18" charset="0"/>
              </a:rPr>
              <a:t>Summary of Project </a:t>
            </a:r>
            <a:r>
              <a:rPr lang="en-IN" sz="2400" dirty="0">
                <a:solidFill>
                  <a:schemeClr val="bg1"/>
                </a:solidFill>
                <a:latin typeface="Cambria" pitchFamily="18" charset="0"/>
              </a:rPr>
              <a:t>(4/4)</a:t>
            </a:r>
          </a:p>
        </p:txBody>
      </p:sp>
      <p:pic>
        <p:nvPicPr>
          <p:cNvPr id="4" name="Picture 3">
            <a:extLst>
              <a:ext uri="{FF2B5EF4-FFF2-40B4-BE49-F238E27FC236}">
                <a16:creationId xmlns:a16="http://schemas.microsoft.com/office/drawing/2014/main" id="{4F7CF620-957A-4DAA-A2AD-B4C722C4C37C}"/>
              </a:ext>
            </a:extLst>
          </p:cNvPr>
          <p:cNvPicPr>
            <a:picLocks noChangeAspect="1"/>
          </p:cNvPicPr>
          <p:nvPr/>
        </p:nvPicPr>
        <p:blipFill>
          <a:blip r:embed="rId2"/>
          <a:stretch>
            <a:fillRect/>
          </a:stretch>
        </p:blipFill>
        <p:spPr>
          <a:xfrm>
            <a:off x="0" y="183444"/>
            <a:ext cx="9144000" cy="64911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defRPr/>
            </a:pPr>
            <a:fld id="{FE89DA59-482C-4D68-ACA5-18919A50CE82}" type="slidenum">
              <a:rPr lang="en-US"/>
              <a:pPr>
                <a:defRPr/>
              </a:pPr>
              <a:t>9</a:t>
            </a:fld>
            <a:endParaRPr lang="en-US"/>
          </a:p>
        </p:txBody>
      </p:sp>
      <p:graphicFrame>
        <p:nvGraphicFramePr>
          <p:cNvPr id="5" name="Group 46"/>
          <p:cNvGraphicFramePr>
            <a:graphicFrameLocks noGrp="1"/>
          </p:cNvGraphicFramePr>
          <p:nvPr>
            <p:extLst>
              <p:ext uri="{D42A27DB-BD31-4B8C-83A1-F6EECF244321}">
                <p14:modId xmlns:p14="http://schemas.microsoft.com/office/powerpoint/2010/main" val="3333944827"/>
              </p:ext>
            </p:extLst>
          </p:nvPr>
        </p:nvGraphicFramePr>
        <p:xfrm>
          <a:off x="416335" y="1259983"/>
          <a:ext cx="8375379" cy="5114852"/>
        </p:xfrm>
        <a:graphic>
          <a:graphicData uri="http://schemas.openxmlformats.org/drawingml/2006/table">
            <a:tbl>
              <a:tblPr/>
              <a:tblGrid>
                <a:gridCol w="2255428">
                  <a:extLst>
                    <a:ext uri="{9D8B030D-6E8A-4147-A177-3AD203B41FA5}">
                      <a16:colId xmlns:a16="http://schemas.microsoft.com/office/drawing/2014/main" val="20001"/>
                    </a:ext>
                  </a:extLst>
                </a:gridCol>
                <a:gridCol w="2725063">
                  <a:extLst>
                    <a:ext uri="{9D8B030D-6E8A-4147-A177-3AD203B41FA5}">
                      <a16:colId xmlns:a16="http://schemas.microsoft.com/office/drawing/2014/main" val="20002"/>
                    </a:ext>
                  </a:extLst>
                </a:gridCol>
                <a:gridCol w="3394888">
                  <a:extLst>
                    <a:ext uri="{9D8B030D-6E8A-4147-A177-3AD203B41FA5}">
                      <a16:colId xmlns:a16="http://schemas.microsoft.com/office/drawing/2014/main" val="20003"/>
                    </a:ext>
                  </a:extLst>
                </a:gridCol>
              </a:tblGrid>
              <a:tr h="276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Cambria" pitchFamily="18" charset="0"/>
                          <a:cs typeface="Arial" charset="0"/>
                        </a:rPr>
                        <a:t>Item</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a:ln>
                            <a:noFill/>
                          </a:ln>
                          <a:solidFill>
                            <a:schemeClr val="tx1"/>
                          </a:solidFill>
                          <a:effectLst/>
                          <a:latin typeface="Cambria" pitchFamily="18" charset="0"/>
                          <a:cs typeface="Arial" charset="0"/>
                        </a:rPr>
                        <a:t>Details</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3893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cap="none" normalizeH="0" baseline="0" dirty="0">
                          <a:ln>
                            <a:noFill/>
                          </a:ln>
                          <a:solidFill>
                            <a:schemeClr val="tx1"/>
                          </a:solidFill>
                          <a:effectLst/>
                          <a:latin typeface="Cambria" pitchFamily="18" charset="0"/>
                          <a:cs typeface="Arial" charset="0"/>
                        </a:rPr>
                        <a:t> Est. Investment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gridSpan="2">
                  <a:txBody>
                    <a:bodyPr/>
                    <a:lstStyle/>
                    <a:p>
                      <a:pPr>
                        <a:buFont typeface="Arial" pitchFamily="34" charset="0"/>
                        <a:buChar char="•"/>
                      </a:pPr>
                      <a:r>
                        <a:rPr kumimoji="0" lang="en-US" sz="2000" b="0" i="0" u="none" strike="noStrike" kern="1200" cap="none" normalizeH="0" baseline="0" dirty="0">
                          <a:ln>
                            <a:noFill/>
                          </a:ln>
                          <a:solidFill>
                            <a:schemeClr val="tx1"/>
                          </a:solidFill>
                          <a:effectLst/>
                          <a:latin typeface="Cambria" pitchFamily="18" charset="0"/>
                          <a:ea typeface="+mn-ea"/>
                          <a:cs typeface="Arial" charset="0"/>
                        </a:rPr>
                        <a:t> </a:t>
                      </a:r>
                      <a:r>
                        <a:rPr kumimoji="0" lang="en-IN" sz="2000" b="0" i="0" u="none" strike="noStrike" cap="none" normalizeH="0" baseline="0" dirty="0">
                          <a:ln>
                            <a:noFill/>
                          </a:ln>
                          <a:solidFill>
                            <a:schemeClr val="tx1"/>
                          </a:solidFill>
                          <a:effectLst/>
                          <a:latin typeface="Cambria" pitchFamily="18" charset="0"/>
                          <a:cs typeface="Arial" charset="0"/>
                        </a:rPr>
                        <a:t>Rs. 65,000</a:t>
                      </a:r>
                      <a:r>
                        <a:rPr kumimoji="0" lang="en-US" sz="2000" b="0" i="0" u="none" strike="noStrike" cap="none" normalizeH="0" baseline="0" dirty="0">
                          <a:ln>
                            <a:noFill/>
                          </a:ln>
                          <a:solidFill>
                            <a:schemeClr val="tx1"/>
                          </a:solidFill>
                          <a:effectLst/>
                          <a:latin typeface="Cambria" pitchFamily="18" charset="0"/>
                          <a:cs typeface="Arial" charset="0"/>
                        </a:rPr>
                        <a:t> </a:t>
                      </a:r>
                      <a:r>
                        <a:rPr kumimoji="0" lang="en-IN" sz="2000" b="0" i="0" u="none" strike="noStrike" cap="none" normalizeH="0" baseline="0" dirty="0" err="1">
                          <a:ln>
                            <a:noFill/>
                          </a:ln>
                          <a:solidFill>
                            <a:schemeClr val="tx1"/>
                          </a:solidFill>
                          <a:effectLst/>
                          <a:latin typeface="Cambria" pitchFamily="18" charset="0"/>
                          <a:cs typeface="Arial" charset="0"/>
                        </a:rPr>
                        <a:t>crores</a:t>
                      </a:r>
                      <a:r>
                        <a:rPr kumimoji="0" lang="en-IN" sz="2000" b="0" i="0" u="none" strike="noStrike" cap="none" normalizeH="0" baseline="0" dirty="0">
                          <a:ln>
                            <a:noFill/>
                          </a:ln>
                          <a:solidFill>
                            <a:schemeClr val="tx1"/>
                          </a:solidFill>
                          <a:effectLst/>
                          <a:latin typeface="Cambria" pitchFamily="18" charset="0"/>
                          <a:cs typeface="Arial"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0" i="0" u="none" strike="noStrike" kern="1200" cap="none" normalizeH="0" baseline="0" dirty="0">
                          <a:ln>
                            <a:noFill/>
                          </a:ln>
                          <a:solidFill>
                            <a:schemeClr val="tx1"/>
                          </a:solidFill>
                          <a:effectLst/>
                          <a:latin typeface="Cambria" pitchFamily="18" charset="0"/>
                          <a:ea typeface="+mn-ea"/>
                          <a:cs typeface="Arial" charset="0"/>
                        </a:rPr>
                        <a:t> Environment Mitigation Cost – 2,856 </a:t>
                      </a:r>
                      <a:r>
                        <a:rPr kumimoji="0" lang="en-IN" sz="2000" b="0" i="0" u="none" strike="noStrike" kern="1200" cap="none" normalizeH="0" baseline="0" dirty="0" err="1">
                          <a:ln>
                            <a:noFill/>
                          </a:ln>
                          <a:solidFill>
                            <a:schemeClr val="tx1"/>
                          </a:solidFill>
                          <a:effectLst/>
                          <a:latin typeface="Cambria" pitchFamily="18" charset="0"/>
                          <a:ea typeface="+mn-ea"/>
                          <a:cs typeface="Arial" charset="0"/>
                        </a:rPr>
                        <a:t>crores</a:t>
                      </a:r>
                      <a:endParaRPr kumimoji="0" lang="en-IN" sz="2000" b="0" i="0" u="none" strike="noStrike" kern="1200" cap="none" normalizeH="0" baseline="0" dirty="0">
                        <a:ln>
                          <a:noFill/>
                        </a:ln>
                        <a:solidFill>
                          <a:schemeClr val="tx1"/>
                        </a:solidFill>
                        <a:effectLst/>
                        <a:latin typeface="Cambria" pitchFamily="18" charset="0"/>
                        <a:ea typeface="+mn-ea"/>
                        <a:cs typeface="Arial"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extLst>
                  <a:ext uri="{0D108BD9-81ED-4DB2-BD59-A6C34878D82A}">
                    <a16:rowId xmlns:a16="http://schemas.microsoft.com/office/drawing/2014/main" val="10003"/>
                  </a:ext>
                </a:extLst>
              </a:tr>
              <a:tr h="21915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cap="none" normalizeH="0" baseline="0" dirty="0">
                          <a:ln>
                            <a:noFill/>
                          </a:ln>
                          <a:solidFill>
                            <a:schemeClr val="tx1"/>
                          </a:solidFill>
                          <a:effectLst/>
                          <a:latin typeface="Cambria" pitchFamily="18" charset="0"/>
                          <a:cs typeface="Arial" charset="0"/>
                        </a:rPr>
                        <a:t> Employment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IN" sz="2000" b="0" i="0" u="none" strike="noStrike" cap="none" normalizeH="0" baseline="0" dirty="0">
                          <a:ln>
                            <a:noFill/>
                          </a:ln>
                          <a:solidFill>
                            <a:schemeClr val="tx1"/>
                          </a:solidFill>
                          <a:effectLst/>
                          <a:latin typeface="Cambria" pitchFamily="18" charset="0"/>
                          <a:cs typeface="Arial" charset="0"/>
                        </a:rPr>
                        <a:t> 12,000 direct employment during Operation</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cs typeface="Arial" charset="0"/>
                        </a:rPr>
                        <a:t> Project duration</a:t>
                      </a:r>
                      <a:endParaRPr kumimoji="0" lang="en-IN" sz="2000" b="1" i="0" u="none" strike="noStrike" cap="none" normalizeH="0" baseline="0" dirty="0">
                        <a:ln>
                          <a:noFill/>
                        </a:ln>
                        <a:solidFill>
                          <a:schemeClr val="tx1"/>
                        </a:solidFill>
                        <a:effectLst/>
                        <a:latin typeface="Cambria" pitchFamily="18" charset="0"/>
                        <a:cs typeface="Arial"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gridSpan="2">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IN" sz="2000" b="0" i="0" u="none" strike="noStrike" cap="none" normalizeH="0" baseline="0" dirty="0">
                          <a:ln>
                            <a:noFill/>
                          </a:ln>
                          <a:solidFill>
                            <a:schemeClr val="tx1"/>
                          </a:solidFill>
                          <a:effectLst/>
                          <a:latin typeface="Cambria" pitchFamily="18" charset="0"/>
                          <a:cs typeface="Arial" charset="0"/>
                        </a:rPr>
                        <a:t>84 months after receipt of EC</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hMerge="1">
                  <a:txBody>
                    <a:bodyPr/>
                    <a:lstStyle/>
                    <a:p>
                      <a:endParaRPr lang="en-US"/>
                    </a:p>
                  </a:txBody>
                  <a:tcPr/>
                </a:tc>
                <a:extLst>
                  <a:ext uri="{0D108BD9-81ED-4DB2-BD59-A6C34878D82A}">
                    <a16:rowId xmlns:a16="http://schemas.microsoft.com/office/drawing/2014/main" val="10005"/>
                  </a:ext>
                </a:extLst>
              </a:tr>
              <a:tr h="1759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latin typeface="Cambria" pitchFamily="18" charset="0"/>
                          <a:cs typeface="Arial" charset="0"/>
                        </a:rPr>
                        <a:t>Power, MW</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kern="1200" cap="none" normalizeH="0" baseline="0" dirty="0">
                          <a:ln>
                            <a:noFill/>
                          </a:ln>
                          <a:solidFill>
                            <a:schemeClr val="tx1"/>
                          </a:solidFill>
                          <a:effectLst/>
                          <a:latin typeface="Cambria" pitchFamily="18" charset="0"/>
                          <a:ea typeface="+mn-ea"/>
                          <a:cs typeface="Arial" charset="0"/>
                        </a:rPr>
                        <a:t>1230 (</a:t>
                      </a:r>
                      <a:r>
                        <a:rPr kumimoji="0" lang="en-IN" sz="2000" b="0" i="0" u="none" strike="noStrike" kern="1200" cap="none" normalizeH="0" baseline="0" dirty="0" err="1">
                          <a:ln>
                            <a:noFill/>
                          </a:ln>
                          <a:solidFill>
                            <a:schemeClr val="tx1"/>
                          </a:solidFill>
                          <a:effectLst/>
                          <a:latin typeface="Cambria" pitchFamily="18" charset="0"/>
                          <a:ea typeface="+mn-ea"/>
                          <a:cs typeface="Arial" charset="0"/>
                        </a:rPr>
                        <a:t>avg</a:t>
                      </a:r>
                      <a:r>
                        <a:rPr kumimoji="0" lang="en-IN" sz="2000" b="0" i="0" u="none" strike="noStrike" kern="1200" cap="none" normalizeH="0" baseline="0" dirty="0">
                          <a:ln>
                            <a:noFill/>
                          </a:ln>
                          <a:solidFill>
                            <a:schemeClr val="tx1"/>
                          </a:solidFill>
                          <a:effectLst/>
                          <a:latin typeface="Cambria" pitchFamily="18" charset="0"/>
                          <a:ea typeface="+mn-ea"/>
                          <a:cs typeface="Arial" charset="0"/>
                        </a:rPr>
                        <a: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000" b="0" i="0" u="none" strike="noStrike" kern="1200" cap="none" normalizeH="0" baseline="0" dirty="0">
                          <a:ln>
                            <a:noFill/>
                          </a:ln>
                          <a:solidFill>
                            <a:schemeClr val="tx1"/>
                          </a:solidFill>
                          <a:effectLst/>
                          <a:latin typeface="Cambria" pitchFamily="18" charset="0"/>
                          <a:ea typeface="+mn-ea"/>
                          <a:cs typeface="Arial" charset="0"/>
                        </a:rPr>
                        <a:t>Captive generating units &amp; State Power Grid</a:t>
                      </a:r>
                    </a:p>
                  </a:txBody>
                  <a:tcPr marL="36000" marR="36000"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a16="http://schemas.microsoft.com/office/drawing/2014/main" val="10006"/>
                  </a:ext>
                </a:extLst>
              </a:tr>
              <a:tr h="959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2000" b="0" i="0" u="none" strike="noStrike" kern="1200" cap="none" normalizeH="0" baseline="0" dirty="0">
                          <a:ln>
                            <a:noFill/>
                          </a:ln>
                          <a:solidFill>
                            <a:schemeClr val="tx1"/>
                          </a:solidFill>
                          <a:effectLst/>
                          <a:latin typeface="Cambria" pitchFamily="18" charset="0"/>
                          <a:ea typeface="+mn-ea"/>
                          <a:cs typeface="Times New Roman" pitchFamily="18" charset="0"/>
                        </a:rPr>
                        <a:t> </a:t>
                      </a:r>
                      <a:r>
                        <a:rPr kumimoji="0" lang="en-IN" sz="2000" b="1" i="0" u="none" strike="noStrike" kern="1200" cap="none" normalizeH="0" baseline="0" dirty="0">
                          <a:ln>
                            <a:noFill/>
                          </a:ln>
                          <a:solidFill>
                            <a:schemeClr val="tx1"/>
                          </a:solidFill>
                          <a:effectLst/>
                          <a:latin typeface="Cambria" pitchFamily="18" charset="0"/>
                          <a:ea typeface="+mn-ea"/>
                          <a:cs typeface="Times New Roman" pitchFamily="18" charset="0"/>
                        </a:rPr>
                        <a:t>Water, </a:t>
                      </a:r>
                      <a:r>
                        <a:rPr kumimoji="0" lang="en-US" sz="2000" b="1" i="0" u="none" strike="noStrike" kern="1200" cap="none" normalizeH="0" baseline="0" dirty="0">
                          <a:ln>
                            <a:noFill/>
                          </a:ln>
                          <a:solidFill>
                            <a:schemeClr val="tx1"/>
                          </a:solidFill>
                          <a:effectLst/>
                          <a:latin typeface="Cambria" pitchFamily="18" charset="0"/>
                          <a:ea typeface="+mn-ea"/>
                          <a:cs typeface="Times New Roman" pitchFamily="18" charset="0"/>
                        </a:rPr>
                        <a:t>m</a:t>
                      </a:r>
                      <a:r>
                        <a:rPr kumimoji="0" lang="en-US" sz="2000" b="1" i="0" u="none" strike="noStrike" kern="1200" cap="none" normalizeH="0" baseline="30000" dirty="0">
                          <a:ln>
                            <a:noFill/>
                          </a:ln>
                          <a:solidFill>
                            <a:schemeClr val="tx1"/>
                          </a:solidFill>
                          <a:effectLst/>
                          <a:latin typeface="Cambria" pitchFamily="18" charset="0"/>
                          <a:ea typeface="+mn-ea"/>
                          <a:cs typeface="Times New Roman" pitchFamily="18" charset="0"/>
                        </a:rPr>
                        <a:t>3</a:t>
                      </a:r>
                      <a:r>
                        <a:rPr kumimoji="0" lang="en-US" sz="2000" b="1" i="0" u="none" strike="noStrike" kern="1200" cap="none" normalizeH="0" baseline="0" dirty="0">
                          <a:ln>
                            <a:noFill/>
                          </a:ln>
                          <a:solidFill>
                            <a:schemeClr val="tx1"/>
                          </a:solidFill>
                          <a:effectLst/>
                          <a:latin typeface="Cambria" pitchFamily="18" charset="0"/>
                          <a:ea typeface="+mn-ea"/>
                          <a:cs typeface="Times New Roman" pitchFamily="18" charset="0"/>
                        </a:rPr>
                        <a:t>/hr</a:t>
                      </a:r>
                      <a:endParaRPr kumimoji="0" lang="en-IN" sz="2000" b="1" i="0" u="none" strike="noStrike" kern="1200" cap="none" normalizeH="0" baseline="0" dirty="0">
                        <a:ln>
                          <a:noFill/>
                        </a:ln>
                        <a:solidFill>
                          <a:schemeClr val="tx1"/>
                        </a:solidFill>
                        <a:effectLst/>
                        <a:latin typeface="Cambria" pitchFamily="18" charset="0"/>
                        <a:ea typeface="+mn-ea"/>
                        <a:cs typeface="Times New Roman"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60000"/>
                        <a:buFont typeface="Wingdings" pitchFamily="2" charset="2"/>
                        <a:buNone/>
                        <a:tabLst/>
                      </a:pP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ISP + CPP       – 10215</a:t>
                      </a:r>
                    </a:p>
                    <a:p>
                      <a:pPr marL="0" marR="0" lvl="0" indent="0" algn="l" defTabSz="914400" rtl="0" eaLnBrk="0" fontAlgn="base" latinLnBrk="0" hangingPunct="0">
                        <a:lnSpc>
                          <a:spcPct val="100000"/>
                        </a:lnSpc>
                        <a:spcBef>
                          <a:spcPct val="20000"/>
                        </a:spcBef>
                        <a:spcAft>
                          <a:spcPct val="0"/>
                        </a:spcAft>
                        <a:buClr>
                          <a:schemeClr val="accent2"/>
                        </a:buClr>
                        <a:buSzPct val="60000"/>
                        <a:buFont typeface="Wingdings" pitchFamily="2" charset="2"/>
                        <a:buNone/>
                        <a:tabLst/>
                      </a:pP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Captive Jetty –        92</a:t>
                      </a:r>
                    </a:p>
                    <a:p>
                      <a:pPr marL="0" marR="0" lvl="0" indent="0" algn="l" defTabSz="914400" rtl="0" eaLnBrk="0" fontAlgn="base" latinLnBrk="0" hangingPunct="0">
                        <a:lnSpc>
                          <a:spcPct val="100000"/>
                        </a:lnSpc>
                        <a:spcBef>
                          <a:spcPct val="20000"/>
                        </a:spcBef>
                        <a:spcAft>
                          <a:spcPct val="0"/>
                        </a:spcAft>
                        <a:buClr>
                          <a:schemeClr val="accent2"/>
                        </a:buClr>
                        <a:buSzPct val="60000"/>
                        <a:buFont typeface="Wingdings" pitchFamily="2" charset="2"/>
                        <a:buNone/>
                        <a:tabLst/>
                      </a:pP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Losses             –     363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tc>
                  <a:txBody>
                    <a:bodyPr/>
                    <a:lstStyle/>
                    <a:p>
                      <a:pPr marL="0" marR="0" lvl="0" indent="0" algn="l" defTabSz="914400" rtl="0" eaLnBrk="0" fontAlgn="base" latinLnBrk="0" hangingPunct="0">
                        <a:lnSpc>
                          <a:spcPct val="100000"/>
                        </a:lnSpc>
                        <a:spcBef>
                          <a:spcPts val="0"/>
                        </a:spcBef>
                        <a:spcAft>
                          <a:spcPct val="0"/>
                        </a:spcAft>
                        <a:buClr>
                          <a:schemeClr val="accent2"/>
                        </a:buClr>
                        <a:buSzPct val="60000"/>
                        <a:buFont typeface="Wingdings" pitchFamily="2" charset="2"/>
                        <a:buNone/>
                        <a:tabLst/>
                      </a:pPr>
                      <a:r>
                        <a:rPr kumimoji="0" lang="en-US" sz="2000" b="1" i="0" u="none" strike="noStrike" kern="1200" cap="none" normalizeH="0" baseline="0" dirty="0">
                          <a:ln>
                            <a:noFill/>
                          </a:ln>
                          <a:solidFill>
                            <a:schemeClr val="tx1"/>
                          </a:solidFill>
                          <a:effectLst/>
                          <a:latin typeface="Cambria" pitchFamily="18" charset="0"/>
                          <a:ea typeface="+mn-ea"/>
                          <a:cs typeface="Times New Roman" pitchFamily="18" charset="0"/>
                        </a:rPr>
                        <a:t>Sources:</a:t>
                      </a:r>
                    </a:p>
                    <a:p>
                      <a:pPr marL="0" marR="0" lvl="0" indent="0" algn="l" defTabSz="914400" rtl="0" eaLnBrk="0" fontAlgn="base" latinLnBrk="0" hangingPunct="0">
                        <a:lnSpc>
                          <a:spcPct val="100000"/>
                        </a:lnSpc>
                        <a:spcBef>
                          <a:spcPts val="0"/>
                        </a:spcBef>
                        <a:spcAft>
                          <a:spcPct val="0"/>
                        </a:spcAft>
                        <a:buClr>
                          <a:schemeClr val="accent2"/>
                        </a:buClr>
                        <a:buSzPct val="60000"/>
                        <a:buFont typeface="Wingdings" pitchFamily="2" charset="2"/>
                        <a:buNone/>
                        <a:tabLst/>
                      </a:pP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9300 - Upstream of </a:t>
                      </a:r>
                      <a:r>
                        <a:rPr kumimoji="0" lang="en-US" sz="2000" b="0" i="0" u="none" strike="noStrike" kern="1200" cap="none" normalizeH="0" baseline="0" dirty="0" err="1">
                          <a:ln>
                            <a:noFill/>
                          </a:ln>
                          <a:solidFill>
                            <a:schemeClr val="tx1"/>
                          </a:solidFill>
                          <a:effectLst/>
                          <a:latin typeface="Cambria" pitchFamily="18" charset="0"/>
                          <a:ea typeface="+mn-ea"/>
                          <a:cs typeface="Times New Roman" pitchFamily="18" charset="0"/>
                        </a:rPr>
                        <a:t>Jobra</a:t>
                      </a: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 barrage of Mahanadi River near Cuttack</a:t>
                      </a:r>
                    </a:p>
                    <a:p>
                      <a:pPr marL="0" marR="0" lvl="0" indent="0" algn="l" defTabSz="914400" rtl="0" eaLnBrk="0" fontAlgn="base" latinLnBrk="0" hangingPunct="0">
                        <a:lnSpc>
                          <a:spcPct val="100000"/>
                        </a:lnSpc>
                        <a:spcBef>
                          <a:spcPts val="0"/>
                        </a:spcBef>
                        <a:spcAft>
                          <a:spcPct val="0"/>
                        </a:spcAft>
                        <a:buClr>
                          <a:schemeClr val="accent2"/>
                        </a:buClr>
                        <a:buSzPct val="60000"/>
                        <a:buFont typeface="Wingdings" pitchFamily="2" charset="2"/>
                        <a:buNone/>
                        <a:tabLst/>
                      </a:pPr>
                      <a:r>
                        <a:rPr kumimoji="0" lang="en-US" sz="2000" b="0" i="0" u="none" strike="noStrike" kern="1200" cap="none" normalizeH="0" baseline="0" dirty="0">
                          <a:ln>
                            <a:noFill/>
                          </a:ln>
                          <a:solidFill>
                            <a:schemeClr val="tx1"/>
                          </a:solidFill>
                          <a:effectLst/>
                          <a:latin typeface="Cambria" pitchFamily="18" charset="0"/>
                          <a:ea typeface="+mn-ea"/>
                          <a:cs typeface="Times New Roman" pitchFamily="18" charset="0"/>
                        </a:rPr>
                        <a:t>1370 – CETP recycled water</a:t>
                      </a:r>
                    </a:p>
                  </a:txBody>
                  <a:tcPr marL="36000" marR="36000"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7"/>
                  </a:ext>
                </a:extLst>
              </a:tr>
              <a:tr h="9598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2000" b="1" i="0" u="none" strike="noStrike" cap="none" normalizeH="0" baseline="0" dirty="0">
                          <a:ln>
                            <a:noFill/>
                          </a:ln>
                          <a:solidFill>
                            <a:schemeClr val="tx1"/>
                          </a:solidFill>
                          <a:effectLst/>
                          <a:latin typeface="Cambria" pitchFamily="18" charset="0"/>
                          <a:cs typeface="Arial" charset="0"/>
                        </a:rPr>
                        <a:t>Land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IN" sz="2000" b="0" i="0" u="none" strike="noStrike" cap="none" normalizeH="0" baseline="0" dirty="0">
                          <a:ln>
                            <a:noFill/>
                          </a:ln>
                          <a:solidFill>
                            <a:schemeClr val="tx1"/>
                          </a:solidFill>
                          <a:effectLst/>
                          <a:latin typeface="Cambria" pitchFamily="18" charset="0"/>
                          <a:cs typeface="Arial" charset="0"/>
                        </a:rPr>
                        <a:t> 2780.58 acres</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IN" sz="2000" b="0" i="0" u="none" strike="noStrike" cap="none" normalizeH="0" baseline="0" dirty="0">
                          <a:ln>
                            <a:noFill/>
                          </a:ln>
                          <a:solidFill>
                            <a:schemeClr val="tx1"/>
                          </a:solidFill>
                          <a:effectLst/>
                          <a:latin typeface="Cambria" pitchFamily="18" charset="0"/>
                          <a:cs typeface="Arial" charset="0"/>
                        </a:rPr>
                        <a:t>       2,642.94 acre forest land (FC received)</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IN" sz="2000" b="0" i="0" u="none" strike="noStrike" cap="none" normalizeH="0" baseline="0" dirty="0">
                          <a:ln>
                            <a:noFill/>
                          </a:ln>
                          <a:solidFill>
                            <a:schemeClr val="tx1"/>
                          </a:solidFill>
                          <a:effectLst/>
                          <a:latin typeface="Cambria" pitchFamily="18" charset="0"/>
                          <a:cs typeface="Arial" charset="0"/>
                        </a:rPr>
                        <a:t>       137.64 acre non forest land</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8"/>
                  </a:ext>
                </a:extLst>
              </a:tr>
            </a:tbl>
          </a:graphicData>
        </a:graphic>
      </p:graphicFrame>
      <p:sp>
        <p:nvSpPr>
          <p:cNvPr id="7" name="Title 1"/>
          <p:cNvSpPr>
            <a:spLocks noGrp="1"/>
          </p:cNvSpPr>
          <p:nvPr>
            <p:ph type="title"/>
          </p:nvPr>
        </p:nvSpPr>
        <p:spPr>
          <a:xfrm>
            <a:off x="612775" y="76200"/>
            <a:ext cx="7007225" cy="1010478"/>
          </a:xfrm>
        </p:spPr>
        <p:txBody>
          <a:bodyPr/>
          <a:lstStyle/>
          <a:p>
            <a:pPr algn="ctr" eaLnBrk="1" hangingPunct="1"/>
            <a:r>
              <a:rPr lang="en-IN" dirty="0">
                <a:solidFill>
                  <a:schemeClr val="bg1"/>
                </a:solidFill>
                <a:latin typeface="Cambria" pitchFamily="18" charset="0"/>
              </a:rPr>
              <a:t>Summary of Project </a:t>
            </a:r>
            <a:r>
              <a:rPr lang="en-IN" sz="2400" dirty="0">
                <a:solidFill>
                  <a:schemeClr val="bg1"/>
                </a:solidFill>
                <a:latin typeface="Cambria" pitchFamily="18" charset="0"/>
              </a:rPr>
              <a:t>(4/4)</a:t>
            </a:r>
          </a:p>
        </p:txBody>
      </p:sp>
    </p:spTree>
    <p:extLst>
      <p:ext uri="{BB962C8B-B14F-4D97-AF65-F5344CB8AC3E}">
        <p14:creationId xmlns:p14="http://schemas.microsoft.com/office/powerpoint/2010/main" val="2393943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18437</TotalTime>
  <Words>6720</Words>
  <Application>Microsoft Office PowerPoint</Application>
  <PresentationFormat>On-screen Show (4:3)</PresentationFormat>
  <Paragraphs>944</Paragraphs>
  <Slides>65</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Arial</vt:lpstr>
      <vt:lpstr>Arial Narrow</vt:lpstr>
      <vt:lpstr>Arial Unicode MS</vt:lpstr>
      <vt:lpstr>Bookman Old Style</vt:lpstr>
      <vt:lpstr>Calibri</vt:lpstr>
      <vt:lpstr>Cambria</vt:lpstr>
      <vt:lpstr>Courier New</vt:lpstr>
      <vt:lpstr>Gulim</vt:lpstr>
      <vt:lpstr>Symbol</vt:lpstr>
      <vt:lpstr>SymbolMT</vt:lpstr>
      <vt:lpstr>Times New Roman</vt:lpstr>
      <vt:lpstr>Verdana</vt:lpstr>
      <vt:lpstr>Wingdings</vt:lpstr>
      <vt:lpstr>Office Theme</vt:lpstr>
      <vt:lpstr>PowerPoint Presentation</vt:lpstr>
      <vt:lpstr>Introduction</vt:lpstr>
      <vt:lpstr>PREAMBLE </vt:lpstr>
      <vt:lpstr>Chronology of EAC Meetings</vt:lpstr>
      <vt:lpstr>PowerPoint Presentation</vt:lpstr>
      <vt:lpstr>Project Location</vt:lpstr>
      <vt:lpstr>Topographic Map</vt:lpstr>
      <vt:lpstr>Summary of Project (4/4)</vt:lpstr>
      <vt:lpstr>Summary of Project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Sandarpan Mukherjee</dc:creator>
  <cp:lastModifiedBy>JSW Steel Barbil</cp:lastModifiedBy>
  <cp:revision>183</cp:revision>
  <cp:lastPrinted>2021-12-30T14:27:11Z</cp:lastPrinted>
  <dcterms:created xsi:type="dcterms:W3CDTF">2006-08-16T00:00:00Z</dcterms:created>
  <dcterms:modified xsi:type="dcterms:W3CDTF">2021-12-30T14:28:24Z</dcterms:modified>
</cp:coreProperties>
</file>