
<file path=[Content_Types].xml><?xml version="1.0" encoding="utf-8"?>
<Types xmlns="http://schemas.openxmlformats.org/package/2006/content-types">
  <Override ContentType="application/vnd.openxmlformats-officedocument.presentationml.slide+xml" PartName="/ppt/slides/slide6.xml"/>
  <Override ContentType="application/vnd.openxmlformats-officedocument.presentationml.slide+xml" PartName="/ppt/slides/slide29.xml"/>
  <Override ContentType="application/vnd.openxmlformats-officedocument.presentationml.slideLayout+xml" PartName="/ppt/slideLayouts/slideLayout8.xml"/>
  <Override ContentType="application/vnd.openxmlformats-officedocument.presentationml.slideLayout+xml" PartName="/ppt/slideLayouts/slideLayout19.xml"/>
  <Override ContentType="application/vnd.openxmlformats-officedocument.presentationml.notesSlide+xml" PartName="/ppt/notesSlides/notesSlide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7.xml"/>
  <Override ContentType="application/vnd.openxmlformats-officedocument.presentationml.slideLayout+xml" PartName="/ppt/slideLayouts/slideLayout4.xml"/>
  <Override ContentType="application/vnd.openxmlformats-officedocument.presentationml.slideLayout+xml" PartName="/ppt/slideLayouts/slideLayout6.xml"/>
  <Override ContentType="application/vnd.openxmlformats-officedocument.presentationml.slideLayout+xml" PartName="/ppt/slideLayouts/slideLayout17.xml"/>
  <Override ContentType="application/vnd.openxmlformats-officedocument.theme+xml" PartName="/ppt/theme/theme3.xml"/>
  <Override ContentType="application/vnd.openxmlformats-officedocument.presentationml.slide+xml" PartName="/ppt/slides/slide2.xml"/>
  <Override ContentType="application/vnd.openxmlformats-officedocument.presentationml.slide+xml" PartName="/ppt/slides/slide16.xml"/>
  <Override ContentType="application/vnd.openxmlformats-officedocument.presentationml.slide+xml" PartName="/ppt/slides/slide25.xml"/>
  <Override ContentType="application/vnd.openxmlformats-officedocument.theme+xml" PartName="/ppt/theme/theme1.xml"/>
  <Override ContentType="application/vnd.openxmlformats-officedocument.presentationml.slideLayout+xml" PartName="/ppt/slideLayouts/slideLayout2.xml"/>
  <Override ContentType="application/vnd.openxmlformats-officedocument.presentationml.slideLayout+xml" PartName="/ppt/slideLayouts/slideLayout15.xml"/>
  <Default ContentType="image/x-wmf" Extension="wmf"/>
  <Default ContentType="application/vnd.openxmlformats-package.relationships+xml" Extension="rels"/>
  <Default ContentType="application/xml" Extension="xml"/>
  <Override ContentType="application/vnd.openxmlformats-officedocument.presentationml.slide+xml" PartName="/ppt/slides/slide14.xml"/>
  <Override ContentType="application/vnd.openxmlformats-officedocument.presentationml.slide+xml" PartName="/ppt/slides/slide23.xml"/>
  <Override ContentType="application/vnd.openxmlformats-officedocument.presentationml.slide+xml" PartName="/ppt/slides/slide32.xml"/>
  <Override ContentType="application/vnd.openxmlformats-officedocument.presentationml.notesMaster+xml" PartName="/ppt/notesMasters/notesMaster1.xml"/>
  <Override ContentType="application/vnd.openxmlformats-officedocument.presentationml.slideLayout+xml" PartName="/ppt/slideLayouts/slideLayout13.xml"/>
  <Override ContentType="application/vnd.openxmlformats-officedocument.presentationml.slideLayout+xml" PartName="/ppt/slideLayouts/slideLayout22.xml"/>
  <Override ContentType="application/vnd.openxmlformats-officedocument.presentationml.slide+xml" PartName="/ppt/slides/slide10.xml"/>
  <Override ContentType="application/vnd.openxmlformats-officedocument.presentationml.slide+xml" PartName="/ppt/slides/slide12.xml"/>
  <Override ContentType="application/vnd.openxmlformats-officedocument.presentationml.slide+xml" PartName="/ppt/slides/slide21.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slideLayout+xml" PartName="/ppt/slideLayouts/slideLayout20.xml"/>
  <Override ContentType="application/vnd.openxmlformats-officedocument.presentationml.notesSlide+xml" PartName="/ppt/notesSlides/notesSlide9.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10.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package.core-properties+xml" PartName="/docProps/core.xml"/>
  <Override ContentType="application/vnd.openxmlformats-officedocument.presentationml.slideMaster+xml" PartName="/ppt/slideMasters/slideMaster2.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Layout+xml" PartName="/ppt/slideLayouts/slideLayout7.xml"/>
  <Override ContentType="application/vnd.openxmlformats-officedocument.presentationml.notesSlide+xml" PartName="/ppt/notesSlides/notesSlide1.xml"/>
  <Default ContentType="image/png" Extension="png"/>
  <Default ContentType="application/vnd.openxmlformats-officedocument.oleObject" Extension="bin"/>
  <Override ContentType="application/vnd.openxmlformats-officedocument.presentationml.notesSlide+xml" PartName="/ppt/notesSlides/notesSlide3.xml"/>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6.xml"/>
  <Override ContentType="application/vnd.openxmlformats-officedocument.presentationml.presProps+xml" PartName="/ppt/presProps.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slide+xml" PartName="/ppt/slides/slide15.xml"/>
  <Override ContentType="application/vnd.openxmlformats-officedocument.presentationml.slide+xml" PartName="/ppt/slides/slide24.xml"/>
  <Override ContentType="application/vnd.openxmlformats-officedocument.presentationml.slideLayout+xml" PartName="/ppt/slideLayouts/slideLayout3.xml"/>
  <Override ContentType="application/vnd.openxmlformats-officedocument.presentationml.slideLayout+xml" PartName="/ppt/slideLayouts/slideLayout16.xml"/>
  <Default ContentType="image/jpeg" Extension="jpeg"/>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22.xml"/>
  <Override ContentType="application/vnd.openxmlformats-officedocument.presentationml.slide+xml" PartName="/ppt/slides/slide31.xml"/>
  <Override ContentType="application/vnd.openxmlformats-officedocument.presentationml.slideLayout+xml" PartName="/ppt/slideLayouts/slideLayout1.xml"/>
  <Override ContentType="application/vnd.openxmlformats-officedocument.presentationml.slideLayout+xml" PartName="/ppt/slideLayouts/slideLayout14.xml"/>
  <Override ContentType="application/vnd.openxmlformats-officedocument.extended-properties+xml" PartName="/docProps/app.xml"/>
  <Override ContentType="application/vnd.openxmlformats-officedocument.presentationml.slide+xml" PartName="/ppt/slides/slide11.xml"/>
  <Override ContentType="application/vnd.openxmlformats-officedocument.presentationml.slide+xml" PartName="/ppt/slides/slide20.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10.xml"/>
  <Default ContentType="application/vnd.openxmlformats-officedocument.vmlDrawing" Extension="v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346" r:id="rId3"/>
    <p:sldId id="347" r:id="rId4"/>
    <p:sldId id="348" r:id="rId5"/>
    <p:sldId id="349" r:id="rId6"/>
    <p:sldId id="376" r:id="rId7"/>
    <p:sldId id="372" r:id="rId8"/>
    <p:sldId id="380" r:id="rId9"/>
    <p:sldId id="388" r:id="rId10"/>
    <p:sldId id="381" r:id="rId11"/>
    <p:sldId id="352" r:id="rId12"/>
    <p:sldId id="374" r:id="rId13"/>
    <p:sldId id="375" r:id="rId14"/>
    <p:sldId id="373" r:id="rId15"/>
    <p:sldId id="369" r:id="rId16"/>
    <p:sldId id="370" r:id="rId17"/>
    <p:sldId id="389" r:id="rId18"/>
    <p:sldId id="382" r:id="rId19"/>
    <p:sldId id="383" r:id="rId20"/>
    <p:sldId id="384" r:id="rId21"/>
    <p:sldId id="390" r:id="rId22"/>
    <p:sldId id="387" r:id="rId23"/>
    <p:sldId id="386" r:id="rId24"/>
    <p:sldId id="377" r:id="rId25"/>
    <p:sldId id="378" r:id="rId26"/>
    <p:sldId id="379" r:id="rId27"/>
    <p:sldId id="314" r:id="rId28"/>
    <p:sldId id="313" r:id="rId29"/>
    <p:sldId id="308" r:id="rId30"/>
    <p:sldId id="309" r:id="rId31"/>
    <p:sldId id="310" r:id="rId32"/>
    <p:sldId id="311" r:id="rId33"/>
    <p:sldId id="327" r:id="rId3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EEFF"/>
    <a:srgbClr val="88D2A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autoAdjust="0"/>
  </p:normalViewPr>
  <p:slideViewPr>
    <p:cSldViewPr>
      <p:cViewPr varScale="1">
        <p:scale>
          <a:sx n="69" d="100"/>
          <a:sy n="69" d="100"/>
        </p:scale>
        <p:origin x="-564" y="-102"/>
      </p:cViewPr>
      <p:guideLst>
        <p:guide orient="horz" pos="2160"/>
        <p:guide pos="2880"/>
      </p:guideLst>
    </p:cSldViewPr>
  </p:slideViewPr>
  <p:outlineViewPr>
    <p:cViewPr>
      <p:scale>
        <a:sx n="33" d="100"/>
        <a:sy n="33" d="100"/>
      </p:scale>
      <p:origin x="240" y="376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1B2EA6F-8038-41D2-AF69-0371D62FAF1B}" type="datetimeFigureOut">
              <a:rPr lang="en-US" smtClean="0"/>
              <a:pPr/>
              <a:t>12/26/2020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D74E913-54FB-430F-8D84-BAE2E433A615}" type="slidenum">
              <a:rPr lang="en-US" smtClean="0"/>
              <a:pPr/>
              <a:t>‹#›</a:t>
            </a:fld>
            <a:endParaRPr lang="en-US"/>
          </a:p>
        </p:txBody>
      </p:sp>
    </p:spTree>
    <p:extLst>
      <p:ext uri="{BB962C8B-B14F-4D97-AF65-F5344CB8AC3E}">
        <p14:creationId xmlns="" xmlns:p14="http://schemas.microsoft.com/office/powerpoint/2010/main" val="1295195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74E913-54FB-430F-8D84-BAE2E433A615}" type="slidenum">
              <a:rPr lang="en-US" smtClean="0"/>
              <a:pPr/>
              <a:t>1</a:t>
            </a:fld>
            <a:endParaRPr lang="en-US"/>
          </a:p>
        </p:txBody>
      </p:sp>
    </p:spTree>
    <p:extLst>
      <p:ext uri="{BB962C8B-B14F-4D97-AF65-F5344CB8AC3E}">
        <p14:creationId xmlns="" xmlns:p14="http://schemas.microsoft.com/office/powerpoint/2010/main" val="268147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74E913-54FB-430F-8D84-BAE2E433A615}" type="slidenum">
              <a:rPr lang="en-US" smtClean="0"/>
              <a:pPr/>
              <a:t>23</a:t>
            </a:fld>
            <a:endParaRPr lang="en-US"/>
          </a:p>
        </p:txBody>
      </p:sp>
    </p:spTree>
    <p:extLst>
      <p:ext uri="{BB962C8B-B14F-4D97-AF65-F5344CB8AC3E}">
        <p14:creationId xmlns="" xmlns:p14="http://schemas.microsoft.com/office/powerpoint/2010/main" val="3271312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74E913-54FB-430F-8D84-BAE2E433A615}" type="slidenum">
              <a:rPr lang="en-US" smtClean="0"/>
              <a:pPr/>
              <a:t>26</a:t>
            </a:fld>
            <a:endParaRPr lang="en-US"/>
          </a:p>
        </p:txBody>
      </p:sp>
    </p:spTree>
    <p:extLst>
      <p:ext uri="{BB962C8B-B14F-4D97-AF65-F5344CB8AC3E}">
        <p14:creationId xmlns="" xmlns:p14="http://schemas.microsoft.com/office/powerpoint/2010/main" val="957944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74E913-54FB-430F-8D84-BAE2E433A615}" type="slidenum">
              <a:rPr lang="en-US" smtClean="0"/>
              <a:pPr/>
              <a:t>5</a:t>
            </a:fld>
            <a:endParaRPr lang="en-US"/>
          </a:p>
        </p:txBody>
      </p:sp>
    </p:spTree>
    <p:extLst>
      <p:ext uri="{BB962C8B-B14F-4D97-AF65-F5344CB8AC3E}">
        <p14:creationId xmlns="" xmlns:p14="http://schemas.microsoft.com/office/powerpoint/2010/main" val="1490337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ADS</a:t>
            </a:r>
            <a:r>
              <a:rPr lang="en-US" baseline="0" dirty="0" smtClean="0"/>
              <a:t> SOUGHT</a:t>
            </a:r>
            <a:endParaRPr lang="en-US" dirty="0" smtClean="0"/>
          </a:p>
          <a:p>
            <a:endParaRPr lang="en-US" dirty="0"/>
          </a:p>
        </p:txBody>
      </p:sp>
      <p:sp>
        <p:nvSpPr>
          <p:cNvPr id="4" name="Slide Number Placeholder 3"/>
          <p:cNvSpPr>
            <a:spLocks noGrp="1"/>
          </p:cNvSpPr>
          <p:nvPr>
            <p:ph type="sldNum" sz="quarter" idx="10"/>
          </p:nvPr>
        </p:nvSpPr>
        <p:spPr/>
        <p:txBody>
          <a:bodyPr/>
          <a:lstStyle/>
          <a:p>
            <a:fld id="{8D74E913-54FB-430F-8D84-BAE2E433A615}" type="slidenum">
              <a:rPr lang="en-US" smtClean="0"/>
              <a:pPr/>
              <a:t>6</a:t>
            </a:fld>
            <a:endParaRPr lang="en-US"/>
          </a:p>
        </p:txBody>
      </p:sp>
    </p:spTree>
    <p:extLst>
      <p:ext uri="{BB962C8B-B14F-4D97-AF65-F5344CB8AC3E}">
        <p14:creationId xmlns="" xmlns:p14="http://schemas.microsoft.com/office/powerpoint/2010/main" val="2088809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74E913-54FB-430F-8D84-BAE2E433A615}" type="slidenum">
              <a:rPr lang="en-US" smtClean="0"/>
              <a:pPr/>
              <a:t>7</a:t>
            </a:fld>
            <a:endParaRPr lang="en-US"/>
          </a:p>
        </p:txBody>
      </p:sp>
    </p:spTree>
    <p:extLst>
      <p:ext uri="{BB962C8B-B14F-4D97-AF65-F5344CB8AC3E}">
        <p14:creationId xmlns="" xmlns:p14="http://schemas.microsoft.com/office/powerpoint/2010/main" val="2653491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74E913-54FB-430F-8D84-BAE2E433A615}" type="slidenum">
              <a:rPr lang="en-US" smtClean="0"/>
              <a:pPr/>
              <a:t>10</a:t>
            </a:fld>
            <a:endParaRPr lang="en-US"/>
          </a:p>
        </p:txBody>
      </p:sp>
    </p:spTree>
    <p:extLst>
      <p:ext uri="{BB962C8B-B14F-4D97-AF65-F5344CB8AC3E}">
        <p14:creationId xmlns="" xmlns:p14="http://schemas.microsoft.com/office/powerpoint/2010/main" val="3518204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74E913-54FB-430F-8D84-BAE2E433A615}" type="slidenum">
              <a:rPr lang="en-US" smtClean="0"/>
              <a:pPr/>
              <a:t>12</a:t>
            </a:fld>
            <a:endParaRPr lang="en-US"/>
          </a:p>
        </p:txBody>
      </p:sp>
    </p:spTree>
    <p:extLst>
      <p:ext uri="{BB962C8B-B14F-4D97-AF65-F5344CB8AC3E}">
        <p14:creationId xmlns="" xmlns:p14="http://schemas.microsoft.com/office/powerpoint/2010/main" val="3930387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DETAILS</a:t>
            </a:r>
            <a:r>
              <a:rPr lang="en-US" baseline="0" dirty="0" smtClean="0"/>
              <a:t> OF COURT CASES:</a:t>
            </a:r>
            <a:endParaRPr lang="en-US" dirty="0"/>
          </a:p>
        </p:txBody>
      </p:sp>
      <p:sp>
        <p:nvSpPr>
          <p:cNvPr id="4" name="Slide Number Placeholder 3"/>
          <p:cNvSpPr>
            <a:spLocks noGrp="1"/>
          </p:cNvSpPr>
          <p:nvPr>
            <p:ph type="sldNum" sz="quarter" idx="10"/>
          </p:nvPr>
        </p:nvSpPr>
        <p:spPr/>
        <p:txBody>
          <a:bodyPr/>
          <a:lstStyle/>
          <a:p>
            <a:fld id="{8D74E913-54FB-430F-8D84-BAE2E433A615}" type="slidenum">
              <a:rPr lang="en-US" smtClean="0"/>
              <a:pPr/>
              <a:t>13</a:t>
            </a:fld>
            <a:endParaRPr lang="en-US"/>
          </a:p>
        </p:txBody>
      </p:sp>
    </p:spTree>
    <p:extLst>
      <p:ext uri="{BB962C8B-B14F-4D97-AF65-F5344CB8AC3E}">
        <p14:creationId xmlns="" xmlns:p14="http://schemas.microsoft.com/office/powerpoint/2010/main" val="2041999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ADS No-5</a:t>
            </a:r>
          </a:p>
          <a:p>
            <a:r>
              <a:rPr lang="en-US" dirty="0" smtClean="0"/>
              <a:t>LETTER OF INTENT</a:t>
            </a:r>
            <a:endParaRPr lang="en-US" dirty="0"/>
          </a:p>
        </p:txBody>
      </p:sp>
      <p:sp>
        <p:nvSpPr>
          <p:cNvPr id="4" name="Slide Number Placeholder 3"/>
          <p:cNvSpPr>
            <a:spLocks noGrp="1"/>
          </p:cNvSpPr>
          <p:nvPr>
            <p:ph type="sldNum" sz="quarter" idx="10"/>
          </p:nvPr>
        </p:nvSpPr>
        <p:spPr/>
        <p:txBody>
          <a:bodyPr/>
          <a:lstStyle/>
          <a:p>
            <a:fld id="{8D74E913-54FB-430F-8D84-BAE2E433A615}" type="slidenum">
              <a:rPr lang="en-US" smtClean="0"/>
              <a:pPr/>
              <a:t>17</a:t>
            </a:fld>
            <a:endParaRPr lang="en-US"/>
          </a:p>
        </p:txBody>
      </p:sp>
    </p:spTree>
    <p:extLst>
      <p:ext uri="{BB962C8B-B14F-4D97-AF65-F5344CB8AC3E}">
        <p14:creationId xmlns="" xmlns:p14="http://schemas.microsoft.com/office/powerpoint/2010/main" val="392153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74E913-54FB-430F-8D84-BAE2E433A615}"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1A86E7-E712-4285-82C5-B9F634218DC0}" type="datetimeFigureOut">
              <a:rPr lang="en-US" smtClean="0"/>
              <a:pPr/>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0E47A-0BC4-415B-8A81-D408F8718FAC}" type="slidenum">
              <a:rPr lang="en-US" smtClean="0"/>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A86E7-E712-4285-82C5-B9F634218DC0}" type="datetimeFigureOut">
              <a:rPr lang="en-US" smtClean="0"/>
              <a:pPr/>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0E47A-0BC4-415B-8A81-D408F8718FAC}" type="slidenum">
              <a:rPr lang="en-US" smtClean="0"/>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A86E7-E712-4285-82C5-B9F634218DC0}" type="datetimeFigureOut">
              <a:rPr lang="en-US" smtClean="0"/>
              <a:pPr/>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0E47A-0BC4-415B-8A81-D408F8718FAC}" type="slidenum">
              <a:rPr lang="en-US" smtClean="0"/>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1A86E7-E712-4285-82C5-B9F634218DC0}" type="datetimeFigureOut">
              <a:rPr lang="en-US" smtClean="0"/>
              <a:pPr/>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0E47A-0BC4-415B-8A81-D408F8718FAC}" type="slidenum">
              <a:rPr lang="en-US" smtClean="0"/>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1A86E7-E712-4285-82C5-B9F634218DC0}" type="datetimeFigureOut">
              <a:rPr lang="en-US" smtClean="0"/>
              <a:pPr/>
              <a:t>12/26/2020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00E47A-0BC4-415B-8A81-D408F8718FAC}" type="slidenum">
              <a:rPr lang="en-US" smtClean="0"/>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1A86E7-E712-4285-82C5-B9F634218DC0}" type="datetimeFigureOut">
              <a:rPr lang="en-US" smtClean="0"/>
              <a:pPr/>
              <a:t>12/26/2020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00E47A-0BC4-415B-8A81-D408F8718FAC}" type="slidenum">
              <a:rPr lang="en-US" smtClean="0"/>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A86E7-E712-4285-82C5-B9F634218DC0}" type="datetimeFigureOut">
              <a:rPr lang="en-US" smtClean="0"/>
              <a:pPr/>
              <a:t>12/26/2020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00E47A-0BC4-415B-8A81-D408F8718FAC}" type="slidenum">
              <a:rPr lang="en-US" smtClean="0"/>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A86E7-E712-4285-82C5-B9F634218DC0}" type="datetimeFigureOut">
              <a:rPr lang="en-US" smtClean="0"/>
              <a:pPr/>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0E47A-0BC4-415B-8A81-D408F8718FAC}"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A86E7-E712-4285-82C5-B9F634218DC0}" type="datetimeFigureOut">
              <a:rPr lang="en-US" smtClean="0"/>
              <a:pPr/>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0E47A-0BC4-415B-8A81-D408F8718FAC}" type="slidenum">
              <a:rPr lang="en-US" smtClean="0"/>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A86E7-E712-4285-82C5-B9F634218DC0}" type="datetimeFigureOut">
              <a:rPr lang="en-US" smtClean="0"/>
              <a:pPr/>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0E47A-0BC4-415B-8A81-D408F8718FAC}" type="slidenum">
              <a:rPr lang="en-US" smtClean="0"/>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A86E7-E712-4285-82C5-B9F634218DC0}" type="datetimeFigureOut">
              <a:rPr lang="en-US" smtClean="0"/>
              <a:pPr/>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0E47A-0BC4-415B-8A81-D408F8718FAC}"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1A86E7-E712-4285-82C5-B9F634218DC0}" type="datetimeFigureOut">
              <a:rPr lang="en-US" smtClean="0"/>
              <a:pPr/>
              <a:t>12/26/2020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0E47A-0BC4-415B-8A81-D408F8718F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arget="../media/image9.jpeg" Type="http://schemas.openxmlformats.org/officeDocument/2006/relationships/image"/><Relationship Id="rId2" Target="../notesSlides/notesSlide6.xml" Type="http://schemas.openxmlformats.org/officeDocument/2006/relationships/notesSlide"/><Relationship Id="rId1" Target="../slideLayouts/slideLayout7.xml" Type="http://schemas.openxmlformats.org/officeDocument/2006/relationships/slideLayout"/><Relationship Id="rId4" Target="../media/image10.jpeg" Type="http://schemas.openxmlformats.org/officeDocument/2006/relationships/image"/></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arget="../media/image21.jpeg" Type="http://schemas.openxmlformats.org/officeDocument/2006/relationships/image"/><Relationship Id="rId2" Target="../notesSlides/notesSlide10.xml" Type="http://schemas.openxmlformats.org/officeDocument/2006/relationships/notesSlide"/><Relationship Id="rId1" Target="../slideLayouts/slideLayout7.xml" Type="http://schemas.openxmlformats.org/officeDocument/2006/relationships/slideLayout"/></Relationships>
</file>

<file path=ppt/slides/_rels/slide24.xml.rels><?xml version="1.0" encoding="UTF-8" standalone="yes" ?><Relationships xmlns="http://schemas.openxmlformats.org/package/2006/relationships"><Relationship Id="rId2" Target="../media/image22.jpeg" Type="http://schemas.openxmlformats.org/officeDocument/2006/relationships/image"/><Relationship Id="rId1" Target="../slideLayouts/slideLayout7.xml" Type="http://schemas.openxmlformats.org/officeDocument/2006/relationships/slideLayout"/></Relationships>
</file>

<file path=ppt/slides/_rels/slide25.xml.rels><?xml version="1.0" encoding="UTF-8" standalone="yes" ?><Relationships xmlns="http://schemas.openxmlformats.org/package/2006/relationships"><Relationship Id="rId2" Target="../media/image23.jpeg" Type="http://schemas.openxmlformats.org/officeDocument/2006/relationships/image"/><Relationship Id="rId1" Target="../slideLayouts/slideLayout7.xml" Type="http://schemas.openxmlformats.org/officeDocument/2006/relationships/slideLayout"/></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arget="../notesSlides/notesSlide2.xml" Type="http://schemas.openxmlformats.org/officeDocument/2006/relationships/notesSlide"/><Relationship Id="rId2" Target="../slideLayouts/slideLayout7.xml" Type="http://schemas.openxmlformats.org/officeDocument/2006/relationships/slideLayout"/><Relationship Id="rId1" Target="../drawings/vmlDrawing1.vml" Type="http://schemas.openxmlformats.org/officeDocument/2006/relationships/vmlDrawing"/><Relationship Id="rId5" Target="../embeddings/oleObject1.bin" Type="http://schemas.openxmlformats.org/officeDocument/2006/relationships/oleObject"/><Relationship Id="rId4" Target="../media/image3.jpeg" Type="http://schemas.openxmlformats.org/officeDocument/2006/relationships/image"/></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660" y="857240"/>
            <a:ext cx="10001320" cy="1428760"/>
          </a:xfrm>
          <a:ln w="12700">
            <a:noFill/>
          </a:ln>
        </p:spPr>
        <p:txBody>
          <a:bodyPr>
            <a:noAutofit/>
          </a:bodyPr>
          <a:lstStyle/>
          <a:p>
            <a:r>
              <a:rPr lang="en-IN" sz="2000" dirty="0" smtClean="0">
                <a:solidFill>
                  <a:schemeClr val="accent2">
                    <a:lumMod val="50000"/>
                  </a:schemeClr>
                </a:solidFill>
                <a:latin typeface="Times New Roman" pitchFamily="18" charset="0"/>
                <a:cs typeface="Times New Roman" pitchFamily="18" charset="0"/>
              </a:rPr>
              <a:t>Presentation for Obtaining</a:t>
            </a:r>
            <a:br>
              <a:rPr lang="en-IN" sz="2000" dirty="0" smtClean="0">
                <a:solidFill>
                  <a:schemeClr val="accent2">
                    <a:lumMod val="50000"/>
                  </a:schemeClr>
                </a:solidFill>
                <a:latin typeface="Times New Roman" pitchFamily="18" charset="0"/>
                <a:cs typeface="Times New Roman" pitchFamily="18" charset="0"/>
              </a:rPr>
            </a:br>
            <a:r>
              <a:rPr lang="en-IN" sz="2000" dirty="0" smtClean="0">
                <a:solidFill>
                  <a:schemeClr val="accent2">
                    <a:lumMod val="50000"/>
                  </a:schemeClr>
                </a:solidFill>
                <a:latin typeface="Times New Roman" pitchFamily="18" charset="0"/>
                <a:cs typeface="Times New Roman" pitchFamily="18" charset="0"/>
              </a:rPr>
              <a:t>“Terms of Reference – “A“ Category, under Violation case”</a:t>
            </a:r>
            <a:br>
              <a:rPr lang="en-IN" sz="2000" dirty="0" smtClean="0">
                <a:solidFill>
                  <a:schemeClr val="accent2">
                    <a:lumMod val="50000"/>
                  </a:schemeClr>
                </a:solidFill>
                <a:latin typeface="Times New Roman" pitchFamily="18" charset="0"/>
                <a:cs typeface="Times New Roman" pitchFamily="18" charset="0"/>
              </a:rPr>
            </a:br>
            <a:r>
              <a:rPr lang="en-IN" sz="2000" b="1" dirty="0" smtClean="0">
                <a:solidFill>
                  <a:schemeClr val="accent2">
                    <a:lumMod val="50000"/>
                  </a:schemeClr>
                </a:solidFill>
                <a:latin typeface="Times New Roman" pitchFamily="18" charset="0"/>
                <a:cs typeface="Times New Roman" pitchFamily="18" charset="0"/>
              </a:rPr>
              <a:t>MINING PROJECT –  “Magnesite and Dunite Mines”</a:t>
            </a:r>
            <a:endParaRPr lang="en-IN" sz="2000" b="1" dirty="0">
              <a:solidFill>
                <a:schemeClr val="accent2">
                  <a:lumMod val="50000"/>
                </a:schemeClr>
              </a:solidFill>
              <a:latin typeface="Times New Roman" pitchFamily="18" charset="0"/>
              <a:cs typeface="Times New Roman" pitchFamily="18" charset="0"/>
            </a:endParaRPr>
          </a:p>
        </p:txBody>
      </p:sp>
      <p:sp>
        <p:nvSpPr>
          <p:cNvPr id="5" name="Rectangle 4"/>
          <p:cNvSpPr/>
          <p:nvPr/>
        </p:nvSpPr>
        <p:spPr>
          <a:xfrm>
            <a:off x="2700334" y="-24"/>
            <a:ext cx="3743333" cy="830997"/>
          </a:xfrm>
          <a:prstGeom prst="rect">
            <a:avLst/>
          </a:prstGeom>
          <a:noFill/>
          <a:effectLst/>
        </p:spPr>
        <p:txBody>
          <a:bodyPr wrap="square" lIns="91440" tIns="45720" rIns="91440" bIns="45720">
            <a:spAutoFit/>
          </a:bodyPr>
          <a:lstStyle/>
          <a:p>
            <a:pPr algn="ctr"/>
            <a:r>
              <a:rPr lang="en-US" sz="4800" b="1" cap="all" dirty="0" smtClean="0">
                <a:ln w="9000" cmpd="sng">
                  <a:noFill/>
                  <a:prstDash val="solid"/>
                </a:ln>
                <a:gradFill>
                  <a:gsLst>
                    <a:gs pos="0">
                      <a:schemeClr val="accent2">
                        <a:lumMod val="50000"/>
                      </a:schemeClr>
                    </a:gs>
                    <a:gs pos="43000">
                      <a:schemeClr val="accent2"/>
                    </a:gs>
                    <a:gs pos="48000">
                      <a:schemeClr val="accent2"/>
                    </a:gs>
                    <a:gs pos="100000">
                      <a:schemeClr val="accent2">
                        <a:lumMod val="50000"/>
                      </a:schemeClr>
                    </a:gs>
                  </a:gsLst>
                  <a:lin ang="5400000"/>
                </a:gradFill>
                <a:effectLst/>
                <a:latin typeface="Andalus" pitchFamily="18" charset="-78"/>
                <a:cs typeface="Andalus" pitchFamily="18" charset="-78"/>
              </a:rPr>
              <a:t>WELCOME</a:t>
            </a:r>
            <a:endParaRPr lang="en-US" sz="4800" b="1" cap="all" dirty="0">
              <a:ln w="9000" cmpd="sng">
                <a:noFill/>
                <a:prstDash val="solid"/>
              </a:ln>
              <a:gradFill>
                <a:gsLst>
                  <a:gs pos="0">
                    <a:schemeClr val="accent2">
                      <a:lumMod val="50000"/>
                    </a:schemeClr>
                  </a:gs>
                  <a:gs pos="43000">
                    <a:schemeClr val="accent2"/>
                  </a:gs>
                  <a:gs pos="48000">
                    <a:schemeClr val="accent2"/>
                  </a:gs>
                  <a:gs pos="100000">
                    <a:schemeClr val="accent2">
                      <a:lumMod val="50000"/>
                    </a:schemeClr>
                  </a:gs>
                </a:gsLst>
                <a:lin ang="5400000"/>
              </a:gradFill>
              <a:effectLst/>
              <a:latin typeface="Andalus" pitchFamily="18" charset="-78"/>
              <a:cs typeface="Andalus" pitchFamily="18" charset="-78"/>
            </a:endParaRPr>
          </a:p>
        </p:txBody>
      </p:sp>
      <p:sp>
        <p:nvSpPr>
          <p:cNvPr id="6" name="Rectangle 5"/>
          <p:cNvSpPr/>
          <p:nvPr/>
        </p:nvSpPr>
        <p:spPr>
          <a:xfrm>
            <a:off x="-32" y="714356"/>
            <a:ext cx="9144032" cy="400110"/>
          </a:xfrm>
          <a:prstGeom prst="rect">
            <a:avLst/>
          </a:prstGeom>
        </p:spPr>
        <p:txBody>
          <a:bodyPr wrap="square">
            <a:spAutoFit/>
          </a:bodyPr>
          <a:lstStyle/>
          <a:p>
            <a:pPr algn="ctr"/>
            <a:r>
              <a:rPr lang="en-US" sz="2000" b="1" spc="100" dirty="0" smtClean="0">
                <a:ln w="18415" cmpd="sng">
                  <a:noFill/>
                  <a:prstDash val="solid"/>
                </a:ln>
                <a:effectLst>
                  <a:outerShdw blurRad="38100" dist="38100" dir="2700000" algn="tl">
                    <a:srgbClr val="000000">
                      <a:alpha val="43137"/>
                    </a:srgbClr>
                  </a:outerShdw>
                </a:effectLst>
                <a:latin typeface="Georgia" pitchFamily="18" charset="0"/>
                <a:cs typeface="Times New Roman" pitchFamily="18" charset="0"/>
              </a:rPr>
              <a:t>The Honourable Chairman &amp; Members Of EAC, New Delhi</a:t>
            </a:r>
            <a:endParaRPr lang="en-US" sz="2000" b="1" spc="100" dirty="0">
              <a:ln w="18415" cmpd="sng">
                <a:noFill/>
                <a:prstDash val="solid"/>
              </a:ln>
              <a:effectLst>
                <a:outerShdw blurRad="38100" dist="38100" dir="2700000" algn="tl">
                  <a:srgbClr val="000000">
                    <a:alpha val="43137"/>
                  </a:srgbClr>
                </a:outerShdw>
              </a:effectLst>
              <a:latin typeface="Georgia" pitchFamily="18" charset="0"/>
              <a:cs typeface="Times New Roman" pitchFamily="18" charset="0"/>
            </a:endParaRPr>
          </a:p>
        </p:txBody>
      </p:sp>
      <p:sp>
        <p:nvSpPr>
          <p:cNvPr id="39937" name="Rectangle 1"/>
          <p:cNvSpPr>
            <a:spLocks noChangeArrowheads="1"/>
          </p:cNvSpPr>
          <p:nvPr/>
        </p:nvSpPr>
        <p:spPr bwMode="auto">
          <a:xfrm>
            <a:off x="0" y="4572000"/>
            <a:ext cx="7467600" cy="22775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bg2">
                    <a:lumMod val="25000"/>
                  </a:schemeClr>
                </a:solidFill>
                <a:effectLst/>
                <a:latin typeface="Andalus" pitchFamily="18" charset="-78"/>
                <a:ea typeface="Calibri" pitchFamily="34" charset="0"/>
                <a:cs typeface="Andalus" pitchFamily="18" charset="-78"/>
              </a:rPr>
              <a:t>Project Proponent</a:t>
            </a:r>
            <a:endParaRPr lang="en-US" sz="2000" b="1" u="sng" dirty="0" smtClean="0">
              <a:solidFill>
                <a:schemeClr val="bg2">
                  <a:lumMod val="25000"/>
                </a:schemeClr>
              </a:solidFill>
              <a:latin typeface="Andalus" pitchFamily="18" charset="-78"/>
              <a:ea typeface="Calibri" pitchFamily="34" charset="0"/>
              <a:cs typeface="Andalus" pitchFamily="18" charset="-78"/>
            </a:endParaRPr>
          </a:p>
          <a:p>
            <a:pPr lvl="0" fontAlgn="base">
              <a:spcBef>
                <a:spcPct val="0"/>
              </a:spcBef>
              <a:spcAft>
                <a:spcPct val="0"/>
              </a:spcAft>
            </a:pPr>
            <a:r>
              <a:rPr lang="en-US" sz="2000" b="1" dirty="0" smtClean="0">
                <a:latin typeface="Andalus" pitchFamily="18" charset="-78"/>
                <a:ea typeface="Calibri" pitchFamily="34" charset="0"/>
                <a:cs typeface="Andalus" pitchFamily="18" charset="-78"/>
              </a:rPr>
              <a:t> </a:t>
            </a:r>
            <a:r>
              <a:rPr lang="en-US" sz="1900" b="1" dirty="0" err="1" smtClean="0">
                <a:latin typeface="Andalus" pitchFamily="18" charset="-78"/>
                <a:ea typeface="Calibri" pitchFamily="34" charset="0"/>
                <a:cs typeface="Andalus" pitchFamily="18" charset="-78"/>
              </a:rPr>
              <a:t>Dalmia</a:t>
            </a:r>
            <a:r>
              <a:rPr lang="en-US" sz="1900" b="1" dirty="0" smtClean="0">
                <a:latin typeface="Andalus" pitchFamily="18" charset="-78"/>
                <a:ea typeface="Calibri" pitchFamily="34" charset="0"/>
                <a:cs typeface="Andalus" pitchFamily="18" charset="-78"/>
              </a:rPr>
              <a:t> Bharat Sugar and Industries Ltd., </a:t>
            </a:r>
          </a:p>
          <a:p>
            <a:pPr lvl="0" fontAlgn="base">
              <a:spcBef>
                <a:spcPct val="0"/>
              </a:spcBef>
              <a:spcAft>
                <a:spcPct val="0"/>
              </a:spcAft>
            </a:pPr>
            <a:r>
              <a:rPr lang="en-US" sz="1700" dirty="0" smtClean="0">
                <a:latin typeface="Andalus" pitchFamily="18" charset="-78"/>
                <a:ea typeface="Calibri" pitchFamily="34" charset="0"/>
                <a:cs typeface="Andalus" pitchFamily="18" charset="-78"/>
              </a:rPr>
              <a:t>Salem – 636012, Tamil Nadu. </a:t>
            </a:r>
          </a:p>
          <a:p>
            <a:pPr lvl="0" fontAlgn="base">
              <a:spcBef>
                <a:spcPct val="0"/>
              </a:spcBef>
              <a:spcAft>
                <a:spcPct val="0"/>
              </a:spcAft>
            </a:pPr>
            <a:r>
              <a:rPr lang="en-US" sz="1700" dirty="0" smtClean="0">
                <a:latin typeface="Andalus" pitchFamily="18" charset="-78"/>
                <a:ea typeface="Calibri" pitchFamily="34" charset="0"/>
                <a:cs typeface="Andalus" pitchFamily="18" charset="-78"/>
              </a:rPr>
              <a:t>Phone No: 0427-2345600/2346762, </a:t>
            </a:r>
          </a:p>
          <a:p>
            <a:pPr lvl="0" fontAlgn="base">
              <a:spcBef>
                <a:spcPct val="0"/>
              </a:spcBef>
              <a:spcAft>
                <a:spcPct val="0"/>
              </a:spcAft>
            </a:pPr>
            <a:r>
              <a:rPr lang="en-US" sz="1700" dirty="0" smtClean="0">
                <a:latin typeface="Andalus" pitchFamily="18" charset="-78"/>
                <a:ea typeface="Calibri" pitchFamily="34" charset="0"/>
                <a:cs typeface="Andalus" pitchFamily="18" charset="-78"/>
              </a:rPr>
              <a:t>Fax: 0427 - 2345616 </a:t>
            </a:r>
          </a:p>
          <a:p>
            <a:pPr lvl="0" fontAlgn="base">
              <a:spcBef>
                <a:spcPct val="0"/>
              </a:spcBef>
              <a:spcAft>
                <a:spcPct val="0"/>
              </a:spcAft>
            </a:pPr>
            <a:r>
              <a:rPr lang="en-US" sz="1700" dirty="0" smtClean="0">
                <a:latin typeface="Andalus" pitchFamily="18" charset="-78"/>
                <a:ea typeface="Calibri" pitchFamily="34" charset="0"/>
                <a:cs typeface="Andalus" pitchFamily="18" charset="-78"/>
              </a:rPr>
              <a:t>MOB: 09486482746</a:t>
            </a:r>
          </a:p>
          <a:p>
            <a:pPr lvl="0" fontAlgn="base">
              <a:spcBef>
                <a:spcPct val="0"/>
              </a:spcBef>
              <a:spcAft>
                <a:spcPct val="0"/>
              </a:spcAft>
            </a:pPr>
            <a:r>
              <a:rPr lang="en-US" sz="1700" dirty="0" smtClean="0">
                <a:latin typeface="Andalus" pitchFamily="18" charset="-78"/>
                <a:ea typeface="Calibri" pitchFamily="34" charset="0"/>
                <a:cs typeface="Andalus" pitchFamily="18" charset="-78"/>
              </a:rPr>
              <a:t>Email: dalmiamagnesitemines@gmail.com</a:t>
            </a:r>
          </a:p>
          <a:p>
            <a:pPr lvl="0" fontAlgn="base">
              <a:spcBef>
                <a:spcPct val="0"/>
              </a:spcBef>
              <a:spcAft>
                <a:spcPct val="0"/>
              </a:spcAft>
            </a:pPr>
            <a:endParaRPr kumimoji="0" lang="en-US" sz="1700" i="0" u="none" strike="noStrike" cap="none" normalizeH="0" baseline="0" dirty="0" smtClean="0">
              <a:ln>
                <a:noFill/>
              </a:ln>
              <a:solidFill>
                <a:schemeClr val="tx1"/>
              </a:solidFill>
              <a:effectLst/>
              <a:latin typeface="Andalus" pitchFamily="18" charset="-78"/>
              <a:cs typeface="Andalus" pitchFamily="18" charset="-78"/>
            </a:endParaRPr>
          </a:p>
        </p:txBody>
      </p:sp>
      <p:graphicFrame>
        <p:nvGraphicFramePr>
          <p:cNvPr id="11" name="Table 10"/>
          <p:cNvGraphicFramePr>
            <a:graphicFrameLocks noGrp="1"/>
          </p:cNvGraphicFramePr>
          <p:nvPr>
            <p:extLst/>
          </p:nvPr>
        </p:nvGraphicFramePr>
        <p:xfrm>
          <a:off x="4419600" y="4953000"/>
          <a:ext cx="5338770" cy="1600200"/>
        </p:xfrm>
        <a:graphic>
          <a:graphicData uri="http://schemas.openxmlformats.org/drawingml/2006/table">
            <a:tbl>
              <a:tblPr firstRow="1" bandRow="1">
                <a:tableStyleId>{2D5ABB26-0587-4C30-8999-92F81FD0307C}</a:tableStyleId>
              </a:tblPr>
              <a:tblGrid>
                <a:gridCol w="5338770"/>
              </a:tblGrid>
              <a:tr h="212440">
                <a:tc>
                  <a:txBody>
                    <a:bodyPr/>
                    <a:lstStyle/>
                    <a:p>
                      <a:pPr algn="l"/>
                      <a:r>
                        <a:rPr lang="en-US" sz="2000" b="1" u="sng" dirty="0" smtClean="0">
                          <a:solidFill>
                            <a:schemeClr val="bg2">
                              <a:lumMod val="25000"/>
                            </a:schemeClr>
                          </a:solidFill>
                          <a:latin typeface="Andalus" pitchFamily="18" charset="-78"/>
                          <a:cs typeface="Andalus" pitchFamily="18" charset="-78"/>
                        </a:rPr>
                        <a:t>Environment</a:t>
                      </a:r>
                      <a:r>
                        <a:rPr lang="en-US" sz="2000" b="1" u="sng" baseline="0" dirty="0" smtClean="0">
                          <a:solidFill>
                            <a:schemeClr val="bg2">
                              <a:lumMod val="25000"/>
                            </a:schemeClr>
                          </a:solidFill>
                          <a:latin typeface="Andalus" pitchFamily="18" charset="-78"/>
                          <a:cs typeface="Andalus" pitchFamily="18" charset="-78"/>
                        </a:rPr>
                        <a:t> Consultant</a:t>
                      </a:r>
                      <a:endParaRPr lang="en-US" sz="2000" b="1" u="sng" dirty="0">
                        <a:solidFill>
                          <a:schemeClr val="bg2">
                            <a:lumMod val="25000"/>
                          </a:schemeClr>
                        </a:solidFill>
                        <a:latin typeface="Andalus" pitchFamily="18" charset="-78"/>
                        <a:cs typeface="Andalus" pitchFamily="18" charset="-78"/>
                      </a:endParaRPr>
                    </a:p>
                  </a:txBody>
                  <a:tcPr/>
                </a:tc>
              </a:tr>
              <a:tr h="1139453">
                <a:tc>
                  <a:txBody>
                    <a:bodyPr/>
                    <a:lstStyle/>
                    <a:p>
                      <a:r>
                        <a:rPr lang="en-US" sz="1900" b="1" dirty="0" smtClean="0">
                          <a:solidFill>
                            <a:schemeClr val="tx1"/>
                          </a:solidFill>
                          <a:latin typeface="Andalus" pitchFamily="18" charset="-78"/>
                          <a:cs typeface="Andalus" pitchFamily="18" charset="-78"/>
                        </a:rPr>
                        <a:t>Mr.S.SURIYAKUMAR</a:t>
                      </a:r>
                    </a:p>
                    <a:p>
                      <a:r>
                        <a:rPr lang="en-US" sz="1900" baseline="0" dirty="0" smtClean="0">
                          <a:solidFill>
                            <a:schemeClr val="tx1"/>
                          </a:solidFill>
                          <a:latin typeface="Andalus" pitchFamily="18" charset="-78"/>
                          <a:cs typeface="Andalus" pitchFamily="18" charset="-78"/>
                        </a:rPr>
                        <a:t>RQP &amp; </a:t>
                      </a:r>
                      <a:r>
                        <a:rPr lang="en-US" sz="1900" dirty="0" smtClean="0">
                          <a:solidFill>
                            <a:schemeClr val="tx1"/>
                          </a:solidFill>
                          <a:latin typeface="Andalus" pitchFamily="18" charset="-78"/>
                          <a:cs typeface="Andalus" pitchFamily="18" charset="-78"/>
                        </a:rPr>
                        <a:t>EIA Coordinator– “A” Cat</a:t>
                      </a:r>
                      <a:r>
                        <a:rPr lang="en-US" sz="2000" dirty="0" smtClean="0">
                          <a:solidFill>
                            <a:schemeClr val="tx1"/>
                          </a:solidFill>
                          <a:latin typeface="Andalus" pitchFamily="18" charset="-78"/>
                          <a:cs typeface="Andalus" pitchFamily="18" charset="-78"/>
                        </a:rPr>
                        <a:t>.</a:t>
                      </a:r>
                    </a:p>
                    <a:p>
                      <a:r>
                        <a:rPr lang="en-US" sz="1700" dirty="0" err="1" smtClean="0">
                          <a:solidFill>
                            <a:schemeClr val="tx1"/>
                          </a:solidFill>
                          <a:latin typeface="Andalus" pitchFamily="18" charset="-78"/>
                          <a:cs typeface="Andalus" pitchFamily="18" charset="-78"/>
                        </a:rPr>
                        <a:t>Aadhi</a:t>
                      </a:r>
                      <a:r>
                        <a:rPr lang="en-US" sz="1700" dirty="0" smtClean="0">
                          <a:solidFill>
                            <a:schemeClr val="tx1"/>
                          </a:solidFill>
                          <a:latin typeface="Andalus" pitchFamily="18" charset="-78"/>
                          <a:cs typeface="Andalus" pitchFamily="18" charset="-78"/>
                        </a:rPr>
                        <a:t> </a:t>
                      </a:r>
                      <a:r>
                        <a:rPr lang="en-US" sz="1700" dirty="0" err="1" smtClean="0">
                          <a:solidFill>
                            <a:schemeClr val="tx1"/>
                          </a:solidFill>
                          <a:latin typeface="Andalus" pitchFamily="18" charset="-78"/>
                          <a:cs typeface="Andalus" pitchFamily="18" charset="-78"/>
                        </a:rPr>
                        <a:t>Boomi</a:t>
                      </a:r>
                      <a:r>
                        <a:rPr lang="en-US" sz="1700" dirty="0" smtClean="0">
                          <a:solidFill>
                            <a:schemeClr val="tx1"/>
                          </a:solidFill>
                          <a:latin typeface="Andalus" pitchFamily="18" charset="-78"/>
                          <a:cs typeface="Andalus" pitchFamily="18" charset="-78"/>
                        </a:rPr>
                        <a:t> Mining &amp; </a:t>
                      </a:r>
                      <a:r>
                        <a:rPr lang="en-US" sz="1700" dirty="0" err="1" smtClean="0">
                          <a:solidFill>
                            <a:schemeClr val="tx1"/>
                          </a:solidFill>
                          <a:latin typeface="Andalus" pitchFamily="18" charset="-78"/>
                          <a:cs typeface="Andalus" pitchFamily="18" charset="-78"/>
                        </a:rPr>
                        <a:t>Enviro</a:t>
                      </a:r>
                      <a:r>
                        <a:rPr lang="en-US" sz="1700" dirty="0" smtClean="0">
                          <a:solidFill>
                            <a:schemeClr val="tx1"/>
                          </a:solidFill>
                          <a:latin typeface="Andalus" pitchFamily="18" charset="-78"/>
                          <a:cs typeface="Andalus" pitchFamily="18" charset="-78"/>
                        </a:rPr>
                        <a:t> Tech (P) Ltd, Salem</a:t>
                      </a:r>
                    </a:p>
                    <a:p>
                      <a:r>
                        <a:rPr lang="en-US" sz="1700" dirty="0" smtClean="0">
                          <a:solidFill>
                            <a:schemeClr val="tx1"/>
                          </a:solidFill>
                          <a:latin typeface="Andalus" pitchFamily="18" charset="-78"/>
                          <a:cs typeface="Andalus" pitchFamily="18" charset="-78"/>
                        </a:rPr>
                        <a:t>NABET Accredited EIA Consultant – “A” Cat.</a:t>
                      </a:r>
                    </a:p>
                  </a:txBody>
                  <a:tcPr/>
                </a:tc>
              </a:tr>
            </a:tbl>
          </a:graphicData>
        </a:graphic>
      </p:graphicFrame>
      <p:pic>
        <p:nvPicPr>
          <p:cNvPr id="12" name="Picture 2"/>
          <p:cNvPicPr>
            <a:picLocks noChangeAspect="1" noChangeArrowheads="1"/>
          </p:cNvPicPr>
          <p:nvPr/>
        </p:nvPicPr>
        <p:blipFill>
          <a:blip r:embed="rId3" cstate="print"/>
          <a:srcRect/>
          <a:stretch>
            <a:fillRect/>
          </a:stretch>
        </p:blipFill>
        <p:spPr bwMode="auto">
          <a:xfrm>
            <a:off x="8001000" y="5160366"/>
            <a:ext cx="762000" cy="681436"/>
          </a:xfrm>
          <a:prstGeom prst="rect">
            <a:avLst/>
          </a:prstGeom>
          <a:noFill/>
          <a:ln w="9525">
            <a:noFill/>
            <a:miter lim="800000"/>
            <a:headEnd/>
            <a:tailEnd/>
          </a:ln>
          <a:effectLst/>
        </p:spPr>
      </p:pic>
      <p:sp>
        <p:nvSpPr>
          <p:cNvPr id="13" name="Rectangle 12"/>
          <p:cNvSpPr/>
          <p:nvPr/>
        </p:nvSpPr>
        <p:spPr>
          <a:xfrm>
            <a:off x="0" y="2013385"/>
            <a:ext cx="9144000" cy="769441"/>
          </a:xfrm>
          <a:prstGeom prst="rect">
            <a:avLst/>
          </a:prstGeom>
        </p:spPr>
        <p:txBody>
          <a:bodyPr wrap="square">
            <a:spAutoFit/>
          </a:bodyPr>
          <a:lstStyle/>
          <a:p>
            <a:pPr algn="ctr"/>
            <a:r>
              <a:rPr lang="en-US" sz="2200" b="1" spc="100" dirty="0" smtClean="0">
                <a:ln w="18415" cmpd="sng">
                  <a:noFill/>
                  <a:prstDash val="solid"/>
                </a:ln>
                <a:latin typeface="Andalus" pitchFamily="18" charset="-78"/>
                <a:cs typeface="Andalus" pitchFamily="18" charset="-78"/>
              </a:rPr>
              <a:t>1.Online EAC Proposal No: IA/TN/MIN/70945/2017 dt, 14.11.2017</a:t>
            </a:r>
          </a:p>
          <a:p>
            <a:pPr algn="ctr"/>
            <a:r>
              <a:rPr lang="en-US" sz="2200" b="1" spc="100" dirty="0" smtClean="0">
                <a:ln w="18415" cmpd="sng">
                  <a:noFill/>
                  <a:prstDash val="solid"/>
                </a:ln>
                <a:latin typeface="Andalus" pitchFamily="18" charset="-78"/>
                <a:cs typeface="Andalus" pitchFamily="18" charset="-78"/>
              </a:rPr>
              <a:t>2. Online EAC Proposal No: IA/TN/MIN/73566/2018 dt, 19.03.2018</a:t>
            </a:r>
            <a:endParaRPr lang="en-US" sz="2200" b="1" spc="100" dirty="0">
              <a:ln w="18415" cmpd="sng">
                <a:noFill/>
                <a:prstDash val="solid"/>
              </a:ln>
              <a:latin typeface="Andalus" pitchFamily="18" charset="-78"/>
              <a:cs typeface="Andalus" pitchFamily="18" charset="-78"/>
            </a:endParaRPr>
          </a:p>
        </p:txBody>
      </p:sp>
      <p:sp>
        <p:nvSpPr>
          <p:cNvPr id="10" name="Rectangle 9"/>
          <p:cNvSpPr/>
          <p:nvPr/>
        </p:nvSpPr>
        <p:spPr>
          <a:xfrm>
            <a:off x="0" y="2971800"/>
            <a:ext cx="9144000" cy="1015663"/>
          </a:xfrm>
          <a:prstGeom prst="rect">
            <a:avLst/>
          </a:prstGeom>
        </p:spPr>
        <p:txBody>
          <a:bodyPr wrap="square">
            <a:spAutoFit/>
          </a:bodyPr>
          <a:lstStyle/>
          <a:p>
            <a:pPr algn="ctr"/>
            <a:r>
              <a:rPr lang="en-US" sz="2000" b="1" i="1" dirty="0" smtClean="0">
                <a:solidFill>
                  <a:srgbClr val="002060"/>
                </a:solidFill>
                <a:latin typeface="Times New Roman" pitchFamily="18" charset="0"/>
                <a:cs typeface="Times New Roman" pitchFamily="18" charset="0"/>
              </a:rPr>
              <a:t>Chettichavadi Jaghir Magnesite and Dunite Mines, </a:t>
            </a:r>
          </a:p>
          <a:p>
            <a:pPr algn="ctr"/>
            <a:r>
              <a:rPr lang="en-US" sz="2000" b="1" i="1" dirty="0" smtClean="0">
                <a:solidFill>
                  <a:srgbClr val="002060"/>
                </a:solidFill>
                <a:latin typeface="Times New Roman" pitchFamily="18" charset="0"/>
                <a:cs typeface="Times New Roman" pitchFamily="18" charset="0"/>
              </a:rPr>
              <a:t>S.F No: 6, Govt. Poramboke land, 449.364 Ha,</a:t>
            </a:r>
          </a:p>
          <a:p>
            <a:pPr algn="ctr"/>
            <a:r>
              <a:rPr lang="en-US" sz="2000" b="1" i="1" dirty="0" smtClean="0">
                <a:solidFill>
                  <a:srgbClr val="002060"/>
                </a:solidFill>
                <a:latin typeface="Times New Roman" pitchFamily="18" charset="0"/>
                <a:cs typeface="Times New Roman" pitchFamily="18" charset="0"/>
              </a:rPr>
              <a:t>Chettichavadi Village, Salem Taluk and District, Tamil Nadu</a:t>
            </a:r>
            <a:endParaRPr lang="en-US" sz="2000" b="1" i="1" dirty="0">
              <a:solidFill>
                <a:srgbClr val="002060"/>
              </a:solidFill>
              <a:latin typeface="Times New Roman" pitchFamily="18" charset="0"/>
              <a:cs typeface="Times New Roman" pitchFamily="18" charset="0"/>
            </a:endParaRPr>
          </a:p>
        </p:txBody>
      </p:sp>
      <p:sp>
        <p:nvSpPr>
          <p:cNvPr id="4097" name="Rectangle 1"/>
          <p:cNvSpPr>
            <a:spLocks noChangeArrowheads="1"/>
          </p:cNvSpPr>
          <p:nvPr/>
        </p:nvSpPr>
        <p:spPr bwMode="auto">
          <a:xfrm>
            <a:off x="0" y="403860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Magnesite Production : 60,000 MT/yr</a:t>
            </a:r>
            <a:endParaRPr kumimoji="0" lang="en-US" sz="20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Dunite Production : 1,20,000 MT/yr</a:t>
            </a:r>
            <a:endParaRPr kumimoji="0" lang="en-US" sz="20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287959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28600"/>
            <a:ext cx="7261540" cy="707886"/>
          </a:xfrm>
          <a:prstGeom prst="rect">
            <a:avLst/>
          </a:prstGeom>
          <a:solidFill>
            <a:srgbClr val="00B0F0"/>
          </a:solidFill>
        </p:spPr>
        <p:txBody>
          <a:bodyPr wrap="none">
            <a:spAutoFit/>
          </a:bodyPr>
          <a:lstStyle/>
          <a:p>
            <a:pPr algn="ctr"/>
            <a:r>
              <a:rPr lang="en-US" sz="2000" b="1" u="sng" dirty="0" smtClean="0"/>
              <a:t>ADS NO-2</a:t>
            </a:r>
            <a:br>
              <a:rPr lang="en-US" sz="2000" b="1" u="sng" dirty="0" smtClean="0"/>
            </a:br>
            <a:r>
              <a:rPr lang="en-US" sz="2000" b="1" dirty="0" smtClean="0"/>
              <a:t> NOTICE </a:t>
            </a:r>
            <a:r>
              <a:rPr lang="en-US" sz="2000" b="1" dirty="0"/>
              <a:t>OF </a:t>
            </a:r>
            <a:r>
              <a:rPr lang="en-US" sz="2000" b="1" dirty="0" smtClean="0"/>
              <a:t>TEMPORARY DISCONTINUANCE </a:t>
            </a:r>
            <a:r>
              <a:rPr lang="en-US" sz="2000" b="1" dirty="0"/>
              <a:t>SUBMITTED TO DGMS</a:t>
            </a:r>
            <a:r>
              <a:rPr lang="en-US" sz="1400" dirty="0"/>
              <a:t>:</a:t>
            </a:r>
          </a:p>
        </p:txBody>
      </p:sp>
      <p:sp>
        <p:nvSpPr>
          <p:cNvPr id="28673" name="Rectangle 1"/>
          <p:cNvSpPr>
            <a:spLocks noChangeArrowheads="1"/>
          </p:cNvSpPr>
          <p:nvPr/>
        </p:nvSpPr>
        <p:spPr bwMode="auto">
          <a:xfrm>
            <a:off x="152400" y="1143000"/>
            <a:ext cx="8305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We, submitted notice for temporary closures of mines </a:t>
            </a:r>
            <a:r>
              <a:rPr kumimoji="0" lang="en-US" sz="2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vide</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our letter no. SL: MM: 26102 dated 14.01.2020</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p>
          <a:p>
            <a:pPr marL="457200" marR="0" lvl="1" indent="0" algn="just" defTabSz="914400" rtl="0" eaLnBrk="1" fontAlgn="base" latinLnBrk="0" hangingPunct="1">
              <a:lnSpc>
                <a:spcPct val="100000"/>
              </a:lnSpc>
              <a:spcBef>
                <a:spcPct val="0"/>
              </a:spcBef>
              <a:spcAft>
                <a:spcPct val="0"/>
              </a:spcAft>
              <a:buClrTx/>
              <a:buSzTx/>
              <a:buFontTx/>
              <a:buAutoNum type="arabicPeriod"/>
              <a:tabLst/>
            </a:pPr>
            <a:endParaRPr kumimoji="0" lang="en-US" sz="2400" b="0" i="0" u="none" strike="noStrike" cap="none" normalizeH="0" baseline="0" dirty="0" smtClean="0">
              <a:ln>
                <a:noFill/>
              </a:ln>
              <a:solidFill>
                <a:schemeClr val="tx1"/>
              </a:solidFill>
              <a:effectLst/>
              <a:latin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Later</a:t>
            </a:r>
            <a:r>
              <a:rPr kumimoji="0" lang="en-US" sz="2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on, </a:t>
            </a:r>
            <a:r>
              <a:rPr kumimoji="0" lang="en-US" sz="2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vide</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our letter no. SL: MM: 26102 dated </a:t>
            </a:r>
            <a:r>
              <a:rPr kumimoji="0" lang="en-US" sz="24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08.08.2020</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we have given notice for the re-opening of mines. </a:t>
            </a:r>
          </a:p>
          <a:p>
            <a:pPr marL="457200" marR="0" lvl="1" indent="0" algn="just" defTabSz="914400" rtl="0" eaLnBrk="0" fontAlgn="base" latinLnBrk="0" hangingPunct="0">
              <a:lnSpc>
                <a:spcPct val="100000"/>
              </a:lnSpc>
              <a:spcBef>
                <a:spcPct val="0"/>
              </a:spcBef>
              <a:spcAft>
                <a:spcPct val="0"/>
              </a:spcAft>
              <a:buClrTx/>
              <a:buSzTx/>
              <a:buFontTx/>
              <a:buAutoNum type="arabicPeriod"/>
              <a:tabLst/>
            </a:pPr>
            <a:endParaRPr lang="en-US" sz="2400" dirty="0" smtClean="0">
              <a:latin typeface="Calibri" pitchFamily="34" charset="0"/>
              <a:ea typeface="Calibri" pitchFamily="34"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reopening of mines has been sought by us for deepening and desilting of water pits in MT and C Blocks for augmenting drinking water supply in the surrounding villages as per the letter </a:t>
            </a:r>
            <a:r>
              <a:rPr kumimoji="0" lang="en-US" sz="2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vide</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ROC No.711/2019/ Mineral A dated 01.08.2019 issued by the District Collector Salem under Jal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Shakti</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Abhiyan Scheme of the Prime Minister. </a:t>
            </a:r>
            <a:endParaRPr kumimoji="0" lang="en-US" sz="24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 xmlns:p14="http://schemas.microsoft.com/office/powerpoint/2010/main" val="1664764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0"/>
            <a:ext cx="8763000" cy="707886"/>
          </a:xfrm>
          <a:prstGeom prst="rect">
            <a:avLst/>
          </a:prstGeom>
          <a:solidFill>
            <a:srgbClr val="00B0F0"/>
          </a:solidFill>
        </p:spPr>
        <p:txBody>
          <a:bodyPr wrap="square" rtlCol="0">
            <a:spAutoFit/>
          </a:bodyPr>
          <a:lstStyle/>
          <a:p>
            <a:pPr algn="ctr"/>
            <a:r>
              <a:rPr lang="en-US" sz="2000" b="1" u="sng" dirty="0" smtClean="0">
                <a:latin typeface="Times New Roman" pitchFamily="18" charset="0"/>
                <a:cs typeface="Times New Roman" pitchFamily="18" charset="0"/>
              </a:rPr>
              <a:t>ADS  NO-3</a:t>
            </a:r>
          </a:p>
          <a:p>
            <a:pPr algn="ctr"/>
            <a:r>
              <a:rPr lang="en-US" sz="2000" b="1" dirty="0" smtClean="0">
                <a:latin typeface="Times New Roman" pitchFamily="18" charset="0"/>
                <a:cs typeface="Times New Roman" pitchFamily="18" charset="0"/>
              </a:rPr>
              <a:t> Excavation Details Year wise since 1975:</a:t>
            </a:r>
            <a:endParaRPr lang="en-US" sz="2000" b="1"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 xmlns:p14="http://schemas.microsoft.com/office/powerpoint/2010/main" val="1271288121"/>
              </p:ext>
            </p:extLst>
          </p:nvPr>
        </p:nvGraphicFramePr>
        <p:xfrm>
          <a:off x="762001" y="1216476"/>
          <a:ext cx="3733799" cy="5412924"/>
        </p:xfrm>
        <a:graphic>
          <a:graphicData uri="http://schemas.openxmlformats.org/drawingml/2006/table">
            <a:tbl>
              <a:tblPr firstRow="1" firstCol="1" bandRow="1">
                <a:tableStyleId>{5940675A-B579-460E-94D1-54222C63F5DA}</a:tableStyleId>
              </a:tblPr>
              <a:tblGrid>
                <a:gridCol w="1506478"/>
                <a:gridCol w="2227321"/>
              </a:tblGrid>
              <a:tr h="260924">
                <a:tc>
                  <a:txBody>
                    <a:bodyPr/>
                    <a:lstStyle/>
                    <a:p>
                      <a:pPr marL="0" marR="0" algn="ctr">
                        <a:lnSpc>
                          <a:spcPct val="115000"/>
                        </a:lnSpc>
                        <a:spcBef>
                          <a:spcPts val="0"/>
                        </a:spcBef>
                        <a:spcAft>
                          <a:spcPts val="0"/>
                        </a:spcAft>
                      </a:pPr>
                      <a:r>
                        <a:rPr lang="en-US" sz="1050" dirty="0">
                          <a:effectLst/>
                        </a:rPr>
                        <a:t>Year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50" dirty="0" smtClean="0">
                          <a:effectLst/>
                          <a:latin typeface="Calibri" panose="020F0502020204030204" pitchFamily="34" charset="0"/>
                          <a:ea typeface="Calibri" panose="020F0502020204030204" pitchFamily="34" charset="0"/>
                          <a:cs typeface="Times New Roman" panose="02020603050405020304" pitchFamily="18" charset="0"/>
                        </a:rPr>
                        <a:t>Excavated Quantity</a:t>
                      </a:r>
                      <a:r>
                        <a:rPr lang="en-US" sz="1050" baseline="0" dirty="0" smtClean="0">
                          <a:effectLst/>
                          <a:latin typeface="Calibri" panose="020F0502020204030204" pitchFamily="34" charset="0"/>
                          <a:ea typeface="Calibri" panose="020F0502020204030204" pitchFamily="34" charset="0"/>
                          <a:cs typeface="Times New Roman" panose="02020603050405020304" pitchFamily="18" charset="0"/>
                        </a:rPr>
                        <a:t> in </a:t>
                      </a:r>
                      <a:r>
                        <a:rPr lang="en-US" sz="1050" baseline="0" dirty="0" err="1" smtClean="0">
                          <a:effectLst/>
                          <a:latin typeface="Calibri" panose="020F0502020204030204" pitchFamily="34" charset="0"/>
                          <a:ea typeface="Calibri" panose="020F0502020204030204" pitchFamily="34" charset="0"/>
                          <a:cs typeface="Times New Roman" panose="02020603050405020304" pitchFamily="18" charset="0"/>
                        </a:rPr>
                        <a:t>ts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06080">
                <a:tc>
                  <a:txBody>
                    <a:bodyPr/>
                    <a:lstStyle/>
                    <a:p>
                      <a:pPr marL="0" marR="0" algn="ctr">
                        <a:lnSpc>
                          <a:spcPct val="115000"/>
                        </a:lnSpc>
                        <a:spcBef>
                          <a:spcPts val="0"/>
                        </a:spcBef>
                        <a:spcAft>
                          <a:spcPts val="0"/>
                        </a:spcAft>
                      </a:pPr>
                      <a:r>
                        <a:rPr lang="en-US" sz="1000" dirty="0">
                          <a:effectLst/>
                        </a:rPr>
                        <a:t>1975-76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1669522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06080">
                <a:tc>
                  <a:txBody>
                    <a:bodyPr/>
                    <a:lstStyle/>
                    <a:p>
                      <a:pPr marL="0" marR="0" algn="ctr">
                        <a:lnSpc>
                          <a:spcPct val="115000"/>
                        </a:lnSpc>
                        <a:spcBef>
                          <a:spcPts val="0"/>
                        </a:spcBef>
                        <a:spcAft>
                          <a:spcPts val="0"/>
                        </a:spcAft>
                      </a:pPr>
                      <a:r>
                        <a:rPr lang="en-US" sz="1000">
                          <a:effectLst/>
                        </a:rPr>
                        <a:t>1976-77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a:effectLst/>
                        </a:rPr>
                        <a:t>1941029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06080">
                <a:tc>
                  <a:txBody>
                    <a:bodyPr/>
                    <a:lstStyle/>
                    <a:p>
                      <a:pPr marL="0" marR="0" algn="ctr">
                        <a:lnSpc>
                          <a:spcPct val="115000"/>
                        </a:lnSpc>
                        <a:spcBef>
                          <a:spcPts val="0"/>
                        </a:spcBef>
                        <a:spcAft>
                          <a:spcPts val="0"/>
                        </a:spcAft>
                      </a:pPr>
                      <a:r>
                        <a:rPr lang="en-US" sz="1000">
                          <a:effectLst/>
                        </a:rPr>
                        <a:t>1977-78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a:effectLst/>
                        </a:rPr>
                        <a:t>2100532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06080">
                <a:tc>
                  <a:txBody>
                    <a:bodyPr/>
                    <a:lstStyle/>
                    <a:p>
                      <a:pPr marL="0" marR="0" algn="ctr">
                        <a:lnSpc>
                          <a:spcPct val="115000"/>
                        </a:lnSpc>
                        <a:spcBef>
                          <a:spcPts val="0"/>
                        </a:spcBef>
                        <a:spcAft>
                          <a:spcPts val="0"/>
                        </a:spcAft>
                      </a:pPr>
                      <a:r>
                        <a:rPr lang="en-US" sz="1000" dirty="0">
                          <a:effectLst/>
                        </a:rPr>
                        <a:t>1978-79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a:effectLst/>
                        </a:rPr>
                        <a:t>2072483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06080">
                <a:tc>
                  <a:txBody>
                    <a:bodyPr/>
                    <a:lstStyle/>
                    <a:p>
                      <a:pPr marL="0" marR="0" algn="ctr">
                        <a:lnSpc>
                          <a:spcPct val="115000"/>
                        </a:lnSpc>
                        <a:spcBef>
                          <a:spcPts val="0"/>
                        </a:spcBef>
                        <a:spcAft>
                          <a:spcPts val="0"/>
                        </a:spcAft>
                      </a:pPr>
                      <a:r>
                        <a:rPr lang="en-US" sz="1000" dirty="0">
                          <a:effectLst/>
                        </a:rPr>
                        <a:t>1979-80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1609826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06080">
                <a:tc>
                  <a:txBody>
                    <a:bodyPr/>
                    <a:lstStyle/>
                    <a:p>
                      <a:pPr marL="0" marR="0" algn="ctr">
                        <a:lnSpc>
                          <a:spcPct val="115000"/>
                        </a:lnSpc>
                        <a:spcBef>
                          <a:spcPts val="0"/>
                        </a:spcBef>
                        <a:spcAft>
                          <a:spcPts val="0"/>
                        </a:spcAft>
                      </a:pPr>
                      <a:r>
                        <a:rPr lang="en-US" sz="1000">
                          <a:effectLst/>
                        </a:rPr>
                        <a:t>1980-81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1453791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06080">
                <a:tc>
                  <a:txBody>
                    <a:bodyPr/>
                    <a:lstStyle/>
                    <a:p>
                      <a:pPr marL="0" marR="0" algn="ctr">
                        <a:lnSpc>
                          <a:spcPct val="115000"/>
                        </a:lnSpc>
                        <a:spcBef>
                          <a:spcPts val="0"/>
                        </a:spcBef>
                        <a:spcAft>
                          <a:spcPts val="0"/>
                        </a:spcAft>
                      </a:pPr>
                      <a:r>
                        <a:rPr lang="en-US" sz="1000">
                          <a:effectLst/>
                        </a:rPr>
                        <a:t>1981-82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1335338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06080">
                <a:tc>
                  <a:txBody>
                    <a:bodyPr/>
                    <a:lstStyle/>
                    <a:p>
                      <a:pPr marL="0" marR="0" algn="ctr">
                        <a:lnSpc>
                          <a:spcPct val="115000"/>
                        </a:lnSpc>
                        <a:spcBef>
                          <a:spcPts val="0"/>
                        </a:spcBef>
                        <a:spcAft>
                          <a:spcPts val="0"/>
                        </a:spcAft>
                      </a:pPr>
                      <a:r>
                        <a:rPr lang="en-US" sz="1000">
                          <a:effectLst/>
                        </a:rPr>
                        <a:t>1982-83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1385402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06080">
                <a:tc>
                  <a:txBody>
                    <a:bodyPr/>
                    <a:lstStyle/>
                    <a:p>
                      <a:pPr marL="0" marR="0" algn="ctr">
                        <a:lnSpc>
                          <a:spcPct val="115000"/>
                        </a:lnSpc>
                        <a:spcBef>
                          <a:spcPts val="0"/>
                        </a:spcBef>
                        <a:spcAft>
                          <a:spcPts val="0"/>
                        </a:spcAft>
                      </a:pPr>
                      <a:r>
                        <a:rPr lang="en-US" sz="1000" dirty="0">
                          <a:effectLst/>
                        </a:rPr>
                        <a:t>1983-84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a:effectLst/>
                        </a:rPr>
                        <a:t>1381703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06080">
                <a:tc>
                  <a:txBody>
                    <a:bodyPr/>
                    <a:lstStyle/>
                    <a:p>
                      <a:pPr marL="0" marR="0" algn="ctr">
                        <a:lnSpc>
                          <a:spcPct val="115000"/>
                        </a:lnSpc>
                        <a:spcBef>
                          <a:spcPts val="0"/>
                        </a:spcBef>
                        <a:spcAft>
                          <a:spcPts val="0"/>
                        </a:spcAft>
                      </a:pPr>
                      <a:r>
                        <a:rPr lang="en-US" sz="1000">
                          <a:effectLst/>
                        </a:rPr>
                        <a:t>1984-85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2125523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06080">
                <a:tc>
                  <a:txBody>
                    <a:bodyPr/>
                    <a:lstStyle/>
                    <a:p>
                      <a:pPr marL="0" marR="0" algn="ctr">
                        <a:lnSpc>
                          <a:spcPct val="115000"/>
                        </a:lnSpc>
                        <a:spcBef>
                          <a:spcPts val="0"/>
                        </a:spcBef>
                        <a:spcAft>
                          <a:spcPts val="0"/>
                        </a:spcAft>
                      </a:pPr>
                      <a:r>
                        <a:rPr lang="en-US" sz="1000">
                          <a:effectLst/>
                        </a:rPr>
                        <a:t>1985-86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1360989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06080">
                <a:tc>
                  <a:txBody>
                    <a:bodyPr/>
                    <a:lstStyle/>
                    <a:p>
                      <a:pPr marL="0" marR="0" algn="ctr">
                        <a:lnSpc>
                          <a:spcPct val="115000"/>
                        </a:lnSpc>
                        <a:spcBef>
                          <a:spcPts val="0"/>
                        </a:spcBef>
                        <a:spcAft>
                          <a:spcPts val="0"/>
                        </a:spcAft>
                      </a:pPr>
                      <a:r>
                        <a:rPr lang="en-US" sz="1000">
                          <a:effectLst/>
                        </a:rPr>
                        <a:t>1986-87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1449782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06080">
                <a:tc>
                  <a:txBody>
                    <a:bodyPr/>
                    <a:lstStyle/>
                    <a:p>
                      <a:pPr marL="0" marR="0" algn="ctr">
                        <a:lnSpc>
                          <a:spcPct val="115000"/>
                        </a:lnSpc>
                        <a:spcBef>
                          <a:spcPts val="0"/>
                        </a:spcBef>
                        <a:spcAft>
                          <a:spcPts val="0"/>
                        </a:spcAft>
                      </a:pPr>
                      <a:r>
                        <a:rPr lang="en-US" sz="1000">
                          <a:effectLst/>
                        </a:rPr>
                        <a:t>1987-88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1628432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06080">
                <a:tc>
                  <a:txBody>
                    <a:bodyPr/>
                    <a:lstStyle/>
                    <a:p>
                      <a:pPr marL="0" marR="0" algn="ctr">
                        <a:lnSpc>
                          <a:spcPct val="115000"/>
                        </a:lnSpc>
                        <a:spcBef>
                          <a:spcPts val="0"/>
                        </a:spcBef>
                        <a:spcAft>
                          <a:spcPts val="0"/>
                        </a:spcAft>
                      </a:pPr>
                      <a:r>
                        <a:rPr lang="en-US" sz="1000">
                          <a:effectLst/>
                        </a:rPr>
                        <a:t>1988-89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2450684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06080">
                <a:tc>
                  <a:txBody>
                    <a:bodyPr/>
                    <a:lstStyle/>
                    <a:p>
                      <a:pPr marL="0" marR="0" algn="ctr">
                        <a:lnSpc>
                          <a:spcPct val="115000"/>
                        </a:lnSpc>
                        <a:spcBef>
                          <a:spcPts val="0"/>
                        </a:spcBef>
                        <a:spcAft>
                          <a:spcPts val="0"/>
                        </a:spcAft>
                      </a:pPr>
                      <a:r>
                        <a:rPr lang="en-US" sz="1000" dirty="0">
                          <a:effectLst/>
                        </a:rPr>
                        <a:t>1989-90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2847687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06080">
                <a:tc>
                  <a:txBody>
                    <a:bodyPr/>
                    <a:lstStyle/>
                    <a:p>
                      <a:pPr marL="0" marR="0" algn="ctr">
                        <a:lnSpc>
                          <a:spcPct val="115000"/>
                        </a:lnSpc>
                        <a:spcBef>
                          <a:spcPts val="0"/>
                        </a:spcBef>
                        <a:spcAft>
                          <a:spcPts val="0"/>
                        </a:spcAft>
                      </a:pPr>
                      <a:r>
                        <a:rPr lang="en-US" sz="1000">
                          <a:effectLst/>
                        </a:rPr>
                        <a:t>1990-91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3379287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06080">
                <a:tc>
                  <a:txBody>
                    <a:bodyPr/>
                    <a:lstStyle/>
                    <a:p>
                      <a:pPr marL="0" marR="0" algn="ctr">
                        <a:lnSpc>
                          <a:spcPct val="115000"/>
                        </a:lnSpc>
                        <a:spcBef>
                          <a:spcPts val="0"/>
                        </a:spcBef>
                        <a:spcAft>
                          <a:spcPts val="0"/>
                        </a:spcAft>
                      </a:pPr>
                      <a:r>
                        <a:rPr lang="en-US" sz="1000">
                          <a:effectLst/>
                        </a:rPr>
                        <a:t>1991-92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3082412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06080">
                <a:tc>
                  <a:txBody>
                    <a:bodyPr/>
                    <a:lstStyle/>
                    <a:p>
                      <a:pPr marL="0" marR="0" algn="ctr">
                        <a:lnSpc>
                          <a:spcPct val="115000"/>
                        </a:lnSpc>
                        <a:spcBef>
                          <a:spcPts val="0"/>
                        </a:spcBef>
                        <a:spcAft>
                          <a:spcPts val="0"/>
                        </a:spcAft>
                      </a:pPr>
                      <a:r>
                        <a:rPr lang="en-US" sz="1000">
                          <a:effectLst/>
                        </a:rPr>
                        <a:t>1992-93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2858352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06080">
                <a:tc>
                  <a:txBody>
                    <a:bodyPr/>
                    <a:lstStyle/>
                    <a:p>
                      <a:pPr marL="0" marR="0" algn="ctr">
                        <a:lnSpc>
                          <a:spcPct val="115000"/>
                        </a:lnSpc>
                        <a:spcBef>
                          <a:spcPts val="0"/>
                        </a:spcBef>
                        <a:spcAft>
                          <a:spcPts val="0"/>
                        </a:spcAft>
                      </a:pPr>
                      <a:r>
                        <a:rPr lang="en-US" sz="1000">
                          <a:effectLst/>
                        </a:rPr>
                        <a:t>1993-94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1069236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06080">
                <a:tc>
                  <a:txBody>
                    <a:bodyPr/>
                    <a:lstStyle/>
                    <a:p>
                      <a:pPr marL="0" marR="0" algn="ctr">
                        <a:lnSpc>
                          <a:spcPct val="115000"/>
                        </a:lnSpc>
                        <a:spcBef>
                          <a:spcPts val="0"/>
                        </a:spcBef>
                        <a:spcAft>
                          <a:spcPts val="0"/>
                        </a:spcAft>
                      </a:pPr>
                      <a:r>
                        <a:rPr lang="en-US" sz="1000">
                          <a:effectLst/>
                        </a:rPr>
                        <a:t>1994-95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2263000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06080">
                <a:tc>
                  <a:txBody>
                    <a:bodyPr/>
                    <a:lstStyle/>
                    <a:p>
                      <a:pPr marL="0" marR="0" algn="ctr">
                        <a:lnSpc>
                          <a:spcPct val="115000"/>
                        </a:lnSpc>
                        <a:spcBef>
                          <a:spcPts val="0"/>
                        </a:spcBef>
                        <a:spcAft>
                          <a:spcPts val="0"/>
                        </a:spcAft>
                      </a:pPr>
                      <a:r>
                        <a:rPr lang="en-US" sz="1000" dirty="0">
                          <a:effectLst/>
                        </a:rPr>
                        <a:t>1995-96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2387964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06080">
                <a:tc>
                  <a:txBody>
                    <a:bodyPr/>
                    <a:lstStyle/>
                    <a:p>
                      <a:pPr marL="0" marR="0" algn="ctr">
                        <a:lnSpc>
                          <a:spcPct val="115000"/>
                        </a:lnSpc>
                        <a:spcBef>
                          <a:spcPts val="0"/>
                        </a:spcBef>
                        <a:spcAft>
                          <a:spcPts val="0"/>
                        </a:spcAft>
                      </a:pPr>
                      <a:r>
                        <a:rPr lang="en-US" sz="1000" dirty="0">
                          <a:effectLst/>
                        </a:rPr>
                        <a:t>1996-97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2467666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06080">
                <a:tc>
                  <a:txBody>
                    <a:bodyPr/>
                    <a:lstStyle/>
                    <a:p>
                      <a:pPr marL="0" marR="0" algn="ctr">
                        <a:lnSpc>
                          <a:spcPct val="115000"/>
                        </a:lnSpc>
                        <a:spcBef>
                          <a:spcPts val="0"/>
                        </a:spcBef>
                        <a:spcAft>
                          <a:spcPts val="0"/>
                        </a:spcAft>
                      </a:pPr>
                      <a:r>
                        <a:rPr lang="en-US" sz="1000">
                          <a:effectLst/>
                        </a:rPr>
                        <a:t>1997-98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2361094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06080">
                <a:tc>
                  <a:txBody>
                    <a:bodyPr/>
                    <a:lstStyle/>
                    <a:p>
                      <a:pPr marL="0" marR="0" algn="ctr">
                        <a:lnSpc>
                          <a:spcPct val="115000"/>
                        </a:lnSpc>
                        <a:spcBef>
                          <a:spcPts val="0"/>
                        </a:spcBef>
                        <a:spcAft>
                          <a:spcPts val="0"/>
                        </a:spcAft>
                      </a:pPr>
                      <a:r>
                        <a:rPr lang="en-US" sz="1000">
                          <a:effectLst/>
                        </a:rPr>
                        <a:t>1998-99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1794096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06080">
                <a:tc>
                  <a:txBody>
                    <a:bodyPr/>
                    <a:lstStyle/>
                    <a:p>
                      <a:pPr marL="0" marR="0" algn="ctr">
                        <a:lnSpc>
                          <a:spcPct val="115000"/>
                        </a:lnSpc>
                        <a:spcBef>
                          <a:spcPts val="0"/>
                        </a:spcBef>
                        <a:spcAft>
                          <a:spcPts val="0"/>
                        </a:spcAft>
                      </a:pPr>
                      <a:r>
                        <a:rPr lang="en-US" sz="1000">
                          <a:effectLst/>
                        </a:rPr>
                        <a:t>1999-2000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1730764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bl>
          </a:graphicData>
        </a:graphic>
      </p:graphicFrame>
      <p:sp>
        <p:nvSpPr>
          <p:cNvPr id="5" name="Rectangle 1"/>
          <p:cNvSpPr>
            <a:spLocks noChangeArrowheads="1"/>
          </p:cNvSpPr>
          <p:nvPr/>
        </p:nvSpPr>
        <p:spPr bwMode="auto">
          <a:xfrm>
            <a:off x="304800" y="619780"/>
            <a:ext cx="8458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Chettichavadi</a:t>
            </a:r>
            <a:r>
              <a:rPr kumimoji="0" 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Jaghir</a:t>
            </a:r>
            <a:r>
              <a:rPr kumimoji="0" 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Magnesite and Dunite Mine is in operation since 1958. The total excavation details are listed from 1975 till date as under:</a:t>
            </a:r>
            <a:endParaRPr kumimoji="0" lang="en-US" sz="600" b="0" i="0" u="none" strike="noStrike" cap="none" normalizeH="0" baseline="0" dirty="0" smtClean="0">
              <a:ln>
                <a:noFill/>
              </a:ln>
              <a:solidFill>
                <a:schemeClr val="tx1"/>
              </a:solidFill>
              <a:effectLst/>
            </a:endParaRPr>
          </a:p>
        </p:txBody>
      </p:sp>
      <p:graphicFrame>
        <p:nvGraphicFramePr>
          <p:cNvPr id="6" name="Table 5"/>
          <p:cNvGraphicFramePr>
            <a:graphicFrameLocks noGrp="1"/>
          </p:cNvGraphicFramePr>
          <p:nvPr>
            <p:extLst>
              <p:ext uri="{D42A27DB-BD31-4B8C-83A1-F6EECF244321}">
                <p14:modId xmlns="" xmlns:p14="http://schemas.microsoft.com/office/powerpoint/2010/main" val="2452328357"/>
              </p:ext>
            </p:extLst>
          </p:nvPr>
        </p:nvGraphicFramePr>
        <p:xfrm>
          <a:off x="4724400" y="1216476"/>
          <a:ext cx="3352800" cy="5377869"/>
        </p:xfrm>
        <a:graphic>
          <a:graphicData uri="http://schemas.openxmlformats.org/drawingml/2006/table">
            <a:tbl>
              <a:tblPr firstRow="1" firstCol="1" bandRow="1">
                <a:tableStyleId>{5940675A-B579-460E-94D1-54222C63F5DA}</a:tableStyleId>
              </a:tblPr>
              <a:tblGrid>
                <a:gridCol w="1352755"/>
                <a:gridCol w="2000045"/>
              </a:tblGrid>
              <a:tr h="236829">
                <a:tc>
                  <a:txBody>
                    <a:bodyPr/>
                    <a:lstStyle/>
                    <a:p>
                      <a:pPr marL="0" marR="0" algn="ctr">
                        <a:lnSpc>
                          <a:spcPct val="115000"/>
                        </a:lnSpc>
                        <a:spcBef>
                          <a:spcPts val="0"/>
                        </a:spcBef>
                        <a:spcAft>
                          <a:spcPts val="0"/>
                        </a:spcAft>
                      </a:pPr>
                      <a:r>
                        <a:rPr lang="en-US" sz="1000" dirty="0" smtClean="0">
                          <a:effectLst/>
                        </a:rPr>
                        <a:t>Year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smtClean="0">
                          <a:effectLst/>
                        </a:rPr>
                        <a:t>Excavated</a:t>
                      </a:r>
                      <a:r>
                        <a:rPr lang="en-US" sz="1000" baseline="0" dirty="0" smtClean="0">
                          <a:effectLst/>
                        </a:rPr>
                        <a:t> Quantity in </a:t>
                      </a:r>
                      <a:r>
                        <a:rPr lang="en-US" sz="1000" baseline="0" dirty="0" err="1" smtClean="0">
                          <a:effectLst/>
                        </a:rPr>
                        <a:t>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36829">
                <a:tc>
                  <a:txBody>
                    <a:bodyPr/>
                    <a:lstStyle/>
                    <a:p>
                      <a:pPr marL="0" marR="0" algn="ctr">
                        <a:lnSpc>
                          <a:spcPct val="115000"/>
                        </a:lnSpc>
                        <a:spcBef>
                          <a:spcPts val="0"/>
                        </a:spcBef>
                        <a:spcAft>
                          <a:spcPts val="0"/>
                        </a:spcAft>
                      </a:pPr>
                      <a:r>
                        <a:rPr lang="en-US" sz="1000" dirty="0">
                          <a:effectLst/>
                        </a:rPr>
                        <a:t>2000-01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1741896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36829">
                <a:tc>
                  <a:txBody>
                    <a:bodyPr/>
                    <a:lstStyle/>
                    <a:p>
                      <a:pPr marL="0" marR="0" algn="ctr">
                        <a:lnSpc>
                          <a:spcPct val="115000"/>
                        </a:lnSpc>
                        <a:spcBef>
                          <a:spcPts val="0"/>
                        </a:spcBef>
                        <a:spcAft>
                          <a:spcPts val="0"/>
                        </a:spcAft>
                      </a:pPr>
                      <a:r>
                        <a:rPr lang="en-US" sz="1000" dirty="0">
                          <a:effectLst/>
                        </a:rPr>
                        <a:t>2001-02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962352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36829">
                <a:tc>
                  <a:txBody>
                    <a:bodyPr/>
                    <a:lstStyle/>
                    <a:p>
                      <a:pPr marL="0" marR="0" algn="ctr">
                        <a:lnSpc>
                          <a:spcPct val="115000"/>
                        </a:lnSpc>
                        <a:spcBef>
                          <a:spcPts val="0"/>
                        </a:spcBef>
                        <a:spcAft>
                          <a:spcPts val="0"/>
                        </a:spcAft>
                      </a:pPr>
                      <a:r>
                        <a:rPr lang="en-US" sz="1000" dirty="0">
                          <a:effectLst/>
                        </a:rPr>
                        <a:t>2002-03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260244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36829">
                <a:tc>
                  <a:txBody>
                    <a:bodyPr/>
                    <a:lstStyle/>
                    <a:p>
                      <a:pPr marL="0" marR="0" algn="ctr">
                        <a:lnSpc>
                          <a:spcPct val="115000"/>
                        </a:lnSpc>
                        <a:spcBef>
                          <a:spcPts val="0"/>
                        </a:spcBef>
                        <a:spcAft>
                          <a:spcPts val="0"/>
                        </a:spcAft>
                      </a:pPr>
                      <a:r>
                        <a:rPr lang="en-US" sz="1000">
                          <a:effectLst/>
                        </a:rPr>
                        <a:t>2003-04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267733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36829">
                <a:tc>
                  <a:txBody>
                    <a:bodyPr/>
                    <a:lstStyle/>
                    <a:p>
                      <a:pPr marL="0" marR="0" algn="ctr">
                        <a:lnSpc>
                          <a:spcPct val="115000"/>
                        </a:lnSpc>
                        <a:spcBef>
                          <a:spcPts val="0"/>
                        </a:spcBef>
                        <a:spcAft>
                          <a:spcPts val="0"/>
                        </a:spcAft>
                      </a:pPr>
                      <a:r>
                        <a:rPr lang="en-US" sz="1000" dirty="0">
                          <a:effectLst/>
                        </a:rPr>
                        <a:t>2004-05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440532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36829">
                <a:tc>
                  <a:txBody>
                    <a:bodyPr/>
                    <a:lstStyle/>
                    <a:p>
                      <a:pPr marL="0" marR="0" algn="ctr">
                        <a:lnSpc>
                          <a:spcPct val="115000"/>
                        </a:lnSpc>
                        <a:spcBef>
                          <a:spcPts val="0"/>
                        </a:spcBef>
                        <a:spcAft>
                          <a:spcPts val="0"/>
                        </a:spcAft>
                      </a:pPr>
                      <a:r>
                        <a:rPr lang="en-US" sz="1000" dirty="0">
                          <a:effectLst/>
                        </a:rPr>
                        <a:t>2005-06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267912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65719">
                <a:tc>
                  <a:txBody>
                    <a:bodyPr/>
                    <a:lstStyle/>
                    <a:p>
                      <a:pPr marL="0" marR="0" algn="ctr">
                        <a:lnSpc>
                          <a:spcPct val="115000"/>
                        </a:lnSpc>
                        <a:spcBef>
                          <a:spcPts val="0"/>
                        </a:spcBef>
                        <a:spcAft>
                          <a:spcPts val="0"/>
                        </a:spcAft>
                      </a:pPr>
                      <a:r>
                        <a:rPr lang="en-US" sz="1000" dirty="0">
                          <a:effectLst/>
                        </a:rPr>
                        <a:t>2006-07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228168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65719">
                <a:tc>
                  <a:txBody>
                    <a:bodyPr/>
                    <a:lstStyle/>
                    <a:p>
                      <a:pPr marL="0" marR="0" algn="ctr">
                        <a:lnSpc>
                          <a:spcPct val="115000"/>
                        </a:lnSpc>
                        <a:spcBef>
                          <a:spcPts val="0"/>
                        </a:spcBef>
                        <a:spcAft>
                          <a:spcPts val="0"/>
                        </a:spcAft>
                      </a:pPr>
                      <a:r>
                        <a:rPr lang="en-US" sz="1000" dirty="0">
                          <a:effectLst/>
                        </a:rPr>
                        <a:t>2007-08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331416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65719">
                <a:tc>
                  <a:txBody>
                    <a:bodyPr/>
                    <a:lstStyle/>
                    <a:p>
                      <a:pPr marL="0" marR="0" algn="ctr">
                        <a:lnSpc>
                          <a:spcPct val="115000"/>
                        </a:lnSpc>
                        <a:spcBef>
                          <a:spcPts val="0"/>
                        </a:spcBef>
                        <a:spcAft>
                          <a:spcPts val="0"/>
                        </a:spcAft>
                      </a:pPr>
                      <a:r>
                        <a:rPr lang="en-US" sz="1000" dirty="0">
                          <a:effectLst/>
                        </a:rPr>
                        <a:t>2008-09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935188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65719">
                <a:tc>
                  <a:txBody>
                    <a:bodyPr/>
                    <a:lstStyle/>
                    <a:p>
                      <a:pPr marL="0" marR="0" algn="ctr">
                        <a:lnSpc>
                          <a:spcPct val="115000"/>
                        </a:lnSpc>
                        <a:spcBef>
                          <a:spcPts val="0"/>
                        </a:spcBef>
                        <a:spcAft>
                          <a:spcPts val="0"/>
                        </a:spcAft>
                      </a:pPr>
                      <a:r>
                        <a:rPr lang="en-US" sz="1000" dirty="0">
                          <a:effectLst/>
                        </a:rPr>
                        <a:t>2009-10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1207464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65719">
                <a:tc>
                  <a:txBody>
                    <a:bodyPr/>
                    <a:lstStyle/>
                    <a:p>
                      <a:pPr marL="0" marR="0" algn="ctr">
                        <a:lnSpc>
                          <a:spcPct val="115000"/>
                        </a:lnSpc>
                        <a:spcBef>
                          <a:spcPts val="0"/>
                        </a:spcBef>
                        <a:spcAft>
                          <a:spcPts val="0"/>
                        </a:spcAft>
                      </a:pPr>
                      <a:r>
                        <a:rPr lang="en-US" sz="1000" dirty="0">
                          <a:effectLst/>
                        </a:rPr>
                        <a:t>2010-11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881832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65719">
                <a:tc>
                  <a:txBody>
                    <a:bodyPr/>
                    <a:lstStyle/>
                    <a:p>
                      <a:pPr marL="0" marR="0" algn="ctr">
                        <a:lnSpc>
                          <a:spcPct val="115000"/>
                        </a:lnSpc>
                        <a:spcBef>
                          <a:spcPts val="0"/>
                        </a:spcBef>
                        <a:spcAft>
                          <a:spcPts val="0"/>
                        </a:spcAft>
                      </a:pPr>
                      <a:r>
                        <a:rPr lang="en-US" sz="1000" dirty="0">
                          <a:effectLst/>
                        </a:rPr>
                        <a:t>2011-12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353088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65719">
                <a:tc>
                  <a:txBody>
                    <a:bodyPr/>
                    <a:lstStyle/>
                    <a:p>
                      <a:pPr marL="0" marR="0" algn="ctr">
                        <a:lnSpc>
                          <a:spcPct val="115000"/>
                        </a:lnSpc>
                        <a:spcBef>
                          <a:spcPts val="0"/>
                        </a:spcBef>
                        <a:spcAft>
                          <a:spcPts val="0"/>
                        </a:spcAft>
                      </a:pPr>
                      <a:r>
                        <a:rPr lang="en-US" sz="1000" dirty="0">
                          <a:effectLst/>
                        </a:rPr>
                        <a:t>2012-13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144500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65719">
                <a:tc>
                  <a:txBody>
                    <a:bodyPr/>
                    <a:lstStyle/>
                    <a:p>
                      <a:pPr marL="0" marR="0" algn="ctr">
                        <a:lnSpc>
                          <a:spcPct val="115000"/>
                        </a:lnSpc>
                        <a:spcBef>
                          <a:spcPts val="0"/>
                        </a:spcBef>
                        <a:spcAft>
                          <a:spcPts val="0"/>
                        </a:spcAft>
                      </a:pPr>
                      <a:r>
                        <a:rPr lang="en-US" sz="1000" dirty="0">
                          <a:effectLst/>
                        </a:rPr>
                        <a:t>2013-14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76623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65719">
                <a:tc>
                  <a:txBody>
                    <a:bodyPr/>
                    <a:lstStyle/>
                    <a:p>
                      <a:pPr marL="0" marR="0" algn="ctr">
                        <a:lnSpc>
                          <a:spcPct val="115000"/>
                        </a:lnSpc>
                        <a:spcBef>
                          <a:spcPts val="0"/>
                        </a:spcBef>
                        <a:spcAft>
                          <a:spcPts val="0"/>
                        </a:spcAft>
                      </a:pPr>
                      <a:r>
                        <a:rPr lang="en-US" sz="1000">
                          <a:effectLst/>
                        </a:rPr>
                        <a:t>2014-15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65376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65719">
                <a:tc>
                  <a:txBody>
                    <a:bodyPr/>
                    <a:lstStyle/>
                    <a:p>
                      <a:pPr marL="0" marR="0" algn="ctr">
                        <a:lnSpc>
                          <a:spcPct val="115000"/>
                        </a:lnSpc>
                        <a:spcBef>
                          <a:spcPts val="0"/>
                        </a:spcBef>
                        <a:spcAft>
                          <a:spcPts val="0"/>
                        </a:spcAft>
                      </a:pPr>
                      <a:r>
                        <a:rPr lang="en-US" sz="1000">
                          <a:effectLst/>
                        </a:rPr>
                        <a:t>2015-16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179064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65719">
                <a:tc>
                  <a:txBody>
                    <a:bodyPr/>
                    <a:lstStyle/>
                    <a:p>
                      <a:pPr marL="0" marR="0" algn="ctr">
                        <a:lnSpc>
                          <a:spcPct val="115000"/>
                        </a:lnSpc>
                        <a:spcBef>
                          <a:spcPts val="0"/>
                        </a:spcBef>
                        <a:spcAft>
                          <a:spcPts val="0"/>
                        </a:spcAft>
                      </a:pPr>
                      <a:r>
                        <a:rPr lang="en-US" sz="1000">
                          <a:effectLst/>
                        </a:rPr>
                        <a:t>2016-17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116372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65719">
                <a:tc>
                  <a:txBody>
                    <a:bodyPr/>
                    <a:lstStyle/>
                    <a:p>
                      <a:pPr marL="0" marR="0" algn="ctr">
                        <a:lnSpc>
                          <a:spcPct val="115000"/>
                        </a:lnSpc>
                        <a:spcBef>
                          <a:spcPts val="0"/>
                        </a:spcBef>
                        <a:spcAft>
                          <a:spcPts val="0"/>
                        </a:spcAft>
                      </a:pPr>
                      <a:r>
                        <a:rPr lang="en-US" sz="1000">
                          <a:effectLst/>
                        </a:rPr>
                        <a:t>2017-18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27761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65719">
                <a:tc>
                  <a:txBody>
                    <a:bodyPr/>
                    <a:lstStyle/>
                    <a:p>
                      <a:pPr marL="0" marR="0" algn="ctr">
                        <a:lnSpc>
                          <a:spcPct val="115000"/>
                        </a:lnSpc>
                        <a:spcBef>
                          <a:spcPts val="0"/>
                        </a:spcBef>
                        <a:spcAft>
                          <a:spcPts val="0"/>
                        </a:spcAft>
                      </a:pPr>
                      <a:r>
                        <a:rPr lang="en-US" sz="1000">
                          <a:effectLst/>
                        </a:rPr>
                        <a:t>2018-19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11848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r h="265719">
                <a:tc>
                  <a:txBody>
                    <a:bodyPr/>
                    <a:lstStyle/>
                    <a:p>
                      <a:pPr marL="0" marR="0" algn="ctr">
                        <a:lnSpc>
                          <a:spcPct val="115000"/>
                        </a:lnSpc>
                        <a:spcBef>
                          <a:spcPts val="0"/>
                        </a:spcBef>
                        <a:spcAft>
                          <a:spcPts val="0"/>
                        </a:spcAft>
                      </a:pPr>
                      <a:r>
                        <a:rPr lang="en-US" sz="1000">
                          <a:effectLst/>
                        </a:rPr>
                        <a:t>2019-20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c>
                  <a:txBody>
                    <a:bodyPr/>
                    <a:lstStyle/>
                    <a:p>
                      <a:pPr marL="0" marR="0" algn="ctr">
                        <a:lnSpc>
                          <a:spcPct val="115000"/>
                        </a:lnSpc>
                        <a:spcBef>
                          <a:spcPts val="0"/>
                        </a:spcBef>
                        <a:spcAft>
                          <a:spcPts val="0"/>
                        </a:spcAft>
                      </a:pPr>
                      <a:r>
                        <a:rPr lang="en-US" sz="1000" dirty="0">
                          <a:effectLst/>
                        </a:rPr>
                        <a:t>Nil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64" marR="31364" marT="0" marB="0"/>
                </a:tc>
              </a:tr>
            </a:tbl>
          </a:graphicData>
        </a:graphic>
      </p:graphicFrame>
    </p:spTree>
    <p:extLst>
      <p:ext uri="{BB962C8B-B14F-4D97-AF65-F5344CB8AC3E}">
        <p14:creationId xmlns="" xmlns:p14="http://schemas.microsoft.com/office/powerpoint/2010/main" val="4288599425"/>
      </p:ext>
    </p:extLst>
  </p:cSld>
  <p:clrMapOvr>
    <a:masterClrMapping/>
  </p:clrMapOvr>
  <p:timing>
    <p:tnLst>
      <p:par>
        <p:cTn id="1" dur="indefinite" restart="never" nodeType="tmRoot"/>
      </p:par>
    </p:tnLst>
  </p:timing>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2.bmp" id="2" name="Picture 1"/>
          <p:cNvPicPr/>
          <p:nvPr/>
        </p:nvPicPr>
        <p:blipFill>
          <a:blip cstate="print" r:embed="rId3"/>
          <a:srcRect b="-5"/>
          <a:stretch>
            <a:fillRect/>
          </a:stretch>
        </p:blipFill>
        <p:spPr>
          <a:xfrm>
            <a:off x="152400" y="838200"/>
            <a:ext cx="4267199" cy="5943600"/>
          </a:xfrm>
          <a:prstGeom prst="rect">
            <a:avLst/>
          </a:prstGeom>
        </p:spPr>
      </p:pic>
      <p:pic>
        <p:nvPicPr>
          <p:cNvPr descr="3.bmp" id="3" name="Picture 2"/>
          <p:cNvPicPr/>
          <p:nvPr/>
        </p:nvPicPr>
        <p:blipFill>
          <a:blip cstate="print" r:embed="rId4"/>
          <a:stretch>
            <a:fillRect/>
          </a:stretch>
        </p:blipFill>
        <p:spPr>
          <a:xfrm>
            <a:off x="4495800" y="609600"/>
            <a:ext cx="4469923" cy="6172200"/>
          </a:xfrm>
          <a:prstGeom prst="rect">
            <a:avLst/>
          </a:prstGeom>
        </p:spPr>
      </p:pic>
      <p:sp>
        <p:nvSpPr>
          <p:cNvPr id="4" name="Rectangle 3"/>
          <p:cNvSpPr/>
          <p:nvPr/>
        </p:nvSpPr>
        <p:spPr>
          <a:xfrm>
            <a:off x="152400" y="164068"/>
            <a:ext cx="8839200" cy="369332"/>
          </a:xfrm>
          <a:prstGeom prst="rect">
            <a:avLst/>
          </a:prstGeom>
          <a:solidFill>
            <a:srgbClr val="00B0F0"/>
          </a:solidFill>
        </p:spPr>
        <p:txBody>
          <a:bodyPr wrap="square">
            <a:spAutoFit/>
          </a:bodyPr>
          <a:lstStyle/>
          <a:p>
            <a:pPr algn="ctr"/>
            <a:r>
              <a:rPr b="1" dirty="0" lang="en-IN" smtClean="0" u="sng"/>
              <a:t>DETAILS OF PAST PRODUCTION SINCE 1979 AUTHENTICATED BY DMG:</a:t>
            </a:r>
            <a:endParaRPr dirty="0" lang="en-US"/>
          </a:p>
        </p:txBody>
      </p:sp>
    </p:spTree>
  </p:cSld>
  <p:clrMapOvr>
    <a:masterClrMapping/>
  </p:clrMapOvr>
  <p:timing>
    <p:tnLst>
      <p:par>
        <p:cTn dur="indefinite" id="1" nodeType="tmRoot" restart="never"/>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
            <a:ext cx="8686800" cy="646331"/>
          </a:xfrm>
          <a:prstGeom prst="rect">
            <a:avLst/>
          </a:prstGeom>
          <a:solidFill>
            <a:srgbClr val="00B0F0"/>
          </a:solidFill>
        </p:spPr>
        <p:txBody>
          <a:bodyPr wrap="square">
            <a:spAutoFit/>
          </a:bodyPr>
          <a:lstStyle/>
          <a:p>
            <a:pPr algn="ctr"/>
            <a:r>
              <a:rPr lang="en-US" b="1" u="sng" dirty="0" smtClean="0"/>
              <a:t>ADS No-4     </a:t>
            </a:r>
          </a:p>
          <a:p>
            <a:pPr algn="ctr"/>
            <a:r>
              <a:rPr lang="en-US" b="1" dirty="0" smtClean="0"/>
              <a:t>DETAILS OF COURT CASES</a:t>
            </a:r>
            <a:r>
              <a:rPr lang="en-US" dirty="0" smtClean="0"/>
              <a:t>:</a:t>
            </a:r>
            <a:endParaRPr lang="en-US" dirty="0"/>
          </a:p>
        </p:txBody>
      </p:sp>
      <p:graphicFrame>
        <p:nvGraphicFramePr>
          <p:cNvPr id="4" name="Table 3"/>
          <p:cNvGraphicFramePr>
            <a:graphicFrameLocks noGrp="1"/>
          </p:cNvGraphicFramePr>
          <p:nvPr/>
        </p:nvGraphicFramePr>
        <p:xfrm>
          <a:off x="228600" y="827242"/>
          <a:ext cx="8229600" cy="5878358"/>
        </p:xfrm>
        <a:graphic>
          <a:graphicData uri="http://schemas.openxmlformats.org/drawingml/2006/table">
            <a:tbl>
              <a:tblPr/>
              <a:tblGrid>
                <a:gridCol w="627018"/>
                <a:gridCol w="1724297"/>
                <a:gridCol w="3683725"/>
                <a:gridCol w="2194560"/>
              </a:tblGrid>
              <a:tr h="279922">
                <a:tc>
                  <a:txBody>
                    <a:bodyPr/>
                    <a:lstStyle/>
                    <a:p>
                      <a:pPr marL="0" marR="0">
                        <a:lnSpc>
                          <a:spcPct val="107000"/>
                        </a:lnSpc>
                        <a:spcBef>
                          <a:spcPts val="0"/>
                        </a:spcBef>
                        <a:spcAft>
                          <a:spcPts val="800"/>
                        </a:spcAft>
                      </a:pPr>
                      <a:r>
                        <a:rPr lang="en-IN" sz="1400" b="1" dirty="0">
                          <a:latin typeface="Calibri"/>
                          <a:ea typeface="Calibri"/>
                          <a:cs typeface="Times New Roman"/>
                        </a:rPr>
                        <a:t>S.NO</a:t>
                      </a:r>
                      <a:endParaRPr lang="en-US" sz="1400" dirty="0">
                        <a:latin typeface="Calibri"/>
                        <a:ea typeface="Calibri"/>
                        <a:cs typeface="Times New Roman"/>
                      </a:endParaRPr>
                    </a:p>
                  </a:txBody>
                  <a:tcPr marL="19334" marR="19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IN" sz="1400" b="1">
                          <a:latin typeface="Calibri"/>
                          <a:ea typeface="Calibri"/>
                          <a:cs typeface="Times New Roman"/>
                        </a:rPr>
                        <a:t>Case Reference </a:t>
                      </a:r>
                      <a:endParaRPr lang="en-US" sz="1400">
                        <a:latin typeface="Calibri"/>
                        <a:ea typeface="Calibri"/>
                        <a:cs typeface="Times New Roman"/>
                      </a:endParaRPr>
                    </a:p>
                  </a:txBody>
                  <a:tcPr marL="19334" marR="19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IN" sz="1400" b="1">
                          <a:latin typeface="Calibri"/>
                          <a:ea typeface="Calibri"/>
                          <a:cs typeface="Times New Roman"/>
                        </a:rPr>
                        <a:t>Facts </a:t>
                      </a:r>
                      <a:endParaRPr lang="en-US" sz="1400">
                        <a:latin typeface="Calibri"/>
                        <a:ea typeface="Calibri"/>
                        <a:cs typeface="Times New Roman"/>
                      </a:endParaRPr>
                    </a:p>
                  </a:txBody>
                  <a:tcPr marL="19334" marR="19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IN" sz="1400" b="1">
                          <a:latin typeface="Calibri"/>
                          <a:ea typeface="Calibri"/>
                          <a:cs typeface="Times New Roman"/>
                        </a:rPr>
                        <a:t>Current Status </a:t>
                      </a:r>
                      <a:endParaRPr lang="en-US" sz="1400">
                        <a:latin typeface="Calibri"/>
                        <a:ea typeface="Calibri"/>
                        <a:cs typeface="Times New Roman"/>
                      </a:endParaRPr>
                    </a:p>
                  </a:txBody>
                  <a:tcPr marL="19334" marR="19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922">
                <a:tc gridSpan="4">
                  <a:txBody>
                    <a:bodyPr/>
                    <a:lstStyle/>
                    <a:p>
                      <a:pPr marL="0" marR="0">
                        <a:lnSpc>
                          <a:spcPct val="107000"/>
                        </a:lnSpc>
                        <a:spcBef>
                          <a:spcPts val="0"/>
                        </a:spcBef>
                        <a:spcAft>
                          <a:spcPts val="800"/>
                        </a:spcAft>
                      </a:pPr>
                      <a:r>
                        <a:rPr lang="en-IN" sz="1400" b="1">
                          <a:latin typeface="Calibri"/>
                          <a:ea typeface="Calibri"/>
                          <a:cs typeface="Times New Roman"/>
                        </a:rPr>
                        <a:t>MMRD</a:t>
                      </a:r>
                      <a:endParaRPr lang="en-US" sz="1400">
                        <a:latin typeface="Calibri"/>
                        <a:ea typeface="Calibri"/>
                        <a:cs typeface="Times New Roman"/>
                      </a:endParaRPr>
                    </a:p>
                  </a:txBody>
                  <a:tcPr marL="19334" marR="19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918905">
                <a:tc>
                  <a:txBody>
                    <a:bodyPr/>
                    <a:lstStyle/>
                    <a:p>
                      <a:pPr marL="0" marR="0">
                        <a:lnSpc>
                          <a:spcPct val="107000"/>
                        </a:lnSpc>
                        <a:spcBef>
                          <a:spcPts val="0"/>
                        </a:spcBef>
                        <a:spcAft>
                          <a:spcPts val="800"/>
                        </a:spcAft>
                      </a:pPr>
                      <a:r>
                        <a:rPr lang="en-IN" sz="1400" dirty="0">
                          <a:latin typeface="Calibri"/>
                          <a:ea typeface="Calibri"/>
                          <a:cs typeface="Times New Roman"/>
                        </a:rPr>
                        <a:t>1</a:t>
                      </a:r>
                      <a:endParaRPr lang="en-US" sz="1400" dirty="0">
                        <a:latin typeface="Calibri"/>
                        <a:ea typeface="Calibri"/>
                        <a:cs typeface="Times New Roman"/>
                      </a:endParaRPr>
                    </a:p>
                  </a:txBody>
                  <a:tcPr marL="19334" marR="19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IN" sz="1400" spc="40" dirty="0">
                          <a:latin typeface="Calibri"/>
                          <a:ea typeface="Calibri"/>
                          <a:cs typeface="Times New Roman"/>
                        </a:rPr>
                        <a:t>W.P.25518/2006 Madras HC </a:t>
                      </a:r>
                      <a:endParaRPr lang="en-US" sz="1400" dirty="0">
                        <a:latin typeface="Calibri"/>
                        <a:ea typeface="Calibri"/>
                        <a:cs typeface="Times New Roman"/>
                      </a:endParaRPr>
                    </a:p>
                  </a:txBody>
                  <a:tcPr marL="19334" marR="19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1200"/>
                        </a:spcAft>
                      </a:pPr>
                      <a:r>
                        <a:rPr lang="en-IN" sz="1400">
                          <a:latin typeface="Calibri"/>
                          <a:ea typeface="Times New Roman"/>
                          <a:cs typeface="Calibri"/>
                        </a:rPr>
                        <a:t>Since Mines and Geology Dept. was not disposing of the application for renewal of mining lease, Writ Petition No. 25518 of 2006, filed by Project Proponent Hon’ble Court granted an interim injunction vide orders dated 17</a:t>
                      </a:r>
                      <a:r>
                        <a:rPr lang="en-IN" sz="1400" baseline="30000">
                          <a:latin typeface="Calibri"/>
                          <a:ea typeface="Times New Roman"/>
                          <a:cs typeface="Calibri"/>
                        </a:rPr>
                        <a:t>th</a:t>
                      </a:r>
                      <a:r>
                        <a:rPr lang="en-IN" sz="1400">
                          <a:latin typeface="Calibri"/>
                          <a:ea typeface="Times New Roman"/>
                          <a:cs typeface="Calibri"/>
                        </a:rPr>
                        <a:t> August 2006  infavour of the </a:t>
                      </a:r>
                      <a:r>
                        <a:rPr lang="en-IN" sz="1400" i="1" u="sng">
                          <a:latin typeface="Calibri"/>
                          <a:ea typeface="Times New Roman"/>
                          <a:cs typeface="Calibri"/>
                        </a:rPr>
                        <a:t>Project Proponent to operate the said mining lease under deemed extension in terms of Rule 24 A (6) of Mineral Concession Rules (MCR) 1960.</a:t>
                      </a:r>
                      <a:r>
                        <a:rPr lang="en-IN" sz="1400">
                          <a:latin typeface="Calibri"/>
                          <a:ea typeface="Times New Roman"/>
                          <a:cs typeface="Calibri"/>
                        </a:rPr>
                        <a:t> Accordingly, in light of the interim relief granted by this Hon’ble Court, the Appellant continued its mining operations without any expansion and or modification. Copy of order dated 17</a:t>
                      </a:r>
                      <a:r>
                        <a:rPr lang="en-IN" sz="1400" baseline="30000">
                          <a:latin typeface="Calibri"/>
                          <a:ea typeface="Times New Roman"/>
                          <a:cs typeface="Calibri"/>
                        </a:rPr>
                        <a:t>th</a:t>
                      </a:r>
                      <a:r>
                        <a:rPr lang="en-IN" sz="1400">
                          <a:latin typeface="Calibri"/>
                          <a:ea typeface="Times New Roman"/>
                          <a:cs typeface="Calibri"/>
                        </a:rPr>
                        <a:t> August 2006 is marked as </a:t>
                      </a:r>
                      <a:r>
                        <a:rPr lang="en-IN" sz="1400" b="1" u="sng">
                          <a:latin typeface="Calibri"/>
                          <a:ea typeface="Times New Roman"/>
                          <a:cs typeface="Calibri"/>
                        </a:rPr>
                        <a:t>Annexure No-9</a:t>
                      </a:r>
                      <a:r>
                        <a:rPr lang="en-IN" sz="1400" b="1">
                          <a:latin typeface="Calibri"/>
                          <a:ea typeface="Times New Roman"/>
                          <a:cs typeface="Calibri"/>
                        </a:rPr>
                        <a:t>.</a:t>
                      </a:r>
                      <a:endParaRPr lang="en-US" sz="1400">
                        <a:latin typeface="Calibri"/>
                        <a:ea typeface="Times New Roman"/>
                      </a:endParaRPr>
                    </a:p>
                  </a:txBody>
                  <a:tcPr marL="19334" marR="19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1200"/>
                        </a:spcAft>
                      </a:pPr>
                      <a:r>
                        <a:rPr lang="en-IN" sz="1400" dirty="0">
                          <a:latin typeface="Calibri"/>
                          <a:ea typeface="MS Mincho"/>
                          <a:cs typeface="Calibri"/>
                        </a:rPr>
                        <a:t>The said order dated 17</a:t>
                      </a:r>
                      <a:r>
                        <a:rPr lang="en-IN" sz="1400" baseline="30000" dirty="0">
                          <a:latin typeface="Calibri"/>
                          <a:ea typeface="MS Mincho"/>
                          <a:cs typeface="Calibri"/>
                        </a:rPr>
                        <a:t>th</a:t>
                      </a:r>
                      <a:r>
                        <a:rPr lang="en-IN" sz="1400" dirty="0">
                          <a:latin typeface="Calibri"/>
                          <a:ea typeface="MS Mincho"/>
                          <a:cs typeface="Calibri"/>
                        </a:rPr>
                        <a:t> August, 2006 still continues to be in force and the said W.P. No. 25518 of 2006 is also pending as on date. </a:t>
                      </a:r>
                      <a:endParaRPr lang="en-US" sz="1400" dirty="0">
                        <a:latin typeface="Calibri"/>
                        <a:ea typeface="Times New Roman"/>
                      </a:endParaRPr>
                    </a:p>
                  </a:txBody>
                  <a:tcPr marL="19334" marR="19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9687">
                <a:tc>
                  <a:txBody>
                    <a:bodyPr/>
                    <a:lstStyle/>
                    <a:p>
                      <a:pPr marL="0" marR="0">
                        <a:lnSpc>
                          <a:spcPct val="107000"/>
                        </a:lnSpc>
                        <a:spcBef>
                          <a:spcPts val="0"/>
                        </a:spcBef>
                        <a:spcAft>
                          <a:spcPts val="800"/>
                        </a:spcAft>
                      </a:pPr>
                      <a:r>
                        <a:rPr lang="en-IN" sz="1400">
                          <a:latin typeface="Calibri"/>
                          <a:ea typeface="Calibri"/>
                          <a:cs typeface="Times New Roman"/>
                        </a:rPr>
                        <a:t>2</a:t>
                      </a:r>
                      <a:endParaRPr lang="en-US" sz="1400">
                        <a:latin typeface="Calibri"/>
                        <a:ea typeface="Calibri"/>
                        <a:cs typeface="Times New Roman"/>
                      </a:endParaRPr>
                    </a:p>
                  </a:txBody>
                  <a:tcPr marL="19334" marR="19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IN" sz="1400">
                          <a:latin typeface="Calibri"/>
                          <a:ea typeface="MS Mincho"/>
                          <a:cs typeface="Calibri"/>
                        </a:rPr>
                        <a:t>Writ Petition No.29275 of 2016 </a:t>
                      </a:r>
                      <a:r>
                        <a:rPr lang="en-IN" sz="1400" spc="40">
                          <a:latin typeface="Calibri"/>
                          <a:ea typeface="Calibri"/>
                          <a:cs typeface="Times New Roman"/>
                        </a:rPr>
                        <a:t>Madras HC</a:t>
                      </a:r>
                      <a:endParaRPr lang="en-US" sz="1400">
                        <a:latin typeface="Calibri"/>
                        <a:ea typeface="Calibri"/>
                        <a:cs typeface="Times New Roman"/>
                      </a:endParaRPr>
                    </a:p>
                  </a:txBody>
                  <a:tcPr marL="19334" marR="19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1200"/>
                        </a:spcAft>
                      </a:pPr>
                      <a:r>
                        <a:rPr lang="en-IN" sz="1400">
                          <a:latin typeface="Calibri"/>
                          <a:ea typeface="Times New Roman"/>
                          <a:cs typeface="Calibri"/>
                        </a:rPr>
                        <a:t>Writ for issuance of transport permit for Dunite.  As an interim measure High Court directed for the issuance of transport permit. Copy marked as </a:t>
                      </a:r>
                      <a:r>
                        <a:rPr lang="en-IN" sz="1400" b="1" u="sng">
                          <a:latin typeface="Calibri"/>
                          <a:ea typeface="Times New Roman"/>
                          <a:cs typeface="Calibri"/>
                        </a:rPr>
                        <a:t>Annexure No-10</a:t>
                      </a:r>
                      <a:r>
                        <a:rPr lang="en-IN" sz="1400" b="1">
                          <a:latin typeface="Calibri"/>
                          <a:ea typeface="Times New Roman"/>
                          <a:cs typeface="Calibri"/>
                        </a:rPr>
                        <a:t>.</a:t>
                      </a:r>
                      <a:endParaRPr lang="en-US" sz="1400">
                        <a:latin typeface="Calibri"/>
                        <a:ea typeface="Times New Roman"/>
                      </a:endParaRPr>
                    </a:p>
                  </a:txBody>
                  <a:tcPr marL="19334" marR="19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1200"/>
                        </a:spcAft>
                      </a:pPr>
                      <a:r>
                        <a:rPr lang="en-IN" sz="1400">
                          <a:latin typeface="Calibri"/>
                          <a:ea typeface="MS Mincho"/>
                          <a:cs typeface="Calibri"/>
                        </a:rPr>
                        <a:t>Pending </a:t>
                      </a:r>
                      <a:endParaRPr lang="en-US" sz="1400">
                        <a:latin typeface="Calibri"/>
                        <a:ea typeface="Times New Roman"/>
                      </a:endParaRPr>
                    </a:p>
                  </a:txBody>
                  <a:tcPr marL="19334" marR="19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922">
                <a:tc>
                  <a:txBody>
                    <a:bodyPr/>
                    <a:lstStyle/>
                    <a:p>
                      <a:pPr marL="0" marR="0">
                        <a:lnSpc>
                          <a:spcPct val="107000"/>
                        </a:lnSpc>
                        <a:spcBef>
                          <a:spcPts val="0"/>
                        </a:spcBef>
                        <a:spcAft>
                          <a:spcPts val="800"/>
                        </a:spcAft>
                      </a:pPr>
                      <a:endParaRPr lang="en-IN" sz="1400" dirty="0">
                        <a:latin typeface="Calibri"/>
                        <a:ea typeface="Calibri"/>
                        <a:cs typeface="Times New Roman"/>
                      </a:endParaRPr>
                    </a:p>
                  </a:txBody>
                  <a:tcPr marL="19334" marR="19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ct val="107000"/>
                        </a:lnSpc>
                        <a:spcAft>
                          <a:spcPts val="1200"/>
                        </a:spcAft>
                      </a:pPr>
                      <a:endParaRPr lang="en-US" sz="1400" dirty="0">
                        <a:latin typeface="Calibri"/>
                        <a:ea typeface="Times New Roman"/>
                      </a:endParaRPr>
                    </a:p>
                  </a:txBody>
                  <a:tcPr marL="19334" marR="19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 xmlns:p14="http://schemas.microsoft.com/office/powerpoint/2010/main" val="982155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668020"/>
          <a:ext cx="8686801" cy="5808980"/>
        </p:xfrm>
        <a:graphic>
          <a:graphicData uri="http://schemas.openxmlformats.org/drawingml/2006/table">
            <a:tbl>
              <a:tblPr/>
              <a:tblGrid>
                <a:gridCol w="661853"/>
                <a:gridCol w="1820092"/>
                <a:gridCol w="5214255"/>
                <a:gridCol w="990601"/>
              </a:tblGrid>
              <a:tr h="5808980">
                <a:tc>
                  <a:txBody>
                    <a:bodyPr/>
                    <a:lstStyle/>
                    <a:p>
                      <a:pPr marL="0" marR="0">
                        <a:lnSpc>
                          <a:spcPct val="107000"/>
                        </a:lnSpc>
                        <a:spcBef>
                          <a:spcPts val="0"/>
                        </a:spcBef>
                        <a:spcAft>
                          <a:spcPts val="800"/>
                        </a:spcAft>
                      </a:pPr>
                      <a:r>
                        <a:rPr lang="en-IN" sz="1400" dirty="0">
                          <a:latin typeface="Calibri"/>
                          <a:ea typeface="Calibri"/>
                          <a:cs typeface="Times New Roman"/>
                        </a:rPr>
                        <a:t>3</a:t>
                      </a:r>
                      <a:endParaRPr lang="en-US" sz="1400" dirty="0">
                        <a:latin typeface="Calibri"/>
                        <a:ea typeface="Calibri"/>
                        <a:cs typeface="Times New Roman"/>
                      </a:endParaRPr>
                    </a:p>
                  </a:txBody>
                  <a:tcPr marL="19334" marR="19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IN" sz="1400" dirty="0">
                          <a:latin typeface="Calibri"/>
                          <a:ea typeface="Calibri"/>
                          <a:cs typeface="Times New Roman"/>
                        </a:rPr>
                        <a:t>In terms of the Supreme Court Order dated  2</a:t>
                      </a:r>
                      <a:r>
                        <a:rPr lang="en-IN" sz="1400" baseline="30000" dirty="0">
                          <a:latin typeface="Calibri"/>
                          <a:ea typeface="Calibri"/>
                          <a:cs typeface="Times New Roman"/>
                        </a:rPr>
                        <a:t>nd</a:t>
                      </a:r>
                      <a:r>
                        <a:rPr lang="en-IN" sz="1400" dirty="0">
                          <a:latin typeface="Calibri"/>
                          <a:ea typeface="Calibri"/>
                          <a:cs typeface="Times New Roman"/>
                        </a:rPr>
                        <a:t> August 2017 in Writ Petition (Civil) No. 114 of 2014, </a:t>
                      </a:r>
                      <a:r>
                        <a:rPr lang="en-IN" sz="1400" b="1" dirty="0">
                          <a:latin typeface="Calibri"/>
                          <a:ea typeface="Calibri"/>
                          <a:cs typeface="Times New Roman"/>
                        </a:rPr>
                        <a:t>Dist. Collector Salem raised a demand </a:t>
                      </a:r>
                      <a:r>
                        <a:rPr lang="en-IN" sz="1400" b="1" i="1" dirty="0">
                          <a:latin typeface="Calibri"/>
                          <a:ea typeface="Calibri"/>
                          <a:cs typeface="Times New Roman"/>
                        </a:rPr>
                        <a:t>vide </a:t>
                      </a:r>
                      <a:r>
                        <a:rPr lang="en-IN" sz="1400" b="1" dirty="0">
                          <a:latin typeface="Calibri"/>
                          <a:ea typeface="Calibri"/>
                          <a:cs typeface="Cambria"/>
                        </a:rPr>
                        <a:t>order 18</a:t>
                      </a:r>
                      <a:r>
                        <a:rPr lang="en-IN" sz="1400" b="1" baseline="30000" dirty="0">
                          <a:latin typeface="Calibri"/>
                          <a:ea typeface="Calibri"/>
                          <a:cs typeface="Cambria"/>
                        </a:rPr>
                        <a:t>th</a:t>
                      </a:r>
                      <a:r>
                        <a:rPr lang="en-IN" sz="1400" b="1" dirty="0">
                          <a:latin typeface="Calibri"/>
                          <a:ea typeface="Calibri"/>
                          <a:cs typeface="Cambria"/>
                        </a:rPr>
                        <a:t> June 2019 directing Dalmia Bharat Sugar &amp; Industries Ltd. (DBSIL), project proponent here to pay sum of INR 11.44 </a:t>
                      </a:r>
                      <a:r>
                        <a:rPr lang="en-IN" sz="1400" b="1" dirty="0" err="1">
                          <a:latin typeface="Calibri"/>
                          <a:ea typeface="Calibri"/>
                          <a:cs typeface="Cambria"/>
                        </a:rPr>
                        <a:t>crore</a:t>
                      </a:r>
                      <a:r>
                        <a:rPr lang="en-IN" sz="1400" b="1" dirty="0">
                          <a:latin typeface="Calibri"/>
                          <a:ea typeface="Calibri"/>
                          <a:cs typeface="Cambria"/>
                        </a:rPr>
                        <a:t> (approx.) on the quantity of Dunite mined without EC for the period 1</a:t>
                      </a:r>
                      <a:r>
                        <a:rPr lang="en-IN" sz="1400" b="1" baseline="30000" dirty="0">
                          <a:latin typeface="Calibri"/>
                          <a:ea typeface="Calibri"/>
                          <a:cs typeface="Cambria"/>
                        </a:rPr>
                        <a:t>st</a:t>
                      </a:r>
                      <a:r>
                        <a:rPr lang="en-IN" sz="1400" b="1" dirty="0">
                          <a:latin typeface="Calibri"/>
                          <a:ea typeface="Calibri"/>
                          <a:cs typeface="Cambria"/>
                        </a:rPr>
                        <a:t> April 2000 to 31</a:t>
                      </a:r>
                      <a:r>
                        <a:rPr lang="en-IN" sz="1400" b="1" baseline="30000" dirty="0">
                          <a:latin typeface="Calibri"/>
                          <a:ea typeface="Calibri"/>
                          <a:cs typeface="Cambria"/>
                        </a:rPr>
                        <a:t>st</a:t>
                      </a:r>
                      <a:r>
                        <a:rPr lang="en-IN" sz="1400" b="1" dirty="0">
                          <a:latin typeface="Calibri"/>
                          <a:ea typeface="Calibri"/>
                          <a:cs typeface="Cambria"/>
                        </a:rPr>
                        <a:t> August 2018.</a:t>
                      </a:r>
                      <a:endParaRPr lang="en-US" sz="1400" dirty="0">
                        <a:latin typeface="Calibri"/>
                        <a:ea typeface="Calibri"/>
                        <a:cs typeface="Times New Roman"/>
                      </a:endParaRPr>
                    </a:p>
                    <a:p>
                      <a:pPr marL="0" marR="0" algn="just">
                        <a:lnSpc>
                          <a:spcPct val="107000"/>
                        </a:lnSpc>
                        <a:spcBef>
                          <a:spcPts val="0"/>
                        </a:spcBef>
                        <a:spcAft>
                          <a:spcPts val="800"/>
                        </a:spcAft>
                      </a:pPr>
                      <a:r>
                        <a:rPr lang="en-IN" sz="1400" dirty="0">
                          <a:latin typeface="Calibri"/>
                          <a:ea typeface="Calibri"/>
                          <a:cs typeface="Cambria"/>
                        </a:rPr>
                        <a:t>Writ for declaration to the effect that its mining lease has got extended till 31</a:t>
                      </a:r>
                      <a:r>
                        <a:rPr lang="en-IN" sz="1400" baseline="30000" dirty="0">
                          <a:latin typeface="Calibri"/>
                          <a:ea typeface="Calibri"/>
                          <a:cs typeface="Cambria"/>
                        </a:rPr>
                        <a:t>st</a:t>
                      </a:r>
                      <a:r>
                        <a:rPr lang="en-IN" sz="1400" dirty="0">
                          <a:latin typeface="Calibri"/>
                          <a:ea typeface="Calibri"/>
                          <a:cs typeface="Cambria"/>
                        </a:rPr>
                        <a:t> March 2030,</a:t>
                      </a:r>
                      <a:endParaRPr lang="en-US" sz="1400" dirty="0">
                        <a:latin typeface="Calibri"/>
                        <a:ea typeface="Calibri"/>
                        <a:cs typeface="Times New Roman"/>
                      </a:endParaRPr>
                    </a:p>
                  </a:txBody>
                  <a:tcPr marL="19334" marR="19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1200"/>
                        </a:spcAft>
                      </a:pPr>
                      <a:r>
                        <a:rPr lang="en-IN" sz="1400" dirty="0">
                          <a:latin typeface="Calibri"/>
                          <a:ea typeface="Times New Roman"/>
                          <a:cs typeface="Cambria"/>
                        </a:rPr>
                        <a:t>The said demand was challenged by the DBSIL before Hon’ble Madras High Court by WP No.894 and 889 of 2020 wherein DBSIL also sought a declaration to the effect that its mining lease has got extended till 31</a:t>
                      </a:r>
                      <a:r>
                        <a:rPr lang="en-IN" sz="1400" baseline="30000" dirty="0">
                          <a:latin typeface="Calibri"/>
                          <a:ea typeface="Times New Roman"/>
                          <a:cs typeface="Cambria"/>
                        </a:rPr>
                        <a:t>st</a:t>
                      </a:r>
                      <a:r>
                        <a:rPr lang="en-IN" sz="1400" dirty="0">
                          <a:latin typeface="Calibri"/>
                          <a:ea typeface="Times New Roman"/>
                          <a:cs typeface="Cambria"/>
                        </a:rPr>
                        <a:t> March, 2030, in which MoEF is also one of parties. The said writ petitions were dismissed by Hon’ble High Court </a:t>
                      </a:r>
                      <a:r>
                        <a:rPr lang="en-IN" sz="1400" i="1" dirty="0" err="1">
                          <a:latin typeface="Calibri"/>
                          <a:ea typeface="Times New Roman"/>
                          <a:cs typeface="Cambria"/>
                        </a:rPr>
                        <a:t>vide</a:t>
                      </a:r>
                      <a:r>
                        <a:rPr lang="en-IN" sz="1400" dirty="0" err="1">
                          <a:latin typeface="Calibri"/>
                          <a:ea typeface="Times New Roman"/>
                          <a:cs typeface="Cambria"/>
                        </a:rPr>
                        <a:t>its</a:t>
                      </a:r>
                      <a:r>
                        <a:rPr lang="en-IN" sz="1400" dirty="0">
                          <a:latin typeface="Calibri"/>
                          <a:ea typeface="Times New Roman"/>
                          <a:cs typeface="Cambria"/>
                        </a:rPr>
                        <a:t> orders dated 12</a:t>
                      </a:r>
                      <a:r>
                        <a:rPr lang="en-IN" sz="1400" baseline="30000" dirty="0">
                          <a:latin typeface="Calibri"/>
                          <a:ea typeface="Times New Roman"/>
                          <a:cs typeface="Cambria"/>
                        </a:rPr>
                        <a:t>th</a:t>
                      </a:r>
                      <a:r>
                        <a:rPr lang="en-IN" sz="1400" dirty="0">
                          <a:latin typeface="Calibri"/>
                          <a:ea typeface="Times New Roman"/>
                          <a:cs typeface="Cambria"/>
                        </a:rPr>
                        <a:t> June, 2020. The orders dated 12</a:t>
                      </a:r>
                      <a:r>
                        <a:rPr lang="en-IN" sz="1400" baseline="30000" dirty="0">
                          <a:latin typeface="Calibri"/>
                          <a:ea typeface="Times New Roman"/>
                          <a:cs typeface="Cambria"/>
                        </a:rPr>
                        <a:t>th</a:t>
                      </a:r>
                      <a:r>
                        <a:rPr lang="en-IN" sz="1400" dirty="0">
                          <a:latin typeface="Calibri"/>
                          <a:ea typeface="Times New Roman"/>
                          <a:cs typeface="Cambria"/>
                        </a:rPr>
                        <a:t> June, 2020 passed by Hon’ble High Court has been challenged by DBSIL </a:t>
                      </a:r>
                      <a:r>
                        <a:rPr lang="en-IN" sz="1400" i="1" dirty="0">
                          <a:latin typeface="Calibri"/>
                          <a:ea typeface="Times New Roman"/>
                          <a:cs typeface="Cambria"/>
                        </a:rPr>
                        <a:t>vide</a:t>
                      </a:r>
                      <a:r>
                        <a:rPr lang="en-IN" sz="1400" dirty="0">
                          <a:latin typeface="Calibri"/>
                          <a:ea typeface="Times New Roman"/>
                          <a:cs typeface="Cambria"/>
                        </a:rPr>
                        <a:t> Writ Appeal No 834 &amp; 835 of 2020 which are yet to be taken up for hearing</a:t>
                      </a:r>
                      <a:r>
                        <a:rPr lang="en-IN" sz="1400" b="1" dirty="0">
                          <a:latin typeface="Calibri"/>
                          <a:ea typeface="Times New Roman"/>
                          <a:cs typeface="Cambria"/>
                        </a:rPr>
                        <a:t>. </a:t>
                      </a:r>
                      <a:endParaRPr lang="en-US" sz="1400" dirty="0">
                        <a:latin typeface="Calibri"/>
                        <a:ea typeface="Times New Roman"/>
                      </a:endParaRPr>
                    </a:p>
                    <a:p>
                      <a:pPr marL="0" marR="0" algn="just">
                        <a:lnSpc>
                          <a:spcPct val="107000"/>
                        </a:lnSpc>
                        <a:spcBef>
                          <a:spcPts val="0"/>
                        </a:spcBef>
                        <a:spcAft>
                          <a:spcPts val="800"/>
                        </a:spcAft>
                      </a:pPr>
                      <a:r>
                        <a:rPr lang="en-IN" sz="1400" dirty="0">
                          <a:latin typeface="Calibri"/>
                          <a:ea typeface="Calibri"/>
                          <a:cs typeface="Cambria"/>
                        </a:rPr>
                        <a:t>In the meanwhile, Hon’ble Madurai Bench of Madras High Court in a different batch of writ petitions challenging demands by other District Collectors i</a:t>
                      </a:r>
                      <a:r>
                        <a:rPr lang="en-IN" sz="1400" dirty="0">
                          <a:latin typeface="Calibri"/>
                          <a:ea typeface="Calibri"/>
                          <a:cs typeface="Times New Roman"/>
                        </a:rPr>
                        <a:t>n terms of the said Supreme Court Order</a:t>
                      </a:r>
                      <a:r>
                        <a:rPr lang="en-IN" sz="1400" dirty="0">
                          <a:latin typeface="Calibri"/>
                          <a:ea typeface="Calibri"/>
                          <a:cs typeface="Cambria"/>
                        </a:rPr>
                        <a:t> dissented with the orders dated 12</a:t>
                      </a:r>
                      <a:r>
                        <a:rPr lang="en-IN" sz="1400" baseline="30000" dirty="0">
                          <a:latin typeface="Calibri"/>
                          <a:ea typeface="Calibri"/>
                          <a:cs typeface="Cambria"/>
                        </a:rPr>
                        <a:t>th</a:t>
                      </a:r>
                      <a:r>
                        <a:rPr lang="en-IN" sz="1400" dirty="0">
                          <a:latin typeface="Calibri"/>
                          <a:ea typeface="Calibri"/>
                          <a:cs typeface="Cambria"/>
                        </a:rPr>
                        <a:t> June, 2020 on the ground that raising of demand without opportunity of hearing may not be proper. The Madurai Bench of Madras High Court recorded its reasons for dissent in its order dated 19</a:t>
                      </a:r>
                      <a:r>
                        <a:rPr lang="en-IN" sz="1400" baseline="30000" dirty="0">
                          <a:latin typeface="Calibri"/>
                          <a:ea typeface="Calibri"/>
                          <a:cs typeface="Cambria"/>
                        </a:rPr>
                        <a:t>th</a:t>
                      </a:r>
                      <a:r>
                        <a:rPr lang="en-IN" sz="1400" dirty="0">
                          <a:latin typeface="Calibri"/>
                          <a:ea typeface="Calibri"/>
                          <a:cs typeface="Cambria"/>
                        </a:rPr>
                        <a:t> August 2020 in W.P(MD)No.24463 of 2018 and etc. batch and requested Hon’ble Chief Justice of Madras High Court to place the matter before an appropriate bench. Please See </a:t>
                      </a:r>
                      <a:r>
                        <a:rPr lang="en-IN" sz="1400" b="1" u="sng" dirty="0">
                          <a:latin typeface="Calibri"/>
                          <a:ea typeface="Calibri"/>
                          <a:cs typeface="Cambria"/>
                        </a:rPr>
                        <a:t>Annexure No-4</a:t>
                      </a:r>
                      <a:r>
                        <a:rPr lang="en-IN" sz="1400" b="1" dirty="0">
                          <a:latin typeface="Calibri"/>
                          <a:ea typeface="Calibri"/>
                          <a:cs typeface="Cambria"/>
                        </a:rPr>
                        <a:t>.</a:t>
                      </a:r>
                      <a:endParaRPr lang="en-US" sz="1400" dirty="0">
                        <a:latin typeface="Calibri"/>
                        <a:ea typeface="Calibri"/>
                        <a:cs typeface="Times New Roman"/>
                      </a:endParaRPr>
                    </a:p>
                    <a:p>
                      <a:pPr marL="0" marR="0" algn="just">
                        <a:lnSpc>
                          <a:spcPct val="107000"/>
                        </a:lnSpc>
                        <a:spcBef>
                          <a:spcPts val="0"/>
                        </a:spcBef>
                        <a:spcAft>
                          <a:spcPts val="800"/>
                        </a:spcAft>
                      </a:pPr>
                      <a:r>
                        <a:rPr lang="en-IN" sz="1400" dirty="0">
                          <a:latin typeface="Calibri"/>
                          <a:ea typeface="Calibri"/>
                          <a:cs typeface="Cambria"/>
                        </a:rPr>
                        <a:t>District Collector has also issued notice date 8</a:t>
                      </a:r>
                      <a:r>
                        <a:rPr lang="en-IN" sz="1400" baseline="30000" dirty="0">
                          <a:latin typeface="Calibri"/>
                          <a:ea typeface="Calibri"/>
                          <a:cs typeface="Cambria"/>
                        </a:rPr>
                        <a:t>th</a:t>
                      </a:r>
                      <a:r>
                        <a:rPr lang="en-IN" sz="1400" dirty="0">
                          <a:latin typeface="Calibri"/>
                          <a:ea typeface="Calibri"/>
                          <a:cs typeface="Cambria"/>
                        </a:rPr>
                        <a:t> July 2020 for recovery of the amount. We have requested to keep the recovery proceedings in abeyance in view of the matter being sub </a:t>
                      </a:r>
                      <a:r>
                        <a:rPr lang="en-IN" sz="1400" dirty="0" err="1">
                          <a:latin typeface="Calibri"/>
                          <a:ea typeface="Calibri"/>
                          <a:cs typeface="Cambria"/>
                        </a:rPr>
                        <a:t>judice</a:t>
                      </a:r>
                      <a:r>
                        <a:rPr lang="en-IN" sz="1400" dirty="0">
                          <a:latin typeface="Calibri"/>
                          <a:ea typeface="Calibri"/>
                          <a:cs typeface="Cambria"/>
                        </a:rPr>
                        <a:t>.</a:t>
                      </a:r>
                      <a:endParaRPr lang="en-US" sz="1400" dirty="0">
                        <a:latin typeface="Calibri"/>
                        <a:ea typeface="Calibri"/>
                        <a:cs typeface="Times New Roman"/>
                      </a:endParaRPr>
                    </a:p>
                  </a:txBody>
                  <a:tcPr marL="19334" marR="19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1200"/>
                        </a:spcAft>
                      </a:pPr>
                      <a:r>
                        <a:rPr lang="en-IN" sz="1400" dirty="0">
                          <a:latin typeface="Calibri"/>
                          <a:ea typeface="MS Mincho"/>
                          <a:cs typeface="Calibri"/>
                        </a:rPr>
                        <a:t>Pending </a:t>
                      </a:r>
                      <a:endParaRPr lang="en-US" sz="1400" dirty="0">
                        <a:latin typeface="Calibri"/>
                        <a:ea typeface="Times New Roman"/>
                      </a:endParaRPr>
                    </a:p>
                  </a:txBody>
                  <a:tcPr marL="19334" marR="19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381000"/>
          <a:ext cx="8610600" cy="6172200"/>
        </p:xfrm>
        <a:graphic>
          <a:graphicData uri="http://schemas.openxmlformats.org/drawingml/2006/table">
            <a:tbl>
              <a:tblPr/>
              <a:tblGrid>
                <a:gridCol w="656047"/>
                <a:gridCol w="2087153"/>
                <a:gridCol w="3962400"/>
                <a:gridCol w="1905000"/>
              </a:tblGrid>
              <a:tr h="3647209">
                <a:tc>
                  <a:txBody>
                    <a:bodyPr/>
                    <a:lstStyle/>
                    <a:p>
                      <a:pPr marL="0" marR="0">
                        <a:lnSpc>
                          <a:spcPct val="107000"/>
                        </a:lnSpc>
                        <a:spcBef>
                          <a:spcPts val="0"/>
                        </a:spcBef>
                        <a:spcAft>
                          <a:spcPts val="800"/>
                        </a:spcAft>
                      </a:pPr>
                      <a:r>
                        <a:rPr lang="en-IN" sz="1400" dirty="0">
                          <a:latin typeface="Calibri"/>
                          <a:ea typeface="Calibri"/>
                          <a:cs typeface="Times New Roman"/>
                        </a:rPr>
                        <a:t>4</a:t>
                      </a:r>
                      <a:endParaRPr lang="en-US" sz="1400" dirty="0">
                        <a:latin typeface="Calibri"/>
                        <a:ea typeface="Calibri"/>
                        <a:cs typeface="Times New Roman"/>
                      </a:endParaRPr>
                    </a:p>
                  </a:txBody>
                  <a:tcPr marL="19334" marR="19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IN" sz="1400">
                          <a:latin typeface="Calibri"/>
                          <a:ea typeface="Calibri"/>
                          <a:cs typeface="Cambria"/>
                        </a:rPr>
                        <a:t>District Collector, Salem has also raised</a:t>
                      </a:r>
                      <a:r>
                        <a:rPr lang="en-IN" sz="1400">
                          <a:latin typeface="Calibri"/>
                          <a:ea typeface="Calibri"/>
                          <a:cs typeface="Times New Roman"/>
                        </a:rPr>
                        <a:t> another demand </a:t>
                      </a:r>
                      <a:r>
                        <a:rPr lang="en-IN" sz="1400" i="1">
                          <a:latin typeface="Calibri"/>
                          <a:ea typeface="Calibri"/>
                          <a:cs typeface="Times New Roman"/>
                        </a:rPr>
                        <a:t>vide </a:t>
                      </a:r>
                      <a:r>
                        <a:rPr lang="en-IN" sz="1400">
                          <a:latin typeface="Calibri"/>
                          <a:ea typeface="Calibri"/>
                          <a:cs typeface="Cambria"/>
                        </a:rPr>
                        <a:t>order dated 8</a:t>
                      </a:r>
                      <a:r>
                        <a:rPr lang="en-IN" sz="1400" baseline="30000">
                          <a:latin typeface="Calibri"/>
                          <a:ea typeface="Calibri"/>
                          <a:cs typeface="Cambria"/>
                        </a:rPr>
                        <a:t>th</a:t>
                      </a:r>
                      <a:r>
                        <a:rPr lang="en-IN" sz="1400">
                          <a:latin typeface="Calibri"/>
                          <a:ea typeface="Calibri"/>
                          <a:cs typeface="Cambria"/>
                        </a:rPr>
                        <a:t> July, 2020 directing project proponent to pay sum of </a:t>
                      </a:r>
                      <a:r>
                        <a:rPr lang="en-IN" sz="1400" b="1">
                          <a:latin typeface="Calibri"/>
                          <a:ea typeface="Calibri"/>
                          <a:cs typeface="Cambria"/>
                        </a:rPr>
                        <a:t>INR 7.24 Crore</a:t>
                      </a:r>
                      <a:r>
                        <a:rPr lang="en-IN" sz="1400">
                          <a:latin typeface="Calibri"/>
                          <a:ea typeface="Calibri"/>
                          <a:cs typeface="Cambria"/>
                        </a:rPr>
                        <a:t> on the quantity of Magnesite mined without EC for the period 1</a:t>
                      </a:r>
                      <a:r>
                        <a:rPr lang="en-IN" sz="1400" baseline="30000">
                          <a:latin typeface="Calibri"/>
                          <a:ea typeface="Calibri"/>
                          <a:cs typeface="Cambria"/>
                        </a:rPr>
                        <a:t>st</a:t>
                      </a:r>
                      <a:r>
                        <a:rPr lang="en-IN" sz="1400">
                          <a:latin typeface="Calibri"/>
                          <a:ea typeface="Calibri"/>
                          <a:cs typeface="Cambria"/>
                        </a:rPr>
                        <a:t> April, 2000 to 31</a:t>
                      </a:r>
                      <a:r>
                        <a:rPr lang="en-IN" sz="1400" baseline="30000">
                          <a:latin typeface="Calibri"/>
                          <a:ea typeface="Calibri"/>
                          <a:cs typeface="Cambria"/>
                        </a:rPr>
                        <a:t>st</a:t>
                      </a:r>
                      <a:r>
                        <a:rPr lang="en-IN" sz="1400">
                          <a:latin typeface="Calibri"/>
                          <a:ea typeface="Calibri"/>
                          <a:cs typeface="Cambria"/>
                        </a:rPr>
                        <a:t> August, 2018 ( </a:t>
                      </a:r>
                      <a:r>
                        <a:rPr lang="en-IN" sz="1400" b="1">
                          <a:latin typeface="Calibri"/>
                          <a:ea typeface="Calibri"/>
                          <a:cs typeface="Cambria"/>
                        </a:rPr>
                        <a:t>Annexure -2 above</a:t>
                      </a:r>
                      <a:r>
                        <a:rPr lang="en-IN" sz="1400">
                          <a:latin typeface="Calibri"/>
                          <a:ea typeface="Calibri"/>
                          <a:cs typeface="Cambria"/>
                        </a:rPr>
                        <a:t>) </a:t>
                      </a:r>
                      <a:endParaRPr lang="en-US" sz="1400">
                        <a:latin typeface="Calibri"/>
                        <a:ea typeface="Calibri"/>
                        <a:cs typeface="Times New Roman"/>
                      </a:endParaRPr>
                    </a:p>
                  </a:txBody>
                  <a:tcPr marL="19334" marR="19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1200"/>
                        </a:spcAft>
                      </a:pPr>
                      <a:endParaRPr lang="en-IN" sz="1400" dirty="0">
                        <a:latin typeface="Calibri"/>
                        <a:ea typeface="Times New Roman"/>
                        <a:cs typeface="Cambria"/>
                      </a:endParaRPr>
                    </a:p>
                    <a:p>
                      <a:pPr algn="just">
                        <a:lnSpc>
                          <a:spcPct val="107000"/>
                        </a:lnSpc>
                        <a:spcAft>
                          <a:spcPts val="1200"/>
                        </a:spcAft>
                      </a:pPr>
                      <a:r>
                        <a:rPr lang="en-IN" sz="1400" dirty="0">
                          <a:latin typeface="Calibri"/>
                          <a:ea typeface="Times New Roman"/>
                          <a:cs typeface="Cambria"/>
                        </a:rPr>
                        <a:t>Project Proponent has sought basis of demand from District Collector.</a:t>
                      </a:r>
                      <a:endParaRPr lang="en-US" sz="1400" dirty="0">
                        <a:latin typeface="Calibri"/>
                        <a:ea typeface="Times New Roman"/>
                      </a:endParaRPr>
                    </a:p>
                  </a:txBody>
                  <a:tcPr marL="19334" marR="19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1200"/>
                        </a:spcAft>
                      </a:pPr>
                      <a:endParaRPr lang="en-IN" sz="1400">
                        <a:latin typeface="Calibri"/>
                        <a:ea typeface="MS Mincho"/>
                        <a:cs typeface="Calibri"/>
                      </a:endParaRPr>
                    </a:p>
                    <a:p>
                      <a:pPr algn="just">
                        <a:lnSpc>
                          <a:spcPct val="107000"/>
                        </a:lnSpc>
                        <a:spcAft>
                          <a:spcPts val="1200"/>
                        </a:spcAft>
                      </a:pPr>
                      <a:r>
                        <a:rPr lang="en-IN" sz="1400">
                          <a:latin typeface="Calibri"/>
                          <a:ea typeface="MS Mincho"/>
                          <a:cs typeface="Calibri"/>
                        </a:rPr>
                        <a:t>Pending </a:t>
                      </a:r>
                      <a:endParaRPr lang="en-US" sz="1400">
                        <a:latin typeface="Calibri"/>
                        <a:ea typeface="Times New Roman"/>
                      </a:endParaRPr>
                    </a:p>
                  </a:txBody>
                  <a:tcPr marL="19334" marR="19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4991">
                <a:tc>
                  <a:txBody>
                    <a:bodyPr/>
                    <a:lstStyle/>
                    <a:p>
                      <a:pPr marL="0" marR="0">
                        <a:lnSpc>
                          <a:spcPct val="107000"/>
                        </a:lnSpc>
                        <a:spcBef>
                          <a:spcPts val="0"/>
                        </a:spcBef>
                        <a:spcAft>
                          <a:spcPts val="800"/>
                        </a:spcAft>
                      </a:pPr>
                      <a:r>
                        <a:rPr lang="en-IN" sz="1400" dirty="0">
                          <a:latin typeface="Calibri"/>
                          <a:ea typeface="Calibri"/>
                          <a:cs typeface="Times New Roman"/>
                        </a:rPr>
                        <a:t>5</a:t>
                      </a:r>
                      <a:endParaRPr lang="en-US" sz="1400" dirty="0">
                        <a:latin typeface="Calibri"/>
                        <a:ea typeface="Calibri"/>
                        <a:cs typeface="Times New Roman"/>
                      </a:endParaRPr>
                    </a:p>
                  </a:txBody>
                  <a:tcPr marL="19334" marR="19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IN" sz="1400" spc="40" dirty="0">
                          <a:latin typeface="Calibri"/>
                          <a:ea typeface="Calibri"/>
                          <a:cs typeface="Times New Roman"/>
                        </a:rPr>
                        <a:t>District Collector’s demand of surface compensation of </a:t>
                      </a:r>
                      <a:r>
                        <a:rPr lang="en-IN" sz="1400" b="1" spc="40" dirty="0">
                          <a:latin typeface="Calibri"/>
                          <a:ea typeface="Calibri"/>
                          <a:cs typeface="Times New Roman"/>
                        </a:rPr>
                        <a:t>Rs.79,88,39,062</a:t>
                      </a:r>
                      <a:r>
                        <a:rPr lang="en-IN" sz="1400" spc="40" dirty="0">
                          <a:latin typeface="Calibri"/>
                          <a:ea typeface="Calibri"/>
                          <a:cs typeface="Times New Roman"/>
                        </a:rPr>
                        <a:t>from</a:t>
                      </a:r>
                      <a:r>
                        <a:rPr lang="en-IN" sz="1400" b="1" spc="40" dirty="0">
                          <a:latin typeface="Calibri"/>
                          <a:ea typeface="Calibri"/>
                          <a:cs typeface="Times New Roman"/>
                        </a:rPr>
                        <a:t>20.08.1966</a:t>
                      </a:r>
                      <a:r>
                        <a:rPr lang="en-IN" sz="1400" spc="40" dirty="0">
                          <a:latin typeface="Calibri"/>
                          <a:ea typeface="Calibri"/>
                          <a:cs typeface="Times New Roman"/>
                        </a:rPr>
                        <a:t> till </a:t>
                      </a:r>
                      <a:r>
                        <a:rPr lang="en-IN" sz="1400" b="1" spc="40" dirty="0">
                          <a:latin typeface="Calibri"/>
                          <a:ea typeface="Calibri"/>
                          <a:cs typeface="Times New Roman"/>
                        </a:rPr>
                        <a:t>31.10.2017. Copy of Demand Letter is enclosed as Annexure 11-a)</a:t>
                      </a:r>
                      <a:endParaRPr lang="en-US" sz="1400" dirty="0">
                        <a:latin typeface="Calibri"/>
                        <a:ea typeface="Calibri"/>
                        <a:cs typeface="Times New Roman"/>
                      </a:endParaRPr>
                    </a:p>
                  </a:txBody>
                  <a:tcPr marL="19334" marR="19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IN" sz="1400" dirty="0">
                          <a:latin typeface="Calibri"/>
                          <a:ea typeface="Calibri"/>
                          <a:cs typeface="Cambria"/>
                        </a:rPr>
                        <a:t>Project Proponent has filed W.P.No.</a:t>
                      </a:r>
                      <a:r>
                        <a:rPr lang="en-IN" sz="1400" spc="40" dirty="0">
                          <a:latin typeface="Calibri"/>
                          <a:ea typeface="Calibri"/>
                          <a:cs typeface="Times New Roman"/>
                        </a:rPr>
                        <a:t>2517 of 2018 before Madras High Court. The said demand has been stayed by Madras HC vide orders dated </a:t>
                      </a:r>
                      <a:r>
                        <a:rPr lang="en-IN" sz="1400" b="1" spc="40" dirty="0">
                          <a:latin typeface="Calibri"/>
                          <a:ea typeface="Calibri"/>
                          <a:cs typeface="Times New Roman"/>
                        </a:rPr>
                        <a:t>6</a:t>
                      </a:r>
                      <a:r>
                        <a:rPr lang="en-IN" sz="1400" b="1" spc="40" baseline="30000" dirty="0">
                          <a:latin typeface="Calibri"/>
                          <a:ea typeface="Calibri"/>
                          <a:cs typeface="Times New Roman"/>
                        </a:rPr>
                        <a:t>th</a:t>
                      </a:r>
                      <a:r>
                        <a:rPr lang="en-IN" sz="1400" b="1" spc="40" dirty="0">
                          <a:latin typeface="Calibri"/>
                          <a:ea typeface="Calibri"/>
                          <a:cs typeface="Times New Roman"/>
                        </a:rPr>
                        <a:t>February, 2018</a:t>
                      </a:r>
                      <a:r>
                        <a:rPr lang="en-IN" sz="1400" spc="40" dirty="0">
                          <a:latin typeface="Calibri"/>
                          <a:ea typeface="Calibri"/>
                          <a:cs typeface="Times New Roman"/>
                        </a:rPr>
                        <a:t>. Order copy marked as </a:t>
                      </a:r>
                      <a:r>
                        <a:rPr lang="en-IN" sz="1400" b="1" u="sng" spc="40" dirty="0">
                          <a:latin typeface="Calibri"/>
                          <a:ea typeface="Calibri"/>
                          <a:cs typeface="Times New Roman"/>
                        </a:rPr>
                        <a:t>Annexure No-11(b).</a:t>
                      </a:r>
                      <a:endParaRPr lang="en-US" sz="1400" dirty="0">
                        <a:latin typeface="Calibri"/>
                        <a:ea typeface="Calibri"/>
                        <a:cs typeface="Times New Roman"/>
                      </a:endParaRPr>
                    </a:p>
                  </a:txBody>
                  <a:tcPr marL="19334" marR="19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1200"/>
                        </a:spcAft>
                      </a:pPr>
                      <a:r>
                        <a:rPr lang="en-IN" sz="1400" spc="40" dirty="0">
                          <a:latin typeface="Calibri"/>
                          <a:ea typeface="Times New Roman"/>
                        </a:rPr>
                        <a:t>The Stay has been continued by the order dated 07.03.2018. marked as </a:t>
                      </a:r>
                      <a:r>
                        <a:rPr lang="en-IN" sz="1400" b="1" u="sng" spc="40" dirty="0">
                          <a:latin typeface="Calibri"/>
                          <a:ea typeface="Times New Roman"/>
                        </a:rPr>
                        <a:t>Annexure No-11 (c).</a:t>
                      </a:r>
                      <a:endParaRPr lang="en-US" sz="1400" dirty="0">
                        <a:latin typeface="Calibri"/>
                        <a:ea typeface="Times New Roman"/>
                      </a:endParaRPr>
                    </a:p>
                  </a:txBody>
                  <a:tcPr marL="19334" marR="19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81000" y="762000"/>
            <a:ext cx="82296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763" marR="0" lvl="1" algn="just" defTabSz="914400" rtl="0" eaLnBrk="1" fontAlgn="base" latinLnBrk="0" hangingPunct="1">
              <a:spcBef>
                <a:spcPct val="0"/>
              </a:spcBef>
              <a:spcAft>
                <a:spcPct val="0"/>
              </a:spcAft>
              <a:buClrTx/>
              <a:buSzTx/>
              <a:buFont typeface="Wingdings" pitchFamily="2" charset="2"/>
              <a:buChar char="q"/>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Supreme Court of India in W.P. (Civil).NO.114 of 2014 and W.P.(C).No.194 of 2014 pronounced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judgement</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dated 04.04.2016.Inpara 25, Page24 of the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Judgement</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 court mentioned; quote:</a:t>
            </a:r>
          </a:p>
          <a:p>
            <a:pPr marL="457200" marR="0" lvl="1" indent="0" algn="just" defTabSz="914400" rtl="0" eaLnBrk="1" fontAlgn="base" latinLnBrk="0" hangingPunct="1">
              <a:spcBef>
                <a:spcPct val="0"/>
              </a:spcBef>
              <a:spcAft>
                <a:spcPct val="0"/>
              </a:spcAft>
              <a:buClrTx/>
              <a:buSzTx/>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Under Sub Section (5) &amp; (6) of Section 8 (A) in our view, such lease holders, who had moved application</a:t>
            </a:r>
          </a:p>
          <a:p>
            <a:pPr marL="0" marR="0" lvl="0" indent="0" algn="just" defTabSz="914400" rtl="0" eaLnBrk="0" fontAlgn="base" latinLnBrk="0" hangingPunct="0">
              <a:spcBef>
                <a:spcPct val="0"/>
              </a:spcBef>
              <a:spcAft>
                <a:spcPct val="0"/>
              </a:spcAft>
              <a:buClrTx/>
              <a:buSzTx/>
              <a:buFontTx/>
              <a:buNone/>
              <a:tabLst/>
            </a:pPr>
            <a:r>
              <a:rPr lang="en-US" sz="1600" b="1" i="1" dirty="0" smtClean="0">
                <a:latin typeface="Calibri" pitchFamily="34" charset="0"/>
                <a:ea typeface="Calibri" pitchFamily="34" charset="0"/>
                <a:cs typeface="Times New Roman" pitchFamily="18" charset="0"/>
              </a:rPr>
              <a:t>           </a:t>
            </a:r>
            <a:r>
              <a:rPr kumimoji="0" lang="en-US"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for</a:t>
            </a:r>
            <a:r>
              <a:rPr kumimoji="0" lang="en-US" sz="1600" b="1" i="1"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renewal of captive/non captive mines, would be entitled to continue up to 31.03.2030/31.03.2020</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p>
          <a:p>
            <a:pPr marL="0" marR="0" lvl="0" indent="0" algn="just" defTabSz="914400" rtl="0" eaLnBrk="0" fontAlgn="base" latinLnBrk="0" hangingPunct="0">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 view of the above it is clear that since DBSIL has already timely moved an application for renewal of its application of its Mining Lease, no specific order refusing renewal of Mining lease was passed till the promulgation of MMDR 2015 therefore the mining lease in question got automatically extended up to 31</a:t>
            </a:r>
            <a:r>
              <a:rPr kumimoji="0" lang="en-US" sz="16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st</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March 2030, hence  no letter of intent or NOC would be required by the Department of Geology and Mines to effectuate the said automatic extension of Mining lease till </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31</a:t>
            </a:r>
            <a:r>
              <a:rPr kumimoji="0" lang="en-US" sz="16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st</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March, 2030</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in view of the Section 8(A) (5) and (6) of MMDR Amendment Act, 2015. It is pertinent to mention here that while drawing the above conclusions the Apex Court has not made any distinction between first renewal and second renewal of Mining leases.</a:t>
            </a:r>
          </a:p>
          <a:p>
            <a:pPr marL="0" marR="0" lvl="0" indent="0" algn="just" defTabSz="914400" rtl="0" eaLnBrk="0" fontAlgn="base" latinLnBrk="0" hangingPunct="0">
              <a:spcBef>
                <a:spcPct val="0"/>
              </a:spcBef>
              <a:spcAft>
                <a:spcPct val="0"/>
              </a:spcAft>
              <a:buClrTx/>
              <a:buSzTx/>
              <a:buFontTx/>
              <a:buNone/>
              <a:tabLst/>
            </a:pPr>
            <a:endParaRPr lang="en-US" sz="1600" dirty="0" smtClean="0">
              <a:latin typeface="Calibri" pitchFamily="34" charset="0"/>
              <a:cs typeface="Times New Roman" pitchFamily="18" charset="0"/>
            </a:endParaRPr>
          </a:p>
          <a:p>
            <a:pPr marL="0" marR="0" lvl="0" indent="0" algn="just" defTabSz="914400" rtl="0" eaLnBrk="0" fontAlgn="base" latinLnBrk="0" hangingPunct="0">
              <a:spcBef>
                <a:spcPct val="0"/>
              </a:spcBef>
              <a:spcAft>
                <a:spcPct val="0"/>
              </a:spcAft>
              <a:buClrTx/>
              <a:buSzTx/>
              <a:buFont typeface="Wingdings" pitchFamily="2" charset="2"/>
              <a:buChar char="q"/>
              <a:tabLst/>
            </a:pPr>
            <a:r>
              <a:rPr kumimoji="0" lang="en-US" sz="1600" b="0" i="0" u="none" strike="noStrike" cap="none" normalizeH="0" baseline="0" dirty="0" smtClean="0">
                <a:ln>
                  <a:noFill/>
                </a:ln>
                <a:solidFill>
                  <a:schemeClr val="tx1"/>
                </a:solidFill>
                <a:effectLst/>
                <a:latin typeface="Calibri" pitchFamily="34" charset="0"/>
                <a:cs typeface="Times New Roman" pitchFamily="18" charset="0"/>
              </a:rPr>
              <a:t>Please</a:t>
            </a:r>
            <a:r>
              <a:rPr kumimoji="0" lang="en-US" sz="1600" b="0" i="0" u="none" strike="noStrike" cap="none" normalizeH="0" dirty="0" smtClean="0">
                <a:ln>
                  <a:noFill/>
                </a:ln>
                <a:solidFill>
                  <a:schemeClr val="tx1"/>
                </a:solidFill>
                <a:effectLst/>
                <a:latin typeface="Calibri" pitchFamily="34" charset="0"/>
                <a:cs typeface="Times New Roman" pitchFamily="18" charset="0"/>
              </a:rPr>
              <a:t> see Paragraph 1 of MOEF Circular No: F.NO.J-11013/41/2006-IA-II (I) dated 21-11-2006.</a:t>
            </a:r>
            <a:r>
              <a:rPr lang="en-US" sz="1600" dirty="0" smtClean="0">
                <a:latin typeface="Calibri" pitchFamily="34" charset="0"/>
                <a:cs typeface="Times New Roman" pitchFamily="18" charset="0"/>
              </a:rPr>
              <a:t> wherein it is stated that no NOC  or Letter of Intent from State Government or SPCB to complete process of EC.</a:t>
            </a:r>
            <a:br>
              <a:rPr lang="en-US" sz="1600" dirty="0" smtClean="0">
                <a:latin typeface="Calibri" pitchFamily="34" charset="0"/>
                <a:cs typeface="Times New Roman" pitchFamily="18" charset="0"/>
              </a:rPr>
            </a:br>
            <a:endParaRPr lang="en-US" sz="1600" dirty="0" smtClean="0">
              <a:latin typeface="Calibri" pitchFamily="34" charset="0"/>
              <a:cs typeface="Times New Roman" pitchFamily="18" charset="0"/>
            </a:endParaRPr>
          </a:p>
          <a:p>
            <a:pPr marL="0" marR="0" lvl="0" indent="0" algn="just" defTabSz="914400" rtl="0" eaLnBrk="0" fontAlgn="base" latinLnBrk="0" hangingPunct="0">
              <a:spcBef>
                <a:spcPct val="0"/>
              </a:spcBef>
              <a:spcAft>
                <a:spcPct val="0"/>
              </a:spcAft>
              <a:buClrTx/>
              <a:buSzTx/>
              <a:buFont typeface="Wingdings" pitchFamily="2" charset="2"/>
              <a:buChar char="q"/>
              <a:tabLst/>
            </a:pPr>
            <a:r>
              <a:rPr kumimoji="0" lang="en-US" sz="1600" b="0" i="0" u="none" strike="noStrike" cap="none" normalizeH="0" baseline="0" dirty="0" smtClean="0">
                <a:ln>
                  <a:noFill/>
                </a:ln>
                <a:solidFill>
                  <a:schemeClr val="tx1"/>
                </a:solidFill>
                <a:effectLst/>
                <a:latin typeface="Calibri" pitchFamily="34" charset="0"/>
                <a:cs typeface="Times New Roman" pitchFamily="18" charset="0"/>
              </a:rPr>
              <a:t>As</a:t>
            </a:r>
            <a:r>
              <a:rPr kumimoji="0" lang="en-US" sz="1600" b="0" i="0" u="none" strike="noStrike" cap="none" normalizeH="0" dirty="0" smtClean="0">
                <a:ln>
                  <a:noFill/>
                </a:ln>
                <a:solidFill>
                  <a:schemeClr val="tx1"/>
                </a:solidFill>
                <a:effectLst/>
                <a:latin typeface="Calibri" pitchFamily="34" charset="0"/>
                <a:cs typeface="Times New Roman" pitchFamily="18" charset="0"/>
              </a:rPr>
              <a:t> per Director of Geology &amp; Mining, Chennai letter no: 5405/PM4/2019 dated 13.03.2020 ther</a:t>
            </a:r>
            <a:r>
              <a:rPr lang="en-US" sz="1600" dirty="0" smtClean="0">
                <a:latin typeface="Calibri" pitchFamily="34" charset="0"/>
                <a:cs typeface="Times New Roman" pitchFamily="18" charset="0"/>
              </a:rPr>
              <a:t>e is no provision for issuance of LOI in MMDR Act.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152400" y="27317"/>
            <a:ext cx="8686800" cy="707886"/>
          </a:xfrm>
          <a:prstGeom prst="rect">
            <a:avLst/>
          </a:prstGeom>
          <a:solidFill>
            <a:srgbClr val="00B0F0"/>
          </a:solidFill>
        </p:spPr>
        <p:txBody>
          <a:bodyPr wrap="square">
            <a:spAutoFit/>
          </a:bodyPr>
          <a:lstStyle/>
          <a:p>
            <a:pPr algn="ctr"/>
            <a:r>
              <a:rPr lang="en-US" sz="2000" b="1" u="sng" dirty="0"/>
              <a:t>ADS </a:t>
            </a:r>
            <a:r>
              <a:rPr lang="en-US" sz="2000" b="1" u="sng" dirty="0" smtClean="0"/>
              <a:t>No-5</a:t>
            </a:r>
            <a:endParaRPr lang="en-US" sz="2000" b="1" u="sng" dirty="0"/>
          </a:p>
          <a:p>
            <a:pPr algn="ctr"/>
            <a:r>
              <a:rPr lang="en-US" sz="2000" b="1" dirty="0"/>
              <a:t>LETTER OF INTENT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81000" y="883536"/>
            <a:ext cx="3810000" cy="5532571"/>
          </a:xfrm>
          <a:prstGeom prst="rect">
            <a:avLst/>
          </a:prstGeom>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343400" y="838200"/>
            <a:ext cx="4203583" cy="5623245"/>
          </a:xfrm>
          <a:prstGeom prst="rect">
            <a:avLst/>
          </a:prstGeom>
        </p:spPr>
      </p:pic>
    </p:spTree>
    <p:extLst>
      <p:ext uri="{BB962C8B-B14F-4D97-AF65-F5344CB8AC3E}">
        <p14:creationId xmlns="" xmlns:p14="http://schemas.microsoft.com/office/powerpoint/2010/main" val="1107483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57400" y="304800"/>
            <a:ext cx="4800600" cy="6324600"/>
          </a:xfrm>
          <a:prstGeom prst="rect">
            <a:avLst/>
          </a:prstGeom>
        </p:spPr>
      </p:pic>
    </p:spTree>
    <p:extLst>
      <p:ext uri="{BB962C8B-B14F-4D97-AF65-F5344CB8AC3E}">
        <p14:creationId xmlns="" xmlns:p14="http://schemas.microsoft.com/office/powerpoint/2010/main" val="4080785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7317"/>
            <a:ext cx="8686800" cy="707886"/>
          </a:xfrm>
          <a:prstGeom prst="rect">
            <a:avLst/>
          </a:prstGeom>
          <a:solidFill>
            <a:srgbClr val="00B0F0"/>
          </a:solidFill>
        </p:spPr>
        <p:txBody>
          <a:bodyPr wrap="square">
            <a:spAutoFit/>
          </a:bodyPr>
          <a:lstStyle/>
          <a:p>
            <a:pPr algn="ctr"/>
            <a:r>
              <a:rPr lang="en-US" sz="2000" b="1" u="sng" dirty="0"/>
              <a:t>ADS </a:t>
            </a:r>
            <a:r>
              <a:rPr lang="en-US" sz="2000" b="1" u="sng" dirty="0" smtClean="0"/>
              <a:t>No-6</a:t>
            </a:r>
            <a:endParaRPr lang="en-US" sz="2000" b="1" u="sng" dirty="0"/>
          </a:p>
          <a:p>
            <a:pPr algn="ctr"/>
            <a:r>
              <a:rPr lang="en-US" sz="2000" b="1" dirty="0" smtClean="0"/>
              <a:t>JUSTIFICATION FOR MINING:</a:t>
            </a:r>
            <a:endParaRPr lang="en-US" sz="2000" b="1" dirty="0"/>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95800" y="990600"/>
            <a:ext cx="4572000" cy="5486400"/>
          </a:xfrm>
          <a:prstGeom prst="rect">
            <a:avLst/>
          </a:prstGeom>
        </p:spPr>
      </p:pic>
      <p:sp>
        <p:nvSpPr>
          <p:cNvPr id="4" name="Rectangle 3"/>
          <p:cNvSpPr/>
          <p:nvPr/>
        </p:nvSpPr>
        <p:spPr>
          <a:xfrm>
            <a:off x="152400" y="1600200"/>
            <a:ext cx="4343400" cy="3693319"/>
          </a:xfrm>
          <a:prstGeom prst="rect">
            <a:avLst/>
          </a:prstGeom>
        </p:spPr>
        <p:txBody>
          <a:bodyPr wrap="square">
            <a:spAutoFit/>
          </a:bodyPr>
          <a:lstStyle/>
          <a:p>
            <a:pPr algn="just">
              <a:buFont typeface="Wingdings" pitchFamily="2" charset="2"/>
              <a:buChar char="q"/>
            </a:pPr>
            <a:r>
              <a:rPr lang="en-US" dirty="0" smtClean="0"/>
              <a:t>Deepening &amp; </a:t>
            </a:r>
            <a:r>
              <a:rPr lang="en-US" dirty="0" err="1" smtClean="0"/>
              <a:t>Desilting</a:t>
            </a:r>
            <a:r>
              <a:rPr lang="en-US" dirty="0" smtClean="0"/>
              <a:t> of water pits only is carried out under District Collectors Order ROC N0.711/2019/Mineral A dated 01.08.2019 under PM </a:t>
            </a:r>
            <a:r>
              <a:rPr lang="en-US" dirty="0" err="1" smtClean="0"/>
              <a:t>Jal</a:t>
            </a:r>
            <a:r>
              <a:rPr lang="en-US" dirty="0" smtClean="0"/>
              <a:t> </a:t>
            </a:r>
            <a:r>
              <a:rPr lang="en-US" dirty="0" err="1" smtClean="0"/>
              <a:t>Sakthi</a:t>
            </a:r>
            <a:r>
              <a:rPr lang="en-US" dirty="0" smtClean="0"/>
              <a:t> </a:t>
            </a:r>
            <a:r>
              <a:rPr lang="en-US" dirty="0" err="1" smtClean="0"/>
              <a:t>Abhiyan</a:t>
            </a:r>
            <a:r>
              <a:rPr lang="en-US" dirty="0" smtClean="0"/>
              <a:t> </a:t>
            </a:r>
            <a:r>
              <a:rPr lang="en-US" dirty="0" err="1" smtClean="0"/>
              <a:t>Yojana</a:t>
            </a:r>
            <a:r>
              <a:rPr lang="en-US" dirty="0" smtClean="0"/>
              <a:t> for augmenting drinking water supply in the water scarce villages in Salem and </a:t>
            </a:r>
            <a:r>
              <a:rPr lang="en-US" dirty="0" err="1" smtClean="0"/>
              <a:t>Omalur</a:t>
            </a:r>
            <a:r>
              <a:rPr lang="en-US" dirty="0" smtClean="0"/>
              <a:t> </a:t>
            </a:r>
            <a:r>
              <a:rPr lang="en-US" dirty="0" err="1" smtClean="0"/>
              <a:t>Taluks</a:t>
            </a:r>
            <a:r>
              <a:rPr lang="en-US" dirty="0" smtClean="0"/>
              <a:t>.</a:t>
            </a:r>
          </a:p>
          <a:p>
            <a:pPr algn="just"/>
            <a:endParaRPr lang="en-US" dirty="0" smtClean="0"/>
          </a:p>
          <a:p>
            <a:pPr algn="just"/>
            <a:endParaRPr lang="en-US" dirty="0" smtClean="0"/>
          </a:p>
          <a:p>
            <a:pPr algn="just">
              <a:buFont typeface="Wingdings" pitchFamily="2" charset="2"/>
              <a:buChar char="q"/>
            </a:pPr>
            <a:r>
              <a:rPr lang="en-US" dirty="0" err="1" smtClean="0"/>
              <a:t>Chettichavadi</a:t>
            </a:r>
            <a:r>
              <a:rPr lang="en-US" dirty="0" smtClean="0"/>
              <a:t> Village </a:t>
            </a:r>
            <a:r>
              <a:rPr lang="en-US" dirty="0" err="1" smtClean="0"/>
              <a:t>Panchayat</a:t>
            </a:r>
            <a:r>
              <a:rPr lang="en-US" dirty="0" smtClean="0"/>
              <a:t> President issued a thanks giving letter to the Prime Minister Office dated 29.10.2020 for the </a:t>
            </a:r>
            <a:r>
              <a:rPr lang="en-US" dirty="0" err="1" smtClean="0"/>
              <a:t>Jal</a:t>
            </a:r>
            <a:r>
              <a:rPr lang="en-US" dirty="0" smtClean="0"/>
              <a:t> </a:t>
            </a:r>
            <a:r>
              <a:rPr lang="en-US" dirty="0" err="1" smtClean="0"/>
              <a:t>Sakthi</a:t>
            </a:r>
            <a:r>
              <a:rPr lang="en-US" dirty="0" smtClean="0"/>
              <a:t>  </a:t>
            </a:r>
            <a:r>
              <a:rPr lang="en-US" dirty="0" err="1" smtClean="0"/>
              <a:t>Abhiyan</a:t>
            </a:r>
            <a:r>
              <a:rPr lang="en-US" dirty="0" smtClean="0"/>
              <a:t> </a:t>
            </a:r>
            <a:r>
              <a:rPr lang="en-US" dirty="0" err="1" smtClean="0"/>
              <a:t>Yojana</a:t>
            </a:r>
            <a:r>
              <a:rPr lang="en-US" dirty="0" smtClean="0"/>
              <a:t>.</a:t>
            </a:r>
            <a:endParaRPr lang="en-US" dirty="0"/>
          </a:p>
        </p:txBody>
      </p:sp>
    </p:spTree>
    <p:extLst>
      <p:ext uri="{BB962C8B-B14F-4D97-AF65-F5344CB8AC3E}">
        <p14:creationId xmlns="" xmlns:p14="http://schemas.microsoft.com/office/powerpoint/2010/main" val="2252401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28600" y="533401"/>
          <a:ext cx="8763000" cy="6100305"/>
        </p:xfrm>
        <a:graphic>
          <a:graphicData uri="http://schemas.openxmlformats.org/drawingml/2006/table">
            <a:tbl>
              <a:tblPr firstRow="1" bandRow="1">
                <a:tableStyleId>{5940675A-B579-460E-94D1-54222C63F5DA}</a:tableStyleId>
              </a:tblPr>
              <a:tblGrid>
                <a:gridCol w="1828800"/>
                <a:gridCol w="6934200"/>
              </a:tblGrid>
              <a:tr h="520991">
                <a:tc>
                  <a:txBody>
                    <a:bodyPr/>
                    <a:lstStyle/>
                    <a:p>
                      <a:pPr algn="l">
                        <a:lnSpc>
                          <a:spcPct val="150000"/>
                        </a:lnSpc>
                      </a:pPr>
                      <a:r>
                        <a:rPr lang="en-US" sz="2000" b="1" dirty="0" smtClean="0">
                          <a:solidFill>
                            <a:schemeClr val="tx1"/>
                          </a:solidFill>
                          <a:latin typeface="Andalus" pitchFamily="18" charset="-78"/>
                          <a:cs typeface="Andalus" pitchFamily="18" charset="-78"/>
                        </a:rPr>
                        <a:t>Description</a:t>
                      </a:r>
                      <a:endParaRPr lang="en-US" sz="2000" b="1" dirty="0">
                        <a:solidFill>
                          <a:schemeClr val="tx1"/>
                        </a:solidFill>
                        <a:latin typeface="Andalus" pitchFamily="18" charset="-78"/>
                        <a:cs typeface="Andalus" pitchFamily="18" charset="-78"/>
                      </a:endParaRPr>
                    </a:p>
                  </a:txBody>
                  <a:tcPr>
                    <a:solidFill>
                      <a:srgbClr val="00B0F0"/>
                    </a:solidFill>
                  </a:tcPr>
                </a:tc>
                <a:tc>
                  <a:txBody>
                    <a:bodyPr/>
                    <a:lstStyle/>
                    <a:p>
                      <a:pPr algn="l">
                        <a:lnSpc>
                          <a:spcPct val="150000"/>
                        </a:lnSpc>
                      </a:pPr>
                      <a:r>
                        <a:rPr lang="en-US" sz="2000" b="1" dirty="0" smtClean="0">
                          <a:solidFill>
                            <a:schemeClr val="tx1"/>
                          </a:solidFill>
                          <a:latin typeface="Andalus" pitchFamily="18" charset="-78"/>
                          <a:cs typeface="Andalus" pitchFamily="18" charset="-78"/>
                        </a:rPr>
                        <a:t>                              Lease particulars</a:t>
                      </a:r>
                      <a:endParaRPr lang="en-US" sz="2000" b="1" dirty="0">
                        <a:solidFill>
                          <a:schemeClr val="tx1"/>
                        </a:solidFill>
                        <a:latin typeface="Andalus" pitchFamily="18" charset="-78"/>
                        <a:cs typeface="Andalus" pitchFamily="18" charset="-78"/>
                      </a:endParaRPr>
                    </a:p>
                  </a:txBody>
                  <a:tcPr>
                    <a:solidFill>
                      <a:srgbClr val="00B0F0"/>
                    </a:solidFill>
                  </a:tcPr>
                </a:tc>
              </a:tr>
              <a:tr h="636765">
                <a:tc>
                  <a:txBody>
                    <a:bodyPr/>
                    <a:lstStyle/>
                    <a:p>
                      <a:pPr marL="34925" algn="l">
                        <a:lnSpc>
                          <a:spcPct val="100000"/>
                        </a:lnSpc>
                        <a:spcBef>
                          <a:spcPts val="90"/>
                        </a:spcBef>
                      </a:pPr>
                      <a:r>
                        <a:rPr lang="en-US" sz="2000" dirty="0" smtClean="0">
                          <a:latin typeface="Andalus" pitchFamily="18" charset="-78"/>
                          <a:cs typeface="Andalus" pitchFamily="18" charset="-78"/>
                        </a:rPr>
                        <a:t>Initial</a:t>
                      </a:r>
                      <a:r>
                        <a:rPr lang="en-US" sz="2000" baseline="0" dirty="0" smtClean="0">
                          <a:latin typeface="Andalus" pitchFamily="18" charset="-78"/>
                          <a:cs typeface="Andalus" pitchFamily="18" charset="-78"/>
                        </a:rPr>
                        <a:t> Grant of Lease</a:t>
                      </a:r>
                      <a:endParaRPr sz="2000">
                        <a:latin typeface="Andalus" pitchFamily="18" charset="-78"/>
                        <a:cs typeface="Andalus" pitchFamily="18" charset="-78"/>
                      </a:endParaRPr>
                    </a:p>
                  </a:txBody>
                  <a:tcPr marL="0" marR="0" marT="0" marB="0"/>
                </a:tc>
                <a:tc>
                  <a:txBody>
                    <a:bodyPr/>
                    <a:lstStyle/>
                    <a:p>
                      <a:pPr marL="62230" marR="0" indent="0" algn="l" defTabSz="914400" rtl="0" eaLnBrk="1" fontAlgn="auto" latinLnBrk="0" hangingPunct="1">
                        <a:lnSpc>
                          <a:spcPct val="100000"/>
                        </a:lnSpc>
                        <a:spcBef>
                          <a:spcPts val="90"/>
                        </a:spcBef>
                        <a:spcAft>
                          <a:spcPts val="0"/>
                        </a:spcAft>
                        <a:buClrTx/>
                        <a:buSzTx/>
                        <a:buFontTx/>
                        <a:buNone/>
                        <a:tabLst/>
                        <a:defRPr/>
                      </a:pPr>
                      <a:r>
                        <a:rPr lang="en-US" sz="2000" dirty="0" smtClean="0">
                          <a:latin typeface="Andalus" pitchFamily="18" charset="-78"/>
                          <a:cs typeface="Andalus" pitchFamily="18" charset="-78"/>
                        </a:rPr>
                        <a:t>G.O Ms. No: 903 dt 25.02.1966 </a:t>
                      </a:r>
                    </a:p>
                    <a:p>
                      <a:pPr marL="62230" marR="0" indent="0" algn="l" defTabSz="914400" rtl="0" eaLnBrk="1" fontAlgn="auto" latinLnBrk="0" hangingPunct="1">
                        <a:lnSpc>
                          <a:spcPct val="100000"/>
                        </a:lnSpc>
                        <a:spcBef>
                          <a:spcPts val="90"/>
                        </a:spcBef>
                        <a:spcAft>
                          <a:spcPts val="0"/>
                        </a:spcAft>
                        <a:buClrTx/>
                        <a:buSzTx/>
                        <a:buFontTx/>
                        <a:buNone/>
                        <a:tabLst/>
                        <a:defRPr/>
                      </a:pPr>
                      <a:r>
                        <a:rPr lang="en-US" sz="2000" dirty="0" smtClean="0">
                          <a:latin typeface="Andalus" pitchFamily="18" charset="-78"/>
                          <a:cs typeface="Andalus" pitchFamily="18" charset="-78"/>
                        </a:rPr>
                        <a:t>(</a:t>
                      </a:r>
                      <a:r>
                        <a:rPr lang="en-US" sz="2000" b="1" dirty="0" smtClean="0">
                          <a:latin typeface="Andalus" pitchFamily="18" charset="-78"/>
                          <a:cs typeface="Andalus" pitchFamily="18" charset="-78"/>
                        </a:rPr>
                        <a:t>20.08.1966 -19.08.1986</a:t>
                      </a:r>
                      <a:r>
                        <a:rPr lang="en-US" sz="2000" dirty="0" smtClean="0">
                          <a:latin typeface="Andalus" pitchFamily="18" charset="-78"/>
                          <a:cs typeface="Andalus" pitchFamily="18" charset="-78"/>
                        </a:rPr>
                        <a:t>) 20 Years, Extent -574.46 Ha   </a:t>
                      </a:r>
                      <a:endParaRPr sz="2000" dirty="0">
                        <a:latin typeface="Andalus" pitchFamily="18" charset="-78"/>
                        <a:cs typeface="Andalus" pitchFamily="18" charset="-78"/>
                      </a:endParaRPr>
                    </a:p>
                  </a:txBody>
                  <a:tcPr marL="0" marR="0" marT="0" marB="0"/>
                </a:tc>
              </a:tr>
              <a:tr h="643394">
                <a:tc>
                  <a:txBody>
                    <a:bodyPr/>
                    <a:lstStyle/>
                    <a:p>
                      <a:pPr marL="34925" algn="l">
                        <a:lnSpc>
                          <a:spcPct val="100000"/>
                        </a:lnSpc>
                        <a:spcBef>
                          <a:spcPts val="90"/>
                        </a:spcBef>
                      </a:pPr>
                      <a:r>
                        <a:rPr lang="en-US" sz="2000" dirty="0" smtClean="0">
                          <a:latin typeface="Andalus" pitchFamily="18" charset="-78"/>
                          <a:cs typeface="Andalus" pitchFamily="18" charset="-78"/>
                        </a:rPr>
                        <a:t>1</a:t>
                      </a:r>
                      <a:r>
                        <a:rPr lang="en-US" sz="2000" baseline="30000" dirty="0" smtClean="0">
                          <a:latin typeface="Andalus" pitchFamily="18" charset="-78"/>
                          <a:cs typeface="Andalus" pitchFamily="18" charset="-78"/>
                        </a:rPr>
                        <a:t>st</a:t>
                      </a:r>
                      <a:r>
                        <a:rPr lang="en-US" sz="2000" dirty="0" smtClean="0">
                          <a:latin typeface="Andalus" pitchFamily="18" charset="-78"/>
                          <a:cs typeface="Andalus" pitchFamily="18" charset="-78"/>
                        </a:rPr>
                        <a:t> Renewal </a:t>
                      </a:r>
                      <a:endParaRPr sz="2000">
                        <a:latin typeface="Andalus" pitchFamily="18" charset="-78"/>
                        <a:cs typeface="Andalus" pitchFamily="18" charset="-78"/>
                      </a:endParaRPr>
                    </a:p>
                  </a:txBody>
                  <a:tcPr marL="0" marR="0" marT="0" marB="0"/>
                </a:tc>
                <a:tc>
                  <a:txBody>
                    <a:bodyPr/>
                    <a:lstStyle/>
                    <a:p>
                      <a:pPr marL="62230" marR="0" indent="0" algn="l" defTabSz="914400" rtl="0" eaLnBrk="1" fontAlgn="auto" latinLnBrk="0" hangingPunct="1">
                        <a:lnSpc>
                          <a:spcPct val="100000"/>
                        </a:lnSpc>
                        <a:spcBef>
                          <a:spcPts val="90"/>
                        </a:spcBef>
                        <a:spcAft>
                          <a:spcPts val="0"/>
                        </a:spcAft>
                        <a:buClrTx/>
                        <a:buSzTx/>
                        <a:buFontTx/>
                        <a:buNone/>
                        <a:tabLst/>
                        <a:defRPr/>
                      </a:pPr>
                      <a:r>
                        <a:rPr lang="en-US" sz="2000" kern="1200" dirty="0" smtClean="0">
                          <a:solidFill>
                            <a:schemeClr val="tx1"/>
                          </a:solidFill>
                          <a:latin typeface="Andalus" pitchFamily="18" charset="-78"/>
                          <a:ea typeface="+mn-ea"/>
                          <a:cs typeface="Andalus" pitchFamily="18" charset="-78"/>
                        </a:rPr>
                        <a:t>G.O </a:t>
                      </a:r>
                      <a:r>
                        <a:rPr lang="en-US" sz="2000" kern="1200" dirty="0" err="1" smtClean="0">
                          <a:solidFill>
                            <a:schemeClr val="tx1"/>
                          </a:solidFill>
                          <a:latin typeface="Andalus" pitchFamily="18" charset="-78"/>
                          <a:ea typeface="+mn-ea"/>
                          <a:cs typeface="Andalus" pitchFamily="18" charset="-78"/>
                        </a:rPr>
                        <a:t>Ms.No</a:t>
                      </a:r>
                      <a:r>
                        <a:rPr lang="en-US" sz="2000" kern="1200" dirty="0" smtClean="0">
                          <a:solidFill>
                            <a:schemeClr val="tx1"/>
                          </a:solidFill>
                          <a:latin typeface="Andalus" pitchFamily="18" charset="-78"/>
                          <a:ea typeface="+mn-ea"/>
                          <a:cs typeface="Andalus" pitchFamily="18" charset="-78"/>
                        </a:rPr>
                        <a:t>: 74 dt 11.03.1997</a:t>
                      </a:r>
                      <a:r>
                        <a:rPr lang="en-US" sz="2000" kern="1200" baseline="0" dirty="0" smtClean="0">
                          <a:solidFill>
                            <a:schemeClr val="tx1"/>
                          </a:solidFill>
                          <a:latin typeface="Andalus" pitchFamily="18" charset="-78"/>
                          <a:ea typeface="+mn-ea"/>
                          <a:cs typeface="Andalus" pitchFamily="18" charset="-78"/>
                        </a:rPr>
                        <a:t> </a:t>
                      </a:r>
                      <a:r>
                        <a:rPr lang="en-US" sz="2000" kern="1200" dirty="0" smtClean="0">
                          <a:solidFill>
                            <a:schemeClr val="tx1"/>
                          </a:solidFill>
                          <a:latin typeface="Andalus" pitchFamily="18" charset="-78"/>
                          <a:ea typeface="+mn-ea"/>
                          <a:cs typeface="Andalus" pitchFamily="18" charset="-78"/>
                        </a:rPr>
                        <a:t>(</a:t>
                      </a:r>
                      <a:r>
                        <a:rPr lang="en-US" sz="2000" b="1" kern="1200" dirty="0" smtClean="0">
                          <a:solidFill>
                            <a:schemeClr val="tx1"/>
                          </a:solidFill>
                          <a:latin typeface="Andalus" pitchFamily="18" charset="-78"/>
                          <a:ea typeface="+mn-ea"/>
                          <a:cs typeface="Andalus" pitchFamily="18" charset="-78"/>
                        </a:rPr>
                        <a:t>20.08.1986 to 19.08.2006</a:t>
                      </a:r>
                      <a:r>
                        <a:rPr lang="en-US" sz="2000" kern="1200" dirty="0" smtClean="0">
                          <a:solidFill>
                            <a:schemeClr val="tx1"/>
                          </a:solidFill>
                          <a:latin typeface="Andalus" pitchFamily="18" charset="-78"/>
                          <a:ea typeface="+mn-ea"/>
                          <a:cs typeface="Andalus" pitchFamily="18" charset="-78"/>
                        </a:rPr>
                        <a:t>)-  20 Years- Reduced Extent :531.98 Ha  by State Govt. (To co-terminate for magnesite &amp; Dunite leases)</a:t>
                      </a:r>
                    </a:p>
                  </a:txBody>
                  <a:tcPr marL="0" marR="0" marT="0" marB="0"/>
                </a:tc>
              </a:tr>
              <a:tr h="674125">
                <a:tc>
                  <a:txBody>
                    <a:bodyPr/>
                    <a:lstStyle/>
                    <a:p>
                      <a:pPr marL="33020" algn="l">
                        <a:lnSpc>
                          <a:spcPct val="100000"/>
                        </a:lnSpc>
                        <a:spcBef>
                          <a:spcPts val="90"/>
                        </a:spcBef>
                      </a:pPr>
                      <a:r>
                        <a:rPr lang="en-US" sz="2000" dirty="0" smtClean="0">
                          <a:latin typeface="Andalus" pitchFamily="18" charset="-78"/>
                          <a:cs typeface="Andalus" pitchFamily="18" charset="-78"/>
                        </a:rPr>
                        <a:t>2</a:t>
                      </a:r>
                      <a:r>
                        <a:rPr lang="en-US" sz="2000" baseline="30000" dirty="0" smtClean="0">
                          <a:latin typeface="Andalus" pitchFamily="18" charset="-78"/>
                          <a:cs typeface="Andalus" pitchFamily="18" charset="-78"/>
                        </a:rPr>
                        <a:t>nd</a:t>
                      </a:r>
                      <a:r>
                        <a:rPr lang="en-US" sz="2000" dirty="0" smtClean="0">
                          <a:latin typeface="Andalus" pitchFamily="18" charset="-78"/>
                          <a:cs typeface="Andalus" pitchFamily="18" charset="-78"/>
                        </a:rPr>
                        <a:t> Renewal</a:t>
                      </a:r>
                      <a:endParaRPr sz="2000">
                        <a:latin typeface="Andalus" pitchFamily="18" charset="-78"/>
                        <a:cs typeface="Andalus" pitchFamily="18" charset="-78"/>
                      </a:endParaRPr>
                    </a:p>
                  </a:txBody>
                  <a:tcPr marL="0" marR="0" marT="0" marB="0"/>
                </a:tc>
                <a:tc>
                  <a:txBody>
                    <a:bodyPr/>
                    <a:lstStyle/>
                    <a:p>
                      <a:pPr marL="59690" marR="0" indent="0" algn="l" defTabSz="914400" rtl="0" eaLnBrk="1" fontAlgn="auto" latinLnBrk="0" hangingPunct="1">
                        <a:lnSpc>
                          <a:spcPct val="100000"/>
                        </a:lnSpc>
                        <a:spcBef>
                          <a:spcPts val="665"/>
                        </a:spcBef>
                        <a:spcAft>
                          <a:spcPts val="0"/>
                        </a:spcAft>
                        <a:buClrTx/>
                        <a:buSzTx/>
                        <a:buFontTx/>
                        <a:buNone/>
                        <a:tabLst/>
                        <a:defRPr/>
                      </a:pPr>
                      <a:r>
                        <a:rPr lang="en-US" sz="2000" dirty="0" smtClean="0">
                          <a:solidFill>
                            <a:schemeClr val="tx1"/>
                          </a:solidFill>
                          <a:latin typeface="Andalus" pitchFamily="18" charset="-78"/>
                          <a:cs typeface="Andalus" pitchFamily="18" charset="-78"/>
                        </a:rPr>
                        <a:t>Letter No: SL:G.O: 55200 (1) dated 11.07.2005 -  449.364 Ha (Part of Lease 82.616 Ha surrendered  and Mine closure Plan approved by IBM)</a:t>
                      </a:r>
                      <a:endParaRPr sz="2000" dirty="0">
                        <a:solidFill>
                          <a:schemeClr val="tx1"/>
                        </a:solidFill>
                        <a:latin typeface="Andalus" pitchFamily="18" charset="-78"/>
                        <a:cs typeface="Andalus" pitchFamily="18" charset="-78"/>
                      </a:endParaRPr>
                    </a:p>
                  </a:txBody>
                  <a:tcPr marL="0" marR="0" marT="0" marB="0"/>
                </a:tc>
              </a:tr>
              <a:tr h="2929394">
                <a:tc gridSpan="2">
                  <a:txBody>
                    <a:bodyPr/>
                    <a:lstStyle/>
                    <a:p>
                      <a:pPr marL="33020" marR="0" indent="0" algn="just" defTabSz="914400" rtl="0" eaLnBrk="1" fontAlgn="auto" latinLnBrk="0" hangingPunct="1">
                        <a:lnSpc>
                          <a:spcPct val="100000"/>
                        </a:lnSpc>
                        <a:spcBef>
                          <a:spcPts val="90"/>
                        </a:spcBef>
                        <a:spcAft>
                          <a:spcPts val="0"/>
                        </a:spcAft>
                        <a:buClrTx/>
                        <a:buSzTx/>
                        <a:buFont typeface="Wingdings" pitchFamily="2" charset="2"/>
                        <a:buChar char="q"/>
                        <a:tabLst/>
                        <a:defRPr/>
                      </a:pPr>
                      <a:endParaRPr lang="en-US" sz="2000" dirty="0" smtClean="0">
                        <a:latin typeface="Bodoni" pitchFamily="18" charset="0"/>
                        <a:cs typeface="Andalus" pitchFamily="18" charset="-78"/>
                      </a:endParaRPr>
                    </a:p>
                    <a:p>
                      <a:pPr marL="33020" marR="0" indent="0" algn="just" defTabSz="914400" rtl="0" eaLnBrk="1" fontAlgn="auto" latinLnBrk="0" hangingPunct="1">
                        <a:lnSpc>
                          <a:spcPct val="100000"/>
                        </a:lnSpc>
                        <a:spcBef>
                          <a:spcPts val="90"/>
                        </a:spcBef>
                        <a:spcAft>
                          <a:spcPts val="0"/>
                        </a:spcAft>
                        <a:buClrTx/>
                        <a:buSzTx/>
                        <a:buFont typeface="Wingdings" pitchFamily="2" charset="2"/>
                        <a:buChar char="q"/>
                        <a:tabLst/>
                        <a:defRPr/>
                      </a:pPr>
                      <a:r>
                        <a:rPr lang="en-US" sz="2000" dirty="0" smtClean="0">
                          <a:latin typeface="Bodoni" pitchFamily="18" charset="0"/>
                          <a:cs typeface="Andalus" pitchFamily="18" charset="-78"/>
                        </a:rPr>
                        <a:t> The company operated the mine by virtue of order of interim injunction passed in MP No.1 of 2006 in </a:t>
                      </a:r>
                      <a:r>
                        <a:rPr lang="en-US" sz="2000" dirty="0" err="1" smtClean="0">
                          <a:latin typeface="Bodoni" pitchFamily="18" charset="0"/>
                          <a:cs typeface="Andalus" pitchFamily="18" charset="-78"/>
                        </a:rPr>
                        <a:t>W.P.Nos</a:t>
                      </a:r>
                      <a:r>
                        <a:rPr lang="en-US" sz="2000" dirty="0" smtClean="0">
                          <a:latin typeface="Bodoni" pitchFamily="18" charset="0"/>
                          <a:cs typeface="Andalus" pitchFamily="18" charset="-78"/>
                        </a:rPr>
                        <a:t>. 25518 and 25519 of 2006 in the </a:t>
                      </a:r>
                      <a:r>
                        <a:rPr lang="en-US" sz="2000" dirty="0" err="1" smtClean="0">
                          <a:latin typeface="Bodoni" pitchFamily="18" charset="0"/>
                          <a:cs typeface="Andalus" pitchFamily="18" charset="-78"/>
                        </a:rPr>
                        <a:t>Honourable</a:t>
                      </a:r>
                      <a:r>
                        <a:rPr lang="en-US" sz="2000" dirty="0" smtClean="0">
                          <a:latin typeface="Bodoni" pitchFamily="18" charset="0"/>
                          <a:cs typeface="Andalus" pitchFamily="18" charset="-78"/>
                        </a:rPr>
                        <a:t> High court of Madras, since no G.O was issued by Tamil Nadu Govt. within the stipulated time period of one year from the date of application for second renewal.</a:t>
                      </a:r>
                    </a:p>
                    <a:p>
                      <a:pPr marL="33020" marR="0" indent="0" algn="just" defTabSz="914400" rtl="0" eaLnBrk="1" fontAlgn="auto" latinLnBrk="0" hangingPunct="1">
                        <a:lnSpc>
                          <a:spcPct val="100000"/>
                        </a:lnSpc>
                        <a:spcBef>
                          <a:spcPts val="90"/>
                        </a:spcBef>
                        <a:spcAft>
                          <a:spcPts val="0"/>
                        </a:spcAft>
                        <a:buClrTx/>
                        <a:buSzTx/>
                        <a:buFont typeface="Wingdings" pitchFamily="2" charset="2"/>
                        <a:buNone/>
                        <a:tabLst/>
                        <a:defRPr/>
                      </a:pPr>
                      <a:endParaRPr lang="en-US" sz="2000" dirty="0" smtClean="0">
                        <a:latin typeface="Bodoni" pitchFamily="18" charset="0"/>
                        <a:cs typeface="Andalus" pitchFamily="18" charset="-78"/>
                      </a:endParaRPr>
                    </a:p>
                    <a:p>
                      <a:pPr marL="33020" marR="0" lvl="0" indent="0" algn="just" defTabSz="914400" rtl="0" eaLnBrk="1" fontAlgn="auto" latinLnBrk="0" hangingPunct="1">
                        <a:lnSpc>
                          <a:spcPct val="100000"/>
                        </a:lnSpc>
                        <a:spcBef>
                          <a:spcPts val="90"/>
                        </a:spcBef>
                        <a:spcAft>
                          <a:spcPts val="0"/>
                        </a:spcAft>
                        <a:buClrTx/>
                        <a:buSzTx/>
                        <a:buFont typeface="Wingdings" pitchFamily="2" charset="2"/>
                        <a:buChar char="q"/>
                        <a:tabLst/>
                        <a:defRPr/>
                      </a:pPr>
                      <a:r>
                        <a:rPr kumimoji="0" lang="en-US" sz="2000" b="0" i="0" u="none" strike="noStrike" cap="none" normalizeH="0" baseline="0" dirty="0" smtClean="0">
                          <a:ln>
                            <a:noFill/>
                          </a:ln>
                          <a:solidFill>
                            <a:schemeClr val="tx1"/>
                          </a:solidFill>
                          <a:effectLst/>
                          <a:latin typeface="Bodoni" pitchFamily="18" charset="0"/>
                          <a:ea typeface="Calibri" pitchFamily="34" charset="0"/>
                          <a:cs typeface="Times New Roman" pitchFamily="18" charset="0"/>
                        </a:rPr>
                        <a:t>Presently as per Sec 8(A)(5) of the Mines and Minerals (Development &amp; regulation) Amendment MM(D&amp;R) Act, 2015, the lease period has been extended under </a:t>
                      </a:r>
                      <a:r>
                        <a:rPr kumimoji="0" lang="en-US" sz="2000" b="1" i="0" u="none" strike="noStrike" cap="none" normalizeH="0" baseline="0" dirty="0" smtClean="0">
                          <a:ln>
                            <a:noFill/>
                          </a:ln>
                          <a:solidFill>
                            <a:schemeClr val="tx1"/>
                          </a:solidFill>
                          <a:effectLst/>
                          <a:latin typeface="Bodoni" pitchFamily="18" charset="0"/>
                          <a:ea typeface="Calibri" pitchFamily="34" charset="0"/>
                          <a:cs typeface="Times New Roman" pitchFamily="18" charset="0"/>
                        </a:rPr>
                        <a:t>captive use valid up to 31st March, 2030.</a:t>
                      </a:r>
                      <a:r>
                        <a:rPr lang="en-US" sz="2000" dirty="0" smtClean="0">
                          <a:latin typeface="Andalus" pitchFamily="18" charset="-78"/>
                          <a:cs typeface="Andalus" pitchFamily="18" charset="-78"/>
                        </a:rPr>
                        <a:t> </a:t>
                      </a:r>
                      <a:endParaRPr sz="2000" dirty="0">
                        <a:latin typeface="Andalus" pitchFamily="18" charset="-78"/>
                        <a:cs typeface="Andalus" pitchFamily="18" charset="-78"/>
                      </a:endParaRPr>
                    </a:p>
                  </a:txBody>
                  <a:tcPr marL="0" marR="0" marT="0" marB="0"/>
                </a:tc>
                <a:tc hMerge="1">
                  <a:txBody>
                    <a:bodyPr/>
                    <a:lstStyle/>
                    <a:p>
                      <a:pPr marL="59690" algn="l">
                        <a:lnSpc>
                          <a:spcPct val="100000"/>
                        </a:lnSpc>
                        <a:spcBef>
                          <a:spcPts val="90"/>
                        </a:spcBef>
                      </a:pPr>
                      <a:endParaRPr sz="1700">
                        <a:latin typeface="Andalus" pitchFamily="18" charset="-78"/>
                        <a:cs typeface="Andalus" pitchFamily="18" charset="-78"/>
                      </a:endParaRPr>
                    </a:p>
                  </a:txBody>
                  <a:tcPr marL="0" marR="0" marT="0" marB="0"/>
                </a:tc>
              </a:tr>
            </a:tbl>
          </a:graphicData>
        </a:graphic>
      </p:graphicFrame>
      <p:sp>
        <p:nvSpPr>
          <p:cNvPr id="3" name="TextBox 2"/>
          <p:cNvSpPr txBox="1"/>
          <p:nvPr/>
        </p:nvSpPr>
        <p:spPr>
          <a:xfrm>
            <a:off x="1447800" y="0"/>
            <a:ext cx="6477000"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MINING LEASE PARTICULARS</a:t>
            </a:r>
            <a:endParaRPr lang="en-US" sz="32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509750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DALMIA ADS 07.11.2020\ADS SCAN 09.11.2020_217.jpg"/>
          <p:cNvPicPr>
            <a:picLocks noChangeAspect="1" noChangeArrowheads="1"/>
          </p:cNvPicPr>
          <p:nvPr/>
        </p:nvPicPr>
        <p:blipFill>
          <a:blip r:embed="rId2" cstate="print"/>
          <a:srcRect/>
          <a:stretch>
            <a:fillRect/>
          </a:stretch>
        </p:blipFill>
        <p:spPr bwMode="auto">
          <a:xfrm>
            <a:off x="4495800" y="533400"/>
            <a:ext cx="4232981" cy="5867400"/>
          </a:xfrm>
          <a:prstGeom prst="rect">
            <a:avLst/>
          </a:prstGeom>
          <a:noFill/>
        </p:spPr>
      </p:pic>
      <p:pic>
        <p:nvPicPr>
          <p:cNvPr id="68611" name="Picture 3" descr="H:\DALMIA ADS 07.11.2020\ADS SCAN 09.11.2020_216.jpg"/>
          <p:cNvPicPr>
            <a:picLocks noChangeAspect="1" noChangeArrowheads="1"/>
          </p:cNvPicPr>
          <p:nvPr/>
        </p:nvPicPr>
        <p:blipFill>
          <a:blip r:embed="rId3" cstate="print"/>
          <a:srcRect/>
          <a:stretch>
            <a:fillRect/>
          </a:stretch>
        </p:blipFill>
        <p:spPr bwMode="auto">
          <a:xfrm>
            <a:off x="152400" y="533400"/>
            <a:ext cx="4197350" cy="58674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43036" y="228600"/>
            <a:ext cx="4548564" cy="6477000"/>
          </a:xfrm>
          <a:prstGeom prst="rect">
            <a:avLst/>
          </a:prstGeo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0000" y="228600"/>
            <a:ext cx="4309600" cy="6477000"/>
          </a:xfrm>
          <a:prstGeom prst="rect">
            <a:avLst/>
          </a:prstGeom>
        </p:spPr>
      </p:pic>
    </p:spTree>
    <p:extLst>
      <p:ext uri="{BB962C8B-B14F-4D97-AF65-F5344CB8AC3E}">
        <p14:creationId xmlns="" xmlns:p14="http://schemas.microsoft.com/office/powerpoint/2010/main" val="3875026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800600" y="152399"/>
            <a:ext cx="4191000" cy="6400801"/>
          </a:xfrm>
          <a:prstGeom prst="rect">
            <a:avLst/>
          </a:prstGeo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400" y="76199"/>
            <a:ext cx="4572000" cy="6477000"/>
          </a:xfrm>
          <a:prstGeom prst="rect">
            <a:avLst/>
          </a:prstGeom>
        </p:spPr>
      </p:pic>
    </p:spTree>
    <p:extLst>
      <p:ext uri="{BB962C8B-B14F-4D97-AF65-F5344CB8AC3E}">
        <p14:creationId xmlns="" xmlns:p14="http://schemas.microsoft.com/office/powerpoint/2010/main" val="2179934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04800" y="762000"/>
            <a:ext cx="8255000" cy="5731958"/>
          </a:xfrm>
          <a:prstGeom prst="rect">
            <a:avLst/>
          </a:prstGeom>
        </p:spPr>
      </p:pic>
      <p:sp>
        <p:nvSpPr>
          <p:cNvPr id="3" name="Rectangle 2"/>
          <p:cNvSpPr/>
          <p:nvPr/>
        </p:nvSpPr>
        <p:spPr>
          <a:xfrm>
            <a:off x="609600" y="228600"/>
            <a:ext cx="8077200" cy="369332"/>
          </a:xfrm>
          <a:prstGeom prst="rect">
            <a:avLst/>
          </a:prstGeom>
        </p:spPr>
        <p:txBody>
          <a:bodyPr wrap="square">
            <a:spAutoFit/>
          </a:bodyPr>
          <a:lstStyle/>
          <a:p>
            <a:pPr algn="ctr"/>
            <a:r>
              <a:rPr lang="en-US" b="1" dirty="0" smtClean="0"/>
              <a:t>PROPOSED LOCATION </a:t>
            </a:r>
            <a:r>
              <a:rPr lang="en-US" b="1" dirty="0"/>
              <a:t>OF AIR SAMPLING </a:t>
            </a:r>
            <a:r>
              <a:rPr lang="en-US" b="1" dirty="0" smtClean="0"/>
              <a:t>AROUND </a:t>
            </a:r>
            <a:r>
              <a:rPr lang="en-US" b="1" dirty="0"/>
              <a:t>10 </a:t>
            </a:r>
            <a:r>
              <a:rPr lang="en-US" b="1" dirty="0" smtClean="0"/>
              <a:t>KMS</a:t>
            </a:r>
            <a:endParaRPr lang="en-US" dirty="0"/>
          </a:p>
        </p:txBody>
      </p:sp>
    </p:spTree>
    <p:extLst>
      <p:ext uri="{BB962C8B-B14F-4D97-AF65-F5344CB8AC3E}">
        <p14:creationId xmlns="" xmlns:p14="http://schemas.microsoft.com/office/powerpoint/2010/main" val="1828255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81000" y="609600"/>
            <a:ext cx="8153400" cy="5988780"/>
          </a:xfrm>
          <a:prstGeom prst="rect">
            <a:avLst/>
          </a:prstGeom>
        </p:spPr>
      </p:pic>
      <p:sp>
        <p:nvSpPr>
          <p:cNvPr id="3" name="Rectangle 2"/>
          <p:cNvSpPr/>
          <p:nvPr/>
        </p:nvSpPr>
        <p:spPr>
          <a:xfrm>
            <a:off x="609600" y="240268"/>
            <a:ext cx="8077200" cy="369332"/>
          </a:xfrm>
          <a:prstGeom prst="rect">
            <a:avLst/>
          </a:prstGeom>
        </p:spPr>
        <p:txBody>
          <a:bodyPr wrap="square">
            <a:spAutoFit/>
          </a:bodyPr>
          <a:lstStyle/>
          <a:p>
            <a:pPr algn="ctr"/>
            <a:r>
              <a:rPr lang="en-US" b="1" dirty="0" smtClean="0"/>
              <a:t>PROPOSED LOCATION </a:t>
            </a:r>
            <a:r>
              <a:rPr lang="en-US" b="1" dirty="0"/>
              <a:t>OF </a:t>
            </a:r>
            <a:r>
              <a:rPr lang="en-US" b="1" dirty="0" smtClean="0"/>
              <a:t>NOISE SAMPLING AROUND </a:t>
            </a:r>
            <a:r>
              <a:rPr lang="en-US" b="1" dirty="0"/>
              <a:t>10 </a:t>
            </a:r>
            <a:r>
              <a:rPr lang="en-US" b="1" dirty="0" smtClean="0"/>
              <a:t>KMS</a:t>
            </a:r>
            <a:endParaRPr lang="en-US" dirty="0"/>
          </a:p>
        </p:txBody>
      </p:sp>
    </p:spTree>
    <p:extLst>
      <p:ext uri="{BB962C8B-B14F-4D97-AF65-F5344CB8AC3E}">
        <p14:creationId xmlns="" xmlns:p14="http://schemas.microsoft.com/office/powerpoint/2010/main" val="856907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7611" y="677007"/>
            <a:ext cx="8305800" cy="6014545"/>
          </a:xfrm>
          <a:prstGeom prst="rect">
            <a:avLst/>
          </a:prstGeom>
        </p:spPr>
      </p:pic>
      <p:sp>
        <p:nvSpPr>
          <p:cNvPr id="3" name="Rectangle 2"/>
          <p:cNvSpPr/>
          <p:nvPr/>
        </p:nvSpPr>
        <p:spPr>
          <a:xfrm>
            <a:off x="297611" y="304800"/>
            <a:ext cx="8077200" cy="369332"/>
          </a:xfrm>
          <a:prstGeom prst="rect">
            <a:avLst/>
          </a:prstGeom>
        </p:spPr>
        <p:txBody>
          <a:bodyPr wrap="square">
            <a:spAutoFit/>
          </a:bodyPr>
          <a:lstStyle/>
          <a:p>
            <a:pPr algn="ctr"/>
            <a:r>
              <a:rPr lang="en-US" b="1" dirty="0" smtClean="0"/>
              <a:t>PROPOSED LOCATION OF WATER SAMPLING AROUND </a:t>
            </a:r>
            <a:r>
              <a:rPr lang="en-US" b="1" dirty="0"/>
              <a:t>10 </a:t>
            </a:r>
            <a:r>
              <a:rPr lang="en-US" b="1" dirty="0" smtClean="0"/>
              <a:t>KMS</a:t>
            </a:r>
            <a:endParaRPr lang="en-US" dirty="0"/>
          </a:p>
        </p:txBody>
      </p:sp>
    </p:spTree>
    <p:extLst>
      <p:ext uri="{BB962C8B-B14F-4D97-AF65-F5344CB8AC3E}">
        <p14:creationId xmlns="" xmlns:p14="http://schemas.microsoft.com/office/powerpoint/2010/main" val="14416625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3053803862"/>
              </p:ext>
            </p:extLst>
          </p:nvPr>
        </p:nvGraphicFramePr>
        <p:xfrm>
          <a:off x="1066800" y="1203960"/>
          <a:ext cx="7086600" cy="4206237"/>
        </p:xfrm>
        <a:graphic>
          <a:graphicData uri="http://schemas.openxmlformats.org/drawingml/2006/table">
            <a:tbl>
              <a:tblPr/>
              <a:tblGrid>
                <a:gridCol w="903001"/>
                <a:gridCol w="3052311"/>
                <a:gridCol w="3131288"/>
              </a:tblGrid>
              <a:tr h="600891">
                <a:tc gridSpan="3">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IN" sz="2000" b="1" dirty="0">
                          <a:latin typeface="Times New Roman"/>
                          <a:ea typeface="Calibri"/>
                          <a:cs typeface="Times New Roman"/>
                        </a:rPr>
                        <a:t>Project </a:t>
                      </a:r>
                      <a:r>
                        <a:rPr lang="en-IN" sz="2000" b="1" dirty="0" smtClean="0">
                          <a:latin typeface="Times New Roman"/>
                          <a:ea typeface="Calibri"/>
                          <a:cs typeface="Times New Roman"/>
                        </a:rPr>
                        <a:t>Cost (31.03.2019)</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600891">
                <a:tc>
                  <a:txBody>
                    <a:bodyPr/>
                    <a:lstStyle/>
                    <a:p>
                      <a:pPr marL="0" marR="0" algn="ctr">
                        <a:lnSpc>
                          <a:spcPct val="115000"/>
                        </a:lnSpc>
                        <a:spcBef>
                          <a:spcPts val="0"/>
                        </a:spcBef>
                        <a:spcAft>
                          <a:spcPts val="0"/>
                        </a:spcAft>
                      </a:pPr>
                      <a:r>
                        <a:rPr lang="en-IN" sz="2000" b="1">
                          <a:latin typeface="Times New Roman"/>
                          <a:ea typeface="Calibri"/>
                          <a:cs typeface="Times New Roman"/>
                        </a:rPr>
                        <a:t>S. No</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2000" b="1">
                          <a:latin typeface="Times New Roman"/>
                          <a:ea typeface="Calibri"/>
                          <a:cs typeface="Times New Roman"/>
                        </a:rPr>
                        <a:t>Particulars</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2000" b="1" dirty="0">
                          <a:latin typeface="Times New Roman"/>
                          <a:ea typeface="Calibri"/>
                          <a:cs typeface="Times New Roman"/>
                        </a:rPr>
                        <a:t>Rs in </a:t>
                      </a:r>
                      <a:r>
                        <a:rPr lang="en-IN" sz="2000" b="1" dirty="0" err="1">
                          <a:latin typeface="Times New Roman"/>
                          <a:ea typeface="Calibri"/>
                          <a:cs typeface="Times New Roman"/>
                        </a:rPr>
                        <a:t>Lakhs</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891">
                <a:tc>
                  <a:txBody>
                    <a:bodyPr/>
                    <a:lstStyle/>
                    <a:p>
                      <a:pPr marL="0" marR="0">
                        <a:lnSpc>
                          <a:spcPct val="115000"/>
                        </a:lnSpc>
                        <a:spcBef>
                          <a:spcPts val="0"/>
                        </a:spcBef>
                        <a:spcAft>
                          <a:spcPts val="0"/>
                        </a:spcAft>
                      </a:pPr>
                      <a:r>
                        <a:rPr lang="en-IN" sz="2000">
                          <a:latin typeface="Times New Roman"/>
                          <a:ea typeface="Calibri"/>
                          <a:cs typeface="Times New Roman"/>
                        </a:rPr>
                        <a:t>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IN" sz="2000">
                          <a:latin typeface="Times New Roman"/>
                          <a:ea typeface="Calibri"/>
                          <a:cs typeface="Times New Roman"/>
                        </a:rPr>
                        <a:t>Land Cost</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IN" sz="2000" dirty="0">
                          <a:latin typeface="Times New Roman"/>
                          <a:ea typeface="Calibri"/>
                          <a:cs typeface="Times New Roman"/>
                        </a:rPr>
                        <a:t>Rs. 66.12</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891">
                <a:tc>
                  <a:txBody>
                    <a:bodyPr/>
                    <a:lstStyle/>
                    <a:p>
                      <a:pPr marL="0" marR="0">
                        <a:lnSpc>
                          <a:spcPct val="115000"/>
                        </a:lnSpc>
                        <a:spcBef>
                          <a:spcPts val="0"/>
                        </a:spcBef>
                        <a:spcAft>
                          <a:spcPts val="0"/>
                        </a:spcAft>
                      </a:pPr>
                      <a:r>
                        <a:rPr lang="en-IN" sz="2000">
                          <a:latin typeface="Times New Roman"/>
                          <a:ea typeface="Calibri"/>
                          <a:cs typeface="Times New Roman"/>
                        </a:rPr>
                        <a:t>2</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IN" sz="2000">
                          <a:latin typeface="Times New Roman"/>
                          <a:ea typeface="Calibri"/>
                          <a:cs typeface="Times New Roman"/>
                        </a:rPr>
                        <a:t>Buildings</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IN" sz="2000" dirty="0">
                          <a:latin typeface="Times New Roman"/>
                          <a:ea typeface="Calibri"/>
                          <a:cs typeface="Times New Roman"/>
                        </a:rPr>
                        <a:t>Rs. </a:t>
                      </a:r>
                      <a:r>
                        <a:rPr lang="en-IN" sz="2000" dirty="0" smtClean="0">
                          <a:latin typeface="Times New Roman"/>
                          <a:ea typeface="Calibri"/>
                          <a:cs typeface="Times New Roman"/>
                        </a:rPr>
                        <a:t>430.44</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891">
                <a:tc>
                  <a:txBody>
                    <a:bodyPr/>
                    <a:lstStyle/>
                    <a:p>
                      <a:pPr marL="0" marR="0">
                        <a:lnSpc>
                          <a:spcPct val="115000"/>
                        </a:lnSpc>
                        <a:spcBef>
                          <a:spcPts val="0"/>
                        </a:spcBef>
                        <a:spcAft>
                          <a:spcPts val="0"/>
                        </a:spcAft>
                      </a:pPr>
                      <a:r>
                        <a:rPr lang="en-IN" sz="2000">
                          <a:latin typeface="Times New Roman"/>
                          <a:ea typeface="Calibri"/>
                          <a:cs typeface="Times New Roman"/>
                        </a:rPr>
                        <a:t>3</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IN" sz="2000" dirty="0">
                          <a:latin typeface="Times New Roman"/>
                          <a:ea typeface="Calibri"/>
                          <a:cs typeface="Times New Roman"/>
                        </a:rPr>
                        <a:t>Machinery</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IN" sz="2000" dirty="0">
                          <a:latin typeface="Times New Roman"/>
                          <a:ea typeface="Calibri"/>
                          <a:cs typeface="Times New Roman"/>
                        </a:rPr>
                        <a:t>Rs. </a:t>
                      </a:r>
                      <a:r>
                        <a:rPr lang="en-IN" sz="2000" dirty="0" smtClean="0">
                          <a:latin typeface="Times New Roman"/>
                          <a:ea typeface="Calibri"/>
                          <a:cs typeface="Times New Roman"/>
                        </a:rPr>
                        <a:t>1444.82</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891">
                <a:tc>
                  <a:txBody>
                    <a:bodyPr/>
                    <a:lstStyle/>
                    <a:p>
                      <a:pPr marL="0" marR="0">
                        <a:lnSpc>
                          <a:spcPct val="115000"/>
                        </a:lnSpc>
                        <a:spcBef>
                          <a:spcPts val="0"/>
                        </a:spcBef>
                        <a:spcAft>
                          <a:spcPts val="0"/>
                        </a:spcAft>
                      </a:pPr>
                      <a:r>
                        <a:rPr lang="en-IN" sz="2000">
                          <a:latin typeface="Times New Roman"/>
                          <a:ea typeface="Calibri"/>
                          <a:cs typeface="Times New Roman"/>
                        </a:rPr>
                        <a:t>4</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IN" sz="2000">
                          <a:latin typeface="Times New Roman"/>
                          <a:ea typeface="Calibri"/>
                          <a:cs typeface="Times New Roman"/>
                        </a:rPr>
                        <a:t>Others assets</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IN" sz="2000" dirty="0" smtClean="0">
                          <a:latin typeface="Times New Roman"/>
                          <a:ea typeface="Calibri"/>
                          <a:cs typeface="Times New Roman"/>
                        </a:rPr>
                        <a:t>23.43</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891">
                <a:tc>
                  <a:txBody>
                    <a:bodyPr/>
                    <a:lstStyle/>
                    <a:p>
                      <a:pPr marL="0" marR="0">
                        <a:lnSpc>
                          <a:spcPct val="115000"/>
                        </a:lnSpc>
                        <a:spcBef>
                          <a:spcPts val="0"/>
                        </a:spcBef>
                        <a:spcAft>
                          <a:spcPts val="0"/>
                        </a:spcAft>
                      </a:pPr>
                      <a:endParaRPr lang="en-IN"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2000" b="1">
                          <a:latin typeface="Times New Roman"/>
                          <a:ea typeface="Calibri"/>
                          <a:cs typeface="Times New Roman"/>
                        </a:rPr>
                        <a:t>Total</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IN" sz="2000" b="1" dirty="0">
                          <a:latin typeface="Times New Roman"/>
                          <a:ea typeface="Calibri"/>
                          <a:cs typeface="Times New Roman"/>
                        </a:rPr>
                        <a:t>Rs. </a:t>
                      </a:r>
                      <a:r>
                        <a:rPr lang="en-IN" sz="2000" b="1" dirty="0" smtClean="0">
                          <a:latin typeface="Times New Roman"/>
                          <a:ea typeface="Calibri"/>
                          <a:cs typeface="Times New Roman"/>
                        </a:rPr>
                        <a:t>1964.81</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3474654" y="152400"/>
            <a:ext cx="2354106" cy="584775"/>
          </a:xfrm>
          <a:prstGeom prst="rect">
            <a:avLst/>
          </a:prstGeom>
        </p:spPr>
        <p:txBody>
          <a:bodyPr wrap="none">
            <a:spAutoFit/>
          </a:bodyPr>
          <a:lstStyle/>
          <a:p>
            <a:r>
              <a:rPr lang="en-US" sz="3200" b="1" dirty="0" smtClean="0">
                <a:latin typeface="Times New Roman" pitchFamily="18" charset="0"/>
                <a:cs typeface="Times New Roman" pitchFamily="18" charset="0"/>
              </a:rPr>
              <a:t>Project Cost</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399" y="609600"/>
          <a:ext cx="8839201" cy="6129428"/>
        </p:xfrm>
        <a:graphic>
          <a:graphicData uri="http://schemas.openxmlformats.org/drawingml/2006/table">
            <a:tbl>
              <a:tblPr/>
              <a:tblGrid>
                <a:gridCol w="465220"/>
                <a:gridCol w="1628274"/>
                <a:gridCol w="2707108"/>
                <a:gridCol w="4038599"/>
              </a:tblGrid>
              <a:tr h="393290">
                <a:tc>
                  <a:txBody>
                    <a:bodyPr/>
                    <a:lstStyle/>
                    <a:p>
                      <a:pPr marL="0" marR="0" algn="just">
                        <a:lnSpc>
                          <a:spcPct val="100000"/>
                        </a:lnSpc>
                        <a:spcBef>
                          <a:spcPts val="0"/>
                        </a:spcBef>
                        <a:spcAft>
                          <a:spcPts val="0"/>
                        </a:spcAft>
                      </a:pPr>
                      <a:r>
                        <a:rPr lang="en-US" sz="1400" b="1" dirty="0">
                          <a:latin typeface="Bodoni" pitchFamily="18" charset="0"/>
                          <a:ea typeface="Calibri"/>
                          <a:cs typeface="Times New Roman"/>
                        </a:rPr>
                        <a:t>S. No</a:t>
                      </a:r>
                      <a:endParaRPr lang="en-US" sz="1400" dirty="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400" b="1">
                          <a:latin typeface="Bodoni" pitchFamily="18" charset="0"/>
                          <a:ea typeface="Calibri"/>
                          <a:cs typeface="Times New Roman"/>
                        </a:rPr>
                        <a:t>Attributes</a:t>
                      </a:r>
                      <a:endParaRPr lang="en-US" sz="140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400" b="1">
                          <a:latin typeface="Bodoni" pitchFamily="18" charset="0"/>
                          <a:ea typeface="Calibri"/>
                          <a:cs typeface="Times New Roman"/>
                        </a:rPr>
                        <a:t>Parameters</a:t>
                      </a:r>
                      <a:endParaRPr lang="en-US" sz="140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400" b="1">
                          <a:latin typeface="Bodoni" pitchFamily="18" charset="0"/>
                          <a:ea typeface="Calibri"/>
                          <a:cs typeface="Times New Roman"/>
                        </a:rPr>
                        <a:t>Source and Frequency  </a:t>
                      </a:r>
                      <a:endParaRPr lang="en-US" sz="140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935">
                <a:tc>
                  <a:txBody>
                    <a:bodyPr/>
                    <a:lstStyle/>
                    <a:p>
                      <a:pPr marL="0" marR="0" algn="just">
                        <a:lnSpc>
                          <a:spcPct val="100000"/>
                        </a:lnSpc>
                        <a:spcBef>
                          <a:spcPts val="0"/>
                        </a:spcBef>
                        <a:spcAft>
                          <a:spcPts val="0"/>
                        </a:spcAft>
                      </a:pPr>
                      <a:r>
                        <a:rPr lang="en-US" sz="1200" dirty="0">
                          <a:latin typeface="Bodoni" pitchFamily="18" charset="0"/>
                          <a:ea typeface="Calibri"/>
                          <a:cs typeface="Times New Roman"/>
                        </a:rPr>
                        <a:t>1</a:t>
                      </a:r>
                      <a:endParaRPr lang="en-US" sz="1200" dirty="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dirty="0">
                          <a:latin typeface="Bodoni" pitchFamily="18" charset="0"/>
                          <a:ea typeface="Calibri"/>
                          <a:cs typeface="Times New Roman"/>
                        </a:rPr>
                        <a:t>Meteorology</a:t>
                      </a:r>
                      <a:endParaRPr lang="en-US" sz="1200" dirty="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a:latin typeface="Bodoni" pitchFamily="18" charset="0"/>
                          <a:ea typeface="Calibri"/>
                          <a:cs typeface="Times New Roman"/>
                        </a:rPr>
                        <a:t>Temperature, Wind Speed, Wind Direction, Rain fall, </a:t>
                      </a:r>
                      <a:endParaRPr lang="en-US" sz="1200">
                        <a:latin typeface="Bodoni" pitchFamily="18" charset="0"/>
                        <a:ea typeface="Times New Roman"/>
                        <a:cs typeface="Times New Roman"/>
                      </a:endParaRPr>
                    </a:p>
                    <a:p>
                      <a:pPr marL="0" marR="0" algn="just">
                        <a:lnSpc>
                          <a:spcPct val="100000"/>
                        </a:lnSpc>
                        <a:spcBef>
                          <a:spcPts val="0"/>
                        </a:spcBef>
                        <a:spcAft>
                          <a:spcPts val="0"/>
                        </a:spcAft>
                      </a:pPr>
                      <a:r>
                        <a:rPr lang="en-US" sz="1200">
                          <a:latin typeface="Bodoni" pitchFamily="18" charset="0"/>
                          <a:ea typeface="Calibri"/>
                          <a:cs typeface="Times New Roman"/>
                        </a:rPr>
                        <a:t>Relative Humidity,</a:t>
                      </a:r>
                      <a:endParaRPr lang="en-US" sz="120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dirty="0">
                          <a:latin typeface="Bodoni" pitchFamily="18" charset="0"/>
                          <a:ea typeface="Calibri"/>
                          <a:cs typeface="Times New Roman"/>
                        </a:rPr>
                        <a:t>Secondary sources of IMD station</a:t>
                      </a:r>
                      <a:r>
                        <a:rPr lang="en-US" sz="1200" dirty="0" smtClean="0">
                          <a:latin typeface="Bodoni" pitchFamily="18" charset="0"/>
                          <a:ea typeface="Calibri"/>
                          <a:cs typeface="Times New Roman"/>
                        </a:rPr>
                        <a:t>, Salem. </a:t>
                      </a:r>
                      <a:r>
                        <a:rPr lang="en-US" sz="1200" dirty="0">
                          <a:latin typeface="Bodoni" pitchFamily="18" charset="0"/>
                          <a:ea typeface="Calibri"/>
                          <a:cs typeface="Times New Roman"/>
                        </a:rPr>
                        <a:t>Hourly recorded data for the period of 3months.</a:t>
                      </a:r>
                      <a:endParaRPr lang="en-US" sz="1200" dirty="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290">
                <a:tc>
                  <a:txBody>
                    <a:bodyPr/>
                    <a:lstStyle/>
                    <a:p>
                      <a:pPr marL="0" marR="0" algn="just">
                        <a:lnSpc>
                          <a:spcPct val="100000"/>
                        </a:lnSpc>
                        <a:spcBef>
                          <a:spcPts val="0"/>
                        </a:spcBef>
                        <a:spcAft>
                          <a:spcPts val="0"/>
                        </a:spcAft>
                      </a:pPr>
                      <a:r>
                        <a:rPr lang="en-US" sz="1200" dirty="0">
                          <a:latin typeface="Bodoni" pitchFamily="18" charset="0"/>
                          <a:ea typeface="Calibri"/>
                          <a:cs typeface="Times New Roman"/>
                        </a:rPr>
                        <a:t>2</a:t>
                      </a:r>
                      <a:endParaRPr lang="en-US" sz="1200" dirty="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dirty="0">
                          <a:latin typeface="Bodoni" pitchFamily="18" charset="0"/>
                          <a:ea typeface="Calibri"/>
                          <a:cs typeface="Times New Roman"/>
                        </a:rPr>
                        <a:t>Ambient Air Quality</a:t>
                      </a:r>
                      <a:endParaRPr lang="en-US" sz="1200" dirty="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a:latin typeface="Bodoni" pitchFamily="18" charset="0"/>
                          <a:ea typeface="Calibri"/>
                          <a:cs typeface="Times New Roman"/>
                        </a:rPr>
                        <a:t>PM</a:t>
                      </a:r>
                      <a:r>
                        <a:rPr lang="en-US" sz="1200" baseline="-25000">
                          <a:latin typeface="Bodoni" pitchFamily="18" charset="0"/>
                          <a:ea typeface="Calibri"/>
                          <a:cs typeface="Times New Roman"/>
                        </a:rPr>
                        <a:t>10</a:t>
                      </a:r>
                      <a:r>
                        <a:rPr lang="en-US" sz="1200">
                          <a:latin typeface="Bodoni" pitchFamily="18" charset="0"/>
                          <a:ea typeface="Calibri"/>
                          <a:cs typeface="Times New Roman"/>
                        </a:rPr>
                        <a:t>, PM</a:t>
                      </a:r>
                      <a:r>
                        <a:rPr lang="en-US" sz="1200" baseline="-25000">
                          <a:latin typeface="Bodoni" pitchFamily="18" charset="0"/>
                          <a:ea typeface="Calibri"/>
                          <a:cs typeface="Times New Roman"/>
                        </a:rPr>
                        <a:t>2.5</a:t>
                      </a:r>
                      <a:r>
                        <a:rPr lang="en-US" sz="1200">
                          <a:latin typeface="Bodoni" pitchFamily="18" charset="0"/>
                          <a:ea typeface="Calibri"/>
                          <a:cs typeface="Times New Roman"/>
                        </a:rPr>
                        <a:t>, SO</a:t>
                      </a:r>
                      <a:r>
                        <a:rPr lang="en-US" sz="1200" baseline="-25000">
                          <a:latin typeface="Bodoni" pitchFamily="18" charset="0"/>
                          <a:ea typeface="Calibri"/>
                          <a:cs typeface="Times New Roman"/>
                        </a:rPr>
                        <a:t>2</a:t>
                      </a:r>
                      <a:r>
                        <a:rPr lang="en-US" sz="1200">
                          <a:latin typeface="Bodoni" pitchFamily="18" charset="0"/>
                          <a:ea typeface="Calibri"/>
                          <a:cs typeface="Times New Roman"/>
                        </a:rPr>
                        <a:t>, NO</a:t>
                      </a:r>
                      <a:r>
                        <a:rPr lang="en-US" sz="1200" baseline="-25000">
                          <a:latin typeface="Bodoni" pitchFamily="18" charset="0"/>
                          <a:ea typeface="Calibri"/>
                          <a:cs typeface="Times New Roman"/>
                        </a:rPr>
                        <a:t>x </a:t>
                      </a:r>
                      <a:r>
                        <a:rPr lang="en-US" sz="1200">
                          <a:latin typeface="Bodoni" pitchFamily="18" charset="0"/>
                          <a:ea typeface="Calibri"/>
                          <a:cs typeface="Times New Roman"/>
                        </a:rPr>
                        <a:t>, </a:t>
                      </a:r>
                      <a:endParaRPr lang="en-US" sz="120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dirty="0">
                          <a:latin typeface="Bodoni" pitchFamily="18" charset="0"/>
                          <a:ea typeface="Calibri"/>
                          <a:cs typeface="Times New Roman"/>
                        </a:rPr>
                        <a:t>8 hour samples twice a week for three months at </a:t>
                      </a:r>
                      <a:r>
                        <a:rPr lang="en-US" sz="1200" dirty="0" smtClean="0">
                          <a:latin typeface="Bodoni" pitchFamily="18" charset="0"/>
                          <a:ea typeface="Calibri"/>
                          <a:cs typeface="Times New Roman"/>
                        </a:rPr>
                        <a:t>10 locations</a:t>
                      </a:r>
                      <a:r>
                        <a:rPr lang="en-US" sz="1200" dirty="0">
                          <a:latin typeface="Bodoni" pitchFamily="18" charset="0"/>
                          <a:ea typeface="Calibri"/>
                          <a:cs typeface="Times New Roman"/>
                        </a:rPr>
                        <a:t>.</a:t>
                      </a:r>
                      <a:endParaRPr lang="en-US" sz="1200" dirty="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290">
                <a:tc>
                  <a:txBody>
                    <a:bodyPr/>
                    <a:lstStyle/>
                    <a:p>
                      <a:pPr marL="0" marR="0" algn="just">
                        <a:lnSpc>
                          <a:spcPct val="100000"/>
                        </a:lnSpc>
                        <a:spcBef>
                          <a:spcPts val="0"/>
                        </a:spcBef>
                        <a:spcAft>
                          <a:spcPts val="0"/>
                        </a:spcAft>
                      </a:pPr>
                      <a:r>
                        <a:rPr lang="en-US" sz="1200" dirty="0">
                          <a:latin typeface="Bodoni" pitchFamily="18" charset="0"/>
                          <a:ea typeface="Calibri"/>
                          <a:cs typeface="Times New Roman"/>
                        </a:rPr>
                        <a:t>3</a:t>
                      </a:r>
                      <a:endParaRPr lang="en-US" sz="1200" dirty="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dirty="0">
                          <a:latin typeface="Bodoni" pitchFamily="18" charset="0"/>
                          <a:ea typeface="Calibri"/>
                          <a:cs typeface="Times New Roman"/>
                        </a:rPr>
                        <a:t>Water Quality</a:t>
                      </a:r>
                      <a:endParaRPr lang="en-US" sz="1200" dirty="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a:latin typeface="Bodoni" pitchFamily="18" charset="0"/>
                          <a:ea typeface="Calibri"/>
                          <a:cs typeface="Times New Roman"/>
                        </a:rPr>
                        <a:t>Physical, Chemical and</a:t>
                      </a:r>
                      <a:endParaRPr lang="en-US" sz="1200">
                        <a:latin typeface="Bodoni" pitchFamily="18" charset="0"/>
                        <a:ea typeface="Times New Roman"/>
                        <a:cs typeface="Times New Roman"/>
                      </a:endParaRPr>
                    </a:p>
                    <a:p>
                      <a:pPr marL="0" marR="0" algn="just">
                        <a:lnSpc>
                          <a:spcPct val="100000"/>
                        </a:lnSpc>
                        <a:spcBef>
                          <a:spcPts val="0"/>
                        </a:spcBef>
                        <a:spcAft>
                          <a:spcPts val="0"/>
                        </a:spcAft>
                      </a:pPr>
                      <a:r>
                        <a:rPr lang="en-US" sz="1200">
                          <a:latin typeface="Bodoni" pitchFamily="18" charset="0"/>
                          <a:ea typeface="Calibri"/>
                          <a:cs typeface="Times New Roman"/>
                        </a:rPr>
                        <a:t>Biological parameters</a:t>
                      </a:r>
                      <a:endParaRPr lang="en-US" sz="120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dirty="0">
                          <a:latin typeface="Bodoni" pitchFamily="18" charset="0"/>
                          <a:ea typeface="Calibri"/>
                          <a:cs typeface="Times New Roman"/>
                        </a:rPr>
                        <a:t>Grab sampling at </a:t>
                      </a:r>
                      <a:r>
                        <a:rPr lang="en-US" sz="1200" dirty="0" smtClean="0">
                          <a:latin typeface="Bodoni" pitchFamily="18" charset="0"/>
                          <a:ea typeface="Calibri"/>
                          <a:cs typeface="Times New Roman"/>
                        </a:rPr>
                        <a:t>6 </a:t>
                      </a:r>
                      <a:r>
                        <a:rPr lang="en-US" sz="1200" dirty="0">
                          <a:latin typeface="Bodoni" pitchFamily="18" charset="0"/>
                          <a:ea typeface="Calibri"/>
                          <a:cs typeface="Times New Roman"/>
                        </a:rPr>
                        <a:t>locations once during study period.</a:t>
                      </a:r>
                      <a:endParaRPr lang="en-US" sz="1200" dirty="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935">
                <a:tc>
                  <a:txBody>
                    <a:bodyPr/>
                    <a:lstStyle/>
                    <a:p>
                      <a:pPr marL="0" marR="0" algn="just">
                        <a:lnSpc>
                          <a:spcPct val="100000"/>
                        </a:lnSpc>
                        <a:spcBef>
                          <a:spcPts val="0"/>
                        </a:spcBef>
                        <a:spcAft>
                          <a:spcPts val="0"/>
                        </a:spcAft>
                      </a:pPr>
                      <a:r>
                        <a:rPr lang="en-US" sz="1200" dirty="0">
                          <a:latin typeface="Bodoni" pitchFamily="18" charset="0"/>
                          <a:ea typeface="Calibri"/>
                          <a:cs typeface="Times New Roman"/>
                        </a:rPr>
                        <a:t>4</a:t>
                      </a:r>
                      <a:endParaRPr lang="en-US" sz="1200" dirty="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a:latin typeface="Bodoni" pitchFamily="18" charset="0"/>
                          <a:ea typeface="Calibri"/>
                          <a:cs typeface="Times New Roman"/>
                        </a:rPr>
                        <a:t>Noise levels</a:t>
                      </a:r>
                      <a:endParaRPr lang="en-US" sz="120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dirty="0">
                          <a:latin typeface="Bodoni" pitchFamily="18" charset="0"/>
                          <a:ea typeface="Calibri"/>
                          <a:cs typeface="Times New Roman"/>
                        </a:rPr>
                        <a:t>Noise levels in dB(A)</a:t>
                      </a:r>
                      <a:endParaRPr lang="en-US" sz="1200" dirty="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dirty="0">
                          <a:latin typeface="Bodoni" pitchFamily="18" charset="0"/>
                          <a:ea typeface="Calibri"/>
                          <a:cs typeface="Times New Roman"/>
                        </a:rPr>
                        <a:t>At </a:t>
                      </a:r>
                      <a:r>
                        <a:rPr lang="en-US" sz="1200" dirty="0" smtClean="0">
                          <a:latin typeface="Bodoni" pitchFamily="18" charset="0"/>
                          <a:ea typeface="Calibri"/>
                          <a:cs typeface="Times New Roman"/>
                        </a:rPr>
                        <a:t>6 </a:t>
                      </a:r>
                      <a:r>
                        <a:rPr lang="en-US" sz="1200" dirty="0">
                          <a:latin typeface="Bodoni" pitchFamily="18" charset="0"/>
                          <a:ea typeface="Calibri"/>
                          <a:cs typeface="Times New Roman"/>
                        </a:rPr>
                        <a:t>locations data monitored once in a Month for three months for 24 hours during EIA study.</a:t>
                      </a:r>
                      <a:endParaRPr lang="en-US" sz="1200" dirty="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290">
                <a:tc>
                  <a:txBody>
                    <a:bodyPr/>
                    <a:lstStyle/>
                    <a:p>
                      <a:pPr marL="0" marR="0" algn="just">
                        <a:lnSpc>
                          <a:spcPct val="100000"/>
                        </a:lnSpc>
                        <a:spcBef>
                          <a:spcPts val="0"/>
                        </a:spcBef>
                        <a:spcAft>
                          <a:spcPts val="0"/>
                        </a:spcAft>
                      </a:pPr>
                      <a:r>
                        <a:rPr lang="en-US" sz="1200" dirty="0">
                          <a:latin typeface="Bodoni" pitchFamily="18" charset="0"/>
                          <a:ea typeface="Calibri"/>
                          <a:cs typeface="Times New Roman"/>
                        </a:rPr>
                        <a:t>5</a:t>
                      </a:r>
                      <a:endParaRPr lang="en-US" sz="1200" dirty="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a:latin typeface="Bodoni" pitchFamily="18" charset="0"/>
                          <a:ea typeface="Calibri"/>
                          <a:cs typeface="Times New Roman"/>
                        </a:rPr>
                        <a:t>Soil Characteristics</a:t>
                      </a:r>
                      <a:endParaRPr lang="en-US" sz="120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dirty="0">
                          <a:latin typeface="Bodoni" pitchFamily="18" charset="0"/>
                          <a:ea typeface="Calibri"/>
                          <a:cs typeface="Times New Roman"/>
                        </a:rPr>
                        <a:t>Physical and Chemical parameters</a:t>
                      </a:r>
                      <a:endParaRPr lang="en-US" sz="1200" dirty="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dirty="0">
                          <a:latin typeface="Bodoni" pitchFamily="18" charset="0"/>
                          <a:ea typeface="Calibri"/>
                          <a:cs typeface="Times New Roman"/>
                        </a:rPr>
                        <a:t>Once at </a:t>
                      </a:r>
                      <a:r>
                        <a:rPr lang="en-US" sz="1200" dirty="0" smtClean="0">
                          <a:latin typeface="Bodoni" pitchFamily="18" charset="0"/>
                          <a:ea typeface="Calibri"/>
                          <a:cs typeface="Times New Roman"/>
                        </a:rPr>
                        <a:t>6 </a:t>
                      </a:r>
                      <a:r>
                        <a:rPr lang="en-US" sz="1200" dirty="0">
                          <a:latin typeface="Bodoni" pitchFamily="18" charset="0"/>
                          <a:ea typeface="Calibri"/>
                          <a:cs typeface="Times New Roman"/>
                        </a:rPr>
                        <a:t>locations during study period</a:t>
                      </a:r>
                      <a:endParaRPr lang="en-US" sz="1200" dirty="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6581">
                <a:tc>
                  <a:txBody>
                    <a:bodyPr/>
                    <a:lstStyle/>
                    <a:p>
                      <a:pPr marL="0" marR="0" algn="just">
                        <a:lnSpc>
                          <a:spcPct val="100000"/>
                        </a:lnSpc>
                        <a:spcBef>
                          <a:spcPts val="0"/>
                        </a:spcBef>
                        <a:spcAft>
                          <a:spcPts val="0"/>
                        </a:spcAft>
                      </a:pPr>
                      <a:r>
                        <a:rPr lang="en-US" sz="1200" dirty="0">
                          <a:latin typeface="Bodoni" pitchFamily="18" charset="0"/>
                          <a:ea typeface="Calibri"/>
                          <a:cs typeface="Times New Roman"/>
                        </a:rPr>
                        <a:t>6</a:t>
                      </a:r>
                      <a:endParaRPr lang="en-US" sz="1200" dirty="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a:latin typeface="Bodoni" pitchFamily="18" charset="0"/>
                          <a:ea typeface="Calibri"/>
                          <a:cs typeface="Times New Roman"/>
                        </a:rPr>
                        <a:t>Hydrogeology</a:t>
                      </a:r>
                      <a:endParaRPr lang="en-US" sz="120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dirty="0">
                          <a:latin typeface="Bodoni" pitchFamily="18" charset="0"/>
                          <a:ea typeface="Calibri"/>
                          <a:cs typeface="Times New Roman"/>
                        </a:rPr>
                        <a:t>Drainage area and pattern, nature of streams, aquifer characteristics, recharge and</a:t>
                      </a:r>
                      <a:endParaRPr lang="en-US" sz="1200" dirty="0">
                        <a:latin typeface="Bodoni" pitchFamily="18" charset="0"/>
                        <a:ea typeface="Times New Roman"/>
                        <a:cs typeface="Times New Roman"/>
                      </a:endParaRPr>
                    </a:p>
                    <a:p>
                      <a:pPr marL="0" marR="0" algn="just">
                        <a:lnSpc>
                          <a:spcPct val="100000"/>
                        </a:lnSpc>
                        <a:spcBef>
                          <a:spcPts val="0"/>
                        </a:spcBef>
                        <a:spcAft>
                          <a:spcPts val="0"/>
                        </a:spcAft>
                      </a:pPr>
                      <a:r>
                        <a:rPr lang="en-US" sz="1200" dirty="0">
                          <a:latin typeface="Bodoni" pitchFamily="18" charset="0"/>
                          <a:ea typeface="Calibri"/>
                          <a:cs typeface="Times New Roman"/>
                        </a:rPr>
                        <a:t>discharge areas</a:t>
                      </a:r>
                      <a:endParaRPr lang="en-US" sz="1200" dirty="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a:latin typeface="Bodoni" pitchFamily="18" charset="0"/>
                          <a:ea typeface="Calibri"/>
                          <a:cs typeface="Times New Roman"/>
                        </a:rPr>
                        <a:t>Based on data collected through field investigation devices once in a study.</a:t>
                      </a:r>
                      <a:endParaRPr lang="en-US" sz="120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290">
                <a:tc>
                  <a:txBody>
                    <a:bodyPr/>
                    <a:lstStyle/>
                    <a:p>
                      <a:pPr marL="0" marR="0" algn="just">
                        <a:lnSpc>
                          <a:spcPct val="100000"/>
                        </a:lnSpc>
                        <a:spcBef>
                          <a:spcPts val="0"/>
                        </a:spcBef>
                        <a:spcAft>
                          <a:spcPts val="0"/>
                        </a:spcAft>
                      </a:pPr>
                      <a:r>
                        <a:rPr lang="en-US" sz="1200" dirty="0">
                          <a:latin typeface="Bodoni" pitchFamily="18" charset="0"/>
                          <a:ea typeface="Calibri"/>
                          <a:cs typeface="Times New Roman"/>
                        </a:rPr>
                        <a:t>7</a:t>
                      </a:r>
                      <a:endParaRPr lang="en-US" sz="1200" dirty="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dirty="0">
                          <a:latin typeface="Bodoni" pitchFamily="18" charset="0"/>
                          <a:ea typeface="Times New Roman"/>
                          <a:cs typeface="Times New Roman"/>
                        </a:rPr>
                        <a:t>Land use </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dirty="0">
                          <a:latin typeface="Bodoni" pitchFamily="18" charset="0"/>
                          <a:ea typeface="Times New Roman"/>
                          <a:cs typeface="Times New Roman"/>
                        </a:rPr>
                        <a:t>Existing land use for different categories</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a:latin typeface="Bodoni" pitchFamily="18" charset="0"/>
                          <a:ea typeface="Times New Roman"/>
                          <a:cs typeface="Times New Roman"/>
                        </a:rPr>
                        <a:t>Based on Survey of India Toposheet and Google Earth imagery</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290">
                <a:tc>
                  <a:txBody>
                    <a:bodyPr/>
                    <a:lstStyle/>
                    <a:p>
                      <a:pPr marL="0" marR="0" algn="just">
                        <a:lnSpc>
                          <a:spcPct val="100000"/>
                        </a:lnSpc>
                        <a:spcBef>
                          <a:spcPts val="0"/>
                        </a:spcBef>
                        <a:spcAft>
                          <a:spcPts val="0"/>
                        </a:spcAft>
                      </a:pPr>
                      <a:r>
                        <a:rPr lang="en-US" sz="1200" dirty="0">
                          <a:latin typeface="Bodoni" pitchFamily="18" charset="0"/>
                          <a:ea typeface="Calibri"/>
                          <a:cs typeface="Times New Roman"/>
                        </a:rPr>
                        <a:t>8</a:t>
                      </a:r>
                      <a:endParaRPr lang="en-US" sz="1200" dirty="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a:latin typeface="Bodoni" pitchFamily="18" charset="0"/>
                          <a:ea typeface="Calibri"/>
                          <a:cs typeface="Times New Roman"/>
                        </a:rPr>
                        <a:t>Ecology and Biodiversity</a:t>
                      </a:r>
                      <a:endParaRPr lang="en-US" sz="120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dirty="0">
                          <a:latin typeface="Bodoni" pitchFamily="18" charset="0"/>
                          <a:ea typeface="Calibri"/>
                          <a:cs typeface="Times New Roman"/>
                        </a:rPr>
                        <a:t>Existing </a:t>
                      </a:r>
                      <a:r>
                        <a:rPr lang="en-US" sz="1200" dirty="0" smtClean="0">
                          <a:latin typeface="Bodoni" pitchFamily="18" charset="0"/>
                          <a:ea typeface="Calibri"/>
                          <a:cs typeface="Times New Roman"/>
                        </a:rPr>
                        <a:t>terrestrial flora </a:t>
                      </a:r>
                      <a:r>
                        <a:rPr lang="en-US" sz="1200" dirty="0">
                          <a:latin typeface="Bodoni" pitchFamily="18" charset="0"/>
                          <a:ea typeface="Calibri"/>
                          <a:cs typeface="Times New Roman"/>
                        </a:rPr>
                        <a:t>and fauna within </a:t>
                      </a:r>
                      <a:r>
                        <a:rPr lang="en-US" sz="1200" dirty="0" smtClean="0">
                          <a:latin typeface="Bodoni" pitchFamily="18" charset="0"/>
                          <a:ea typeface="Calibri"/>
                          <a:cs typeface="Times New Roman"/>
                        </a:rPr>
                        <a:t>10Km </a:t>
                      </a:r>
                      <a:r>
                        <a:rPr lang="en-US" sz="1200" dirty="0">
                          <a:latin typeface="Bodoni" pitchFamily="18" charset="0"/>
                          <a:ea typeface="Calibri"/>
                          <a:cs typeface="Times New Roman"/>
                        </a:rPr>
                        <a:t>radius </a:t>
                      </a:r>
                      <a:endParaRPr lang="en-US" sz="1200" dirty="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dirty="0">
                          <a:latin typeface="Bodoni" pitchFamily="18" charset="0"/>
                          <a:ea typeface="Calibri"/>
                          <a:cs typeface="Times New Roman"/>
                        </a:rPr>
                        <a:t>Field observation and utilization of Secondary data.</a:t>
                      </a:r>
                      <a:endParaRPr lang="en-US" sz="1200" dirty="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3226">
                <a:tc>
                  <a:txBody>
                    <a:bodyPr/>
                    <a:lstStyle/>
                    <a:p>
                      <a:pPr marL="0" marR="0" algn="just">
                        <a:lnSpc>
                          <a:spcPct val="100000"/>
                        </a:lnSpc>
                        <a:spcBef>
                          <a:spcPts val="0"/>
                        </a:spcBef>
                        <a:spcAft>
                          <a:spcPts val="0"/>
                        </a:spcAft>
                      </a:pPr>
                      <a:r>
                        <a:rPr lang="en-US" sz="1200" dirty="0">
                          <a:latin typeface="Bodoni" pitchFamily="18" charset="0"/>
                          <a:ea typeface="Calibri"/>
                          <a:cs typeface="Times New Roman"/>
                        </a:rPr>
                        <a:t>9</a:t>
                      </a:r>
                      <a:endParaRPr lang="en-US" sz="1200" dirty="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a:latin typeface="Bodoni" pitchFamily="18" charset="0"/>
                          <a:ea typeface="Calibri"/>
                          <a:cs typeface="Times New Roman"/>
                        </a:rPr>
                        <a:t>Socio–Economic</a:t>
                      </a:r>
                      <a:endParaRPr lang="en-US" sz="1200">
                        <a:latin typeface="Bodoni" pitchFamily="18" charset="0"/>
                        <a:ea typeface="Times New Roman"/>
                        <a:cs typeface="Times New Roman"/>
                      </a:endParaRPr>
                    </a:p>
                    <a:p>
                      <a:pPr marL="0" marR="0" algn="just">
                        <a:lnSpc>
                          <a:spcPct val="100000"/>
                        </a:lnSpc>
                        <a:spcBef>
                          <a:spcPts val="0"/>
                        </a:spcBef>
                        <a:spcAft>
                          <a:spcPts val="0"/>
                        </a:spcAft>
                      </a:pPr>
                      <a:r>
                        <a:rPr lang="en-US" sz="1200">
                          <a:latin typeface="Bodoni" pitchFamily="18" charset="0"/>
                          <a:ea typeface="Calibri"/>
                          <a:cs typeface="Times New Roman"/>
                        </a:rPr>
                        <a:t>aspects</a:t>
                      </a:r>
                      <a:endParaRPr lang="en-US" sz="120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a:latin typeface="Bodoni" pitchFamily="18" charset="0"/>
                          <a:ea typeface="Calibri"/>
                          <a:cs typeface="Times New Roman"/>
                        </a:rPr>
                        <a:t>Socio–economic and</a:t>
                      </a:r>
                      <a:endParaRPr lang="en-US" sz="1200">
                        <a:latin typeface="Bodoni" pitchFamily="18" charset="0"/>
                        <a:ea typeface="Times New Roman"/>
                        <a:cs typeface="Times New Roman"/>
                      </a:endParaRPr>
                    </a:p>
                    <a:p>
                      <a:pPr marL="0" marR="0" algn="just">
                        <a:lnSpc>
                          <a:spcPct val="100000"/>
                        </a:lnSpc>
                        <a:spcBef>
                          <a:spcPts val="0"/>
                        </a:spcBef>
                        <a:spcAft>
                          <a:spcPts val="0"/>
                        </a:spcAft>
                      </a:pPr>
                      <a:r>
                        <a:rPr lang="en-US" sz="1200">
                          <a:latin typeface="Bodoni" pitchFamily="18" charset="0"/>
                          <a:ea typeface="Calibri"/>
                          <a:cs typeface="Times New Roman"/>
                        </a:rPr>
                        <a:t>demographic characteristics,</a:t>
                      </a:r>
                      <a:endParaRPr lang="en-US" sz="1200">
                        <a:latin typeface="Bodoni" pitchFamily="18" charset="0"/>
                        <a:ea typeface="Times New Roman"/>
                        <a:cs typeface="Times New Roman"/>
                      </a:endParaRPr>
                    </a:p>
                    <a:p>
                      <a:pPr marL="0" marR="0" algn="just">
                        <a:lnSpc>
                          <a:spcPct val="100000"/>
                        </a:lnSpc>
                        <a:spcBef>
                          <a:spcPts val="0"/>
                        </a:spcBef>
                        <a:spcAft>
                          <a:spcPts val="0"/>
                        </a:spcAft>
                      </a:pPr>
                      <a:r>
                        <a:rPr lang="en-US" sz="1200">
                          <a:latin typeface="Bodoni" pitchFamily="18" charset="0"/>
                          <a:ea typeface="Calibri"/>
                          <a:cs typeface="Times New Roman"/>
                        </a:rPr>
                        <a:t>worker characteristics</a:t>
                      </a:r>
                      <a:endParaRPr lang="en-US" sz="120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dirty="0">
                          <a:latin typeface="Bodoni" pitchFamily="18" charset="0"/>
                          <a:ea typeface="Calibri"/>
                          <a:cs typeface="Times New Roman"/>
                        </a:rPr>
                        <a:t>Based on collection of primary data through questionnaire analyses and utilization of Secondary data from census records (2001 –2011), statistical hand books, </a:t>
                      </a:r>
                      <a:r>
                        <a:rPr lang="en-US" sz="1200" dirty="0" err="1">
                          <a:latin typeface="Bodoni" pitchFamily="18" charset="0"/>
                          <a:ea typeface="Calibri"/>
                          <a:cs typeface="Times New Roman"/>
                        </a:rPr>
                        <a:t>topo</a:t>
                      </a:r>
                      <a:r>
                        <a:rPr lang="en-US" sz="1200" dirty="0">
                          <a:latin typeface="Bodoni" pitchFamily="18" charset="0"/>
                          <a:ea typeface="Calibri"/>
                          <a:cs typeface="Times New Roman"/>
                        </a:rPr>
                        <a:t> sheets, health records and relevant official records.</a:t>
                      </a:r>
                      <a:endParaRPr lang="en-US" sz="1200" dirty="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6581">
                <a:tc>
                  <a:txBody>
                    <a:bodyPr/>
                    <a:lstStyle/>
                    <a:p>
                      <a:pPr marL="0" marR="0" algn="just">
                        <a:lnSpc>
                          <a:spcPct val="100000"/>
                        </a:lnSpc>
                        <a:spcBef>
                          <a:spcPts val="0"/>
                        </a:spcBef>
                        <a:spcAft>
                          <a:spcPts val="0"/>
                        </a:spcAft>
                      </a:pPr>
                      <a:r>
                        <a:rPr lang="en-US" sz="1200" dirty="0">
                          <a:latin typeface="Bodoni" pitchFamily="18" charset="0"/>
                          <a:ea typeface="Calibri"/>
                          <a:cs typeface="Times New Roman"/>
                        </a:rPr>
                        <a:t>10</a:t>
                      </a:r>
                      <a:endParaRPr lang="en-US" sz="1200" dirty="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a:latin typeface="Bodoni" pitchFamily="18" charset="0"/>
                          <a:ea typeface="Calibri"/>
                          <a:cs typeface="Times New Roman"/>
                        </a:rPr>
                        <a:t>Risk assessment</a:t>
                      </a:r>
                      <a:endParaRPr lang="en-US" sz="1200">
                        <a:latin typeface="Bodoni" pitchFamily="18" charset="0"/>
                        <a:ea typeface="Times New Roman"/>
                        <a:cs typeface="Times New Roman"/>
                      </a:endParaRPr>
                    </a:p>
                    <a:p>
                      <a:pPr marL="0" marR="0" algn="just">
                        <a:lnSpc>
                          <a:spcPct val="100000"/>
                        </a:lnSpc>
                        <a:spcBef>
                          <a:spcPts val="0"/>
                        </a:spcBef>
                        <a:spcAft>
                          <a:spcPts val="0"/>
                        </a:spcAft>
                      </a:pPr>
                      <a:r>
                        <a:rPr lang="en-US" sz="1200">
                          <a:latin typeface="Bodoni" pitchFamily="18" charset="0"/>
                          <a:ea typeface="Calibri"/>
                          <a:cs typeface="Times New Roman"/>
                        </a:rPr>
                        <a:t>and Disaster</a:t>
                      </a:r>
                      <a:endParaRPr lang="en-US" sz="1200">
                        <a:latin typeface="Bodoni" pitchFamily="18" charset="0"/>
                        <a:ea typeface="Times New Roman"/>
                        <a:cs typeface="Times New Roman"/>
                      </a:endParaRPr>
                    </a:p>
                    <a:p>
                      <a:pPr marL="0" marR="0" algn="just">
                        <a:lnSpc>
                          <a:spcPct val="100000"/>
                        </a:lnSpc>
                        <a:spcBef>
                          <a:spcPts val="0"/>
                        </a:spcBef>
                        <a:spcAft>
                          <a:spcPts val="0"/>
                        </a:spcAft>
                      </a:pPr>
                      <a:r>
                        <a:rPr lang="en-US" sz="1200">
                          <a:latin typeface="Bodoni" pitchFamily="18" charset="0"/>
                          <a:ea typeface="Calibri"/>
                          <a:cs typeface="Times New Roman"/>
                        </a:rPr>
                        <a:t>Management Plan</a:t>
                      </a:r>
                      <a:endParaRPr lang="en-US" sz="120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dirty="0">
                          <a:latin typeface="Bodoni" pitchFamily="18" charset="0"/>
                          <a:ea typeface="Calibri"/>
                          <a:cs typeface="Times New Roman"/>
                        </a:rPr>
                        <a:t>Identify areas where disaster can occur by fires and explosions and release of toxic substances if any</a:t>
                      </a:r>
                      <a:endParaRPr lang="en-US" sz="1200" dirty="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dirty="0">
                          <a:latin typeface="Bodoni" pitchFamily="18" charset="0"/>
                          <a:ea typeface="Calibri"/>
                          <a:cs typeface="Times New Roman"/>
                        </a:rPr>
                        <a:t>Based on the findings of Risk </a:t>
                      </a:r>
                      <a:r>
                        <a:rPr lang="en-US" sz="1200" dirty="0" smtClean="0">
                          <a:latin typeface="Bodoni" pitchFamily="18" charset="0"/>
                          <a:ea typeface="Calibri"/>
                          <a:cs typeface="Times New Roman"/>
                        </a:rPr>
                        <a:t>associated </a:t>
                      </a:r>
                      <a:r>
                        <a:rPr lang="en-US" sz="1200" dirty="0">
                          <a:latin typeface="Bodoni" pitchFamily="18" charset="0"/>
                          <a:ea typeface="Calibri"/>
                          <a:cs typeface="Times New Roman"/>
                        </a:rPr>
                        <a:t>with explosives, </a:t>
                      </a:r>
                      <a:r>
                        <a:rPr lang="en-US" sz="1200" dirty="0" smtClean="0">
                          <a:latin typeface="Bodoni" pitchFamily="18" charset="0"/>
                          <a:ea typeface="Calibri"/>
                          <a:cs typeface="Times New Roman"/>
                        </a:rPr>
                        <a:t>landslides, slips and fire etc..,</a:t>
                      </a:r>
                      <a:endParaRPr lang="en-US" sz="1200" dirty="0">
                        <a:latin typeface="Bodoni" pitchFamily="18" charset="0"/>
                        <a:ea typeface="Times New Roman"/>
                        <a:cs typeface="Times New Roman"/>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228600" y="57090"/>
            <a:ext cx="8686800" cy="400110"/>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Environmental Monitoring Program for EIA Study as per standard </a:t>
            </a:r>
            <a:r>
              <a:rPr lang="en-US" sz="2000" b="1" dirty="0" err="1" smtClean="0">
                <a:latin typeface="Times New Roman" pitchFamily="18" charset="0"/>
                <a:cs typeface="Times New Roman" pitchFamily="18" charset="0"/>
              </a:rPr>
              <a:t>ToR</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5280" y="714356"/>
          <a:ext cx="8763000" cy="5979888"/>
        </p:xfrm>
        <a:graphic>
          <a:graphicData uri="http://schemas.openxmlformats.org/drawingml/2006/table">
            <a:tbl>
              <a:tblPr/>
              <a:tblGrid>
                <a:gridCol w="304806"/>
                <a:gridCol w="1523994"/>
                <a:gridCol w="838200"/>
                <a:gridCol w="152400"/>
                <a:gridCol w="152400"/>
                <a:gridCol w="457200"/>
                <a:gridCol w="228600"/>
                <a:gridCol w="76200"/>
                <a:gridCol w="152400"/>
                <a:gridCol w="457200"/>
                <a:gridCol w="304800"/>
                <a:gridCol w="228600"/>
                <a:gridCol w="685800"/>
                <a:gridCol w="304800"/>
                <a:gridCol w="152406"/>
                <a:gridCol w="621618"/>
                <a:gridCol w="292776"/>
                <a:gridCol w="228600"/>
                <a:gridCol w="152400"/>
                <a:gridCol w="609600"/>
                <a:gridCol w="76206"/>
                <a:gridCol w="761994"/>
              </a:tblGrid>
              <a:tr h="100840">
                <a:tc rowSpan="3">
                  <a:txBody>
                    <a:bodyPr/>
                    <a:lstStyle/>
                    <a:p>
                      <a:pPr marL="0" marR="0" algn="l">
                        <a:lnSpc>
                          <a:spcPct val="115000"/>
                        </a:lnSpc>
                        <a:spcBef>
                          <a:spcPts val="0"/>
                        </a:spcBef>
                        <a:spcAft>
                          <a:spcPts val="0"/>
                        </a:spcAft>
                      </a:pPr>
                      <a:r>
                        <a:rPr lang="en-US" sz="1400" b="1" dirty="0">
                          <a:solidFill>
                            <a:srgbClr val="FF0000"/>
                          </a:solidFill>
                          <a:latin typeface="Times New Roman" pitchFamily="18" charset="0"/>
                          <a:ea typeface="Calibri"/>
                          <a:cs typeface="Times New Roman" pitchFamily="18" charset="0"/>
                        </a:rPr>
                        <a:t>1.</a:t>
                      </a:r>
                      <a:endParaRPr lang="en-US" sz="1400" dirty="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l">
                        <a:lnSpc>
                          <a:spcPct val="115000"/>
                        </a:lnSpc>
                        <a:spcBef>
                          <a:spcPts val="0"/>
                        </a:spcBef>
                        <a:spcAft>
                          <a:spcPts val="0"/>
                        </a:spcAft>
                      </a:pPr>
                      <a:r>
                        <a:rPr lang="en-US" sz="1400" b="1">
                          <a:solidFill>
                            <a:srgbClr val="FF0000"/>
                          </a:solidFill>
                          <a:latin typeface="Times New Roman" pitchFamily="18" charset="0"/>
                          <a:ea typeface="Calibri"/>
                          <a:cs typeface="Times New Roman" pitchFamily="18" charset="0"/>
                        </a:rPr>
                        <a:t>Change Detection Analysis using Remote sensing (GIS) and Satellite Data</a:t>
                      </a: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0">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Change Detection Analysis</a:t>
                      </a:r>
                      <a:endParaRPr lang="en-US" sz="1400">
                        <a:latin typeface="Times New Roman" pitchFamily="18" charset="0"/>
                        <a:ea typeface="Calibri"/>
                        <a:cs typeface="Times New Roman" pitchFamily="18" charset="0"/>
                      </a:endParaRPr>
                    </a:p>
                  </a:txBody>
                  <a:tcPr marL="24752" marR="24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83147">
                <a:tc vMerge="1">
                  <a:txBody>
                    <a:bodyPr/>
                    <a:lstStyle/>
                    <a:p>
                      <a:endParaRPr lang="en-US"/>
                    </a:p>
                  </a:txBody>
                  <a:tcPr/>
                </a:tc>
                <a:tc vMerge="1">
                  <a:txBody>
                    <a:bodyPr/>
                    <a:lstStyle/>
                    <a:p>
                      <a:endParaRPr lang="en-US"/>
                    </a:p>
                  </a:txBody>
                  <a:tcPr/>
                </a:tc>
                <a:tc gridSpan="2">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Pre operational</a:t>
                      </a:r>
                      <a:endParaRPr lang="en-US" sz="1400">
                        <a:latin typeface="Times New Roman" pitchFamily="18" charset="0"/>
                        <a:ea typeface="Calibri"/>
                        <a:cs typeface="Times New Roman" pitchFamily="18" charset="0"/>
                      </a:endParaRPr>
                    </a:p>
                  </a:txBody>
                  <a:tcPr marL="24752" marR="24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5">
                  <a:txBody>
                    <a:bodyPr/>
                    <a:lstStyle/>
                    <a:p>
                      <a:pPr marL="0" marR="0" algn="ctr">
                        <a:lnSpc>
                          <a:spcPct val="115000"/>
                        </a:lnSpc>
                        <a:spcBef>
                          <a:spcPts val="0"/>
                        </a:spcBef>
                        <a:spcAft>
                          <a:spcPts val="0"/>
                        </a:spcAft>
                      </a:pPr>
                      <a:r>
                        <a:rPr lang="en-US" sz="1400" b="1" dirty="0">
                          <a:latin typeface="Times New Roman" pitchFamily="18" charset="0"/>
                          <a:ea typeface="Calibri"/>
                          <a:cs typeface="Times New Roman" pitchFamily="18" charset="0"/>
                        </a:rPr>
                        <a:t>Operational</a:t>
                      </a:r>
                      <a:endParaRPr lang="en-US" sz="1400" dirty="0">
                        <a:latin typeface="Times New Roman" pitchFamily="18" charset="0"/>
                        <a:ea typeface="Calibri"/>
                        <a:cs typeface="Times New Roman" pitchFamily="18" charset="0"/>
                      </a:endParaRPr>
                    </a:p>
                  </a:txBody>
                  <a:tcPr marL="24752" marR="24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400" dirty="0">
                        <a:latin typeface="Times New Roman" pitchFamily="18" charset="0"/>
                        <a:ea typeface="Calibri"/>
                        <a:cs typeface="Times New Roman" pitchFamily="18" charset="0"/>
                      </a:endParaRPr>
                    </a:p>
                  </a:txBody>
                  <a:tcPr marL="24752" marR="24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Post operational</a:t>
                      </a:r>
                      <a:endParaRPr lang="en-US" sz="1400">
                        <a:latin typeface="Times New Roman" pitchFamily="18" charset="0"/>
                        <a:ea typeface="Calibri"/>
                        <a:cs typeface="Times New Roman" pitchFamily="18" charset="0"/>
                      </a:endParaRPr>
                    </a:p>
                  </a:txBody>
                  <a:tcPr marL="24752" marR="24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400" b="1" dirty="0">
                          <a:latin typeface="Times New Roman" pitchFamily="18" charset="0"/>
                          <a:ea typeface="Calibri"/>
                          <a:cs typeface="Times New Roman" pitchFamily="18" charset="0"/>
                        </a:rPr>
                        <a:t>Deviation</a:t>
                      </a:r>
                      <a:endParaRPr lang="en-US" sz="1400" dirty="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1400" b="1" dirty="0">
                          <a:latin typeface="Times New Roman" pitchFamily="18" charset="0"/>
                          <a:ea typeface="Calibri"/>
                          <a:cs typeface="Times New Roman" pitchFamily="18" charset="0"/>
                        </a:rPr>
                        <a:t>Remediation</a:t>
                      </a:r>
                      <a:endParaRPr lang="en-US" sz="1400" dirty="0">
                        <a:latin typeface="Times New Roman" pitchFamily="18" charset="0"/>
                        <a:ea typeface="Calibri"/>
                        <a:cs typeface="Times New Roman" pitchFamily="18" charset="0"/>
                      </a:endParaRPr>
                    </a:p>
                    <a:p>
                      <a:pPr marL="0" marR="0" algn="ctr">
                        <a:lnSpc>
                          <a:spcPct val="115000"/>
                        </a:lnSpc>
                        <a:spcBef>
                          <a:spcPts val="0"/>
                        </a:spcBef>
                        <a:spcAft>
                          <a:spcPts val="0"/>
                        </a:spcAft>
                      </a:pPr>
                      <a:r>
                        <a:rPr lang="en-US" sz="1400" b="1" dirty="0">
                          <a:latin typeface="Times New Roman" pitchFamily="18" charset="0"/>
                          <a:ea typeface="Calibri"/>
                          <a:cs typeface="Times New Roman" pitchFamily="18" charset="0"/>
                        </a:rPr>
                        <a:t>Plan</a:t>
                      </a:r>
                      <a:endParaRPr lang="en-US" sz="1400" dirty="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400" dirty="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Remediation Cost</a:t>
                      </a: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400" b="1" dirty="0">
                          <a:latin typeface="Times New Roman" pitchFamily="18" charset="0"/>
                          <a:ea typeface="Calibri"/>
                          <a:cs typeface="Times New Roman" pitchFamily="18" charset="0"/>
                        </a:rPr>
                        <a:t>Remarks</a:t>
                      </a:r>
                      <a:endParaRPr lang="en-US" sz="1400" dirty="0">
                        <a:latin typeface="Times New Roman" pitchFamily="18" charset="0"/>
                        <a:ea typeface="Calibri"/>
                        <a:cs typeface="Times New Roman" pitchFamily="18" charset="0"/>
                      </a:endParaRPr>
                    </a:p>
                  </a:txBody>
                  <a:tcPr marL="24752" marR="24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448">
                <a:tc vMerge="1">
                  <a:txBody>
                    <a:bodyPr/>
                    <a:lstStyle/>
                    <a:p>
                      <a:endParaRPr lang="en-US"/>
                    </a:p>
                  </a:txBody>
                  <a:tcPr/>
                </a:tc>
                <a:tc vMerge="1">
                  <a:txBody>
                    <a:bodyPr/>
                    <a:lstStyle/>
                    <a:p>
                      <a:endParaRPr lang="en-US"/>
                    </a:p>
                  </a:txBody>
                  <a:tcPr/>
                </a:tc>
                <a:tc gridSpan="2">
                  <a:txBody>
                    <a:bodyPr/>
                    <a:lstStyle/>
                    <a:p>
                      <a:pPr marL="0" marR="0" algn="ctr">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24752" marR="24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5">
                  <a:txBody>
                    <a:bodyPr/>
                    <a:lstStyle/>
                    <a:p>
                      <a:endParaRPr lang="en-US"/>
                    </a:p>
                  </a:txBody>
                  <a:tcPr marL="24752" marR="24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marL="24752" marR="24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endParaRPr lang="en-US"/>
                    </a:p>
                  </a:txBody>
                  <a:tcPr marL="24752" marR="24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endParaRPr lang="en-US"/>
                    </a:p>
                  </a:txBody>
                  <a:tcPr marL="24752" marR="24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endParaRPr lang="en-US"/>
                    </a:p>
                  </a:txBody>
                  <a:tcPr marL="24752" marR="24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400">
                        <a:latin typeface="Times New Roman" pitchFamily="18" charset="0"/>
                        <a:cs typeface="Times New Roman" pitchFamily="18" charset="0"/>
                      </a:endParaRPr>
                    </a:p>
                  </a:txBody>
                  <a:tcPr marL="24752" marR="24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endParaRPr lang="en-US" sz="1400"/>
                    </a:p>
                  </a:txBody>
                  <a:tcPr marL="24752" marR="24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400"/>
                    </a:p>
                  </a:txBody>
                  <a:tcPr marL="24752" marR="24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131">
                <a:tc rowSpan="13">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p>
                      <a:pPr marL="0" marR="0" algn="l">
                        <a:lnSpc>
                          <a:spcPct val="115000"/>
                        </a:lnSpc>
                        <a:spcBef>
                          <a:spcPts val="0"/>
                        </a:spcBef>
                        <a:spcAft>
                          <a:spcPts val="0"/>
                        </a:spcAft>
                      </a:pPr>
                      <a:r>
                        <a:rPr lang="en-US" sz="1400" b="1">
                          <a:solidFill>
                            <a:srgbClr val="FF0000"/>
                          </a:solidFill>
                          <a:latin typeface="Times New Roman" pitchFamily="18" charset="0"/>
                          <a:ea typeface="Calibri"/>
                          <a:cs typeface="Times New Roman" pitchFamily="18" charset="0"/>
                        </a:rPr>
                        <a:t>2.</a:t>
                      </a: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3">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p>
                      <a:pPr marL="0" marR="0" algn="l">
                        <a:lnSpc>
                          <a:spcPct val="115000"/>
                        </a:lnSpc>
                        <a:spcBef>
                          <a:spcPts val="0"/>
                        </a:spcBef>
                        <a:spcAft>
                          <a:spcPts val="0"/>
                        </a:spcAft>
                      </a:pPr>
                      <a:r>
                        <a:rPr lang="en-US" sz="1400" b="1">
                          <a:solidFill>
                            <a:srgbClr val="FF0000"/>
                          </a:solidFill>
                          <a:latin typeface="Times New Roman" pitchFamily="18" charset="0"/>
                          <a:ea typeface="Calibri"/>
                          <a:cs typeface="Times New Roman" pitchFamily="18" charset="0"/>
                        </a:rPr>
                        <a:t>LAND DEGRADATION</a:t>
                      </a: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0">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Working Pit</a:t>
                      </a:r>
                      <a:endParaRPr lang="en-US" sz="1400">
                        <a:latin typeface="Times New Roman" pitchFamily="18" charset="0"/>
                        <a:ea typeface="Calibri"/>
                        <a:cs typeface="Times New Roman" pitchFamily="18" charset="0"/>
                      </a:endParaRPr>
                    </a:p>
                  </a:txBody>
                  <a:tcPr marL="24752" marR="24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7242">
                <a:tc vMerge="1">
                  <a:txBody>
                    <a:bodyPr/>
                    <a:lstStyle/>
                    <a:p>
                      <a:endParaRPr lang="en-US"/>
                    </a:p>
                  </a:txBody>
                  <a:tcPr/>
                </a:tc>
                <a:tc vMerge="1">
                  <a:txBody>
                    <a:bodyPr/>
                    <a:lstStyle/>
                    <a:p>
                      <a:endParaRPr lang="en-US"/>
                    </a:p>
                  </a:txBody>
                  <a:tcPr/>
                </a:tc>
                <a:tc gridSpan="2">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Planned</a:t>
                      </a: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1400" b="1" dirty="0">
                          <a:latin typeface="Times New Roman" pitchFamily="18" charset="0"/>
                          <a:ea typeface="Calibri"/>
                          <a:cs typeface="Times New Roman" pitchFamily="18" charset="0"/>
                        </a:rPr>
                        <a:t>Actual   </a:t>
                      </a:r>
                      <a:endParaRPr lang="en-US" sz="1400" dirty="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400" dirty="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marL="0" marR="0" algn="ctr">
                        <a:lnSpc>
                          <a:spcPct val="115000"/>
                        </a:lnSpc>
                        <a:spcBef>
                          <a:spcPts val="0"/>
                        </a:spcBef>
                        <a:spcAft>
                          <a:spcPts val="0"/>
                        </a:spcAft>
                      </a:pPr>
                      <a:r>
                        <a:rPr lang="en-US" sz="1400" b="1" dirty="0">
                          <a:latin typeface="Times New Roman" pitchFamily="18" charset="0"/>
                          <a:ea typeface="Calibri"/>
                          <a:cs typeface="Times New Roman" pitchFamily="18" charset="0"/>
                        </a:rPr>
                        <a:t>Deviation</a:t>
                      </a:r>
                      <a:endParaRPr lang="en-US" sz="1400" dirty="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1400" b="1" dirty="0">
                          <a:latin typeface="Times New Roman" pitchFamily="18" charset="0"/>
                          <a:ea typeface="Calibri"/>
                          <a:cs typeface="Times New Roman" pitchFamily="18" charset="0"/>
                        </a:rPr>
                        <a:t>Remediation</a:t>
                      </a:r>
                      <a:endParaRPr lang="en-US" sz="1400" dirty="0">
                        <a:latin typeface="Times New Roman" pitchFamily="18" charset="0"/>
                        <a:ea typeface="Calibri"/>
                        <a:cs typeface="Times New Roman" pitchFamily="18" charset="0"/>
                      </a:endParaRPr>
                    </a:p>
                    <a:p>
                      <a:pPr marL="0" marR="0" algn="ctr">
                        <a:lnSpc>
                          <a:spcPct val="115000"/>
                        </a:lnSpc>
                        <a:spcBef>
                          <a:spcPts val="0"/>
                        </a:spcBef>
                        <a:spcAft>
                          <a:spcPts val="0"/>
                        </a:spcAft>
                      </a:pPr>
                      <a:r>
                        <a:rPr lang="en-US" sz="1400" b="1" dirty="0">
                          <a:latin typeface="Times New Roman" pitchFamily="18" charset="0"/>
                          <a:ea typeface="Calibri"/>
                          <a:cs typeface="Times New Roman" pitchFamily="18" charset="0"/>
                        </a:rPr>
                        <a:t>Plan</a:t>
                      </a:r>
                      <a:endParaRPr lang="en-US" sz="1400" dirty="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1400" b="1" dirty="0">
                          <a:latin typeface="Times New Roman" pitchFamily="18" charset="0"/>
                          <a:ea typeface="Calibri"/>
                          <a:cs typeface="Times New Roman" pitchFamily="18" charset="0"/>
                        </a:rPr>
                        <a:t>Remediation Cost</a:t>
                      </a:r>
                      <a:endParaRPr lang="en-US" sz="1400" dirty="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200" dirty="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400" dirty="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1400" b="1" dirty="0">
                          <a:latin typeface="Times New Roman" pitchFamily="18" charset="0"/>
                          <a:ea typeface="Calibri"/>
                          <a:cs typeface="Times New Roman" pitchFamily="18" charset="0"/>
                        </a:rPr>
                        <a:t>Remarks</a:t>
                      </a:r>
                      <a:endParaRPr lang="en-US" sz="1400" dirty="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90985">
                <a:tc vMerge="1">
                  <a:txBody>
                    <a:bodyPr/>
                    <a:lstStyle/>
                    <a:p>
                      <a:endParaRPr lang="en-US"/>
                    </a:p>
                  </a:txBody>
                  <a:tcPr/>
                </a:tc>
                <a:tc vMerge="1">
                  <a:txBody>
                    <a:bodyPr/>
                    <a:lstStyle/>
                    <a:p>
                      <a:endParaRPr lang="en-US"/>
                    </a:p>
                  </a:txBody>
                  <a:tcPr/>
                </a:tc>
                <a:tc gridSpan="2">
                  <a:txBody>
                    <a:bodyPr/>
                    <a:lstStyle/>
                    <a:p>
                      <a:pPr marL="0" marR="0" algn="ctr">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endParaRPr lang="en-US"/>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endParaRPr lang="en-US"/>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endParaRPr lang="en-US" sz="1400"/>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400"/>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endParaRPr lang="en-US"/>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75905">
                <a:tc vMerge="1">
                  <a:txBody>
                    <a:bodyPr/>
                    <a:lstStyle/>
                    <a:p>
                      <a:endParaRPr lang="en-US"/>
                    </a:p>
                  </a:txBody>
                  <a:tcPr/>
                </a:tc>
                <a:tc vMerge="1">
                  <a:txBody>
                    <a:bodyPr/>
                    <a:lstStyle/>
                    <a:p>
                      <a:endParaRPr lang="en-US"/>
                    </a:p>
                  </a:txBody>
                  <a:tcPr/>
                </a:tc>
                <a:tc gridSpan="20">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Pit Dimension</a:t>
                      </a: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7242">
                <a:tc vMerge="1">
                  <a:txBody>
                    <a:bodyPr/>
                    <a:lstStyle/>
                    <a:p>
                      <a:endParaRPr lang="en-US"/>
                    </a:p>
                  </a:txBody>
                  <a:tcPr/>
                </a:tc>
                <a:tc vMerge="1">
                  <a:txBody>
                    <a:bodyPr/>
                    <a:lstStyle/>
                    <a:p>
                      <a:endParaRPr lang="en-US"/>
                    </a:p>
                  </a:txBody>
                  <a:tcPr/>
                </a:tc>
                <a:tc gridSpan="2">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Planned</a:t>
                      </a: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Actual</a:t>
                      </a: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Deviation</a:t>
                      </a: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Remediation</a:t>
                      </a:r>
                      <a:endParaRPr lang="en-US" sz="1400">
                        <a:latin typeface="Times New Roman" pitchFamily="18" charset="0"/>
                        <a:ea typeface="Calibri"/>
                        <a:cs typeface="Times New Roman" pitchFamily="18" charset="0"/>
                      </a:endParaRPr>
                    </a:p>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Plan</a:t>
                      </a: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Remediation Cost</a:t>
                      </a: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Remarks</a:t>
                      </a: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78610">
                <a:tc vMerge="1">
                  <a:txBody>
                    <a:bodyPr/>
                    <a:lstStyle/>
                    <a:p>
                      <a:endParaRPr lang="en-US"/>
                    </a:p>
                  </a:txBody>
                  <a:tcPr/>
                </a:tc>
                <a:tc vMerge="1">
                  <a:txBody>
                    <a:bodyPr/>
                    <a:lstStyle/>
                    <a:p>
                      <a:endParaRPr lang="en-US"/>
                    </a:p>
                  </a:txBody>
                  <a:tcPr/>
                </a:tc>
                <a:tc gridSpan="2">
                  <a:txBody>
                    <a:bodyPr/>
                    <a:lstStyle/>
                    <a:p>
                      <a:pPr marL="0" marR="0" algn="ctr">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endParaRPr lang="en-US"/>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endParaRPr lang="en-US"/>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endParaRPr lang="en-US"/>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400"/>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endParaRPr lang="en-US"/>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75905">
                <a:tc vMerge="1">
                  <a:txBody>
                    <a:bodyPr/>
                    <a:lstStyle/>
                    <a:p>
                      <a:endParaRPr lang="en-US"/>
                    </a:p>
                  </a:txBody>
                  <a:tcPr/>
                </a:tc>
                <a:tc vMerge="1">
                  <a:txBody>
                    <a:bodyPr/>
                    <a:lstStyle/>
                    <a:p>
                      <a:endParaRPr lang="en-US"/>
                    </a:p>
                  </a:txBody>
                  <a:tcPr/>
                </a:tc>
                <a:tc gridSpan="20">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Bench Height</a:t>
                      </a: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7242">
                <a:tc vMerge="1">
                  <a:txBody>
                    <a:bodyPr/>
                    <a:lstStyle/>
                    <a:p>
                      <a:endParaRPr lang="en-US"/>
                    </a:p>
                  </a:txBody>
                  <a:tcPr/>
                </a:tc>
                <a:tc vMerge="1">
                  <a:txBody>
                    <a:bodyPr/>
                    <a:lstStyle/>
                    <a:p>
                      <a:endParaRPr lang="en-US"/>
                    </a:p>
                  </a:txBody>
                  <a:tcPr/>
                </a:tc>
                <a:tc gridSpan="3">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Planned</a:t>
                      </a: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Actual</a:t>
                      </a: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400" b="1" dirty="0">
                          <a:latin typeface="Times New Roman" pitchFamily="18" charset="0"/>
                          <a:ea typeface="Calibri"/>
                          <a:cs typeface="Times New Roman" pitchFamily="18" charset="0"/>
                        </a:rPr>
                        <a:t>Deviation</a:t>
                      </a:r>
                      <a:endParaRPr lang="en-US" sz="1400" dirty="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1400" b="1" dirty="0">
                          <a:latin typeface="Times New Roman" pitchFamily="18" charset="0"/>
                          <a:ea typeface="Calibri"/>
                          <a:cs typeface="Times New Roman" pitchFamily="18" charset="0"/>
                        </a:rPr>
                        <a:t>Remediation</a:t>
                      </a:r>
                      <a:endParaRPr lang="en-US" sz="1400" dirty="0">
                        <a:latin typeface="Times New Roman" pitchFamily="18" charset="0"/>
                        <a:ea typeface="Calibri"/>
                        <a:cs typeface="Times New Roman" pitchFamily="18" charset="0"/>
                      </a:endParaRPr>
                    </a:p>
                    <a:p>
                      <a:pPr marL="0" marR="0" algn="ctr">
                        <a:lnSpc>
                          <a:spcPct val="115000"/>
                        </a:lnSpc>
                        <a:spcBef>
                          <a:spcPts val="0"/>
                        </a:spcBef>
                        <a:spcAft>
                          <a:spcPts val="0"/>
                        </a:spcAft>
                      </a:pPr>
                      <a:r>
                        <a:rPr lang="en-US" sz="1400" b="1" dirty="0">
                          <a:latin typeface="Times New Roman" pitchFamily="18" charset="0"/>
                          <a:ea typeface="Calibri"/>
                          <a:cs typeface="Times New Roman" pitchFamily="18" charset="0"/>
                        </a:rPr>
                        <a:t>Plan</a:t>
                      </a:r>
                      <a:endParaRPr lang="en-US" sz="1400" dirty="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1400" b="1" dirty="0">
                          <a:latin typeface="Times New Roman" pitchFamily="18" charset="0"/>
                          <a:ea typeface="Calibri"/>
                          <a:cs typeface="Times New Roman" pitchFamily="18" charset="0"/>
                        </a:rPr>
                        <a:t>Remediation Cost</a:t>
                      </a:r>
                      <a:endParaRPr lang="en-US" sz="1400" dirty="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200" dirty="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400" dirty="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1400" b="1" dirty="0">
                          <a:latin typeface="Times New Roman" pitchFamily="18" charset="0"/>
                          <a:ea typeface="Calibri"/>
                          <a:cs typeface="Times New Roman" pitchFamily="18" charset="0"/>
                        </a:rPr>
                        <a:t>Remarks</a:t>
                      </a:r>
                      <a:endParaRPr lang="en-US" sz="1400" dirty="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69580">
                <a:tc vMerge="1">
                  <a:txBody>
                    <a:bodyPr/>
                    <a:lstStyle/>
                    <a:p>
                      <a:endParaRPr lang="en-US"/>
                    </a:p>
                  </a:txBody>
                  <a:tcPr/>
                </a:tc>
                <a:tc vMerge="1">
                  <a:txBody>
                    <a:bodyPr/>
                    <a:lstStyle/>
                    <a:p>
                      <a:endParaRPr lang="en-US"/>
                    </a:p>
                  </a:txBody>
                  <a:tcPr/>
                </a:tc>
                <a:tc gridSpan="3">
                  <a:txBody>
                    <a:bodyPr/>
                    <a:lstStyle/>
                    <a:p>
                      <a:pPr marL="0" marR="0" algn="ctr">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endParaRPr lang="en-US"/>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endParaRPr lang="en-US"/>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endParaRPr lang="en-US"/>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400"/>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endParaRPr lang="en-US"/>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75905">
                <a:tc vMerge="1">
                  <a:txBody>
                    <a:bodyPr/>
                    <a:lstStyle/>
                    <a:p>
                      <a:endParaRPr lang="en-US"/>
                    </a:p>
                  </a:txBody>
                  <a:tcPr/>
                </a:tc>
                <a:tc vMerge="1">
                  <a:txBody>
                    <a:bodyPr/>
                    <a:lstStyle/>
                    <a:p>
                      <a:endParaRPr lang="en-US"/>
                    </a:p>
                  </a:txBody>
                  <a:tcPr/>
                </a:tc>
                <a:tc gridSpan="20">
                  <a:txBody>
                    <a:bodyPr/>
                    <a:lstStyle/>
                    <a:p>
                      <a:pPr marL="0" marR="0" algn="ctr">
                        <a:lnSpc>
                          <a:spcPct val="115000"/>
                        </a:lnSpc>
                        <a:spcBef>
                          <a:spcPts val="0"/>
                        </a:spcBef>
                        <a:spcAft>
                          <a:spcPts val="0"/>
                        </a:spcAft>
                      </a:pPr>
                      <a:r>
                        <a:rPr lang="en-US" sz="1400" b="1" dirty="0">
                          <a:latin typeface="Times New Roman" pitchFamily="18" charset="0"/>
                          <a:ea typeface="Calibri"/>
                          <a:cs typeface="Times New Roman" pitchFamily="18" charset="0"/>
                        </a:rPr>
                        <a:t>Pit Slope</a:t>
                      </a:r>
                      <a:endParaRPr lang="en-US" sz="1400" dirty="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5905">
                <a:tc vMerge="1">
                  <a:txBody>
                    <a:bodyPr/>
                    <a:lstStyle/>
                    <a:p>
                      <a:endParaRPr lang="en-US"/>
                    </a:p>
                  </a:txBody>
                  <a:tcPr/>
                </a:tc>
                <a:tc vMerge="1">
                  <a:txBody>
                    <a:bodyPr/>
                    <a:lstStyle/>
                    <a:p>
                      <a:endParaRPr lang="en-US"/>
                    </a:p>
                  </a:txBody>
                  <a:tcPr/>
                </a:tc>
                <a:tc rowSpan="2">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Designed</a:t>
                      </a: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3">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Overall</a:t>
                      </a: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marL="0" marR="0" algn="ctr">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marL="0" marR="0" algn="ctr">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4">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Deviation/ Current</a:t>
                      </a: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pPr marL="0" marR="0" algn="ctr">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rowSpan="2" gridSpan="3">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Remediation  Plan</a:t>
                      </a: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marL="0" marR="0" algn="ctr">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rowSpan="2" gridSpan="3">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Remediation Cost</a:t>
                      </a: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pPr marL="0" marR="0" algn="ctr">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Remarks</a:t>
                      </a: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7242">
                <a:tc vMerge="1">
                  <a:txBody>
                    <a:bodyPr/>
                    <a:lstStyle/>
                    <a:p>
                      <a:endParaRPr lang="en-US"/>
                    </a:p>
                  </a:txBody>
                  <a:tcPr/>
                </a:tc>
                <a:tc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High</a:t>
                      </a: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Normal</a:t>
                      </a: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Moderate</a:t>
                      </a: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80672">
                <a:tc vMerge="1">
                  <a:txBody>
                    <a:bodyPr/>
                    <a:lstStyle/>
                    <a:p>
                      <a:endParaRPr lang="en-US"/>
                    </a:p>
                  </a:txBody>
                  <a:tcPr/>
                </a:tc>
                <a:tc vMerge="1">
                  <a:txBody>
                    <a:bodyPr/>
                    <a:lstStyle/>
                    <a:p>
                      <a:endParaRPr lang="en-US"/>
                    </a:p>
                  </a:txBody>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endParaRPr lang="en-US"/>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400"/>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endParaRPr lang="en-US"/>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sz="1400"/>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endParaRPr lang="en-US"/>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400"/>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endParaRPr lang="en-US" sz="1400"/>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endParaRPr lang="en-US"/>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400"/>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en-US" sz="1400" dirty="0"/>
                    </a:p>
                  </a:txBody>
                  <a:tcPr marL="24752" marR="2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3" name="Title 1"/>
          <p:cNvSpPr txBox="1">
            <a:spLocks/>
          </p:cNvSpPr>
          <p:nvPr/>
        </p:nvSpPr>
        <p:spPr>
          <a:xfrm>
            <a:off x="0" y="71414"/>
            <a:ext cx="9144000" cy="500066"/>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smtClean="0">
                <a:ln>
                  <a:noFill/>
                </a:ln>
                <a:solidFill>
                  <a:schemeClr val="tx1"/>
                </a:solidFill>
                <a:effectLst/>
                <a:uLnTx/>
                <a:uFillTx/>
                <a:latin typeface="+mj-lt"/>
                <a:ea typeface="+mj-ea"/>
                <a:cs typeface="+mj-cs"/>
              </a:rPr>
              <a:t>Proposal for Ecological Damage Assessment and Remediation Plan</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58750"/>
          <a:ext cx="8686801" cy="5335759"/>
        </p:xfrm>
        <a:graphic>
          <a:graphicData uri="http://schemas.openxmlformats.org/drawingml/2006/table">
            <a:tbl>
              <a:tblPr/>
              <a:tblGrid>
                <a:gridCol w="304801"/>
                <a:gridCol w="1295400"/>
                <a:gridCol w="838200"/>
                <a:gridCol w="762000"/>
                <a:gridCol w="838200"/>
                <a:gridCol w="76200"/>
                <a:gridCol w="914400"/>
                <a:gridCol w="198474"/>
                <a:gridCol w="1249326"/>
                <a:gridCol w="304800"/>
                <a:gridCol w="838200"/>
                <a:gridCol w="1066800"/>
              </a:tblGrid>
              <a:tr h="144773">
                <a:tc rowSpan="6">
                  <a:txBody>
                    <a:bodyPr/>
                    <a:lstStyle/>
                    <a:p>
                      <a:pPr marL="0" marR="0" algn="l">
                        <a:lnSpc>
                          <a:spcPct val="115000"/>
                        </a:lnSpc>
                        <a:spcBef>
                          <a:spcPts val="0"/>
                        </a:spcBef>
                        <a:spcAft>
                          <a:spcPts val="0"/>
                        </a:spcAft>
                      </a:pPr>
                      <a:endParaRPr lang="en-US" sz="1400" dirty="0">
                        <a:latin typeface="Times New Roman" pitchFamily="18" charset="0"/>
                        <a:ea typeface="Calibri"/>
                        <a:cs typeface="Times New Roman" pitchFamily="18" charset="0"/>
                      </a:endParaRPr>
                    </a:p>
                    <a:p>
                      <a:pPr marL="0" marR="0" algn="l">
                        <a:lnSpc>
                          <a:spcPct val="115000"/>
                        </a:lnSpc>
                        <a:spcBef>
                          <a:spcPts val="0"/>
                        </a:spcBef>
                        <a:spcAft>
                          <a:spcPts val="0"/>
                        </a:spcAft>
                      </a:pPr>
                      <a:r>
                        <a:rPr lang="en-US" sz="1400" b="1" dirty="0">
                          <a:solidFill>
                            <a:srgbClr val="FF0000"/>
                          </a:solidFill>
                          <a:latin typeface="Times New Roman" pitchFamily="18" charset="0"/>
                          <a:ea typeface="Calibri"/>
                          <a:cs typeface="Times New Roman" pitchFamily="18" charset="0"/>
                        </a:rPr>
                        <a:t>3.</a:t>
                      </a:r>
                      <a:endParaRPr lang="en-US" sz="1400" dirty="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marL="0" marR="0" algn="l">
                        <a:lnSpc>
                          <a:spcPct val="115000"/>
                        </a:lnSpc>
                        <a:spcBef>
                          <a:spcPts val="0"/>
                        </a:spcBef>
                        <a:spcAft>
                          <a:spcPts val="0"/>
                        </a:spcAft>
                      </a:pPr>
                      <a:endParaRPr lang="en-US" sz="1400" dirty="0">
                        <a:latin typeface="Times New Roman" pitchFamily="18" charset="0"/>
                        <a:ea typeface="Calibri"/>
                        <a:cs typeface="Times New Roman" pitchFamily="18" charset="0"/>
                      </a:endParaRPr>
                    </a:p>
                    <a:p>
                      <a:pPr marL="0" marR="0" algn="l">
                        <a:lnSpc>
                          <a:spcPct val="115000"/>
                        </a:lnSpc>
                        <a:spcBef>
                          <a:spcPts val="0"/>
                        </a:spcBef>
                        <a:spcAft>
                          <a:spcPts val="0"/>
                        </a:spcAft>
                      </a:pPr>
                      <a:r>
                        <a:rPr lang="en-US" sz="1400" b="1" dirty="0" smtClean="0">
                          <a:solidFill>
                            <a:srgbClr val="FF0000"/>
                          </a:solidFill>
                          <a:latin typeface="Times New Roman" pitchFamily="18" charset="0"/>
                          <a:ea typeface="Calibri"/>
                          <a:cs typeface="Times New Roman" pitchFamily="18" charset="0"/>
                        </a:rPr>
                        <a:t>GEO -HYDROLOGY</a:t>
                      </a:r>
                      <a:endParaRPr lang="en-US" sz="1400" dirty="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Water Table</a:t>
                      </a:r>
                      <a:endParaRPr lang="en-US" sz="14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2436">
                <a:tc vMerge="1">
                  <a:txBody>
                    <a:bodyPr/>
                    <a:lstStyle/>
                    <a:p>
                      <a:endParaRPr lang="en-US"/>
                    </a:p>
                  </a:txBody>
                  <a:tcPr/>
                </a:tc>
                <a:tc vMerge="1">
                  <a:txBody>
                    <a:bodyPr/>
                    <a:lstStyle/>
                    <a:p>
                      <a:endParaRPr lang="en-US"/>
                    </a:p>
                  </a:txBody>
                  <a:tcPr/>
                </a:tc>
                <a:tc>
                  <a:txBody>
                    <a:bodyPr/>
                    <a:lstStyle/>
                    <a:p>
                      <a:pPr marL="0" marR="0" algn="l">
                        <a:lnSpc>
                          <a:spcPct val="115000"/>
                        </a:lnSpc>
                        <a:spcBef>
                          <a:spcPts val="0"/>
                        </a:spcBef>
                        <a:spcAft>
                          <a:spcPts val="0"/>
                        </a:spcAft>
                      </a:pPr>
                      <a:r>
                        <a:rPr lang="en-US" sz="1400" b="1">
                          <a:latin typeface="Times New Roman" pitchFamily="18" charset="0"/>
                          <a:ea typeface="Calibri"/>
                          <a:cs typeface="Times New Roman" pitchFamily="18" charset="0"/>
                        </a:rPr>
                        <a:t>Planned </a:t>
                      </a:r>
                      <a:endParaRPr lang="en-US" sz="14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latin typeface="Times New Roman" pitchFamily="18" charset="0"/>
                          <a:ea typeface="Calibri"/>
                          <a:cs typeface="Times New Roman" pitchFamily="18" charset="0"/>
                        </a:rPr>
                        <a:t>Actual </a:t>
                      </a:r>
                      <a:endParaRPr lang="en-US" sz="14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latin typeface="Times New Roman" pitchFamily="18" charset="0"/>
                          <a:ea typeface="Calibri"/>
                          <a:cs typeface="Times New Roman" pitchFamily="18" charset="0"/>
                        </a:rPr>
                        <a:t>Deviation</a:t>
                      </a:r>
                      <a:endParaRPr lang="en-US" sz="1400" dirty="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400" b="1" dirty="0">
                          <a:latin typeface="Times New Roman" pitchFamily="18" charset="0"/>
                          <a:ea typeface="Calibri"/>
                          <a:cs typeface="Times New Roman" pitchFamily="18" charset="0"/>
                        </a:rPr>
                        <a:t>Remediation  Plan</a:t>
                      </a:r>
                      <a:endParaRPr lang="en-US" sz="1400" dirty="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a:lnSpc>
                          <a:spcPct val="115000"/>
                        </a:lnSpc>
                        <a:spcBef>
                          <a:spcPts val="0"/>
                        </a:spcBef>
                        <a:spcAft>
                          <a:spcPts val="0"/>
                        </a:spcAft>
                      </a:pPr>
                      <a:r>
                        <a:rPr lang="en-US" sz="1400" b="1" dirty="0">
                          <a:latin typeface="Times New Roman" pitchFamily="18" charset="0"/>
                          <a:ea typeface="Calibri"/>
                          <a:cs typeface="Times New Roman" pitchFamily="18" charset="0"/>
                        </a:rPr>
                        <a:t>Remediation Cost</a:t>
                      </a:r>
                      <a:endParaRPr lang="en-US" sz="1400" dirty="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0"/>
                        </a:spcAft>
                      </a:pPr>
                      <a:r>
                        <a:rPr lang="en-US" sz="1400" b="1" dirty="0">
                          <a:latin typeface="Times New Roman" pitchFamily="18" charset="0"/>
                          <a:ea typeface="Calibri"/>
                          <a:cs typeface="Times New Roman" pitchFamily="18" charset="0"/>
                        </a:rPr>
                        <a:t>Remarks</a:t>
                      </a:r>
                      <a:endParaRPr lang="en-US" sz="1400" dirty="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490">
                <a:tc vMerge="1">
                  <a:txBody>
                    <a:bodyPr/>
                    <a:lstStyle/>
                    <a:p>
                      <a:endParaRPr lang="en-US"/>
                    </a:p>
                  </a:txBody>
                  <a:tcPr/>
                </a:tc>
                <a:tc vMerge="1">
                  <a:txBody>
                    <a:bodyPr/>
                    <a:lstStyle/>
                    <a:p>
                      <a:endParaRPr lang="en-US"/>
                    </a:p>
                  </a:txBody>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400">
                        <a:latin typeface="Times New Roman" pitchFamily="18" charset="0"/>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400">
                        <a:latin typeface="Times New Roman" pitchFamily="18" charset="0"/>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endParaRPr lang="en-US" sz="1400">
                        <a:latin typeface="Times New Roman" pitchFamily="18" charset="0"/>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en-US" sz="1400">
                        <a:latin typeface="Times New Roman" pitchFamily="18" charset="0"/>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218">
                <a:tc vMerge="1">
                  <a:txBody>
                    <a:bodyPr/>
                    <a:lstStyle/>
                    <a:p>
                      <a:endParaRPr lang="en-US"/>
                    </a:p>
                  </a:txBody>
                  <a:tcPr/>
                </a:tc>
                <a:tc vMerge="1">
                  <a:txBody>
                    <a:bodyPr/>
                    <a:lstStyle/>
                    <a:p>
                      <a:endParaRPr lang="en-US"/>
                    </a:p>
                  </a:txBody>
                  <a:tcPr/>
                </a:tc>
                <a:tc gridSpan="10">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Depth of Mining</a:t>
                      </a:r>
                      <a:endParaRPr lang="en-US" sz="14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9675">
                <a:tc vMerge="1">
                  <a:txBody>
                    <a:bodyPr/>
                    <a:lstStyle/>
                    <a:p>
                      <a:endParaRPr lang="en-US"/>
                    </a:p>
                  </a:txBody>
                  <a:tcPr/>
                </a:tc>
                <a:tc vMerge="1">
                  <a:txBody>
                    <a:bodyPr/>
                    <a:lstStyle/>
                    <a:p>
                      <a:endParaRPr lang="en-US"/>
                    </a:p>
                  </a:txBody>
                  <a:tcPr/>
                </a:tc>
                <a:tc>
                  <a:txBody>
                    <a:bodyPr/>
                    <a:lstStyle/>
                    <a:p>
                      <a:pPr marL="0" marR="0" algn="l">
                        <a:lnSpc>
                          <a:spcPct val="115000"/>
                        </a:lnSpc>
                        <a:spcBef>
                          <a:spcPts val="0"/>
                        </a:spcBef>
                        <a:spcAft>
                          <a:spcPts val="0"/>
                        </a:spcAft>
                      </a:pPr>
                      <a:r>
                        <a:rPr lang="en-US" sz="1400" b="1">
                          <a:latin typeface="Times New Roman" pitchFamily="18" charset="0"/>
                          <a:ea typeface="Calibri"/>
                          <a:cs typeface="Times New Roman" pitchFamily="18" charset="0"/>
                        </a:rPr>
                        <a:t>Planned </a:t>
                      </a:r>
                      <a:endParaRPr lang="en-US" sz="14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latin typeface="Times New Roman" pitchFamily="18" charset="0"/>
                          <a:ea typeface="Calibri"/>
                          <a:cs typeface="Times New Roman" pitchFamily="18" charset="0"/>
                        </a:rPr>
                        <a:t>Actual </a:t>
                      </a:r>
                      <a:endParaRPr lang="en-US" sz="1400" dirty="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l">
                        <a:lnSpc>
                          <a:spcPct val="115000"/>
                        </a:lnSpc>
                        <a:spcBef>
                          <a:spcPts val="0"/>
                        </a:spcBef>
                        <a:spcAft>
                          <a:spcPts val="0"/>
                        </a:spcAft>
                      </a:pPr>
                      <a:r>
                        <a:rPr lang="en-US" sz="1400" b="1" dirty="0">
                          <a:latin typeface="Times New Roman" pitchFamily="18" charset="0"/>
                          <a:ea typeface="Calibri"/>
                          <a:cs typeface="Times New Roman" pitchFamily="18" charset="0"/>
                        </a:rPr>
                        <a:t>Deviation </a:t>
                      </a:r>
                      <a:endParaRPr lang="en-US" sz="1400" dirty="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400" b="1" dirty="0">
                          <a:latin typeface="Times New Roman" pitchFamily="18" charset="0"/>
                          <a:ea typeface="Calibri"/>
                          <a:cs typeface="Times New Roman" pitchFamily="18" charset="0"/>
                        </a:rPr>
                        <a:t>Remediation  Plan</a:t>
                      </a:r>
                      <a:endParaRPr lang="en-US" sz="1400" dirty="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0"/>
                        </a:spcAft>
                      </a:pPr>
                      <a:r>
                        <a:rPr lang="en-US" sz="1400" b="1" dirty="0">
                          <a:latin typeface="Times New Roman" pitchFamily="18" charset="0"/>
                          <a:ea typeface="Calibri"/>
                          <a:cs typeface="Times New Roman" pitchFamily="18" charset="0"/>
                        </a:rPr>
                        <a:t>Remediation Cost</a:t>
                      </a:r>
                      <a:endParaRPr lang="en-US" sz="1400" dirty="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lnSpc>
                          <a:spcPct val="115000"/>
                        </a:lnSpc>
                        <a:spcBef>
                          <a:spcPts val="0"/>
                        </a:spcBef>
                        <a:spcAft>
                          <a:spcPts val="0"/>
                        </a:spcAft>
                      </a:pPr>
                      <a:r>
                        <a:rPr lang="en-US" sz="1400" b="1">
                          <a:latin typeface="Times New Roman" pitchFamily="18" charset="0"/>
                          <a:ea typeface="Calibri"/>
                          <a:cs typeface="Times New Roman" pitchFamily="18" charset="0"/>
                        </a:rPr>
                        <a:t>Remarks </a:t>
                      </a:r>
                      <a:endParaRPr lang="en-US" sz="14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675">
                <a:tc vMerge="1">
                  <a:txBody>
                    <a:bodyPr/>
                    <a:lstStyle/>
                    <a:p>
                      <a:endParaRPr lang="en-US"/>
                    </a:p>
                  </a:txBody>
                  <a:tcPr/>
                </a:tc>
                <a:tc vMerge="1">
                  <a:txBody>
                    <a:bodyPr/>
                    <a:lstStyle/>
                    <a:p>
                      <a:endParaRPr lang="en-US"/>
                    </a:p>
                  </a:txBody>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400">
                        <a:latin typeface="Times New Roman" pitchFamily="18" charset="0"/>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endParaRPr lang="en-US" sz="1400">
                        <a:latin typeface="Times New Roman" pitchFamily="18" charset="0"/>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endParaRPr lang="en-US" sz="1400">
                        <a:latin typeface="Times New Roman" pitchFamily="18" charset="0"/>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811">
                <a:tc rowSpan="5">
                  <a:txBody>
                    <a:bodyPr/>
                    <a:lstStyle/>
                    <a:p>
                      <a:pPr marL="0" marR="0" algn="l">
                        <a:lnSpc>
                          <a:spcPct val="115000"/>
                        </a:lnSpc>
                        <a:spcBef>
                          <a:spcPts val="0"/>
                        </a:spcBef>
                        <a:spcAft>
                          <a:spcPts val="0"/>
                        </a:spcAft>
                      </a:pPr>
                      <a:r>
                        <a:rPr lang="en-US" sz="1400" b="1">
                          <a:solidFill>
                            <a:srgbClr val="FF0000"/>
                          </a:solidFill>
                          <a:latin typeface="Times New Roman" pitchFamily="18" charset="0"/>
                          <a:ea typeface="Calibri"/>
                          <a:cs typeface="Times New Roman" pitchFamily="18" charset="0"/>
                        </a:rPr>
                        <a:t>4.</a:t>
                      </a:r>
                      <a:endParaRPr lang="en-US" sz="14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l">
                        <a:lnSpc>
                          <a:spcPct val="115000"/>
                        </a:lnSpc>
                        <a:spcBef>
                          <a:spcPts val="0"/>
                        </a:spcBef>
                        <a:spcAft>
                          <a:spcPts val="0"/>
                        </a:spcAft>
                      </a:pPr>
                      <a:r>
                        <a:rPr lang="en-US" sz="1400" b="1">
                          <a:solidFill>
                            <a:srgbClr val="FF0000"/>
                          </a:solidFill>
                          <a:latin typeface="Times New Roman" pitchFamily="18" charset="0"/>
                          <a:ea typeface="Calibri"/>
                          <a:cs typeface="Times New Roman" pitchFamily="18" charset="0"/>
                        </a:rPr>
                        <a:t>RAINWATER HARVESTING </a:t>
                      </a:r>
                      <a:endParaRPr lang="en-US" sz="14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l">
                        <a:lnSpc>
                          <a:spcPct val="115000"/>
                        </a:lnSpc>
                        <a:spcBef>
                          <a:spcPts val="0"/>
                        </a:spcBef>
                        <a:spcAft>
                          <a:spcPts val="0"/>
                        </a:spcAft>
                      </a:pPr>
                      <a:r>
                        <a:rPr lang="en-US" sz="1400" b="1">
                          <a:latin typeface="Times New Roman" pitchFamily="18" charset="0"/>
                          <a:ea typeface="Calibri"/>
                          <a:cs typeface="Times New Roman" pitchFamily="18" charset="0"/>
                        </a:rPr>
                        <a:t>Catchment area</a:t>
                      </a:r>
                      <a:endParaRPr lang="en-US" sz="14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l">
                        <a:lnSpc>
                          <a:spcPct val="115000"/>
                        </a:lnSpc>
                        <a:spcBef>
                          <a:spcPts val="0"/>
                        </a:spcBef>
                        <a:spcAft>
                          <a:spcPts val="0"/>
                        </a:spcAft>
                      </a:pPr>
                      <a:r>
                        <a:rPr lang="en-US" sz="1400" b="1">
                          <a:latin typeface="Times New Roman" pitchFamily="18" charset="0"/>
                          <a:ea typeface="Calibri"/>
                          <a:cs typeface="Times New Roman" pitchFamily="18" charset="0"/>
                        </a:rPr>
                        <a:t>Surface drainage </a:t>
                      </a:r>
                      <a:endParaRPr lang="en-US" sz="14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l">
                        <a:lnSpc>
                          <a:spcPct val="115000"/>
                        </a:lnSpc>
                        <a:spcBef>
                          <a:spcPts val="0"/>
                        </a:spcBef>
                        <a:spcAft>
                          <a:spcPts val="0"/>
                        </a:spcAft>
                      </a:pPr>
                      <a:r>
                        <a:rPr lang="en-US" sz="1400" b="1">
                          <a:latin typeface="Times New Roman" pitchFamily="18" charset="0"/>
                          <a:ea typeface="Calibri"/>
                          <a:cs typeface="Times New Roman" pitchFamily="18" charset="0"/>
                        </a:rPr>
                        <a:t>Location of bore well</a:t>
                      </a:r>
                      <a:endParaRPr lang="en-US" sz="14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gridSpan="2">
                  <a:txBody>
                    <a:bodyPr/>
                    <a:lstStyle/>
                    <a:p>
                      <a:pPr marL="0" marR="0" algn="l">
                        <a:lnSpc>
                          <a:spcPct val="115000"/>
                        </a:lnSpc>
                        <a:spcBef>
                          <a:spcPts val="0"/>
                        </a:spcBef>
                        <a:spcAft>
                          <a:spcPts val="0"/>
                        </a:spcAft>
                      </a:pPr>
                      <a:endParaRPr lang="en-US" sz="1400" dirty="0">
                        <a:latin typeface="Times New Roman" pitchFamily="18" charset="0"/>
                        <a:ea typeface="Calibri"/>
                        <a:cs typeface="Times New Roman" pitchFamily="18" charset="0"/>
                      </a:endParaRPr>
                    </a:p>
                    <a:p>
                      <a:pPr marL="0" marR="0" algn="l">
                        <a:lnSpc>
                          <a:spcPct val="115000"/>
                        </a:lnSpc>
                        <a:spcBef>
                          <a:spcPts val="0"/>
                        </a:spcBef>
                        <a:spcAft>
                          <a:spcPts val="0"/>
                        </a:spcAft>
                      </a:pPr>
                      <a:r>
                        <a:rPr lang="en-US" sz="1400" b="1" dirty="0" smtClean="0">
                          <a:latin typeface="Times New Roman" pitchFamily="18" charset="0"/>
                          <a:ea typeface="Calibri"/>
                          <a:cs typeface="Times New Roman" pitchFamily="18" charset="0"/>
                        </a:rPr>
                        <a:t>Remediation Plan </a:t>
                      </a:r>
                      <a:endParaRPr lang="en-US" sz="1400" dirty="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marL="0" marR="0" algn="l">
                        <a:lnSpc>
                          <a:spcPct val="115000"/>
                        </a:lnSpc>
                        <a:spcBef>
                          <a:spcPts val="0"/>
                        </a:spcBef>
                        <a:spcAft>
                          <a:spcPts val="0"/>
                        </a:spcAft>
                      </a:pPr>
                      <a:endParaRPr lang="en-US" sz="1400" dirty="0">
                        <a:latin typeface="Times New Roman" pitchFamily="18" charset="0"/>
                        <a:ea typeface="Calibri"/>
                        <a:cs typeface="Times New Roman" pitchFamily="18" charset="0"/>
                      </a:endParaRPr>
                    </a:p>
                    <a:p>
                      <a:pPr marL="0" marR="0" algn="l">
                        <a:lnSpc>
                          <a:spcPct val="115000"/>
                        </a:lnSpc>
                        <a:spcBef>
                          <a:spcPts val="0"/>
                        </a:spcBef>
                        <a:spcAft>
                          <a:spcPts val="0"/>
                        </a:spcAft>
                      </a:pPr>
                      <a:r>
                        <a:rPr lang="en-US" sz="1400" b="1" dirty="0" smtClean="0">
                          <a:latin typeface="Times New Roman" pitchFamily="18" charset="0"/>
                          <a:ea typeface="Calibri"/>
                          <a:cs typeface="Times New Roman" pitchFamily="18" charset="0"/>
                        </a:rPr>
                        <a:t>Remediation</a:t>
                      </a:r>
                      <a:r>
                        <a:rPr lang="en-US" sz="1400" b="1" baseline="0" dirty="0" smtClean="0">
                          <a:latin typeface="Times New Roman" pitchFamily="18" charset="0"/>
                          <a:ea typeface="Calibri"/>
                          <a:cs typeface="Times New Roman" pitchFamily="18" charset="0"/>
                        </a:rPr>
                        <a:t> </a:t>
                      </a:r>
                      <a:r>
                        <a:rPr lang="en-US" sz="1400" b="1" dirty="0" smtClean="0">
                          <a:latin typeface="Times New Roman" pitchFamily="18" charset="0"/>
                          <a:ea typeface="Calibri"/>
                          <a:cs typeface="Times New Roman" pitchFamily="18" charset="0"/>
                        </a:rPr>
                        <a:t>Cost </a:t>
                      </a:r>
                      <a:endParaRPr lang="en-US" sz="1400" dirty="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rowSpan="2">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p>
                      <a:pPr marL="0" marR="0" algn="l">
                        <a:lnSpc>
                          <a:spcPct val="115000"/>
                        </a:lnSpc>
                        <a:spcBef>
                          <a:spcPts val="0"/>
                        </a:spcBef>
                        <a:spcAft>
                          <a:spcPts val="0"/>
                        </a:spcAft>
                      </a:pPr>
                      <a:r>
                        <a:rPr lang="en-US" sz="1400" b="1">
                          <a:latin typeface="Times New Roman" pitchFamily="18" charset="0"/>
                          <a:ea typeface="Calibri"/>
                          <a:cs typeface="Times New Roman" pitchFamily="18" charset="0"/>
                        </a:rPr>
                        <a:t>Remarks </a:t>
                      </a:r>
                      <a:endParaRPr lang="en-US" sz="14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326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l">
                        <a:lnSpc>
                          <a:spcPct val="115000"/>
                        </a:lnSpc>
                        <a:spcBef>
                          <a:spcPts val="0"/>
                        </a:spcBef>
                        <a:spcAft>
                          <a:spcPts val="0"/>
                        </a:spcAft>
                      </a:pPr>
                      <a:r>
                        <a:rPr lang="en-US" sz="1400" b="1">
                          <a:latin typeface="Times New Roman" pitchFamily="18" charset="0"/>
                          <a:ea typeface="Calibri"/>
                          <a:cs typeface="Times New Roman" pitchFamily="18" charset="0"/>
                        </a:rPr>
                        <a:t>Area</a:t>
                      </a:r>
                      <a:endParaRPr lang="en-US" sz="14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15000"/>
                        </a:lnSpc>
                        <a:spcBef>
                          <a:spcPts val="0"/>
                        </a:spcBef>
                        <a:spcAft>
                          <a:spcPts val="0"/>
                        </a:spcAft>
                      </a:pPr>
                      <a:endParaRPr lang="en-US" sz="1200" dirty="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latin typeface="Times New Roman" pitchFamily="18" charset="0"/>
                          <a:ea typeface="Calibri"/>
                          <a:cs typeface="Times New Roman" pitchFamily="18" charset="0"/>
                        </a:rPr>
                        <a:t>No of bore well</a:t>
                      </a:r>
                      <a:endParaRPr lang="en-US" sz="1400" dirty="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c gridSpan="2" vMerge="1">
                  <a:txBody>
                    <a:bodyPr/>
                    <a:lstStyle/>
                    <a:p>
                      <a:endParaRPr lang="en-US" dirty="0"/>
                    </a:p>
                  </a:txBody>
                  <a:tcPr/>
                </a:tc>
                <a:tc hMerge="1" vMerge="1">
                  <a:txBody>
                    <a:bodyPr/>
                    <a:lstStyle/>
                    <a:p>
                      <a:endParaRPr lang="en-US"/>
                    </a:p>
                  </a:txBody>
                  <a:tcPr/>
                </a:tc>
                <a:tc vMerge="1">
                  <a:txBody>
                    <a:bodyPr/>
                    <a:lstStyle/>
                    <a:p>
                      <a:endParaRPr lang="en-US"/>
                    </a:p>
                  </a:txBody>
                  <a:tcPr/>
                </a:tc>
              </a:tr>
              <a:tr h="136218">
                <a:tc vMerge="1">
                  <a:txBody>
                    <a:bodyPr/>
                    <a:lstStyle/>
                    <a:p>
                      <a:endParaRPr lang="en-US"/>
                    </a:p>
                  </a:txBody>
                  <a:tcPr/>
                </a:tc>
                <a:tc>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Yes</a:t>
                      </a:r>
                      <a:endParaRPr lang="en-US" sz="14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400">
                        <a:latin typeface="Times New Roman" pitchFamily="18" charset="0"/>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endParaRPr lang="en-US" sz="1400">
                        <a:latin typeface="Times New Roman" pitchFamily="18" charset="0"/>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endParaRPr lang="en-US" sz="1400">
                        <a:latin typeface="Times New Roman" pitchFamily="18" charset="0"/>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218">
                <a:tc vMerge="1">
                  <a:txBody>
                    <a:bodyPr/>
                    <a:lstStyle/>
                    <a:p>
                      <a:endParaRPr lang="en-US"/>
                    </a:p>
                  </a:txBody>
                  <a:tcPr/>
                </a:tc>
                <a:tc>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Surface water </a:t>
                      </a:r>
                      <a:endParaRPr lang="en-US" sz="14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400">
                        <a:latin typeface="Times New Roman" pitchFamily="18" charset="0"/>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endParaRPr lang="en-US" sz="1400">
                        <a:latin typeface="Times New Roman" pitchFamily="18" charset="0"/>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endParaRPr lang="en-US" sz="1400">
                        <a:latin typeface="Times New Roman" pitchFamily="18" charset="0"/>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218">
                <a:tc vMerge="1">
                  <a:txBody>
                    <a:bodyPr/>
                    <a:lstStyle/>
                    <a:p>
                      <a:endParaRPr lang="en-US"/>
                    </a:p>
                  </a:txBody>
                  <a:tcPr/>
                </a:tc>
                <a:tc>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Subsurface water </a:t>
                      </a:r>
                      <a:endParaRPr lang="en-US" sz="14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400">
                        <a:latin typeface="Times New Roman" pitchFamily="18" charset="0"/>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endParaRPr lang="en-US" sz="1400">
                        <a:latin typeface="Times New Roman" pitchFamily="18" charset="0"/>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endParaRPr lang="en-US" sz="1400">
                        <a:latin typeface="Times New Roman" pitchFamily="18" charset="0"/>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lnSpc>
                          <a:spcPct val="115000"/>
                        </a:lnSpc>
                        <a:spcBef>
                          <a:spcPts val="0"/>
                        </a:spcBef>
                        <a:spcAft>
                          <a:spcPts val="0"/>
                        </a:spcAft>
                      </a:pPr>
                      <a:endParaRPr lang="en-US" sz="1400" dirty="0">
                        <a:latin typeface="Times New Roman" pitchFamily="18" charset="0"/>
                        <a:ea typeface="Calibri"/>
                        <a:cs typeface="Times New Roman" pitchFamily="18" charset="0"/>
                      </a:endParaRPr>
                    </a:p>
                  </a:txBody>
                  <a:tcPr marL="44419" marR="444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0"/>
            <a:ext cx="4191000"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PROJECT DETAILS</a:t>
            </a:r>
            <a:endParaRPr lang="en-US" sz="3200" b="1" dirty="0">
              <a:latin typeface="Times New Roman" pitchFamily="18" charset="0"/>
              <a:cs typeface="Times New Roman" pitchFamily="18" charset="0"/>
            </a:endParaRPr>
          </a:p>
        </p:txBody>
      </p:sp>
      <p:graphicFrame>
        <p:nvGraphicFramePr>
          <p:cNvPr id="5" name="Content Placeholder 3"/>
          <p:cNvGraphicFramePr>
            <a:graphicFrameLocks/>
          </p:cNvGraphicFramePr>
          <p:nvPr/>
        </p:nvGraphicFramePr>
        <p:xfrm>
          <a:off x="152400" y="726440"/>
          <a:ext cx="8763000" cy="5806440"/>
        </p:xfrm>
        <a:graphic>
          <a:graphicData uri="http://schemas.openxmlformats.org/drawingml/2006/table">
            <a:tbl>
              <a:tblPr firstRow="1" bandRow="1">
                <a:tableStyleId>{5940675A-B579-460E-94D1-54222C63F5DA}</a:tableStyleId>
              </a:tblPr>
              <a:tblGrid>
                <a:gridCol w="2514600"/>
                <a:gridCol w="6248400"/>
              </a:tblGrid>
              <a:tr h="370840">
                <a:tc>
                  <a:txBody>
                    <a:bodyPr/>
                    <a:lstStyle/>
                    <a:p>
                      <a:pPr algn="ctr">
                        <a:lnSpc>
                          <a:spcPct val="150000"/>
                        </a:lnSpc>
                      </a:pPr>
                      <a:r>
                        <a:rPr lang="en-US" sz="2000" b="1" dirty="0" smtClean="0">
                          <a:solidFill>
                            <a:schemeClr val="tx1"/>
                          </a:solidFill>
                          <a:latin typeface="Andalus" pitchFamily="18" charset="-78"/>
                          <a:cs typeface="Andalus" pitchFamily="18" charset="-78"/>
                        </a:rPr>
                        <a:t>Particulars</a:t>
                      </a:r>
                      <a:endParaRPr lang="en-US" sz="2000" b="1" dirty="0">
                        <a:solidFill>
                          <a:schemeClr val="tx1"/>
                        </a:solidFill>
                        <a:latin typeface="Andalus" pitchFamily="18" charset="-78"/>
                        <a:cs typeface="Andalus" pitchFamily="18" charset="-78"/>
                      </a:endParaRPr>
                    </a:p>
                  </a:txBody>
                  <a:tcPr>
                    <a:solidFill>
                      <a:srgbClr val="00B0F0"/>
                    </a:solidFill>
                  </a:tcPr>
                </a:tc>
                <a:tc>
                  <a:txBody>
                    <a:bodyPr/>
                    <a:lstStyle/>
                    <a:p>
                      <a:pPr algn="ctr">
                        <a:lnSpc>
                          <a:spcPct val="150000"/>
                        </a:lnSpc>
                      </a:pPr>
                      <a:r>
                        <a:rPr lang="en-US" sz="2000" b="1" dirty="0" smtClean="0">
                          <a:solidFill>
                            <a:schemeClr val="tx1"/>
                          </a:solidFill>
                          <a:latin typeface="Andalus" pitchFamily="18" charset="-78"/>
                          <a:cs typeface="Andalus" pitchFamily="18" charset="-78"/>
                        </a:rPr>
                        <a:t>Details</a:t>
                      </a:r>
                      <a:endParaRPr lang="en-US" sz="2000" b="1" dirty="0">
                        <a:solidFill>
                          <a:schemeClr val="tx1"/>
                        </a:solidFill>
                        <a:latin typeface="Andalus" pitchFamily="18" charset="-78"/>
                        <a:cs typeface="Andalus" pitchFamily="18" charset="-78"/>
                      </a:endParaRPr>
                    </a:p>
                  </a:txBody>
                  <a:tcPr>
                    <a:solidFill>
                      <a:srgbClr val="00B0F0"/>
                    </a:solidFill>
                  </a:tcPr>
                </a:tc>
              </a:tr>
              <a:tr h="370840">
                <a:tc>
                  <a:txBody>
                    <a:bodyPr/>
                    <a:lstStyle/>
                    <a:p>
                      <a:pPr algn="l">
                        <a:lnSpc>
                          <a:spcPct val="150000"/>
                        </a:lnSpc>
                      </a:pPr>
                      <a:r>
                        <a:rPr lang="en-US" sz="2000" dirty="0" smtClean="0">
                          <a:latin typeface="Andalus" pitchFamily="18" charset="-78"/>
                          <a:cs typeface="Andalus" pitchFamily="18" charset="-78"/>
                        </a:rPr>
                        <a:t>Proponent</a:t>
                      </a:r>
                      <a:endParaRPr lang="en-US" sz="2000" dirty="0">
                        <a:latin typeface="Andalus" pitchFamily="18" charset="-78"/>
                        <a:cs typeface="Andalus" pitchFamily="18" charset="-78"/>
                      </a:endParaRPr>
                    </a:p>
                  </a:txBody>
                  <a:tcPr/>
                </a:tc>
                <a:tc>
                  <a:txBody>
                    <a:bodyPr/>
                    <a:lstStyle/>
                    <a:p>
                      <a:pPr lvl="0" fontAlgn="base">
                        <a:lnSpc>
                          <a:spcPct val="150000"/>
                        </a:lnSpc>
                        <a:spcBef>
                          <a:spcPct val="0"/>
                        </a:spcBef>
                        <a:spcAft>
                          <a:spcPct val="0"/>
                        </a:spcAft>
                      </a:pPr>
                      <a:r>
                        <a:rPr lang="en-US" sz="2000" b="1" dirty="0" err="1" smtClean="0">
                          <a:latin typeface="Andalus" pitchFamily="18" charset="-78"/>
                          <a:ea typeface="Calibri" pitchFamily="34" charset="0"/>
                          <a:cs typeface="Andalus" pitchFamily="18" charset="-78"/>
                        </a:rPr>
                        <a:t>Dalmia</a:t>
                      </a:r>
                      <a:r>
                        <a:rPr lang="en-US" sz="2000" b="1" dirty="0" smtClean="0">
                          <a:latin typeface="Andalus" pitchFamily="18" charset="-78"/>
                          <a:ea typeface="Calibri" pitchFamily="34" charset="0"/>
                          <a:cs typeface="Andalus" pitchFamily="18" charset="-78"/>
                        </a:rPr>
                        <a:t> Bharat Sugar and Industries Ltd., </a:t>
                      </a:r>
                    </a:p>
                  </a:txBody>
                  <a:tcPr/>
                </a:tc>
              </a:tr>
              <a:tr h="325120">
                <a:tc>
                  <a:txBody>
                    <a:bodyPr/>
                    <a:lstStyle/>
                    <a:p>
                      <a:pPr marL="81280" algn="l">
                        <a:lnSpc>
                          <a:spcPct val="150000"/>
                        </a:lnSpc>
                        <a:spcBef>
                          <a:spcPts val="355"/>
                        </a:spcBef>
                      </a:pPr>
                      <a:r>
                        <a:rPr sz="2000" spc="-30" dirty="0">
                          <a:latin typeface="Andalus" pitchFamily="18" charset="-78"/>
                          <a:cs typeface="Andalus" pitchFamily="18" charset="-78"/>
                        </a:rPr>
                        <a:t>Total </a:t>
                      </a:r>
                      <a:r>
                        <a:rPr sz="2000" spc="-5" dirty="0">
                          <a:latin typeface="Andalus" pitchFamily="18" charset="-78"/>
                          <a:cs typeface="Andalus" pitchFamily="18" charset="-78"/>
                        </a:rPr>
                        <a:t>Mine Lease</a:t>
                      </a:r>
                      <a:r>
                        <a:rPr sz="2000" spc="-90" dirty="0">
                          <a:latin typeface="Andalus" pitchFamily="18" charset="-78"/>
                          <a:cs typeface="Andalus" pitchFamily="18" charset="-78"/>
                        </a:rPr>
                        <a:t> </a:t>
                      </a:r>
                      <a:r>
                        <a:rPr sz="2000" spc="-10" dirty="0">
                          <a:latin typeface="Andalus" pitchFamily="18" charset="-78"/>
                          <a:cs typeface="Andalus" pitchFamily="18" charset="-78"/>
                        </a:rPr>
                        <a:t>Area</a:t>
                      </a:r>
                      <a:endParaRPr sz="2000">
                        <a:latin typeface="Andalus" pitchFamily="18" charset="-78"/>
                        <a:cs typeface="Andalus" pitchFamily="18" charset="-78"/>
                      </a:endParaRPr>
                    </a:p>
                  </a:txBody>
                  <a:tcPr marL="0" marR="0" marT="0" marB="0"/>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000" dirty="0" smtClean="0">
                          <a:latin typeface="Andalus" pitchFamily="18" charset="-78"/>
                          <a:ea typeface="Times New Roman"/>
                          <a:cs typeface="Andalus" pitchFamily="18" charset="-78"/>
                        </a:rPr>
                        <a:t>449.364 Ha (</a:t>
                      </a:r>
                      <a:r>
                        <a:rPr lang="en-US" sz="2000" kern="1200" dirty="0" err="1" smtClean="0">
                          <a:solidFill>
                            <a:schemeClr val="tx1"/>
                          </a:solidFill>
                          <a:latin typeface="Andalus" pitchFamily="18" charset="-78"/>
                          <a:ea typeface="+mn-ea"/>
                          <a:cs typeface="Andalus" pitchFamily="18" charset="-78"/>
                        </a:rPr>
                        <a:t>Poramboke</a:t>
                      </a:r>
                      <a:r>
                        <a:rPr lang="en-US" sz="2000" kern="1200" dirty="0" smtClean="0">
                          <a:solidFill>
                            <a:schemeClr val="tx1"/>
                          </a:solidFill>
                          <a:latin typeface="Andalus" pitchFamily="18" charset="-78"/>
                          <a:ea typeface="+mn-ea"/>
                          <a:cs typeface="Andalus" pitchFamily="18" charset="-78"/>
                        </a:rPr>
                        <a:t> dry waste</a:t>
                      </a:r>
                      <a:r>
                        <a:rPr lang="en-US" sz="2000" kern="1200" baseline="0" dirty="0" smtClean="0">
                          <a:solidFill>
                            <a:schemeClr val="tx1"/>
                          </a:solidFill>
                          <a:latin typeface="Andalus" pitchFamily="18" charset="-78"/>
                          <a:ea typeface="+mn-ea"/>
                          <a:cs typeface="Andalus" pitchFamily="18" charset="-78"/>
                        </a:rPr>
                        <a:t> </a:t>
                      </a:r>
                      <a:r>
                        <a:rPr lang="en-US" sz="2000" kern="1200" dirty="0" smtClean="0">
                          <a:solidFill>
                            <a:schemeClr val="tx1"/>
                          </a:solidFill>
                          <a:latin typeface="Andalus" pitchFamily="18" charset="-78"/>
                          <a:ea typeface="+mn-ea"/>
                          <a:cs typeface="Andalus" pitchFamily="18" charset="-78"/>
                        </a:rPr>
                        <a:t>land )</a:t>
                      </a:r>
                      <a:endParaRPr lang="en-US" sz="2000" dirty="0">
                        <a:latin typeface="Andalus" pitchFamily="18" charset="-78"/>
                        <a:ea typeface="Times New Roman"/>
                        <a:cs typeface="Andalus" pitchFamily="18" charset="-78"/>
                      </a:endParaRPr>
                    </a:p>
                  </a:txBody>
                  <a:tcPr marL="68580" marR="68580" marT="0" marB="0"/>
                </a:tc>
              </a:tr>
              <a:tr h="370840">
                <a:tc>
                  <a:txBody>
                    <a:bodyPr/>
                    <a:lstStyle/>
                    <a:p>
                      <a:pPr marL="81280" algn="l">
                        <a:lnSpc>
                          <a:spcPct val="150000"/>
                        </a:lnSpc>
                        <a:spcBef>
                          <a:spcPts val="360"/>
                        </a:spcBef>
                      </a:pPr>
                      <a:r>
                        <a:rPr sz="2000" spc="-15" dirty="0">
                          <a:latin typeface="Andalus" pitchFamily="18" charset="-78"/>
                          <a:cs typeface="Andalus" pitchFamily="18" charset="-78"/>
                        </a:rPr>
                        <a:t>Survey</a:t>
                      </a:r>
                      <a:r>
                        <a:rPr sz="2000" spc="-75" dirty="0">
                          <a:latin typeface="Andalus" pitchFamily="18" charset="-78"/>
                          <a:cs typeface="Andalus" pitchFamily="18" charset="-78"/>
                        </a:rPr>
                        <a:t> </a:t>
                      </a:r>
                      <a:r>
                        <a:rPr sz="2000">
                          <a:latin typeface="Andalus" pitchFamily="18" charset="-78"/>
                          <a:cs typeface="Andalus" pitchFamily="18" charset="-78"/>
                        </a:rPr>
                        <a:t>No</a:t>
                      </a:r>
                      <a:r>
                        <a:rPr sz="2000" smtClean="0">
                          <a:latin typeface="Andalus" pitchFamily="18" charset="-78"/>
                          <a:cs typeface="Andalus" pitchFamily="18" charset="-78"/>
                        </a:rPr>
                        <a:t>.</a:t>
                      </a:r>
                      <a:r>
                        <a:rPr lang="en-US" sz="2000" dirty="0" smtClean="0">
                          <a:latin typeface="Andalus" pitchFamily="18" charset="-78"/>
                          <a:cs typeface="Andalus" pitchFamily="18" charset="-78"/>
                        </a:rPr>
                        <a:t> &amp; Village</a:t>
                      </a:r>
                      <a:endParaRPr sz="2000">
                        <a:latin typeface="Andalus" pitchFamily="18" charset="-78"/>
                        <a:cs typeface="Andalus" pitchFamily="18" charset="-78"/>
                      </a:endParaRPr>
                    </a:p>
                  </a:txBody>
                  <a:tcPr marL="0" marR="0" marT="0" marB="0"/>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000" b="0" dirty="0" smtClean="0">
                          <a:latin typeface="Andalus" pitchFamily="18" charset="-78"/>
                          <a:cs typeface="Andalus" pitchFamily="18" charset="-78"/>
                        </a:rPr>
                        <a:t> S.F. No. 6, </a:t>
                      </a:r>
                      <a:r>
                        <a:rPr lang="en-US" sz="2000" dirty="0" err="1" smtClean="0">
                          <a:latin typeface="Andalus" pitchFamily="18" charset="-78"/>
                          <a:cs typeface="Andalus" pitchFamily="18" charset="-78"/>
                        </a:rPr>
                        <a:t>Chettichavadi</a:t>
                      </a:r>
                      <a:r>
                        <a:rPr lang="en-US" sz="2000" dirty="0" smtClean="0">
                          <a:latin typeface="Andalus" pitchFamily="18" charset="-78"/>
                          <a:cs typeface="Andalus" pitchFamily="18" charset="-78"/>
                        </a:rPr>
                        <a:t> Village, Salem </a:t>
                      </a:r>
                      <a:r>
                        <a:rPr lang="en-US" sz="2000" dirty="0" err="1" smtClean="0">
                          <a:latin typeface="Andalus" pitchFamily="18" charset="-78"/>
                          <a:cs typeface="Andalus" pitchFamily="18" charset="-78"/>
                        </a:rPr>
                        <a:t>Taluk</a:t>
                      </a:r>
                      <a:r>
                        <a:rPr lang="en-US" sz="2000" dirty="0" smtClean="0">
                          <a:latin typeface="Andalus" pitchFamily="18" charset="-78"/>
                          <a:cs typeface="Andalus" pitchFamily="18" charset="-78"/>
                        </a:rPr>
                        <a:t> and District, Tamil Nadu </a:t>
                      </a:r>
                      <a:endParaRPr sz="2000" b="0">
                        <a:latin typeface="Andalus" pitchFamily="18" charset="-78"/>
                        <a:cs typeface="Andalus" pitchFamily="18" charset="-78"/>
                      </a:endParaRPr>
                    </a:p>
                  </a:txBody>
                  <a:tcPr marL="0" marR="0" marT="0" marB="0"/>
                </a:tc>
              </a:tr>
              <a:tr h="370840">
                <a:tc>
                  <a:txBody>
                    <a:bodyPr/>
                    <a:lstStyle/>
                    <a:p>
                      <a:pPr algn="l">
                        <a:lnSpc>
                          <a:spcPct val="150000"/>
                        </a:lnSpc>
                      </a:pPr>
                      <a:r>
                        <a:rPr lang="en-US" sz="2000" dirty="0" smtClean="0">
                          <a:latin typeface="Andalus" pitchFamily="18" charset="-78"/>
                          <a:cs typeface="Andalus" pitchFamily="18" charset="-78"/>
                        </a:rPr>
                        <a:t>Name of mineral 	</a:t>
                      </a:r>
                    </a:p>
                  </a:txBody>
                  <a:tcPr/>
                </a:tc>
                <a:tc>
                  <a:txBody>
                    <a:bodyPr/>
                    <a:lstStyle/>
                    <a:p>
                      <a:pPr>
                        <a:lnSpc>
                          <a:spcPct val="150000"/>
                        </a:lnSpc>
                      </a:pPr>
                      <a:r>
                        <a:rPr lang="en-US" sz="2000" kern="1200" dirty="0" smtClean="0">
                          <a:solidFill>
                            <a:schemeClr val="tx1"/>
                          </a:solidFill>
                          <a:latin typeface="Andalus" pitchFamily="18" charset="-78"/>
                          <a:ea typeface="+mn-ea"/>
                          <a:cs typeface="Andalus" pitchFamily="18" charset="-78"/>
                        </a:rPr>
                        <a:t>Magnesite and Dunite 	</a:t>
                      </a:r>
                    </a:p>
                  </a:txBody>
                  <a:tcPr/>
                </a:tc>
              </a:tr>
              <a:tr h="271780">
                <a:tc>
                  <a:txBody>
                    <a:bodyPr/>
                    <a:lstStyle/>
                    <a:p>
                      <a:pPr>
                        <a:lnSpc>
                          <a:spcPct val="100000"/>
                        </a:lnSpc>
                      </a:pPr>
                      <a:r>
                        <a:rPr lang="en-US" sz="1700" dirty="0">
                          <a:latin typeface="Bookman Old Style" pitchFamily="18" charset="0"/>
                          <a:cs typeface="Times New Roman" pitchFamily="18" charset="0"/>
                        </a:rPr>
                        <a:t>Geo </a:t>
                      </a:r>
                      <a:r>
                        <a:rPr lang="en-US" sz="1700" dirty="0" smtClean="0">
                          <a:latin typeface="Bookman Old Style" pitchFamily="18" charset="0"/>
                          <a:cs typeface="Times New Roman" pitchFamily="18" charset="0"/>
                        </a:rPr>
                        <a:t>coordinates of Mining Lease area</a:t>
                      </a:r>
                      <a:endParaRPr lang="en-US" sz="1700" dirty="0">
                        <a:latin typeface="Bookman Old Style" pitchFamily="18" charset="0"/>
                        <a:cs typeface="Times New Roman" pitchFamily="18" charset="0"/>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700" kern="1200" dirty="0" smtClean="0">
                          <a:solidFill>
                            <a:schemeClr val="tx1"/>
                          </a:solidFill>
                          <a:latin typeface="Bookman Old Style" pitchFamily="18" charset="0"/>
                          <a:ea typeface="+mn-ea"/>
                          <a:cs typeface="Times New Roman" pitchFamily="18" charset="0"/>
                        </a:rPr>
                        <a:t>Northern Latitude   :   </a:t>
                      </a:r>
                      <a:r>
                        <a:rPr lang="pt-BR" sz="1600" dirty="0" smtClean="0">
                          <a:latin typeface="Times New Roman" pitchFamily="18" charset="0"/>
                          <a:ea typeface="Calibri" pitchFamily="34" charset="0"/>
                          <a:cs typeface="Times New Roman" pitchFamily="18" charset="0"/>
                        </a:rPr>
                        <a:t>11⁰43’09.8” N - 11⁰44’36.3” 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dirty="0" smtClean="0">
                          <a:solidFill>
                            <a:schemeClr val="tx1"/>
                          </a:solidFill>
                          <a:latin typeface="Bookman Old Style" pitchFamily="18" charset="0"/>
                          <a:ea typeface="+mn-ea"/>
                          <a:cs typeface="Times New Roman" pitchFamily="18" charset="0"/>
                        </a:rPr>
                        <a:t>Eastern Longitude   </a:t>
                      </a:r>
                      <a:r>
                        <a:rPr lang="en-US" sz="1700" kern="1200" baseline="0" dirty="0" smtClean="0">
                          <a:solidFill>
                            <a:schemeClr val="tx1"/>
                          </a:solidFill>
                          <a:latin typeface="Bookman Old Style" pitchFamily="18" charset="0"/>
                          <a:ea typeface="+mn-ea"/>
                          <a:cs typeface="Times New Roman" pitchFamily="18" charset="0"/>
                        </a:rPr>
                        <a:t>:   </a:t>
                      </a:r>
                      <a:r>
                        <a:rPr lang="it-IT" sz="1800" baseline="0" dirty="0" smtClean="0">
                          <a:solidFill>
                            <a:srgbClr val="000000"/>
                          </a:solidFill>
                          <a:latin typeface="Times New Roman" pitchFamily="18" charset="0"/>
                          <a:cs typeface="Times New Roman" pitchFamily="18" charset="0"/>
                        </a:rPr>
                        <a:t>78</a:t>
                      </a:r>
                      <a:r>
                        <a:rPr lang="pt-BR" sz="1800" dirty="0" smtClean="0">
                          <a:latin typeface="Times New Roman" pitchFamily="18" charset="0"/>
                          <a:ea typeface="Calibri" pitchFamily="34" charset="0"/>
                          <a:cs typeface="Times New Roman" pitchFamily="18" charset="0"/>
                        </a:rPr>
                        <a:t>⁰0</a:t>
                      </a:r>
                      <a:r>
                        <a:rPr lang="it-IT" sz="1800" baseline="0" dirty="0" smtClean="0">
                          <a:solidFill>
                            <a:srgbClr val="000000"/>
                          </a:solidFill>
                          <a:latin typeface="Times New Roman" pitchFamily="18" charset="0"/>
                          <a:cs typeface="Times New Roman" pitchFamily="18" charset="0"/>
                        </a:rPr>
                        <a:t>7’23.2” E and 78</a:t>
                      </a:r>
                      <a:r>
                        <a:rPr lang="pt-BR" sz="1800" dirty="0" smtClean="0">
                          <a:latin typeface="Times New Roman" pitchFamily="18" charset="0"/>
                          <a:ea typeface="Calibri" pitchFamily="34" charset="0"/>
                          <a:cs typeface="Times New Roman" pitchFamily="18" charset="0"/>
                        </a:rPr>
                        <a:t>⁰</a:t>
                      </a:r>
                      <a:r>
                        <a:rPr lang="it-IT" sz="1800" baseline="0" dirty="0" smtClean="0">
                          <a:solidFill>
                            <a:srgbClr val="000000"/>
                          </a:solidFill>
                          <a:latin typeface="Times New Roman" pitchFamily="18" charset="0"/>
                          <a:cs typeface="Times New Roman" pitchFamily="18" charset="0"/>
                        </a:rPr>
                        <a:t>09’11.5” E </a:t>
                      </a:r>
                      <a:endParaRPr lang="en-US" sz="1800" dirty="0" smtClean="0">
                        <a:latin typeface="Times New Roman" pitchFamily="18" charset="0"/>
                        <a:ea typeface="Calibri" pitchFamily="34"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700" spc="-5" dirty="0" smtClean="0">
                          <a:latin typeface="Bookman Old Style" pitchFamily="18" charset="0"/>
                          <a:cs typeface="Times New Roman" pitchFamily="18" charset="0"/>
                        </a:rPr>
                        <a:t>Toposheet No          :    </a:t>
                      </a:r>
                      <a:r>
                        <a:rPr lang="en-US" sz="1700" kern="1200" dirty="0" smtClean="0">
                          <a:solidFill>
                            <a:schemeClr val="tx1"/>
                          </a:solidFill>
                          <a:latin typeface="Bookman Old Style" pitchFamily="18" charset="0"/>
                          <a:ea typeface="+mn-ea"/>
                          <a:cs typeface="Times New Roman" pitchFamily="18" charset="0"/>
                        </a:rPr>
                        <a:t>58 I/2</a:t>
                      </a:r>
                      <a:endParaRPr lang="pt-BR" sz="1700" spc="-5" dirty="0">
                        <a:latin typeface="Bookman Old Style"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Bookman Old Style" pitchFamily="18" charset="0"/>
                          <a:cs typeface="Times New Roman" pitchFamily="18" charset="0"/>
                        </a:rPr>
                        <a:t>Elevation                 :   300-400m above MSL</a:t>
                      </a:r>
                      <a:endParaRPr lang="en-US" sz="1700" dirty="0">
                        <a:latin typeface="Bookman Old Style" pitchFamily="18" charset="0"/>
                        <a:cs typeface="Times New Roman" pitchFamily="18" charset="0"/>
                      </a:endParaRPr>
                    </a:p>
                  </a:txBody>
                  <a:tcPr/>
                </a:tc>
              </a:tr>
              <a:tr h="370840">
                <a:tc>
                  <a:txBody>
                    <a:bodyPr/>
                    <a:lstStyle/>
                    <a:p>
                      <a:pPr marL="34925" algn="l">
                        <a:lnSpc>
                          <a:spcPct val="100000"/>
                        </a:lnSpc>
                        <a:spcBef>
                          <a:spcPts val="90"/>
                        </a:spcBef>
                      </a:pPr>
                      <a:r>
                        <a:rPr lang="en-US" sz="1800" dirty="0" smtClean="0">
                          <a:latin typeface="Times New Roman" pitchFamily="18" charset="0"/>
                          <a:cs typeface="Times New Roman" pitchFamily="18" charset="0"/>
                        </a:rPr>
                        <a:t>Project Cost</a:t>
                      </a:r>
                      <a:endParaRPr sz="1800">
                        <a:latin typeface="Times New Roman" pitchFamily="18" charset="0"/>
                        <a:cs typeface="Times New Roman" pitchFamily="18" charset="0"/>
                      </a:endParaRPr>
                    </a:p>
                  </a:txBody>
                  <a:tcPr marL="0" marR="0" marT="0" marB="0"/>
                </a:tc>
                <a:tc>
                  <a:txBody>
                    <a:bodyPr/>
                    <a:lstStyle/>
                    <a:p>
                      <a:pPr>
                        <a:lnSpc>
                          <a:spcPct val="150000"/>
                        </a:lnSpc>
                      </a:pPr>
                      <a:r>
                        <a:rPr lang="en-US" sz="2000" kern="1200" dirty="0" smtClean="0">
                          <a:solidFill>
                            <a:schemeClr val="tx1"/>
                          </a:solidFill>
                          <a:latin typeface="Andalus" pitchFamily="18" charset="-78"/>
                          <a:ea typeface="+mn-ea"/>
                          <a:cs typeface="Andalus" pitchFamily="18" charset="-78"/>
                        </a:rPr>
                        <a:t>Rs 1964.81lakhs as</a:t>
                      </a:r>
                      <a:r>
                        <a:rPr lang="en-US" sz="2000" kern="1200" baseline="0" dirty="0" smtClean="0">
                          <a:solidFill>
                            <a:schemeClr val="tx1"/>
                          </a:solidFill>
                          <a:latin typeface="Andalus" pitchFamily="18" charset="-78"/>
                          <a:ea typeface="+mn-ea"/>
                          <a:cs typeface="Andalus" pitchFamily="18" charset="-78"/>
                        </a:rPr>
                        <a:t> on 31.03.2019.</a:t>
                      </a:r>
                      <a:endParaRPr lang="en-US" sz="2000" kern="1200" dirty="0" smtClean="0">
                        <a:solidFill>
                          <a:schemeClr val="tx1"/>
                        </a:solidFill>
                        <a:latin typeface="Andalus" pitchFamily="18" charset="-78"/>
                        <a:ea typeface="+mn-ea"/>
                        <a:cs typeface="Andalus" pitchFamily="18" charset="-78"/>
                      </a:endParaRPr>
                    </a:p>
                  </a:txBody>
                  <a:tcPr/>
                </a:tc>
              </a:tr>
              <a:tr h="370840">
                <a:tc>
                  <a:txBody>
                    <a:bodyPr/>
                    <a:lstStyle/>
                    <a:p>
                      <a:pPr marL="33020" algn="l">
                        <a:lnSpc>
                          <a:spcPct val="100000"/>
                        </a:lnSpc>
                        <a:spcBef>
                          <a:spcPts val="90"/>
                        </a:spcBef>
                      </a:pPr>
                      <a:r>
                        <a:rPr lang="en-US" sz="1800" dirty="0" smtClean="0">
                          <a:latin typeface="Times New Roman" pitchFamily="18" charset="0"/>
                          <a:cs typeface="Times New Roman" pitchFamily="18" charset="0"/>
                        </a:rPr>
                        <a:t>EMP cost</a:t>
                      </a:r>
                    </a:p>
                  </a:txBody>
                  <a:tcPr marL="0" marR="0" marT="0" marB="0"/>
                </a:tc>
                <a:tc>
                  <a:txBody>
                    <a:bodyPr/>
                    <a:lstStyle/>
                    <a:p>
                      <a:pPr>
                        <a:lnSpc>
                          <a:spcPct val="150000"/>
                        </a:lnSpc>
                      </a:pPr>
                      <a:r>
                        <a:rPr lang="en-US" sz="2000" kern="1200" smtClean="0">
                          <a:solidFill>
                            <a:schemeClr val="tx1"/>
                          </a:solidFill>
                          <a:latin typeface="Andalus" pitchFamily="18" charset="-78"/>
                          <a:ea typeface="+mn-ea"/>
                          <a:cs typeface="Andalus" pitchFamily="18" charset="-78"/>
                        </a:rPr>
                        <a:t>Rs 20 Lakhs/annum</a:t>
                      </a:r>
                      <a:endParaRPr lang="en-US" sz="2000" kern="1200" dirty="0" smtClean="0">
                        <a:solidFill>
                          <a:schemeClr val="tx1"/>
                        </a:solidFill>
                        <a:latin typeface="Andalus" pitchFamily="18" charset="-78"/>
                        <a:ea typeface="+mn-ea"/>
                        <a:cs typeface="Andalus" pitchFamily="18" charset="-78"/>
                      </a:endParaRPr>
                    </a:p>
                  </a:txBody>
                  <a:tcPr/>
                </a:tc>
              </a:tr>
              <a:tr h="370840">
                <a:tc>
                  <a:txBody>
                    <a:bodyPr/>
                    <a:lstStyle/>
                    <a:p>
                      <a:pPr marL="33020" algn="l">
                        <a:lnSpc>
                          <a:spcPct val="100000"/>
                        </a:lnSpc>
                        <a:spcBef>
                          <a:spcPts val="90"/>
                        </a:spcBef>
                      </a:pPr>
                      <a:r>
                        <a:rPr lang="en-US" sz="1800" dirty="0" smtClean="0">
                          <a:latin typeface="Times New Roman" pitchFamily="18" charset="0"/>
                          <a:cs typeface="Times New Roman" pitchFamily="18" charset="0"/>
                        </a:rPr>
                        <a:t>Mining Plan Approval Letter</a:t>
                      </a:r>
                    </a:p>
                  </a:txBody>
                  <a:tcPr marL="0" marR="0" marT="0" marB="0"/>
                </a:tc>
                <a:tc>
                  <a:txBody>
                    <a:bodyPr/>
                    <a:lstStyle/>
                    <a:p>
                      <a:pPr marL="59690" marR="0" indent="0" algn="l" defTabSz="914400" rtl="0" eaLnBrk="1" fontAlgn="auto" latinLnBrk="0" hangingPunct="1">
                        <a:lnSpc>
                          <a:spcPct val="100000"/>
                        </a:lnSpc>
                        <a:spcBef>
                          <a:spcPts val="665"/>
                        </a:spcBef>
                        <a:spcAft>
                          <a:spcPts val="0"/>
                        </a:spcAft>
                        <a:buClrTx/>
                        <a:buSzTx/>
                        <a:buFontTx/>
                        <a:buNone/>
                        <a:tabLst/>
                        <a:defRPr/>
                      </a:pPr>
                      <a:r>
                        <a:rPr lang="en-US" sz="1800" kern="1200" dirty="0" err="1" smtClean="0">
                          <a:solidFill>
                            <a:schemeClr val="tx1"/>
                          </a:solidFill>
                          <a:latin typeface="+mn-lt"/>
                          <a:ea typeface="+mn-ea"/>
                          <a:cs typeface="+mn-cs"/>
                        </a:rPr>
                        <a:t>Ltr</a:t>
                      </a:r>
                      <a:r>
                        <a:rPr lang="en-US" sz="1800" kern="1200" dirty="0" smtClean="0">
                          <a:solidFill>
                            <a:schemeClr val="tx1"/>
                          </a:solidFill>
                          <a:latin typeface="+mn-lt"/>
                          <a:ea typeface="+mn-ea"/>
                          <a:cs typeface="+mn-cs"/>
                        </a:rPr>
                        <a:t>. No. TN/SLM/MMP/MG&amp;DU-2055.MDS dated 01.05.2019 ,For Magnesite &amp; Dunite, Valid up to 31.3.2021.</a:t>
                      </a:r>
                      <a:endParaRPr sz="1800" dirty="0">
                        <a:solidFill>
                          <a:schemeClr val="tx1"/>
                        </a:solidFill>
                        <a:latin typeface="Times New Roman" pitchFamily="18" charset="0"/>
                        <a:cs typeface="Times New Roman" pitchFamily="18" charset="0"/>
                      </a:endParaRPr>
                    </a:p>
                  </a:txBody>
                  <a:tcPr marL="0" marR="0" marT="0" marB="0"/>
                </a:tc>
              </a:tr>
            </a:tbl>
          </a:graphicData>
        </a:graphic>
      </p:graphicFrame>
    </p:spTree>
    <p:extLst>
      <p:ext uri="{BB962C8B-B14F-4D97-AF65-F5344CB8AC3E}">
        <p14:creationId xmlns="" xmlns:p14="http://schemas.microsoft.com/office/powerpoint/2010/main" val="36655073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03200" y="228600"/>
          <a:ext cx="8711907" cy="3571358"/>
        </p:xfrm>
        <a:graphic>
          <a:graphicData uri="http://schemas.openxmlformats.org/drawingml/2006/table">
            <a:tbl>
              <a:tblPr/>
              <a:tblGrid>
                <a:gridCol w="253708"/>
                <a:gridCol w="1143000"/>
                <a:gridCol w="985211"/>
                <a:gridCol w="81589"/>
                <a:gridCol w="121597"/>
                <a:gridCol w="792803"/>
                <a:gridCol w="189086"/>
                <a:gridCol w="885713"/>
                <a:gridCol w="885713"/>
                <a:gridCol w="1087488"/>
                <a:gridCol w="1295400"/>
                <a:gridCol w="990599"/>
              </a:tblGrid>
              <a:tr h="282017">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p>
                      <a:pPr marL="0" marR="0" algn="l">
                        <a:lnSpc>
                          <a:spcPct val="115000"/>
                        </a:lnSpc>
                        <a:spcBef>
                          <a:spcPts val="0"/>
                        </a:spcBef>
                        <a:spcAft>
                          <a:spcPts val="0"/>
                        </a:spcAft>
                      </a:pPr>
                      <a:r>
                        <a:rPr lang="en-US" sz="1400" b="1">
                          <a:solidFill>
                            <a:srgbClr val="FF0000"/>
                          </a:solidFill>
                          <a:latin typeface="Times New Roman" pitchFamily="18" charset="0"/>
                          <a:ea typeface="Calibri"/>
                          <a:cs typeface="Times New Roman" pitchFamily="18" charset="0"/>
                        </a:rPr>
                        <a:t>5.</a:t>
                      </a: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a:latin typeface="Times New Roman" pitchFamily="18" charset="0"/>
                        <a:ea typeface="Calibri"/>
                        <a:cs typeface="Times New Roman" pitchFamily="18" charset="0"/>
                      </a:endParaRPr>
                    </a:p>
                    <a:p>
                      <a:pPr marL="0" marR="0" algn="ctr">
                        <a:lnSpc>
                          <a:spcPct val="115000"/>
                        </a:lnSpc>
                        <a:spcBef>
                          <a:spcPts val="0"/>
                        </a:spcBef>
                        <a:spcAft>
                          <a:spcPts val="0"/>
                        </a:spcAft>
                      </a:pPr>
                      <a:r>
                        <a:rPr lang="en-US" sz="1400" b="1">
                          <a:solidFill>
                            <a:srgbClr val="FF0000"/>
                          </a:solidFill>
                          <a:latin typeface="Times New Roman" pitchFamily="18" charset="0"/>
                          <a:ea typeface="Calibri"/>
                          <a:cs typeface="Times New Roman" pitchFamily="18" charset="0"/>
                        </a:rPr>
                        <a:t>GEOLOGY </a:t>
                      </a: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0"/>
                        </a:spcAft>
                      </a:pPr>
                      <a:r>
                        <a:rPr lang="en-US" sz="1400" b="1">
                          <a:latin typeface="Times New Roman" pitchFamily="18" charset="0"/>
                          <a:ea typeface="Calibri"/>
                          <a:cs typeface="Times New Roman" pitchFamily="18" charset="0"/>
                        </a:rPr>
                        <a:t>Geological map</a:t>
                      </a: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marL="0" marR="0" algn="l">
                        <a:lnSpc>
                          <a:spcPct val="115000"/>
                        </a:lnSpc>
                        <a:spcBef>
                          <a:spcPts val="0"/>
                        </a:spcBef>
                        <a:spcAft>
                          <a:spcPts val="0"/>
                        </a:spcAft>
                      </a:pPr>
                      <a:r>
                        <a:rPr lang="en-US" sz="1400" b="1" dirty="0">
                          <a:latin typeface="Times New Roman" pitchFamily="18" charset="0"/>
                          <a:ea typeface="Calibri"/>
                          <a:cs typeface="Times New Roman" pitchFamily="18" charset="0"/>
                        </a:rPr>
                        <a:t>Geological disturbance if any</a:t>
                      </a:r>
                      <a:endParaRPr lang="en-US" sz="1400" dirty="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15000"/>
                        </a:lnSpc>
                        <a:spcBef>
                          <a:spcPts val="0"/>
                        </a:spcBef>
                        <a:spcAft>
                          <a:spcPts val="0"/>
                        </a:spcAft>
                      </a:pPr>
                      <a:r>
                        <a:rPr lang="en-US" sz="1400" b="1">
                          <a:latin typeface="Times New Roman" pitchFamily="18" charset="0"/>
                          <a:ea typeface="Calibri"/>
                          <a:cs typeface="Times New Roman" pitchFamily="18" charset="0"/>
                        </a:rPr>
                        <a:t>Deviation </a:t>
                      </a: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Remediation  Plan</a:t>
                      </a: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latin typeface="Times New Roman" pitchFamily="18" charset="0"/>
                          <a:ea typeface="Calibri"/>
                          <a:cs typeface="Times New Roman" pitchFamily="18" charset="0"/>
                        </a:rPr>
                        <a:t>Remediation Cost</a:t>
                      </a: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latin typeface="Times New Roman" pitchFamily="18" charset="0"/>
                          <a:ea typeface="Calibri"/>
                          <a:cs typeface="Times New Roman" pitchFamily="18" charset="0"/>
                        </a:rPr>
                        <a:t>Remarks </a:t>
                      </a: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025">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l">
                        <a:lnSpc>
                          <a:spcPct val="115000"/>
                        </a:lnSpc>
                        <a:spcBef>
                          <a:spcPts val="0"/>
                        </a:spcBef>
                        <a:spcAft>
                          <a:spcPts val="0"/>
                        </a:spcAft>
                      </a:pPr>
                      <a:r>
                        <a:rPr lang="en-US" sz="1400" b="1">
                          <a:latin typeface="Times New Roman" pitchFamily="18" charset="0"/>
                          <a:ea typeface="Calibri"/>
                          <a:cs typeface="Times New Roman" pitchFamily="18" charset="0"/>
                        </a:rPr>
                        <a:t>Yes</a:t>
                      </a: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l">
                        <a:lnSpc>
                          <a:spcPct val="115000"/>
                        </a:lnSpc>
                        <a:spcBef>
                          <a:spcPts val="0"/>
                        </a:spcBef>
                        <a:spcAft>
                          <a:spcPts val="0"/>
                        </a:spcAft>
                      </a:pPr>
                      <a:r>
                        <a:rPr lang="en-US" sz="1400" b="1" dirty="0">
                          <a:latin typeface="Times New Roman" pitchFamily="18" charset="0"/>
                          <a:ea typeface="Calibri"/>
                          <a:cs typeface="Times New Roman" pitchFamily="18" charset="0"/>
                        </a:rPr>
                        <a:t>No </a:t>
                      </a:r>
                      <a:endParaRPr lang="en-US" sz="1400" dirty="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0057">
                <a:tc rowSpan="2">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p>
                      <a:pPr marL="0" marR="0" algn="l">
                        <a:lnSpc>
                          <a:spcPct val="115000"/>
                        </a:lnSpc>
                        <a:spcBef>
                          <a:spcPts val="0"/>
                        </a:spcBef>
                        <a:spcAft>
                          <a:spcPts val="0"/>
                        </a:spcAft>
                      </a:pPr>
                      <a:r>
                        <a:rPr lang="en-US" sz="1400" b="1">
                          <a:solidFill>
                            <a:srgbClr val="FF0000"/>
                          </a:solidFill>
                          <a:latin typeface="Times New Roman" pitchFamily="18" charset="0"/>
                          <a:ea typeface="Calibri"/>
                          <a:cs typeface="Times New Roman" pitchFamily="18" charset="0"/>
                        </a:rPr>
                        <a:t>6. </a:t>
                      </a: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endParaRPr lang="en-US" sz="1400" dirty="0">
                        <a:latin typeface="Times New Roman" pitchFamily="18" charset="0"/>
                        <a:ea typeface="Calibri"/>
                        <a:cs typeface="Times New Roman" pitchFamily="18" charset="0"/>
                      </a:endParaRPr>
                    </a:p>
                    <a:p>
                      <a:pPr marL="0" marR="0" algn="ctr">
                        <a:lnSpc>
                          <a:spcPct val="115000"/>
                        </a:lnSpc>
                        <a:spcBef>
                          <a:spcPts val="0"/>
                        </a:spcBef>
                        <a:spcAft>
                          <a:spcPts val="0"/>
                        </a:spcAft>
                      </a:pPr>
                      <a:r>
                        <a:rPr lang="en-US" sz="1400" b="1" dirty="0">
                          <a:solidFill>
                            <a:srgbClr val="FF0000"/>
                          </a:solidFill>
                          <a:latin typeface="Times New Roman" pitchFamily="18" charset="0"/>
                          <a:ea typeface="Calibri"/>
                          <a:cs typeface="Times New Roman" pitchFamily="18" charset="0"/>
                        </a:rPr>
                        <a:t>AIR QUALITY </a:t>
                      </a:r>
                      <a:endParaRPr lang="en-US" sz="1400" dirty="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latin typeface="Times New Roman" pitchFamily="18" charset="0"/>
                          <a:ea typeface="Calibri"/>
                          <a:cs typeface="Times New Roman" pitchFamily="18" charset="0"/>
                        </a:rPr>
                        <a:t>Pre-operation stage </a:t>
                      </a: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l">
                        <a:lnSpc>
                          <a:spcPct val="115000"/>
                        </a:lnSpc>
                        <a:spcBef>
                          <a:spcPts val="0"/>
                        </a:spcBef>
                        <a:spcAft>
                          <a:spcPts val="0"/>
                        </a:spcAft>
                      </a:pPr>
                      <a:r>
                        <a:rPr lang="en-US" sz="1400" b="1">
                          <a:latin typeface="Times New Roman" pitchFamily="18" charset="0"/>
                          <a:ea typeface="Calibri"/>
                          <a:cs typeface="Times New Roman" pitchFamily="18" charset="0"/>
                        </a:rPr>
                        <a:t>Operation stage </a:t>
                      </a: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a:lnSpc>
                          <a:spcPct val="115000"/>
                        </a:lnSpc>
                        <a:spcBef>
                          <a:spcPts val="0"/>
                        </a:spcBef>
                        <a:spcAft>
                          <a:spcPts val="0"/>
                        </a:spcAft>
                      </a:pPr>
                      <a:r>
                        <a:rPr lang="en-US" sz="1400" b="1">
                          <a:latin typeface="Times New Roman" pitchFamily="18" charset="0"/>
                          <a:ea typeface="Calibri"/>
                          <a:cs typeface="Times New Roman" pitchFamily="18" charset="0"/>
                        </a:rPr>
                        <a:t>Current stage </a:t>
                      </a: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lnSpc>
                          <a:spcPct val="115000"/>
                        </a:lnSpc>
                        <a:spcBef>
                          <a:spcPts val="0"/>
                        </a:spcBef>
                        <a:spcAft>
                          <a:spcPts val="0"/>
                        </a:spcAft>
                      </a:pPr>
                      <a:r>
                        <a:rPr lang="en-US" sz="1400" b="1">
                          <a:latin typeface="Times New Roman" pitchFamily="18" charset="0"/>
                          <a:ea typeface="Calibri"/>
                          <a:cs typeface="Times New Roman" pitchFamily="18" charset="0"/>
                        </a:rPr>
                        <a:t>Deviation </a:t>
                      </a: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Remediation  Plan</a:t>
                      </a: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latin typeface="Times New Roman" pitchFamily="18" charset="0"/>
                          <a:ea typeface="Calibri"/>
                          <a:cs typeface="Times New Roman" pitchFamily="18" charset="0"/>
                        </a:rPr>
                        <a:t>Remediation Cost</a:t>
                      </a: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latin typeface="Times New Roman" pitchFamily="18" charset="0"/>
                          <a:ea typeface="Calibri"/>
                          <a:cs typeface="Times New Roman" pitchFamily="18" charset="0"/>
                        </a:rPr>
                        <a:t>Remarks </a:t>
                      </a: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258">
                <a:tc vMerge="1">
                  <a:txBody>
                    <a:bodyPr/>
                    <a:lstStyle/>
                    <a:p>
                      <a:endParaRPr lang="en-US"/>
                    </a:p>
                  </a:txBody>
                  <a:tcPr/>
                </a:tc>
                <a:tc vMerge="1">
                  <a:txBody>
                    <a:bodyPr/>
                    <a:lstStyle/>
                    <a:p>
                      <a:endParaRPr lang="en-US"/>
                    </a:p>
                  </a:txBody>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008">
                <a:tc rowSpan="3">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p>
                      <a:pPr marL="0" marR="0" algn="l">
                        <a:lnSpc>
                          <a:spcPct val="115000"/>
                        </a:lnSpc>
                        <a:spcBef>
                          <a:spcPts val="0"/>
                        </a:spcBef>
                        <a:spcAft>
                          <a:spcPts val="0"/>
                        </a:spcAft>
                      </a:pPr>
                      <a:r>
                        <a:rPr lang="en-US" sz="1400" b="1">
                          <a:solidFill>
                            <a:srgbClr val="FF0000"/>
                          </a:solidFill>
                          <a:latin typeface="Times New Roman" pitchFamily="18" charset="0"/>
                          <a:ea typeface="Calibri"/>
                          <a:cs typeface="Times New Roman" pitchFamily="18" charset="0"/>
                        </a:rPr>
                        <a:t>7.</a:t>
                      </a: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endParaRPr lang="en-US" sz="1400">
                        <a:latin typeface="Times New Roman" pitchFamily="18" charset="0"/>
                        <a:ea typeface="Calibri"/>
                        <a:cs typeface="Times New Roman" pitchFamily="18" charset="0"/>
                      </a:endParaRPr>
                    </a:p>
                    <a:p>
                      <a:pPr marL="0" marR="0" algn="l">
                        <a:lnSpc>
                          <a:spcPct val="115000"/>
                        </a:lnSpc>
                        <a:spcBef>
                          <a:spcPts val="0"/>
                        </a:spcBef>
                        <a:spcAft>
                          <a:spcPts val="0"/>
                        </a:spcAft>
                      </a:pPr>
                      <a:r>
                        <a:rPr lang="en-US" sz="1400" b="1">
                          <a:solidFill>
                            <a:srgbClr val="FF0000"/>
                          </a:solidFill>
                          <a:latin typeface="Times New Roman" pitchFamily="18" charset="0"/>
                          <a:ea typeface="Calibri"/>
                          <a:cs typeface="Times New Roman" pitchFamily="18" charset="0"/>
                        </a:rPr>
                        <a:t>SOIL QUALITY</a:t>
                      </a: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marL="0" marR="0" algn="ctr">
                        <a:lnSpc>
                          <a:spcPct val="115000"/>
                        </a:lnSpc>
                        <a:spcBef>
                          <a:spcPts val="0"/>
                        </a:spcBef>
                        <a:spcAft>
                          <a:spcPts val="0"/>
                        </a:spcAft>
                        <a:tabLst>
                          <a:tab pos="2313940" algn="l"/>
                        </a:tabLst>
                      </a:pPr>
                      <a:r>
                        <a:rPr lang="en-US" sz="1400" b="1">
                          <a:latin typeface="Times New Roman" pitchFamily="18" charset="0"/>
                          <a:ea typeface="Calibri"/>
                          <a:cs typeface="Times New Roman" pitchFamily="18" charset="0"/>
                        </a:rPr>
                        <a:t>Amount of Top soil Excavation /Dumped</a:t>
                      </a: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Remediation  Plan</a:t>
                      </a: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l">
                        <a:lnSpc>
                          <a:spcPct val="115000"/>
                        </a:lnSpc>
                        <a:spcBef>
                          <a:spcPts val="0"/>
                        </a:spcBef>
                        <a:spcAft>
                          <a:spcPts val="0"/>
                        </a:spcAft>
                      </a:pPr>
                      <a:r>
                        <a:rPr lang="en-US" sz="1400" b="1">
                          <a:latin typeface="Times New Roman" pitchFamily="18" charset="0"/>
                          <a:ea typeface="Calibri"/>
                          <a:cs typeface="Times New Roman" pitchFamily="18" charset="0"/>
                        </a:rPr>
                        <a:t>Remediation Cost</a:t>
                      </a: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l">
                        <a:lnSpc>
                          <a:spcPct val="115000"/>
                        </a:lnSpc>
                        <a:spcBef>
                          <a:spcPts val="0"/>
                        </a:spcBef>
                        <a:spcAft>
                          <a:spcPts val="0"/>
                        </a:spcAft>
                      </a:pPr>
                      <a:r>
                        <a:rPr lang="en-US" sz="1400" b="1">
                          <a:latin typeface="Times New Roman" pitchFamily="18" charset="0"/>
                          <a:ea typeface="Calibri"/>
                          <a:cs typeface="Times New Roman" pitchFamily="18" charset="0"/>
                        </a:rPr>
                        <a:t>Remarks </a:t>
                      </a: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008">
                <a:tc vMerge="1">
                  <a:txBody>
                    <a:bodyPr/>
                    <a:lstStyle/>
                    <a:p>
                      <a:endParaRPr lang="en-US"/>
                    </a:p>
                  </a:txBody>
                  <a:tcPr/>
                </a:tc>
                <a:tc vMerge="1">
                  <a:txBody>
                    <a:bodyPr/>
                    <a:lstStyle/>
                    <a:p>
                      <a:endParaRPr lang="en-US"/>
                    </a:p>
                  </a:txBody>
                  <a:tcPr/>
                </a:tc>
                <a:tc gridSpan="3">
                  <a:txBody>
                    <a:bodyPr/>
                    <a:lstStyle/>
                    <a:p>
                      <a:pPr marL="0" marR="0" algn="l">
                        <a:lnSpc>
                          <a:spcPct val="115000"/>
                        </a:lnSpc>
                        <a:spcBef>
                          <a:spcPts val="0"/>
                        </a:spcBef>
                        <a:spcAft>
                          <a:spcPts val="0"/>
                        </a:spcAft>
                      </a:pPr>
                      <a:r>
                        <a:rPr lang="en-US" sz="1400" b="1">
                          <a:latin typeface="Times New Roman" pitchFamily="18" charset="0"/>
                          <a:ea typeface="Calibri"/>
                          <a:cs typeface="Times New Roman" pitchFamily="18" charset="0"/>
                        </a:rPr>
                        <a:t>Planned </a:t>
                      </a: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a:lnSpc>
                          <a:spcPct val="115000"/>
                        </a:lnSpc>
                        <a:spcBef>
                          <a:spcPts val="0"/>
                        </a:spcBef>
                        <a:spcAft>
                          <a:spcPts val="0"/>
                        </a:spcAft>
                      </a:pPr>
                      <a:r>
                        <a:rPr lang="en-US" sz="1400" b="1">
                          <a:latin typeface="Times New Roman" pitchFamily="18" charset="0"/>
                          <a:ea typeface="Calibri"/>
                          <a:cs typeface="Times New Roman" pitchFamily="18" charset="0"/>
                        </a:rPr>
                        <a:t>Actual</a:t>
                      </a: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l">
                        <a:lnSpc>
                          <a:spcPct val="115000"/>
                        </a:lnSpc>
                        <a:spcBef>
                          <a:spcPts val="0"/>
                        </a:spcBef>
                        <a:spcAft>
                          <a:spcPts val="0"/>
                        </a:spcAft>
                      </a:pPr>
                      <a:r>
                        <a:rPr lang="en-US" sz="1400" b="1">
                          <a:latin typeface="Times New Roman" pitchFamily="18" charset="0"/>
                          <a:ea typeface="Calibri"/>
                          <a:cs typeface="Times New Roman" pitchFamily="18" charset="0"/>
                        </a:rPr>
                        <a:t>Deviation </a:t>
                      </a: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29258">
                <a:tc vMerge="1">
                  <a:txBody>
                    <a:bodyPr/>
                    <a:lstStyle/>
                    <a:p>
                      <a:endParaRPr lang="en-US"/>
                    </a:p>
                  </a:txBody>
                  <a:tcPr/>
                </a:tc>
                <a:tc vMerge="1">
                  <a:txBody>
                    <a:bodyPr/>
                    <a:lstStyle/>
                    <a:p>
                      <a:endParaRPr lang="en-US"/>
                    </a:p>
                  </a:txBody>
                  <a:tcPr/>
                </a:tc>
                <a:tc gridSpan="3">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275">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p>
                      <a:pPr marL="0" marR="0" algn="l">
                        <a:lnSpc>
                          <a:spcPct val="115000"/>
                        </a:lnSpc>
                        <a:spcBef>
                          <a:spcPts val="0"/>
                        </a:spcBef>
                        <a:spcAft>
                          <a:spcPts val="0"/>
                        </a:spcAft>
                      </a:pPr>
                      <a:r>
                        <a:rPr lang="en-US" sz="1400" b="1">
                          <a:solidFill>
                            <a:srgbClr val="FF0000"/>
                          </a:solidFill>
                          <a:latin typeface="Times New Roman" pitchFamily="18" charset="0"/>
                          <a:ea typeface="Calibri"/>
                          <a:cs typeface="Times New Roman" pitchFamily="18" charset="0"/>
                        </a:rPr>
                        <a:t>8. </a:t>
                      </a: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a:latin typeface="Times New Roman" pitchFamily="18" charset="0"/>
                        <a:ea typeface="Calibri"/>
                        <a:cs typeface="Times New Roman" pitchFamily="18" charset="0"/>
                      </a:endParaRPr>
                    </a:p>
                    <a:p>
                      <a:pPr marL="0" marR="0" algn="ctr">
                        <a:lnSpc>
                          <a:spcPct val="115000"/>
                        </a:lnSpc>
                        <a:spcBef>
                          <a:spcPts val="0"/>
                        </a:spcBef>
                        <a:spcAft>
                          <a:spcPts val="0"/>
                        </a:spcAft>
                      </a:pPr>
                      <a:r>
                        <a:rPr lang="en-US" sz="1400" b="1">
                          <a:solidFill>
                            <a:srgbClr val="FF0000"/>
                          </a:solidFill>
                          <a:latin typeface="Times New Roman" pitchFamily="18" charset="0"/>
                          <a:ea typeface="Calibri"/>
                          <a:cs typeface="Times New Roman" pitchFamily="18" charset="0"/>
                        </a:rPr>
                        <a:t>NOISE &amp; VIBRATION </a:t>
                      </a: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0"/>
                        </a:spcAft>
                      </a:pPr>
                      <a:endParaRPr lang="en-US" sz="1400" dirty="0">
                        <a:latin typeface="Times New Roman" pitchFamily="18" charset="0"/>
                        <a:ea typeface="Calibri"/>
                        <a:cs typeface="Times New Roman" pitchFamily="18" charset="0"/>
                      </a:endParaRPr>
                    </a:p>
                  </a:txBody>
                  <a:tcPr marL="45981" marR="45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graphicFrame>
        <p:nvGraphicFramePr>
          <p:cNvPr id="3" name="Table 2"/>
          <p:cNvGraphicFramePr>
            <a:graphicFrameLocks noGrp="1"/>
          </p:cNvGraphicFramePr>
          <p:nvPr/>
        </p:nvGraphicFramePr>
        <p:xfrm>
          <a:off x="152400" y="3843338"/>
          <a:ext cx="8762999" cy="1261872"/>
        </p:xfrm>
        <a:graphic>
          <a:graphicData uri="http://schemas.openxmlformats.org/drawingml/2006/table">
            <a:tbl>
              <a:tblPr/>
              <a:tblGrid>
                <a:gridCol w="1447800"/>
                <a:gridCol w="1219200"/>
                <a:gridCol w="990600"/>
                <a:gridCol w="1752600"/>
                <a:gridCol w="1143000"/>
                <a:gridCol w="1219200"/>
                <a:gridCol w="990599"/>
              </a:tblGrid>
              <a:tr h="283666">
                <a:tc>
                  <a:txBody>
                    <a:bodyPr/>
                    <a:lstStyle/>
                    <a:p>
                      <a:pPr marL="0" marR="0" algn="ctr">
                        <a:lnSpc>
                          <a:spcPct val="115000"/>
                        </a:lnSpc>
                        <a:spcBef>
                          <a:spcPts val="0"/>
                        </a:spcBef>
                        <a:spcAft>
                          <a:spcPts val="0"/>
                        </a:spcAft>
                      </a:pPr>
                      <a:r>
                        <a:rPr lang="en-US" sz="1200" b="1" dirty="0">
                          <a:latin typeface="Times New Roman" pitchFamily="18" charset="0"/>
                          <a:ea typeface="Calibri"/>
                          <a:cs typeface="Times New Roman" pitchFamily="18" charset="0"/>
                        </a:rPr>
                        <a:t>Habitation around 300 m(yes/No)</a:t>
                      </a:r>
                      <a:endParaRPr lang="en-US" sz="1200" dirty="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200" dirty="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200" dirty="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833">
                <a:tc>
                  <a:txBody>
                    <a:bodyPr/>
                    <a:lstStyle/>
                    <a:p>
                      <a:pPr marL="0" marR="0" algn="ctr">
                        <a:lnSpc>
                          <a:spcPct val="115000"/>
                        </a:lnSpc>
                        <a:spcBef>
                          <a:spcPts val="0"/>
                        </a:spcBef>
                        <a:spcAft>
                          <a:spcPts val="0"/>
                        </a:spcAft>
                      </a:pPr>
                      <a:r>
                        <a:rPr lang="en-US" sz="1200" b="1">
                          <a:latin typeface="Times New Roman" pitchFamily="18" charset="0"/>
                          <a:ea typeface="Calibri"/>
                          <a:cs typeface="Times New Roman" pitchFamily="18" charset="0"/>
                        </a:rPr>
                        <a:t>Types of explosives </a:t>
                      </a: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666">
                <a:tc>
                  <a:txBody>
                    <a:bodyPr/>
                    <a:lstStyle/>
                    <a:p>
                      <a:pPr marL="0" marR="0" algn="ctr">
                        <a:lnSpc>
                          <a:spcPct val="115000"/>
                        </a:lnSpc>
                        <a:spcBef>
                          <a:spcPts val="0"/>
                        </a:spcBef>
                        <a:spcAft>
                          <a:spcPts val="0"/>
                        </a:spcAft>
                      </a:pPr>
                      <a:r>
                        <a:rPr lang="en-US" sz="1200" b="1">
                          <a:latin typeface="Times New Roman" pitchFamily="18" charset="0"/>
                          <a:ea typeface="Calibri"/>
                          <a:cs typeface="Times New Roman" pitchFamily="18" charset="0"/>
                        </a:rPr>
                        <a:t>Quantity of explosives used </a:t>
                      </a: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833">
                <a:tc>
                  <a:txBody>
                    <a:bodyPr/>
                    <a:lstStyle/>
                    <a:p>
                      <a:pPr marL="0" marR="0" algn="ctr">
                        <a:lnSpc>
                          <a:spcPct val="115000"/>
                        </a:lnSpc>
                        <a:spcBef>
                          <a:spcPts val="0"/>
                        </a:spcBef>
                        <a:spcAft>
                          <a:spcPts val="0"/>
                        </a:spcAft>
                      </a:pPr>
                      <a:r>
                        <a:rPr lang="en-US" sz="1200" b="1">
                          <a:latin typeface="Times New Roman" pitchFamily="18" charset="0"/>
                          <a:ea typeface="Calibri"/>
                          <a:cs typeface="Times New Roman" pitchFamily="18" charset="0"/>
                        </a:rPr>
                        <a:t>Blasting methods </a:t>
                      </a: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200" dirty="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304800"/>
          <a:ext cx="8686798" cy="3383774"/>
        </p:xfrm>
        <a:graphic>
          <a:graphicData uri="http://schemas.openxmlformats.org/drawingml/2006/table">
            <a:tbl>
              <a:tblPr/>
              <a:tblGrid>
                <a:gridCol w="357404"/>
                <a:gridCol w="1955671"/>
                <a:gridCol w="893496"/>
                <a:gridCol w="832029"/>
                <a:gridCol w="314933"/>
                <a:gridCol w="828067"/>
                <a:gridCol w="153001"/>
                <a:gridCol w="886483"/>
                <a:gridCol w="103516"/>
                <a:gridCol w="1129341"/>
                <a:gridCol w="1232857"/>
              </a:tblGrid>
              <a:tr h="140544">
                <a:tc rowSpan="3">
                  <a:txBody>
                    <a:bodyPr/>
                    <a:lstStyle/>
                    <a:p>
                      <a:pPr marL="0" marR="0" algn="l">
                        <a:lnSpc>
                          <a:spcPct val="115000"/>
                        </a:lnSpc>
                        <a:spcBef>
                          <a:spcPts val="0"/>
                        </a:spcBef>
                        <a:spcAft>
                          <a:spcPts val="0"/>
                        </a:spcAft>
                      </a:pPr>
                      <a:r>
                        <a:rPr lang="en-US" sz="1400" b="1" dirty="0">
                          <a:solidFill>
                            <a:srgbClr val="FF0000"/>
                          </a:solidFill>
                          <a:latin typeface="Times New Roman" pitchFamily="18" charset="0"/>
                          <a:ea typeface="Calibri"/>
                          <a:cs typeface="Times New Roman" pitchFamily="18" charset="0"/>
                        </a:rPr>
                        <a:t>9.</a:t>
                      </a:r>
                      <a:endParaRPr lang="en-US" sz="1400" dirty="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1400" b="1">
                          <a:solidFill>
                            <a:srgbClr val="FF0000"/>
                          </a:solidFill>
                          <a:latin typeface="Times New Roman" pitchFamily="18" charset="0"/>
                          <a:ea typeface="Calibri"/>
                          <a:cs typeface="Times New Roman" pitchFamily="18" charset="0"/>
                        </a:rPr>
                        <a:t>ECOLOGY &amp; BIODIVERSITY  </a:t>
                      </a: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Afforestation</a:t>
                      </a: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3">
                  <a:txBody>
                    <a:bodyPr/>
                    <a:lstStyle/>
                    <a:p>
                      <a:pPr marL="0" marR="0" algn="ctr">
                        <a:lnSpc>
                          <a:spcPct val="115000"/>
                        </a:lnSpc>
                        <a:spcBef>
                          <a:spcPts val="0"/>
                        </a:spcBef>
                        <a:spcAft>
                          <a:spcPts val="0"/>
                        </a:spcAft>
                      </a:pPr>
                      <a:r>
                        <a:rPr lang="en-US" sz="1400" b="1" dirty="0">
                          <a:latin typeface="Times New Roman" pitchFamily="18" charset="0"/>
                          <a:ea typeface="Calibri"/>
                          <a:cs typeface="Times New Roman" pitchFamily="18" charset="0"/>
                        </a:rPr>
                        <a:t>Remediation  Plan</a:t>
                      </a:r>
                      <a:endParaRPr lang="en-US" sz="1400" dirty="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marL="0" marR="0" algn="ctr">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l">
                        <a:lnSpc>
                          <a:spcPct val="115000"/>
                        </a:lnSpc>
                        <a:spcBef>
                          <a:spcPts val="0"/>
                        </a:spcBef>
                        <a:spcAft>
                          <a:spcPts val="0"/>
                        </a:spcAft>
                      </a:pPr>
                      <a:r>
                        <a:rPr lang="en-US" sz="1400" b="1">
                          <a:latin typeface="Times New Roman" pitchFamily="18" charset="0"/>
                          <a:ea typeface="Calibri"/>
                          <a:cs typeface="Times New Roman" pitchFamily="18" charset="0"/>
                        </a:rPr>
                        <a:t>Remediation Cost</a:t>
                      </a: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l">
                        <a:lnSpc>
                          <a:spcPct val="115000"/>
                        </a:lnSpc>
                        <a:spcBef>
                          <a:spcPts val="0"/>
                        </a:spcBef>
                        <a:spcAft>
                          <a:spcPts val="0"/>
                        </a:spcAft>
                      </a:pPr>
                      <a:r>
                        <a:rPr lang="en-US" sz="1400" b="1">
                          <a:latin typeface="Times New Roman" pitchFamily="18" charset="0"/>
                          <a:ea typeface="Calibri"/>
                          <a:cs typeface="Times New Roman" pitchFamily="18" charset="0"/>
                        </a:rPr>
                        <a:t>Remarks </a:t>
                      </a: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3266">
                <a:tc vMerge="1">
                  <a:txBody>
                    <a:bodyPr/>
                    <a:lstStyle/>
                    <a:p>
                      <a:endParaRPr lang="en-US"/>
                    </a:p>
                  </a:txBody>
                  <a:tcPr/>
                </a:tc>
                <a:tc vMerge="1">
                  <a:txBody>
                    <a:bodyPr/>
                    <a:lstStyle/>
                    <a:p>
                      <a:endParaRPr lang="en-US"/>
                    </a:p>
                  </a:txBody>
                  <a:tcPr/>
                </a:tc>
                <a:tc>
                  <a:txBody>
                    <a:bodyPr/>
                    <a:lstStyle/>
                    <a:p>
                      <a:pPr marL="0" marR="0" algn="l">
                        <a:lnSpc>
                          <a:spcPct val="115000"/>
                        </a:lnSpc>
                        <a:spcBef>
                          <a:spcPts val="0"/>
                        </a:spcBef>
                        <a:spcAft>
                          <a:spcPts val="0"/>
                        </a:spcAft>
                      </a:pPr>
                      <a:r>
                        <a:rPr lang="en-US" sz="1400" b="1">
                          <a:latin typeface="Times New Roman" pitchFamily="18" charset="0"/>
                          <a:ea typeface="Calibri"/>
                          <a:cs typeface="Times New Roman" pitchFamily="18" charset="0"/>
                        </a:rPr>
                        <a:t>Planned </a:t>
                      </a: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a:latin typeface="Times New Roman" pitchFamily="18" charset="0"/>
                          <a:ea typeface="Calibri"/>
                          <a:cs typeface="Times New Roman" pitchFamily="18" charset="0"/>
                        </a:rPr>
                        <a:t>Actual</a:t>
                      </a: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0"/>
                        </a:spcAft>
                      </a:pPr>
                      <a:r>
                        <a:rPr lang="en-US" sz="1400" b="1">
                          <a:latin typeface="Times New Roman" pitchFamily="18" charset="0"/>
                          <a:ea typeface="Calibri"/>
                          <a:cs typeface="Times New Roman" pitchFamily="18" charset="0"/>
                        </a:rPr>
                        <a:t>Deviation </a:t>
                      </a: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r>
              <a:tr h="128832">
                <a:tc vMerge="1">
                  <a:txBody>
                    <a:bodyPr/>
                    <a:lstStyle/>
                    <a:p>
                      <a:endParaRPr lang="en-US"/>
                    </a:p>
                  </a:txBody>
                  <a:tcPr/>
                </a:tc>
                <a:tc vMerge="1">
                  <a:txBody>
                    <a:bodyPr/>
                    <a:lstStyle/>
                    <a:p>
                      <a:endParaRPr lang="en-US"/>
                    </a:p>
                  </a:txBody>
                  <a:tcPr/>
                </a:tc>
                <a:tc>
                  <a:txBody>
                    <a:bodyPr/>
                    <a:lstStyle/>
                    <a:p>
                      <a:endParaRPr lang="en-US" sz="1400">
                        <a:latin typeface="Times New Roman" pitchFamily="18" charset="0"/>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400">
                        <a:latin typeface="Times New Roman" pitchFamily="18" charset="0"/>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en-US" sz="1400">
                        <a:latin typeface="Times New Roman" pitchFamily="18" charset="0"/>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endParaRPr lang="en-US" sz="1400">
                        <a:latin typeface="Times New Roman" pitchFamily="18" charset="0"/>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089">
                <a:tc gridSpan="2">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Issues</a:t>
                      </a: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Related damage</a:t>
                      </a: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Remediation  Plan</a:t>
                      </a: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l">
                        <a:lnSpc>
                          <a:spcPct val="115000"/>
                        </a:lnSpc>
                        <a:spcBef>
                          <a:spcPts val="0"/>
                        </a:spcBef>
                        <a:spcAft>
                          <a:spcPts val="0"/>
                        </a:spcAft>
                      </a:pPr>
                      <a:r>
                        <a:rPr lang="en-US" sz="1400" b="1">
                          <a:latin typeface="Times New Roman" pitchFamily="18" charset="0"/>
                          <a:ea typeface="Calibri"/>
                          <a:cs typeface="Times New Roman" pitchFamily="18" charset="0"/>
                        </a:rPr>
                        <a:t>Remediation Cost</a:t>
                      </a: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ctr">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Remarks</a:t>
                      </a: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544">
                <a:tc rowSpan="5">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 Flora</a:t>
                      </a: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en-US" sz="1400">
                        <a:latin typeface="Times New Roman" pitchFamily="18" charset="0"/>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endParaRPr lang="en-US" sz="1400">
                        <a:latin typeface="Times New Roman" pitchFamily="18" charset="0"/>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544">
                <a:tc vMerge="1">
                  <a:txBody>
                    <a:bodyPr/>
                    <a:lstStyle/>
                    <a:p>
                      <a:endParaRPr lang="en-US"/>
                    </a:p>
                  </a:txBody>
                  <a:tcPr/>
                </a:tc>
                <a:tc>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Fauna</a:t>
                      </a: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en-US" sz="1400">
                        <a:latin typeface="Times New Roman" pitchFamily="18" charset="0"/>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endParaRPr lang="en-US" sz="1400">
                        <a:latin typeface="Times New Roman" pitchFamily="18" charset="0"/>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633">
                <a:tc vMerge="1">
                  <a:txBody>
                    <a:bodyPr/>
                    <a:lstStyle/>
                    <a:p>
                      <a:endParaRPr lang="en-US"/>
                    </a:p>
                  </a:txBody>
                  <a:tcPr/>
                </a:tc>
                <a:tc>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Wetland (River, Pond, Lake) if any </a:t>
                      </a: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en-US" sz="1400">
                        <a:latin typeface="Times New Roman" pitchFamily="18" charset="0"/>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endParaRPr lang="en-US" sz="1400">
                        <a:latin typeface="Times New Roman" pitchFamily="18" charset="0"/>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544">
                <a:tc vMerge="1">
                  <a:txBody>
                    <a:bodyPr/>
                    <a:lstStyle/>
                    <a:p>
                      <a:endParaRPr lang="en-US"/>
                    </a:p>
                  </a:txBody>
                  <a:tcPr/>
                </a:tc>
                <a:tc>
                  <a:txBody>
                    <a:bodyPr/>
                    <a:lstStyle/>
                    <a:p>
                      <a:pPr marL="0" marR="0" algn="ctr">
                        <a:lnSpc>
                          <a:spcPct val="115000"/>
                        </a:lnSpc>
                        <a:spcBef>
                          <a:spcPts val="0"/>
                        </a:spcBef>
                        <a:spcAft>
                          <a:spcPts val="0"/>
                        </a:spcAft>
                      </a:pPr>
                      <a:r>
                        <a:rPr lang="en-US" sz="1400" b="1">
                          <a:latin typeface="Times New Roman" pitchFamily="18" charset="0"/>
                          <a:ea typeface="Calibri"/>
                          <a:cs typeface="Times New Roman" pitchFamily="18" charset="0"/>
                        </a:rPr>
                        <a:t>Siltation </a:t>
                      </a: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marL="0" marR="0" algn="l">
                        <a:lnSpc>
                          <a:spcPct val="115000"/>
                        </a:lnSpc>
                        <a:spcBef>
                          <a:spcPts val="0"/>
                        </a:spcBef>
                        <a:spcAft>
                          <a:spcPts val="0"/>
                        </a:spcAft>
                      </a:pPr>
                      <a:r>
                        <a:rPr lang="en-US" sz="1400" b="1">
                          <a:latin typeface="Times New Roman" pitchFamily="18" charset="0"/>
                          <a:ea typeface="Calibri"/>
                          <a:cs typeface="Times New Roman" pitchFamily="18" charset="0"/>
                        </a:rPr>
                        <a:t>No.</a:t>
                      </a: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8832">
                <a:tc vMerge="1">
                  <a:txBody>
                    <a:bodyPr/>
                    <a:lstStyle/>
                    <a:p>
                      <a:endParaRPr lang="en-US"/>
                    </a:p>
                  </a:txBody>
                  <a:tcPr/>
                </a:tc>
                <a:tc>
                  <a:txBody>
                    <a:bodyPr/>
                    <a:lstStyle/>
                    <a:p>
                      <a:endParaRPr lang="en-US" sz="1400">
                        <a:latin typeface="Times New Roman" pitchFamily="18" charset="0"/>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0"/>
                        </a:spcAft>
                      </a:pPr>
                      <a:endParaRPr lang="en-US" sz="140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lnSpc>
                          <a:spcPct val="115000"/>
                        </a:lnSpc>
                        <a:spcBef>
                          <a:spcPts val="0"/>
                        </a:spcBef>
                        <a:spcAft>
                          <a:spcPts val="0"/>
                        </a:spcAft>
                      </a:pPr>
                      <a:endParaRPr lang="en-US" sz="1400" dirty="0">
                        <a:latin typeface="Times New Roman" pitchFamily="18" charset="0"/>
                        <a:ea typeface="Calibri"/>
                        <a:cs typeface="Times New Roman" pitchFamily="18"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nvGraphicFramePr>
        <p:xfrm>
          <a:off x="152400" y="3841750"/>
          <a:ext cx="8686800" cy="1536596"/>
        </p:xfrm>
        <a:graphic>
          <a:graphicData uri="http://schemas.openxmlformats.org/drawingml/2006/table">
            <a:tbl>
              <a:tblPr/>
              <a:tblGrid>
                <a:gridCol w="321129"/>
                <a:gridCol w="1429658"/>
                <a:gridCol w="687613"/>
                <a:gridCol w="762000"/>
                <a:gridCol w="457200"/>
                <a:gridCol w="533400"/>
                <a:gridCol w="914400"/>
                <a:gridCol w="990600"/>
                <a:gridCol w="381000"/>
                <a:gridCol w="1066800"/>
                <a:gridCol w="1143000"/>
              </a:tblGrid>
              <a:tr h="283666">
                <a:tc>
                  <a:txBody>
                    <a:bodyPr/>
                    <a:lstStyle/>
                    <a:p>
                      <a:pPr marL="0" marR="0" algn="l">
                        <a:lnSpc>
                          <a:spcPct val="115000"/>
                        </a:lnSpc>
                        <a:spcBef>
                          <a:spcPts val="0"/>
                        </a:spcBef>
                        <a:spcAft>
                          <a:spcPts val="0"/>
                        </a:spcAft>
                      </a:pPr>
                      <a:r>
                        <a:rPr lang="en-US" sz="1200" b="1" dirty="0">
                          <a:solidFill>
                            <a:srgbClr val="C00000"/>
                          </a:solidFill>
                          <a:latin typeface="Times New Roman" pitchFamily="18" charset="0"/>
                          <a:ea typeface="Calibri"/>
                          <a:cs typeface="Times New Roman" pitchFamily="18" charset="0"/>
                        </a:rPr>
                        <a:t>10</a:t>
                      </a:r>
                      <a:endParaRPr lang="en-US" sz="1200" dirty="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C00000"/>
                          </a:solidFill>
                          <a:latin typeface="Times New Roman" pitchFamily="18" charset="0"/>
                          <a:ea typeface="Calibri"/>
                          <a:cs typeface="Times New Roman" pitchFamily="18" charset="0"/>
                        </a:rPr>
                        <a:t>WASTE DUMP </a:t>
                      </a: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latin typeface="Times New Roman" pitchFamily="18" charset="0"/>
                          <a:ea typeface="Calibri"/>
                          <a:cs typeface="Times New Roman" pitchFamily="18" charset="0"/>
                        </a:rPr>
                        <a:t>Planned </a:t>
                      </a: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latin typeface="Times New Roman" pitchFamily="18" charset="0"/>
                          <a:ea typeface="Calibri"/>
                          <a:cs typeface="Times New Roman" pitchFamily="18" charset="0"/>
                        </a:rPr>
                        <a:t>Actual </a:t>
                      </a: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0"/>
                        </a:spcAft>
                      </a:pPr>
                      <a:r>
                        <a:rPr lang="en-US" sz="1200" b="1">
                          <a:latin typeface="Times New Roman" pitchFamily="18" charset="0"/>
                          <a:ea typeface="Calibri"/>
                          <a:cs typeface="Times New Roman" pitchFamily="18" charset="0"/>
                        </a:rPr>
                        <a:t>Deviation </a:t>
                      </a: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b="1">
                          <a:latin typeface="Times New Roman" pitchFamily="18" charset="0"/>
                          <a:ea typeface="Calibri"/>
                          <a:cs typeface="Times New Roman" pitchFamily="18" charset="0"/>
                        </a:rPr>
                        <a:t>Remediation  Plan</a:t>
                      </a: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0"/>
                        </a:spcAft>
                      </a:pPr>
                      <a:r>
                        <a:rPr lang="en-US" sz="1200" b="1">
                          <a:latin typeface="Times New Roman" pitchFamily="18" charset="0"/>
                          <a:ea typeface="Calibri"/>
                          <a:cs typeface="Times New Roman" pitchFamily="18" charset="0"/>
                        </a:rPr>
                        <a:t>Remediation Cost</a:t>
                      </a: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latin typeface="Times New Roman" pitchFamily="18" charset="0"/>
                          <a:ea typeface="Calibri"/>
                          <a:cs typeface="Times New Roman" pitchFamily="18" charset="0"/>
                        </a:rPr>
                        <a:t>Remarks </a:t>
                      </a: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014">
                <a:tc>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en-US"/>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en-US"/>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en-US"/>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666">
                <a:tc>
                  <a:txBody>
                    <a:bodyPr/>
                    <a:lstStyle/>
                    <a:p>
                      <a:pPr marL="0" marR="0" algn="l">
                        <a:lnSpc>
                          <a:spcPct val="115000"/>
                        </a:lnSpc>
                        <a:spcBef>
                          <a:spcPts val="0"/>
                        </a:spcBef>
                        <a:spcAft>
                          <a:spcPts val="0"/>
                        </a:spcAft>
                      </a:pPr>
                      <a:r>
                        <a:rPr lang="en-US" sz="1200" b="1">
                          <a:solidFill>
                            <a:srgbClr val="C00000"/>
                          </a:solidFill>
                          <a:latin typeface="Times New Roman" pitchFamily="18" charset="0"/>
                          <a:ea typeface="Calibri"/>
                          <a:cs typeface="Times New Roman" pitchFamily="18" charset="0"/>
                        </a:rPr>
                        <a:t>11</a:t>
                      </a: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C00000"/>
                          </a:solidFill>
                          <a:latin typeface="Times New Roman" pitchFamily="18" charset="0"/>
                          <a:ea typeface="Calibri"/>
                          <a:cs typeface="Times New Roman" pitchFamily="18" charset="0"/>
                        </a:rPr>
                        <a:t>OCCUPATIONAL HEALTH</a:t>
                      </a: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3666">
                <a:tc>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latin typeface="Times New Roman" pitchFamily="18" charset="0"/>
                          <a:ea typeface="Calibri"/>
                          <a:cs typeface="Times New Roman" pitchFamily="18" charset="0"/>
                        </a:rPr>
                        <a:t>Issues </a:t>
                      </a: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0"/>
                        </a:spcAft>
                      </a:pPr>
                      <a:r>
                        <a:rPr lang="en-US" sz="1200" b="1">
                          <a:latin typeface="Times New Roman" pitchFamily="18" charset="0"/>
                          <a:ea typeface="Calibri"/>
                          <a:cs typeface="Times New Roman" pitchFamily="18" charset="0"/>
                        </a:rPr>
                        <a:t>Related damage </a:t>
                      </a: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b="1">
                          <a:latin typeface="Times New Roman" pitchFamily="18" charset="0"/>
                          <a:ea typeface="Calibri"/>
                          <a:cs typeface="Times New Roman" pitchFamily="18" charset="0"/>
                        </a:rPr>
                        <a:t>Remediation  Plan</a:t>
                      </a: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l">
                        <a:lnSpc>
                          <a:spcPct val="115000"/>
                        </a:lnSpc>
                        <a:spcBef>
                          <a:spcPts val="0"/>
                        </a:spcBef>
                        <a:spcAft>
                          <a:spcPts val="0"/>
                        </a:spcAft>
                      </a:pPr>
                      <a:r>
                        <a:rPr lang="en-US" sz="1200" b="1" dirty="0">
                          <a:latin typeface="Times New Roman" pitchFamily="18" charset="0"/>
                          <a:ea typeface="Calibri"/>
                          <a:cs typeface="Times New Roman" pitchFamily="18" charset="0"/>
                        </a:rPr>
                        <a:t>Remediation Cost</a:t>
                      </a:r>
                      <a:endParaRPr lang="en-US" sz="1200" dirty="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lnSpc>
                          <a:spcPct val="115000"/>
                        </a:lnSpc>
                        <a:spcBef>
                          <a:spcPts val="0"/>
                        </a:spcBef>
                        <a:spcAft>
                          <a:spcPts val="0"/>
                        </a:spcAft>
                      </a:pPr>
                      <a:r>
                        <a:rPr lang="en-US" sz="1200" b="1">
                          <a:latin typeface="Times New Roman" pitchFamily="18" charset="0"/>
                          <a:ea typeface="Calibri"/>
                          <a:cs typeface="Times New Roman" pitchFamily="18" charset="0"/>
                        </a:rPr>
                        <a:t>Remarks </a:t>
                      </a: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014">
                <a:tc>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en-US"/>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lnSpc>
                          <a:spcPct val="115000"/>
                        </a:lnSpc>
                        <a:spcBef>
                          <a:spcPts val="0"/>
                        </a:spcBef>
                        <a:spcAft>
                          <a:spcPts val="0"/>
                        </a:spcAft>
                      </a:pPr>
                      <a:endParaRPr lang="en-US" sz="1200">
                        <a:latin typeface="Times New Roman" pitchFamily="18" charset="0"/>
                        <a:ea typeface="Calibri"/>
                        <a:cs typeface="Times New Roman" pitchFamily="18" charset="0"/>
                      </a:endParaRPr>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46250" marR="462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MINE7\Documents\ABM_LOGO.png"/>
          <p:cNvPicPr>
            <a:picLocks noChangeAspect="1" noChangeArrowheads="1"/>
          </p:cNvPicPr>
          <p:nvPr/>
        </p:nvPicPr>
        <p:blipFill>
          <a:blip r:embed="rId3" cstate="print"/>
          <a:srcRect/>
          <a:stretch>
            <a:fillRect/>
          </a:stretch>
        </p:blipFill>
        <p:spPr bwMode="auto">
          <a:xfrm>
            <a:off x="1066800" y="1905000"/>
            <a:ext cx="2502415" cy="2159514"/>
          </a:xfrm>
          <a:prstGeom prst="rect">
            <a:avLst/>
          </a:prstGeom>
          <a:noFill/>
        </p:spPr>
      </p:pic>
      <p:sp>
        <p:nvSpPr>
          <p:cNvPr id="5" name="Rectangle 4"/>
          <p:cNvSpPr/>
          <p:nvPr/>
        </p:nvSpPr>
        <p:spPr>
          <a:xfrm>
            <a:off x="2590800" y="4191000"/>
            <a:ext cx="5039521" cy="1200329"/>
          </a:xfrm>
          <a:prstGeom prst="rect">
            <a:avLst/>
          </a:prstGeom>
          <a:noFill/>
        </p:spPr>
        <p:txBody>
          <a:bodyPr wrap="none" lIns="91440" tIns="45720" rIns="91440" bIns="45720">
            <a:spAutoFit/>
          </a:bodyPr>
          <a:lstStyle/>
          <a:p>
            <a:pPr algn="ctr"/>
            <a:r>
              <a:rPr lang="en-US" sz="7200" b="1" dirty="0" smtClean="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rPr>
              <a:t>Thank You….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800" decel="100000"/>
                                        <p:tgtEl>
                                          <p:spTgt spid="1026"/>
                                        </p:tgtEl>
                                      </p:cBhvr>
                                    </p:animEffect>
                                    <p:anim calcmode="lin" valueType="num">
                                      <p:cBhvr>
                                        <p:cTn id="8" dur="800" decel="100000" fill="hold"/>
                                        <p:tgtEl>
                                          <p:spTgt spid="1026"/>
                                        </p:tgtEl>
                                        <p:attrNameLst>
                                          <p:attrName>style.rotation</p:attrName>
                                        </p:attrNameLst>
                                      </p:cBhvr>
                                      <p:tavLst>
                                        <p:tav tm="0">
                                          <p:val>
                                            <p:fltVal val="-90"/>
                                          </p:val>
                                        </p:tav>
                                        <p:tav tm="100000">
                                          <p:val>
                                            <p:fltVal val="0"/>
                                          </p:val>
                                        </p:tav>
                                      </p:tavLst>
                                    </p:anim>
                                    <p:anim calcmode="lin" valueType="num">
                                      <p:cBhvr>
                                        <p:cTn id="9" dur="800" decel="100000" fill="hold"/>
                                        <p:tgtEl>
                                          <p:spTgt spid="1026"/>
                                        </p:tgtEl>
                                        <p:attrNameLst>
                                          <p:attrName>ppt_x</p:attrName>
                                        </p:attrNameLst>
                                      </p:cBhvr>
                                      <p:tavLst>
                                        <p:tav tm="0">
                                          <p:val>
                                            <p:strVal val="#ppt_x+0.4"/>
                                          </p:val>
                                        </p:tav>
                                        <p:tav tm="100000">
                                          <p:val>
                                            <p:strVal val="#ppt_x-0.05"/>
                                          </p:val>
                                        </p:tav>
                                      </p:tavLst>
                                    </p:anim>
                                    <p:anim calcmode="lin" valueType="num">
                                      <p:cBhvr>
                                        <p:cTn id="10" dur="800" decel="100000" fill="hold"/>
                                        <p:tgtEl>
                                          <p:spTgt spid="10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76200"/>
            <a:ext cx="7391400" cy="830997"/>
          </a:xfrm>
          <a:prstGeom prst="rect">
            <a:avLst/>
          </a:prstGeom>
        </p:spPr>
        <p:txBody>
          <a:bodyPr wrap="square">
            <a:spAutoFit/>
          </a:bodyPr>
          <a:lstStyle/>
          <a:p>
            <a:pPr algn="ctr"/>
            <a:r>
              <a:rPr lang="en-US" sz="2400" b="1" dirty="0" smtClean="0">
                <a:latin typeface="Times New Roman" pitchFamily="18" charset="0"/>
                <a:cs typeface="Times New Roman" pitchFamily="18" charset="0"/>
              </a:rPr>
              <a:t> IDENTIFICATION OF VIOLATION</a:t>
            </a:r>
          </a:p>
          <a:p>
            <a:pPr algn="ctr"/>
            <a:r>
              <a:rPr lang="en-US" sz="2400" b="1" dirty="0" smtClean="0">
                <a:latin typeface="Times New Roman" pitchFamily="18" charset="0"/>
                <a:cs typeface="Times New Roman" pitchFamily="18" charset="0"/>
              </a:rPr>
              <a:t>FOR SEEKING TOR</a:t>
            </a:r>
            <a:endParaRPr lang="en-US" sz="2400" b="1" dirty="0">
              <a:latin typeface="Times New Roman" pitchFamily="18" charset="0"/>
              <a:cs typeface="Times New Roman" pitchFamily="18" charset="0"/>
            </a:endParaRPr>
          </a:p>
        </p:txBody>
      </p:sp>
      <p:graphicFrame>
        <p:nvGraphicFramePr>
          <p:cNvPr id="3" name="Table 2"/>
          <p:cNvGraphicFramePr>
            <a:graphicFrameLocks noGrp="1"/>
          </p:cNvGraphicFramePr>
          <p:nvPr>
            <p:extLst/>
          </p:nvPr>
        </p:nvGraphicFramePr>
        <p:xfrm>
          <a:off x="304800" y="1083574"/>
          <a:ext cx="8686799" cy="5624366"/>
        </p:xfrm>
        <a:graphic>
          <a:graphicData uri="http://schemas.openxmlformats.org/drawingml/2006/table">
            <a:tbl>
              <a:tblPr firstRow="1" bandRow="1">
                <a:tableStyleId>{5940675A-B579-460E-94D1-54222C63F5DA}</a:tableStyleId>
              </a:tblPr>
              <a:tblGrid>
                <a:gridCol w="3308606"/>
                <a:gridCol w="5378193"/>
              </a:tblGrid>
              <a:tr h="284689">
                <a:tc>
                  <a:txBody>
                    <a:bodyPr/>
                    <a:lstStyle/>
                    <a:p>
                      <a:pPr algn="ctr">
                        <a:lnSpc>
                          <a:spcPct val="100000"/>
                        </a:lnSpc>
                      </a:pPr>
                      <a:r>
                        <a:rPr lang="en-US" sz="1400" b="1" dirty="0" smtClean="0">
                          <a:solidFill>
                            <a:schemeClr val="tx1"/>
                          </a:solidFill>
                          <a:latin typeface="Andalus" pitchFamily="18" charset="-78"/>
                          <a:cs typeface="Andalus" pitchFamily="18" charset="-78"/>
                        </a:rPr>
                        <a:t>              Description </a:t>
                      </a:r>
                      <a:endParaRPr lang="en-US" sz="1400" b="1" dirty="0">
                        <a:solidFill>
                          <a:schemeClr val="tx1"/>
                        </a:solidFill>
                        <a:latin typeface="Andalus" pitchFamily="18" charset="-78"/>
                        <a:cs typeface="Andalus" pitchFamily="18" charset="-78"/>
                      </a:endParaRPr>
                    </a:p>
                  </a:txBody>
                  <a:tcPr>
                    <a:solidFill>
                      <a:srgbClr val="00B0F0"/>
                    </a:solidFill>
                  </a:tcPr>
                </a:tc>
                <a:tc>
                  <a:txBody>
                    <a:bodyPr/>
                    <a:lstStyle/>
                    <a:p>
                      <a:pPr algn="ctr">
                        <a:lnSpc>
                          <a:spcPct val="100000"/>
                        </a:lnSpc>
                      </a:pPr>
                      <a:r>
                        <a:rPr lang="en-US" sz="1400" b="1" dirty="0" smtClean="0">
                          <a:solidFill>
                            <a:schemeClr val="tx1"/>
                          </a:solidFill>
                          <a:latin typeface="Andalus" pitchFamily="18" charset="-78"/>
                          <a:cs typeface="Andalus" pitchFamily="18" charset="-78"/>
                        </a:rPr>
                        <a:t>                               Details</a:t>
                      </a:r>
                      <a:endParaRPr lang="en-US" sz="1400" b="1" dirty="0">
                        <a:solidFill>
                          <a:schemeClr val="tx1"/>
                        </a:solidFill>
                        <a:latin typeface="Andalus" pitchFamily="18" charset="-78"/>
                        <a:cs typeface="Andalus" pitchFamily="18" charset="-78"/>
                      </a:endParaRPr>
                    </a:p>
                  </a:txBody>
                  <a:tcPr>
                    <a:solidFill>
                      <a:srgbClr val="00B0F0"/>
                    </a:solidFill>
                  </a:tcPr>
                </a:tc>
              </a:tr>
              <a:tr h="1812026">
                <a:tc>
                  <a:txBody>
                    <a:bodyPr/>
                    <a:lstStyle/>
                    <a:p>
                      <a:pPr marL="34925" marR="0" indent="0" algn="l" defTabSz="914400" rtl="0" eaLnBrk="1" fontAlgn="auto" latinLnBrk="0" hangingPunct="1">
                        <a:lnSpc>
                          <a:spcPct val="100000"/>
                        </a:lnSpc>
                        <a:spcBef>
                          <a:spcPts val="90"/>
                        </a:spcBef>
                        <a:spcAft>
                          <a:spcPts val="0"/>
                        </a:spcAft>
                        <a:buClrTx/>
                        <a:buSzTx/>
                        <a:buFontTx/>
                        <a:buNone/>
                        <a:tabLst/>
                        <a:defRPr/>
                      </a:pPr>
                      <a:r>
                        <a:rPr lang="en-US" sz="1600" dirty="0" smtClean="0">
                          <a:latin typeface="Andalus" pitchFamily="18" charset="-78"/>
                          <a:cs typeface="Andalus" pitchFamily="18" charset="-78"/>
                        </a:rPr>
                        <a:t>Date of application for TOR </a:t>
                      </a:r>
                      <a:endParaRPr sz="1600" dirty="0">
                        <a:latin typeface="Andalus" pitchFamily="18" charset="-78"/>
                        <a:cs typeface="Andalus" pitchFamily="18" charset="-78"/>
                      </a:endParaRPr>
                    </a:p>
                  </a:txBody>
                  <a:tcPr marL="0" marR="0" marT="0" marB="0"/>
                </a:tc>
                <a:tc>
                  <a:txBody>
                    <a:bodyPr/>
                    <a:lstStyle/>
                    <a:p>
                      <a:pPr marL="62230" marR="0" indent="0" algn="l" defTabSz="914400" rtl="0" eaLnBrk="1" fontAlgn="auto" latinLnBrk="0" hangingPunct="1">
                        <a:lnSpc>
                          <a:spcPct val="100000"/>
                        </a:lnSpc>
                        <a:spcBef>
                          <a:spcPts val="90"/>
                        </a:spcBef>
                        <a:spcAft>
                          <a:spcPts val="0"/>
                        </a:spcAft>
                        <a:buClrTx/>
                        <a:buSzTx/>
                        <a:buFont typeface="Wingdings" pitchFamily="2" charset="2"/>
                        <a:buChar char="v"/>
                        <a:tabLst/>
                        <a:defRPr/>
                      </a:pPr>
                      <a:r>
                        <a:rPr lang="en-US" sz="1600" dirty="0" smtClean="0">
                          <a:latin typeface="Andalus" pitchFamily="18" charset="-78"/>
                          <a:cs typeface="Andalus" pitchFamily="18" charset="-78"/>
                        </a:rPr>
                        <a:t>17.08.2010 submitted to MoEF&amp;CC under EIA Notification 1994</a:t>
                      </a:r>
                    </a:p>
                    <a:p>
                      <a:pPr marL="62230" marR="0" indent="0" algn="l" defTabSz="914400" rtl="0" eaLnBrk="1" fontAlgn="auto" latinLnBrk="0" hangingPunct="1">
                        <a:lnSpc>
                          <a:spcPct val="100000"/>
                        </a:lnSpc>
                        <a:spcBef>
                          <a:spcPts val="90"/>
                        </a:spcBef>
                        <a:spcAft>
                          <a:spcPts val="0"/>
                        </a:spcAft>
                        <a:buClrTx/>
                        <a:buSzTx/>
                        <a:buFont typeface="Wingdings" pitchFamily="2" charset="2"/>
                        <a:buChar char="v"/>
                        <a:tabLst/>
                        <a:defRPr/>
                      </a:pPr>
                      <a:r>
                        <a:rPr lang="en-US" sz="1600" dirty="0" smtClean="0">
                          <a:latin typeface="Andalus" pitchFamily="18" charset="-78"/>
                          <a:cs typeface="Andalus" pitchFamily="18" charset="-78"/>
                        </a:rPr>
                        <a:t>12.10.2011 &amp; 10.01.2012     “  under EIA Notification, 2006 and presented in EAC Meeting on </a:t>
                      </a:r>
                      <a:r>
                        <a:rPr lang="en-US" sz="1600" kern="1200" dirty="0" smtClean="0">
                          <a:solidFill>
                            <a:schemeClr val="tx1"/>
                          </a:solidFill>
                          <a:latin typeface="Andalus" pitchFamily="18" charset="-78"/>
                          <a:ea typeface="+mn-ea"/>
                          <a:cs typeface="Andalus" pitchFamily="18" charset="-78"/>
                        </a:rPr>
                        <a:t>17.04.2012  in Scope Complex,  New Delhi</a:t>
                      </a:r>
                      <a:r>
                        <a:rPr lang="en-US" sz="1600" kern="1200" baseline="0" dirty="0" smtClean="0">
                          <a:solidFill>
                            <a:schemeClr val="tx1"/>
                          </a:solidFill>
                          <a:latin typeface="Andalus" pitchFamily="18" charset="-78"/>
                          <a:ea typeface="+mn-ea"/>
                          <a:cs typeface="Andalus" pitchFamily="18" charset="-78"/>
                        </a:rPr>
                        <a:t> </a:t>
                      </a:r>
                      <a:r>
                        <a:rPr lang="en-US" sz="1600" b="1" dirty="0" err="1" smtClean="0">
                          <a:latin typeface="Andalus" pitchFamily="18" charset="-78"/>
                          <a:cs typeface="Andalus" pitchFamily="18" charset="-78"/>
                        </a:rPr>
                        <a:t>ToR</a:t>
                      </a:r>
                      <a:r>
                        <a:rPr lang="en-US" sz="1600" b="1" dirty="0" smtClean="0">
                          <a:latin typeface="Andalus" pitchFamily="18" charset="-78"/>
                          <a:cs typeface="Andalus" pitchFamily="18" charset="-78"/>
                        </a:rPr>
                        <a:t> was granted </a:t>
                      </a:r>
                      <a:r>
                        <a:rPr lang="en-US" sz="1600" dirty="0" smtClean="0">
                          <a:latin typeface="Andalus" pitchFamily="18" charset="-78"/>
                          <a:cs typeface="Andalus" pitchFamily="18" charset="-78"/>
                        </a:rPr>
                        <a:t>on 24.08.2012 in MOEF &amp;</a:t>
                      </a:r>
                      <a:r>
                        <a:rPr lang="en-US" sz="1600" baseline="0" dirty="0" smtClean="0">
                          <a:latin typeface="Andalus" pitchFamily="18" charset="-78"/>
                          <a:cs typeface="Andalus" pitchFamily="18" charset="-78"/>
                        </a:rPr>
                        <a:t> CC Website. Due to delay in EIA submission, the </a:t>
                      </a:r>
                      <a:r>
                        <a:rPr lang="en-US" sz="1600" baseline="0" dirty="0" err="1" smtClean="0">
                          <a:latin typeface="Andalus" pitchFamily="18" charset="-78"/>
                          <a:cs typeface="Andalus" pitchFamily="18" charset="-78"/>
                        </a:rPr>
                        <a:t>ToR</a:t>
                      </a:r>
                      <a:r>
                        <a:rPr lang="en-US" sz="1600" baseline="0" dirty="0" smtClean="0">
                          <a:latin typeface="Andalus" pitchFamily="18" charset="-78"/>
                          <a:cs typeface="Andalus" pitchFamily="18" charset="-78"/>
                        </a:rPr>
                        <a:t> validity period expired on 23.08.2015.</a:t>
                      </a:r>
                      <a:endParaRPr lang="en-US" sz="1600" kern="1200" dirty="0" smtClean="0">
                        <a:solidFill>
                          <a:schemeClr val="tx1"/>
                        </a:solidFill>
                        <a:latin typeface="Andalus" pitchFamily="18" charset="-78"/>
                        <a:ea typeface="+mn-ea"/>
                        <a:cs typeface="Andalus" pitchFamily="18" charset="-78"/>
                      </a:endParaRPr>
                    </a:p>
                    <a:p>
                      <a:pPr marL="62230" marR="0" indent="0" algn="l" defTabSz="914400" rtl="0" eaLnBrk="1" fontAlgn="auto" latinLnBrk="0" hangingPunct="1">
                        <a:lnSpc>
                          <a:spcPct val="100000"/>
                        </a:lnSpc>
                        <a:spcBef>
                          <a:spcPts val="90"/>
                        </a:spcBef>
                        <a:spcAft>
                          <a:spcPts val="0"/>
                        </a:spcAft>
                        <a:buClrTx/>
                        <a:buSzTx/>
                        <a:buFont typeface="Wingdings" pitchFamily="2" charset="2"/>
                        <a:buChar char="v"/>
                        <a:tabLst/>
                        <a:defRPr/>
                      </a:pPr>
                      <a:endParaRPr lang="en-US" sz="1600" dirty="0" smtClean="0">
                        <a:latin typeface="Andalus" pitchFamily="18" charset="-78"/>
                        <a:cs typeface="Andalus" pitchFamily="18" charset="-78"/>
                      </a:endParaRPr>
                    </a:p>
                  </a:txBody>
                  <a:tcPr marL="0" marR="0" marT="0" marB="0"/>
                </a:tc>
              </a:tr>
              <a:tr h="227751">
                <a:tc gridSpan="2">
                  <a:txBody>
                    <a:bodyPr/>
                    <a:lstStyle/>
                    <a:p>
                      <a:pPr marL="33020" marR="0" indent="0" algn="ctr" defTabSz="914400" rtl="0" eaLnBrk="1" fontAlgn="auto" latinLnBrk="0" hangingPunct="1">
                        <a:lnSpc>
                          <a:spcPct val="100000"/>
                        </a:lnSpc>
                        <a:spcBef>
                          <a:spcPts val="90"/>
                        </a:spcBef>
                        <a:spcAft>
                          <a:spcPts val="0"/>
                        </a:spcAft>
                        <a:buClrTx/>
                        <a:buSzTx/>
                        <a:buFontTx/>
                        <a:buNone/>
                        <a:tabLst/>
                        <a:defRPr/>
                      </a:pPr>
                      <a:r>
                        <a:rPr lang="en-US" sz="1600" b="1" dirty="0" smtClean="0">
                          <a:latin typeface="Andalus" pitchFamily="18" charset="-78"/>
                          <a:cs typeface="Andalus" pitchFamily="18" charset="-78"/>
                        </a:rPr>
                        <a:t>Subsequent to </a:t>
                      </a:r>
                      <a:r>
                        <a:rPr lang="en-US" sz="1600" b="1" baseline="0" dirty="0" err="1" smtClean="0">
                          <a:latin typeface="Andalus" pitchFamily="18" charset="-78"/>
                          <a:cs typeface="Andalus" pitchFamily="18" charset="-78"/>
                        </a:rPr>
                        <a:t>MoEF</a:t>
                      </a:r>
                      <a:r>
                        <a:rPr lang="en-US" sz="1600" b="1" baseline="0" dirty="0" smtClean="0">
                          <a:latin typeface="Andalus" pitchFamily="18" charset="-78"/>
                          <a:cs typeface="Andalus" pitchFamily="18" charset="-78"/>
                        </a:rPr>
                        <a:t> &amp; CC Notification S.O 804 (E) dated 14.03.2017 under Violation</a:t>
                      </a:r>
                      <a:endParaRPr sz="1600" b="1" dirty="0">
                        <a:latin typeface="Andalus" pitchFamily="18" charset="-78"/>
                        <a:cs typeface="Andalus" pitchFamily="18" charset="-78"/>
                      </a:endParaRPr>
                    </a:p>
                  </a:txBody>
                  <a:tcPr marL="0" marR="0" marT="0" marB="0"/>
                </a:tc>
                <a:tc hMerge="1">
                  <a:txBody>
                    <a:bodyPr/>
                    <a:lstStyle/>
                    <a:p>
                      <a:endParaRPr lang="en-US"/>
                    </a:p>
                  </a:txBody>
                  <a:tcPr/>
                </a:tc>
              </a:tr>
              <a:tr h="506538">
                <a:tc>
                  <a:txBody>
                    <a:bodyPr/>
                    <a:lstStyle/>
                    <a:p>
                      <a:pPr marL="33020" marR="0" indent="0" algn="l" defTabSz="914400" rtl="0" eaLnBrk="1" fontAlgn="auto" latinLnBrk="0" hangingPunct="1">
                        <a:lnSpc>
                          <a:spcPct val="100000"/>
                        </a:lnSpc>
                        <a:spcBef>
                          <a:spcPts val="90"/>
                        </a:spcBef>
                        <a:spcAft>
                          <a:spcPts val="0"/>
                        </a:spcAft>
                        <a:buClrTx/>
                        <a:buSzTx/>
                        <a:buFontTx/>
                        <a:buNone/>
                        <a:tabLst/>
                        <a:defRPr/>
                      </a:pPr>
                      <a:r>
                        <a:rPr lang="en-US" sz="1600" dirty="0" smtClean="0">
                          <a:latin typeface="Andalus" pitchFamily="18" charset="-78"/>
                          <a:cs typeface="Andalus" pitchFamily="18" charset="-78"/>
                        </a:rPr>
                        <a:t>Date of application for TOR under violation</a:t>
                      </a:r>
                    </a:p>
                  </a:txBody>
                  <a:tcPr marL="0" marR="0" marT="0" marB="0"/>
                </a:tc>
                <a:tc>
                  <a:txBody>
                    <a:bodyPr/>
                    <a:lstStyle/>
                    <a:p>
                      <a:pPr marL="59690" marR="0" indent="0" algn="l" defTabSz="914400" rtl="0" eaLnBrk="1" fontAlgn="auto" latinLnBrk="0" hangingPunct="1">
                        <a:lnSpc>
                          <a:spcPct val="100000"/>
                        </a:lnSpc>
                        <a:spcBef>
                          <a:spcPts val="665"/>
                        </a:spcBef>
                        <a:spcAft>
                          <a:spcPts val="0"/>
                        </a:spcAft>
                        <a:buClrTx/>
                        <a:buSzTx/>
                        <a:buFontTx/>
                        <a:buNone/>
                        <a:tabLst/>
                        <a:defRPr/>
                      </a:pPr>
                      <a:r>
                        <a:rPr lang="en-US" sz="1600" dirty="0" smtClean="0">
                          <a:solidFill>
                            <a:schemeClr val="tx1"/>
                          </a:solidFill>
                          <a:latin typeface="Andalus" pitchFamily="18" charset="-78"/>
                          <a:cs typeface="Andalus" pitchFamily="18" charset="-78"/>
                        </a:rPr>
                        <a:t>IA/TN/MIN/70945/2017 dated 14.11.2017.</a:t>
                      </a:r>
                    </a:p>
                  </a:txBody>
                  <a:tcPr marL="0" marR="0" marT="0" marB="0"/>
                </a:tc>
              </a:tr>
              <a:tr h="911005">
                <a:tc>
                  <a:txBody>
                    <a:bodyPr/>
                    <a:lstStyle/>
                    <a:p>
                      <a:pPr marL="33020" marR="0" indent="0" algn="l" defTabSz="914400" rtl="0" eaLnBrk="1" fontAlgn="auto" latinLnBrk="0" hangingPunct="1">
                        <a:lnSpc>
                          <a:spcPct val="100000"/>
                        </a:lnSpc>
                        <a:spcBef>
                          <a:spcPts val="90"/>
                        </a:spcBef>
                        <a:spcAft>
                          <a:spcPts val="0"/>
                        </a:spcAft>
                        <a:buClrTx/>
                        <a:buSzTx/>
                        <a:buFontTx/>
                        <a:buNone/>
                        <a:tabLst/>
                        <a:defRPr/>
                      </a:pPr>
                      <a:r>
                        <a:rPr lang="en-US" sz="1600" dirty="0" smtClean="0">
                          <a:latin typeface="Andalus" pitchFamily="18" charset="-78"/>
                          <a:cs typeface="Andalus" pitchFamily="18" charset="-78"/>
                        </a:rPr>
                        <a:t>Date of application for TOR  for the second time  due to delay beyond Window Period.</a:t>
                      </a:r>
                    </a:p>
                  </a:txBody>
                  <a:tcPr marL="0" marR="0" marT="0" marB="0"/>
                </a:tc>
                <a:tc>
                  <a:txBody>
                    <a:bodyPr/>
                    <a:lstStyle/>
                    <a:p>
                      <a:pPr marL="59690" marR="0" indent="0" algn="l" defTabSz="914400" rtl="0" eaLnBrk="1" fontAlgn="auto" latinLnBrk="0" hangingPunct="1">
                        <a:lnSpc>
                          <a:spcPct val="100000"/>
                        </a:lnSpc>
                        <a:spcBef>
                          <a:spcPts val="665"/>
                        </a:spcBef>
                        <a:spcAft>
                          <a:spcPts val="0"/>
                        </a:spcAft>
                        <a:buClrTx/>
                        <a:buSzTx/>
                        <a:buFontTx/>
                        <a:buNone/>
                        <a:tabLst/>
                        <a:defRPr/>
                      </a:pPr>
                      <a:r>
                        <a:rPr lang="en-US" sz="1600" dirty="0" smtClean="0">
                          <a:solidFill>
                            <a:schemeClr val="tx1"/>
                          </a:solidFill>
                          <a:latin typeface="Andalus" pitchFamily="18" charset="-78"/>
                          <a:cs typeface="Andalus" pitchFamily="18" charset="-78"/>
                        </a:rPr>
                        <a:t>IA/TN/MIN/73566/2018 dated 19.03.2018 based on </a:t>
                      </a:r>
                      <a:r>
                        <a:rPr lang="en-US" sz="1600" b="0" dirty="0" smtClean="0">
                          <a:latin typeface="Andalus" pitchFamily="18" charset="-78"/>
                          <a:cs typeface="Andalus" pitchFamily="18" charset="-78"/>
                        </a:rPr>
                        <a:t>Office memorandum vide F. No. Z-11013/ 22/2017-IA.II (M) dated 16.03.2018</a:t>
                      </a:r>
                      <a:r>
                        <a:rPr lang="en-US" sz="1600" b="0" baseline="0" dirty="0" smtClean="0">
                          <a:latin typeface="Andalus" pitchFamily="18" charset="-78"/>
                          <a:cs typeface="Andalus" pitchFamily="18" charset="-78"/>
                        </a:rPr>
                        <a:t> for extension of window period due to delayed submission.</a:t>
                      </a:r>
                      <a:endParaRPr lang="en-US" sz="1600" b="0" dirty="0" smtClean="0">
                        <a:latin typeface="Andalus" pitchFamily="18" charset="-78"/>
                        <a:cs typeface="Andalus" pitchFamily="18" charset="-78"/>
                      </a:endParaRPr>
                    </a:p>
                  </a:txBody>
                  <a:tcPr marL="0" marR="0" marT="0" marB="0"/>
                </a:tc>
              </a:tr>
              <a:tr h="1617708">
                <a:tc>
                  <a:txBody>
                    <a:bodyPr/>
                    <a:lstStyle/>
                    <a:p>
                      <a:pPr marL="33020" marR="0" indent="0" algn="l" defTabSz="914400" rtl="0" eaLnBrk="1" fontAlgn="auto" latinLnBrk="0" hangingPunct="1">
                        <a:lnSpc>
                          <a:spcPct val="100000"/>
                        </a:lnSpc>
                        <a:spcBef>
                          <a:spcPts val="90"/>
                        </a:spcBef>
                        <a:spcAft>
                          <a:spcPts val="0"/>
                        </a:spcAft>
                        <a:buClrTx/>
                        <a:buSzTx/>
                        <a:buFontTx/>
                        <a:buNone/>
                        <a:tabLst/>
                        <a:defRPr/>
                      </a:pPr>
                      <a:r>
                        <a:rPr lang="en-US" sz="1600" dirty="0" smtClean="0">
                          <a:latin typeface="Andalus" pitchFamily="18" charset="-78"/>
                          <a:cs typeface="Andalus" pitchFamily="18" charset="-78"/>
                        </a:rPr>
                        <a:t>Date of Scoping in EAC meeting for ToR </a:t>
                      </a:r>
                    </a:p>
                  </a:txBody>
                  <a:tcPr marL="0" marR="0" marT="0" marB="0"/>
                </a:tc>
                <a:tc>
                  <a:txBody>
                    <a:bodyPr/>
                    <a:lstStyle/>
                    <a:p>
                      <a:pPr marL="402590" marR="0" indent="-342900" algn="l" defTabSz="914400" rtl="0" eaLnBrk="1" fontAlgn="auto" latinLnBrk="0" hangingPunct="1">
                        <a:lnSpc>
                          <a:spcPct val="100000"/>
                        </a:lnSpc>
                        <a:spcBef>
                          <a:spcPts val="665"/>
                        </a:spcBef>
                        <a:spcAft>
                          <a:spcPts val="0"/>
                        </a:spcAft>
                        <a:buClrTx/>
                        <a:buSzTx/>
                        <a:buFontTx/>
                        <a:buAutoNum type="arabicPeriod"/>
                        <a:tabLst/>
                        <a:defRPr/>
                      </a:pPr>
                      <a:r>
                        <a:rPr lang="en-US" sz="1600" b="0" dirty="0" smtClean="0">
                          <a:latin typeface="Andalus" pitchFamily="18" charset="-78"/>
                          <a:cs typeface="Andalus" pitchFamily="18" charset="-78"/>
                        </a:rPr>
                        <a:t>EAC </a:t>
                      </a:r>
                      <a:r>
                        <a:rPr lang="en-US" sz="1600" b="0" baseline="0" dirty="0" smtClean="0">
                          <a:latin typeface="Andalus" pitchFamily="18" charset="-78"/>
                          <a:cs typeface="Andalus" pitchFamily="18" charset="-78"/>
                        </a:rPr>
                        <a:t> scoping (</a:t>
                      </a:r>
                      <a:r>
                        <a:rPr lang="en-US" sz="1600" b="0" baseline="0" dirty="0" err="1" smtClean="0">
                          <a:latin typeface="Andalus" pitchFamily="18" charset="-78"/>
                          <a:cs typeface="Andalus" pitchFamily="18" charset="-78"/>
                        </a:rPr>
                        <a:t>ToR</a:t>
                      </a:r>
                      <a:r>
                        <a:rPr lang="en-US" sz="1600" b="0" baseline="0" dirty="0" smtClean="0">
                          <a:latin typeface="Andalus" pitchFamily="18" charset="-78"/>
                          <a:cs typeface="Andalus" pitchFamily="18" charset="-78"/>
                        </a:rPr>
                        <a:t>)  on </a:t>
                      </a:r>
                      <a:r>
                        <a:rPr lang="en-US" sz="1600" b="0" dirty="0" smtClean="0">
                          <a:latin typeface="Andalus" pitchFamily="18" charset="-78"/>
                          <a:cs typeface="Andalus" pitchFamily="18" charset="-78"/>
                        </a:rPr>
                        <a:t>25.11.2019 in Brahmaputra</a:t>
                      </a:r>
                      <a:r>
                        <a:rPr lang="en-US" sz="1600" b="0" baseline="0" dirty="0" smtClean="0">
                          <a:latin typeface="Andalus" pitchFamily="18" charset="-78"/>
                          <a:cs typeface="Andalus" pitchFamily="18" charset="-78"/>
                        </a:rPr>
                        <a:t> Hall, New Delhi and deferred  seeking ADS.</a:t>
                      </a:r>
                    </a:p>
                    <a:p>
                      <a:pPr marL="402590" marR="0" indent="-342900" algn="l" defTabSz="914400" rtl="0" eaLnBrk="1" fontAlgn="auto" latinLnBrk="0" hangingPunct="1">
                        <a:lnSpc>
                          <a:spcPct val="100000"/>
                        </a:lnSpc>
                        <a:spcBef>
                          <a:spcPts val="665"/>
                        </a:spcBef>
                        <a:spcAft>
                          <a:spcPts val="0"/>
                        </a:spcAft>
                        <a:buClrTx/>
                        <a:buSzTx/>
                        <a:buFontTx/>
                        <a:buAutoNum type="arabicPeriod"/>
                        <a:tabLst/>
                        <a:defRPr/>
                      </a:pPr>
                      <a:r>
                        <a:rPr lang="en-US" sz="1600" b="0" baseline="0" dirty="0" smtClean="0">
                          <a:latin typeface="Andalus" pitchFamily="18" charset="-78"/>
                          <a:cs typeface="Andalus" pitchFamily="18" charset="-78"/>
                        </a:rPr>
                        <a:t>EAC Scoping (</a:t>
                      </a:r>
                      <a:r>
                        <a:rPr lang="en-US" sz="1600" b="0" baseline="0" dirty="0" err="1" smtClean="0">
                          <a:latin typeface="Andalus" pitchFamily="18" charset="-78"/>
                          <a:cs typeface="Andalus" pitchFamily="18" charset="-78"/>
                        </a:rPr>
                        <a:t>ToR</a:t>
                      </a:r>
                      <a:r>
                        <a:rPr lang="en-US" sz="1600" b="0" baseline="0" dirty="0" smtClean="0">
                          <a:latin typeface="Andalus" pitchFamily="18" charset="-78"/>
                          <a:cs typeface="Andalus" pitchFamily="18" charset="-78"/>
                        </a:rPr>
                        <a:t>) meeting called on 21.09.2020 but Proponent unable to attend due to COVID 19 issues.</a:t>
                      </a:r>
                      <a:endParaRPr lang="en-US" sz="1600" b="0" dirty="0" smtClean="0">
                        <a:latin typeface="Andalus" pitchFamily="18" charset="-78"/>
                        <a:cs typeface="Andalus" pitchFamily="18" charset="-78"/>
                      </a:endParaRPr>
                    </a:p>
                  </a:txBody>
                  <a:tcPr marL="0" marR="0" marT="0" marB="0"/>
                </a:tc>
              </a:tr>
            </a:tbl>
          </a:graphicData>
        </a:graphic>
      </p:graphicFrame>
    </p:spTree>
    <p:extLst>
      <p:ext uri="{BB962C8B-B14F-4D97-AF65-F5344CB8AC3E}">
        <p14:creationId xmlns="" xmlns:p14="http://schemas.microsoft.com/office/powerpoint/2010/main" val="2606460039"/>
      </p:ext>
    </p:extLst>
  </p:cSld>
  <p:clrMapOvr>
    <a:masterClrMapping/>
  </p:clrMapOvr>
  <p:timing>
    <p:tnLst>
      <p:par>
        <p:cTn id="1" dur="indefinite" restart="never" nodeType="tmRoot"/>
      </p:par>
    </p:tnLst>
  </p:timing>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J:\Dalmia_Lease1.png" id="59393" name="Picture 1"/>
          <p:cNvPicPr>
            <a:picLocks noChangeArrowheads="1" noChangeAspect="1"/>
          </p:cNvPicPr>
          <p:nvPr/>
        </p:nvPicPr>
        <p:blipFill>
          <a:blip cstate="print" r:embed="rId4"/>
          <a:srcRect b="8" r="-9"/>
          <a:stretch>
            <a:fillRect/>
          </a:stretch>
        </p:blipFill>
        <p:spPr bwMode="auto">
          <a:xfrm>
            <a:off x="0" y="0"/>
            <a:ext cx="9144000" cy="5867400"/>
          </a:xfrm>
          <a:prstGeom prst="rect">
            <a:avLst/>
          </a:prstGeom>
          <a:noFill/>
        </p:spPr>
      </p:pic>
      <p:sp>
        <p:nvSpPr>
          <p:cNvPr id="3" name="Rectangle 2"/>
          <p:cNvSpPr/>
          <p:nvPr/>
        </p:nvSpPr>
        <p:spPr>
          <a:xfrm rot="19749458">
            <a:off x="312753" y="2774313"/>
            <a:ext cx="2304092" cy="369332"/>
          </a:xfrm>
          <a:prstGeom prst="rect">
            <a:avLst/>
          </a:prstGeom>
        </p:spPr>
        <p:txBody>
          <a:bodyPr wrap="none">
            <a:spAutoFit/>
          </a:bodyPr>
          <a:lstStyle/>
          <a:p>
            <a:r>
              <a:rPr dirty="0" lang="en-US" smtClean="0"/>
              <a:t>SRCL Magnesite Mines</a:t>
            </a:r>
            <a:endParaRPr dirty="0" lang="en-US"/>
          </a:p>
        </p:txBody>
      </p:sp>
      <p:sp>
        <p:nvSpPr>
          <p:cNvPr id="4" name="Rectangle 3"/>
          <p:cNvSpPr/>
          <p:nvPr/>
        </p:nvSpPr>
        <p:spPr>
          <a:xfrm>
            <a:off x="2667000" y="1143000"/>
            <a:ext cx="2802627" cy="369332"/>
          </a:xfrm>
          <a:prstGeom prst="rect">
            <a:avLst/>
          </a:prstGeom>
        </p:spPr>
        <p:txBody>
          <a:bodyPr wrap="none">
            <a:spAutoFit/>
          </a:bodyPr>
          <a:lstStyle/>
          <a:p>
            <a:r>
              <a:rPr dirty="0" lang="en-US" smtClean="0"/>
              <a:t>TANMAG Magnesite Mines</a:t>
            </a:r>
            <a:endParaRPr dirty="0" lang="en-US"/>
          </a:p>
        </p:txBody>
      </p:sp>
      <p:sp>
        <p:nvSpPr>
          <p:cNvPr id="5" name="Rectangle 4"/>
          <p:cNvSpPr/>
          <p:nvPr/>
        </p:nvSpPr>
        <p:spPr>
          <a:xfrm rot="19702774">
            <a:off x="1704079" y="3014990"/>
            <a:ext cx="2709909" cy="369332"/>
          </a:xfrm>
          <a:prstGeom prst="rect">
            <a:avLst/>
          </a:prstGeom>
        </p:spPr>
        <p:txBody>
          <a:bodyPr wrap="none">
            <a:spAutoFit/>
          </a:bodyPr>
          <a:lstStyle/>
          <a:p>
            <a:r>
              <a:rPr dirty="0" lang="en-US" smtClean="0"/>
              <a:t>DALMIA  Magnesite Mines</a:t>
            </a:r>
            <a:endParaRPr dirty="0" lang="en-US"/>
          </a:p>
        </p:txBody>
      </p:sp>
      <p:graphicFrame>
        <p:nvGraphicFramePr>
          <p:cNvPr id="1026" name="Object 2"/>
          <p:cNvGraphicFramePr>
            <a:graphicFrameLocks noChangeAspect="1"/>
          </p:cNvGraphicFramePr>
          <p:nvPr/>
        </p:nvGraphicFramePr>
        <p:xfrm>
          <a:off x="228599" y="5943600"/>
          <a:ext cx="3352801" cy="761999"/>
        </p:xfrm>
        <a:graphic>
          <a:graphicData uri="http://schemas.openxmlformats.org/presentationml/2006/ole">
            <p:oleObj imgH="685800" imgW="3718440" name="Packager Shell Object" progId="Package" r:id="rId5" showAsIcon="1" spid="_x0000_s1026">
              <p:embed/>
            </p:oleObj>
          </a:graphicData>
        </a:graphic>
      </p:graphicFrame>
    </p:spTree>
    <p:extLst>
      <p:ext uri="{BB962C8B-B14F-4D97-AF65-F5344CB8AC3E}">
        <p14:creationId xmlns:p14="http://schemas.microsoft.com/office/powerpoint/2010/main" xmlns="" val="3049918639"/>
      </p:ext>
    </p:extLst>
  </p:cSld>
  <p:clrMapOvr>
    <a:masterClrMapping/>
  </p:clrMapOvr>
  <p:timing>
    <p:tnLst>
      <p:par>
        <p:cTn dur="indefinite" id="1" nodeType="tmRoot" restart="never"/>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42193"/>
            <a:ext cx="8686800" cy="6187207"/>
          </a:xfrm>
          <a:prstGeom prst="rect">
            <a:avLst/>
          </a:prstGeom>
        </p:spPr>
        <p:txBody>
          <a:bodyPr wrap="square">
            <a:spAutoFit/>
          </a:bodyPr>
          <a:lstStyle/>
          <a:p>
            <a:pPr>
              <a:lnSpc>
                <a:spcPct val="150000"/>
              </a:lnSpc>
            </a:pPr>
            <a:r>
              <a:rPr lang="en-US" sz="1900" dirty="0" smtClean="0"/>
              <a:t>(</a:t>
            </a:r>
            <a:r>
              <a:rPr lang="en-US" sz="1900" dirty="0" err="1" smtClean="0"/>
              <a:t>i</a:t>
            </a:r>
            <a:r>
              <a:rPr lang="en-US" sz="1900" dirty="0" smtClean="0"/>
              <a:t>) Revised </a:t>
            </a:r>
            <a:r>
              <a:rPr lang="en-US" sz="1900" dirty="0"/>
              <a:t>affidavit to comply with all the statutory requirements and judgment of </a:t>
            </a:r>
            <a:endParaRPr lang="en-US" sz="1900" dirty="0" smtClean="0"/>
          </a:p>
          <a:p>
            <a:pPr>
              <a:lnSpc>
                <a:spcPct val="150000"/>
              </a:lnSpc>
            </a:pPr>
            <a:r>
              <a:rPr lang="en-US" sz="1900" dirty="0"/>
              <a:t> </a:t>
            </a:r>
            <a:r>
              <a:rPr lang="en-US" sz="1900" dirty="0" smtClean="0"/>
              <a:t>    </a:t>
            </a:r>
            <a:r>
              <a:rPr lang="en-US" sz="1900" dirty="0" err="1" smtClean="0"/>
              <a:t>Hon’ble</a:t>
            </a:r>
            <a:r>
              <a:rPr lang="en-US" sz="1900" dirty="0" smtClean="0"/>
              <a:t> </a:t>
            </a:r>
            <a:r>
              <a:rPr lang="en-US" sz="1900" dirty="0"/>
              <a:t>Supreme Court dated the 2ndAugust 2017 in Writ Petition (Civil) No. </a:t>
            </a:r>
            <a:r>
              <a:rPr lang="en-US" sz="1900" dirty="0" smtClean="0"/>
              <a:t> </a:t>
            </a:r>
          </a:p>
          <a:p>
            <a:pPr>
              <a:lnSpc>
                <a:spcPct val="150000"/>
              </a:lnSpc>
            </a:pPr>
            <a:r>
              <a:rPr lang="en-US" sz="1900" dirty="0"/>
              <a:t> </a:t>
            </a:r>
            <a:r>
              <a:rPr lang="en-US" sz="1900" dirty="0" smtClean="0"/>
              <a:t>    114 </a:t>
            </a:r>
            <a:r>
              <a:rPr lang="en-US" sz="1900" dirty="0"/>
              <a:t>of 2014 in the matter of Common Cause versus Union of India and </a:t>
            </a:r>
            <a:r>
              <a:rPr lang="en-US" sz="1900" dirty="0" err="1"/>
              <a:t>Ors</a:t>
            </a:r>
            <a:r>
              <a:rPr lang="en-US" sz="1900" dirty="0"/>
              <a:t>. </a:t>
            </a:r>
          </a:p>
          <a:p>
            <a:pPr>
              <a:lnSpc>
                <a:spcPct val="150000"/>
              </a:lnSpc>
            </a:pPr>
            <a:r>
              <a:rPr lang="en-US" sz="1900" dirty="0" smtClean="0"/>
              <a:t>     before </a:t>
            </a:r>
            <a:r>
              <a:rPr lang="en-US" sz="1900" dirty="0"/>
              <a:t>grant of </a:t>
            </a:r>
            <a:r>
              <a:rPr lang="en-US" sz="1900" dirty="0" err="1"/>
              <a:t>ToR</a:t>
            </a:r>
            <a:r>
              <a:rPr lang="en-US" sz="1900" dirty="0"/>
              <a:t>/ EC. The undertaking </a:t>
            </a:r>
            <a:r>
              <a:rPr lang="en-US" sz="1900" dirty="0" err="1"/>
              <a:t>interalia</a:t>
            </a:r>
            <a:r>
              <a:rPr lang="en-US" sz="1900" dirty="0"/>
              <a:t> include commitment of </a:t>
            </a:r>
            <a:r>
              <a:rPr lang="en-US" sz="1900" dirty="0" smtClean="0"/>
              <a:t>the</a:t>
            </a:r>
          </a:p>
          <a:p>
            <a:pPr>
              <a:lnSpc>
                <a:spcPct val="150000"/>
              </a:lnSpc>
            </a:pPr>
            <a:r>
              <a:rPr lang="en-US" sz="1900" dirty="0"/>
              <a:t> </a:t>
            </a:r>
            <a:r>
              <a:rPr lang="en-US" sz="1900" dirty="0" smtClean="0"/>
              <a:t>    PP </a:t>
            </a:r>
            <a:r>
              <a:rPr lang="en-US" sz="1900" dirty="0"/>
              <a:t>not to repeat any such violation in 72 future. In case of violation of </a:t>
            </a:r>
            <a:r>
              <a:rPr lang="en-US" sz="1900" dirty="0" smtClean="0"/>
              <a:t>above</a:t>
            </a:r>
          </a:p>
          <a:p>
            <a:pPr>
              <a:lnSpc>
                <a:spcPct val="150000"/>
              </a:lnSpc>
            </a:pPr>
            <a:r>
              <a:rPr lang="en-US" sz="1900" dirty="0"/>
              <a:t> </a:t>
            </a:r>
            <a:r>
              <a:rPr lang="en-US" sz="1900" dirty="0" smtClean="0"/>
              <a:t>    undertaking</a:t>
            </a:r>
            <a:r>
              <a:rPr lang="en-US" sz="1900" dirty="0"/>
              <a:t>, the </a:t>
            </a:r>
            <a:r>
              <a:rPr lang="en-US" sz="1900" dirty="0" err="1"/>
              <a:t>ToR</a:t>
            </a:r>
            <a:r>
              <a:rPr lang="en-US" sz="1900" dirty="0"/>
              <a:t>/Environmental Clearance shall be liable to be </a:t>
            </a:r>
            <a:r>
              <a:rPr lang="en-US" sz="1900" dirty="0" smtClean="0"/>
              <a:t>terminated</a:t>
            </a:r>
          </a:p>
          <a:p>
            <a:pPr>
              <a:lnSpc>
                <a:spcPct val="150000"/>
              </a:lnSpc>
            </a:pPr>
            <a:r>
              <a:rPr lang="en-US" sz="1900" dirty="0"/>
              <a:t> </a:t>
            </a:r>
            <a:r>
              <a:rPr lang="en-US" sz="1900" dirty="0" smtClean="0"/>
              <a:t>     forthwith.</a:t>
            </a:r>
          </a:p>
          <a:p>
            <a:pPr>
              <a:lnSpc>
                <a:spcPct val="150000"/>
              </a:lnSpc>
            </a:pPr>
            <a:r>
              <a:rPr lang="en-US" sz="1900" dirty="0" smtClean="0"/>
              <a:t> (ii) Details of mine closure notice submitted to the DGMS.</a:t>
            </a:r>
          </a:p>
          <a:p>
            <a:pPr>
              <a:lnSpc>
                <a:spcPct val="150000"/>
              </a:lnSpc>
            </a:pPr>
            <a:r>
              <a:rPr lang="en-US" sz="1900" dirty="0" smtClean="0"/>
              <a:t> </a:t>
            </a:r>
            <a:r>
              <a:rPr lang="en-US" sz="1900" dirty="0"/>
              <a:t>(iii)Total excavation details to be submitted in the revised Form1</a:t>
            </a:r>
            <a:r>
              <a:rPr lang="en-US" sz="1900" dirty="0" smtClean="0"/>
              <a:t>.</a:t>
            </a:r>
          </a:p>
          <a:p>
            <a:pPr>
              <a:lnSpc>
                <a:spcPct val="150000"/>
              </a:lnSpc>
            </a:pPr>
            <a:r>
              <a:rPr lang="en-US" sz="1900" dirty="0" smtClean="0"/>
              <a:t> </a:t>
            </a:r>
            <a:r>
              <a:rPr lang="en-US" sz="1900" dirty="0"/>
              <a:t>(iv) Detail of court case to be submitted in the revised form1 and to be </a:t>
            </a:r>
            <a:r>
              <a:rPr lang="en-US" sz="1900" dirty="0" smtClean="0"/>
              <a:t>presented</a:t>
            </a:r>
          </a:p>
          <a:p>
            <a:pPr>
              <a:lnSpc>
                <a:spcPct val="150000"/>
              </a:lnSpc>
            </a:pPr>
            <a:r>
              <a:rPr lang="en-US" sz="1900" dirty="0"/>
              <a:t> </a:t>
            </a:r>
            <a:r>
              <a:rPr lang="en-US" sz="1900" dirty="0" smtClean="0"/>
              <a:t>       before </a:t>
            </a:r>
            <a:r>
              <a:rPr lang="en-US" sz="1900" dirty="0"/>
              <a:t>the committee</a:t>
            </a:r>
            <a:r>
              <a:rPr lang="en-US" sz="1900" dirty="0" smtClean="0"/>
              <a:t>.</a:t>
            </a:r>
          </a:p>
          <a:p>
            <a:pPr>
              <a:lnSpc>
                <a:spcPct val="150000"/>
              </a:lnSpc>
            </a:pPr>
            <a:r>
              <a:rPr lang="en-US" sz="1900" dirty="0" smtClean="0"/>
              <a:t> </a:t>
            </a:r>
            <a:r>
              <a:rPr lang="en-US" sz="1900" dirty="0"/>
              <a:t>(v) Second renewal is not deemed therefore letter of intent for the </a:t>
            </a:r>
            <a:r>
              <a:rPr lang="en-US" sz="1900" dirty="0" smtClean="0"/>
              <a:t>second</a:t>
            </a:r>
          </a:p>
          <a:p>
            <a:pPr>
              <a:lnSpc>
                <a:spcPct val="150000"/>
              </a:lnSpc>
            </a:pPr>
            <a:r>
              <a:rPr lang="en-US" sz="1900" dirty="0"/>
              <a:t> </a:t>
            </a:r>
            <a:r>
              <a:rPr lang="en-US" sz="1900" dirty="0" smtClean="0"/>
              <a:t>      renewal </a:t>
            </a:r>
            <a:r>
              <a:rPr lang="en-US" sz="1900" dirty="0"/>
              <a:t>of mining lease is to be submitted</a:t>
            </a:r>
            <a:r>
              <a:rPr lang="en-US" sz="1900" dirty="0" smtClean="0"/>
              <a:t>.</a:t>
            </a:r>
          </a:p>
          <a:p>
            <a:pPr>
              <a:lnSpc>
                <a:spcPct val="150000"/>
              </a:lnSpc>
            </a:pPr>
            <a:r>
              <a:rPr lang="en-US" sz="1900" dirty="0" smtClean="0"/>
              <a:t> (vi</a:t>
            </a:r>
            <a:r>
              <a:rPr lang="en-US" sz="1900" dirty="0"/>
              <a:t>) Justification for continuing mining. </a:t>
            </a:r>
          </a:p>
        </p:txBody>
      </p:sp>
      <p:sp>
        <p:nvSpPr>
          <p:cNvPr id="3" name="Rectangle 2"/>
          <p:cNvSpPr/>
          <p:nvPr/>
        </p:nvSpPr>
        <p:spPr>
          <a:xfrm>
            <a:off x="2740506" y="147935"/>
            <a:ext cx="2993384" cy="461665"/>
          </a:xfrm>
          <a:prstGeom prst="rect">
            <a:avLst/>
          </a:prstGeom>
          <a:solidFill>
            <a:srgbClr val="00B0F0"/>
          </a:solidFill>
        </p:spPr>
        <p:txBody>
          <a:bodyPr wrap="none">
            <a:spAutoFit/>
          </a:bodyPr>
          <a:lstStyle/>
          <a:p>
            <a:r>
              <a:rPr lang="en-US" sz="2400" u="sng" dirty="0">
                <a:ln w="0"/>
                <a:effectLst>
                  <a:outerShdw blurRad="38100" dist="19050" dir="2700000" algn="tl" rotWithShape="0">
                    <a:schemeClr val="dk1">
                      <a:alpha val="40000"/>
                    </a:schemeClr>
                  </a:outerShdw>
                </a:effectLst>
              </a:rPr>
              <a:t>ADS </a:t>
            </a:r>
            <a:r>
              <a:rPr lang="en-US" sz="2400" u="sng" dirty="0" smtClean="0">
                <a:ln w="0"/>
                <a:effectLst>
                  <a:outerShdw blurRad="38100" dist="19050" dir="2700000" algn="tl" rotWithShape="0">
                    <a:schemeClr val="dk1">
                      <a:alpha val="40000"/>
                    </a:schemeClr>
                  </a:outerShdw>
                </a:effectLst>
              </a:rPr>
              <a:t>SOUGHT BY EAC:  </a:t>
            </a:r>
            <a:endParaRPr lang="en-US" sz="2400" u="sng" dirty="0">
              <a:ln w="0"/>
              <a:effectLst>
                <a:outerShdw blurRad="38100" dist="19050" dir="2700000" algn="tl" rotWithShape="0">
                  <a:schemeClr val="dk1">
                    <a:alpha val="40000"/>
                  </a:schemeClr>
                </a:outerShdw>
              </a:effectLst>
            </a:endParaR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cstate="print" r:embed="rId3">
            <a:extLst>
              <a:ext uri="{28A0092B-C50C-407E-A947-70E740481C1C}">
                <a14:useLocalDpi xmlns:a14="http://schemas.microsoft.com/office/drawing/2010/main" xmlns="" val="0"/>
              </a:ext>
            </a:extLst>
          </a:blip>
          <a:srcRect r="24"/>
          <a:stretch/>
        </p:blipFill>
        <p:spPr>
          <a:xfrm>
            <a:off x="4953000" y="1143000"/>
            <a:ext cx="3733800" cy="5562600"/>
          </a:xfrm>
          <a:prstGeom prst="rect">
            <a:avLst/>
          </a:prstGeom>
        </p:spPr>
      </p:pic>
      <p:sp>
        <p:nvSpPr>
          <p:cNvPr id="8" name="Rectangle 7"/>
          <p:cNvSpPr/>
          <p:nvPr/>
        </p:nvSpPr>
        <p:spPr>
          <a:xfrm>
            <a:off x="152400" y="0"/>
            <a:ext cx="8991600" cy="1061829"/>
          </a:xfrm>
          <a:prstGeom prst="rect">
            <a:avLst/>
          </a:prstGeom>
          <a:solidFill>
            <a:srgbClr val="00B0F0"/>
          </a:solidFill>
        </p:spPr>
        <p:txBody>
          <a:bodyPr wrap="square">
            <a:spAutoFit/>
          </a:bodyPr>
          <a:lstStyle/>
          <a:p>
            <a:pPr algn="ctr">
              <a:lnSpc>
                <a:spcPct val="150000"/>
              </a:lnSpc>
            </a:pPr>
            <a:r>
              <a:rPr b="1" dirty="0" lang="en-US" smtClean="0" sz="1400" u="sng"/>
              <a:t>ADS NO-1</a:t>
            </a:r>
          </a:p>
          <a:p>
            <a:pPr>
              <a:lnSpc>
                <a:spcPct val="150000"/>
              </a:lnSpc>
            </a:pPr>
            <a:r>
              <a:rPr b="1" dirty="0" lang="en-US" smtClean="0" sz="1400"/>
              <a:t>Revised </a:t>
            </a:r>
            <a:r>
              <a:rPr b="1" dirty="0" lang="en-US" sz="1400"/>
              <a:t>affidavit to comply with all the statutory requirements and judgment of </a:t>
            </a:r>
            <a:r>
              <a:rPr b="1" dirty="0" err="1" lang="en-US" smtClean="0" sz="1400"/>
              <a:t>Hon’ble</a:t>
            </a:r>
            <a:r>
              <a:rPr b="1" dirty="0" lang="en-US" smtClean="0" sz="1400"/>
              <a:t> </a:t>
            </a:r>
            <a:r>
              <a:rPr b="1" dirty="0" lang="en-US" sz="1400"/>
              <a:t>Supreme Court dated the 2ndAugust 2017 in Writ Petition (Civil) No. </a:t>
            </a:r>
            <a:r>
              <a:rPr b="1" dirty="0" lang="en-US" smtClean="0" sz="1400"/>
              <a:t>114 </a:t>
            </a:r>
            <a:r>
              <a:rPr b="1" dirty="0" lang="en-US" sz="1400"/>
              <a:t>of </a:t>
            </a:r>
            <a:r>
              <a:rPr b="1" dirty="0" lang="en-US" smtClean="0" sz="1400"/>
              <a:t>2014</a:t>
            </a:r>
            <a:endParaRPr b="1" dirty="0" lang="en-US" sz="1400"/>
          </a:p>
        </p:txBody>
      </p:sp>
      <p:sp>
        <p:nvSpPr>
          <p:cNvPr id="6" name="Rectangle 5"/>
          <p:cNvSpPr/>
          <p:nvPr/>
        </p:nvSpPr>
        <p:spPr>
          <a:xfrm>
            <a:off x="0" y="1371600"/>
            <a:ext cx="4419600" cy="4401205"/>
          </a:xfrm>
          <a:prstGeom prst="rect">
            <a:avLst/>
          </a:prstGeom>
        </p:spPr>
        <p:txBody>
          <a:bodyPr wrap="square">
            <a:spAutoFit/>
          </a:bodyPr>
          <a:lstStyle/>
          <a:p>
            <a:pPr>
              <a:buFont charset="2" pitchFamily="2" typeface="Wingdings"/>
              <a:buChar char="q"/>
            </a:pPr>
            <a:r>
              <a:rPr dirty="0" lang="en-US" smtClean="0" sz="2000"/>
              <a:t>The issue is Sub Judice under W.A.No-834 &amp; 835 of 2020. However in order to comply with the spirit of the directions given we had already filed affidavits dated 21</a:t>
            </a:r>
            <a:r>
              <a:rPr baseline="30000" dirty="0" lang="en-US" smtClean="0" sz="2000"/>
              <a:t>st</a:t>
            </a:r>
            <a:r>
              <a:rPr dirty="0" lang="en-US" smtClean="0" sz="2000"/>
              <a:t> Oct 2019 and 20</a:t>
            </a:r>
            <a:r>
              <a:rPr baseline="30000" dirty="0" lang="en-US" smtClean="0" sz="2000"/>
              <a:t>th</a:t>
            </a:r>
            <a:r>
              <a:rPr dirty="0" lang="en-US" smtClean="0" sz="2000"/>
              <a:t> Nov 2019 as under:</a:t>
            </a:r>
          </a:p>
          <a:p>
            <a:pPr>
              <a:buFont charset="2" pitchFamily="2" typeface="Wingdings"/>
              <a:buChar char="q"/>
            </a:pPr>
            <a:endParaRPr dirty="0" lang="en-US" smtClean="0" sz="2000"/>
          </a:p>
          <a:p>
            <a:pPr>
              <a:buFont charset="2" pitchFamily="2" typeface="Wingdings"/>
              <a:buChar char="q"/>
            </a:pPr>
            <a:r>
              <a:rPr dirty="0" lang="en-US" smtClean="0" sz="2000"/>
              <a:t>We request TOR may  be issued without insisting  for revised Affidavit and without waiting for disposal of legal proceedings </a:t>
            </a:r>
            <a:r>
              <a:rPr dirty="0" err="1" lang="en-US" smtClean="0" sz="2000"/>
              <a:t>intiated</a:t>
            </a:r>
            <a:r>
              <a:rPr dirty="0" lang="en-US" smtClean="0" sz="2000"/>
              <a:t> against the Project Proponent on the Ground of Mining without EC during deemed extension period. </a:t>
            </a:r>
            <a:endParaRPr dirty="0" lang="en-US" sz="2000"/>
          </a:p>
        </p:txBody>
      </p:sp>
    </p:spTree>
    <p:extLst>
      <p:ext uri="{BB962C8B-B14F-4D97-AF65-F5344CB8AC3E}">
        <p14:creationId xmlns:p14="http://schemas.microsoft.com/office/powerpoint/2010/main" xmlns="" val="4110432942"/>
      </p:ext>
    </p:extLst>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cstate="print" r:embed="rId2">
            <a:extLst>
              <a:ext uri="{28A0092B-C50C-407E-A947-70E740481C1C}">
                <a14:useLocalDpi xmlns:a14="http://schemas.microsoft.com/office/drawing/2010/main" xmlns="" val="0"/>
              </a:ext>
            </a:extLst>
          </a:blip>
          <a:srcRect r="63"/>
          <a:stretch/>
        </p:blipFill>
        <p:spPr>
          <a:xfrm>
            <a:off x="228600" y="457201"/>
            <a:ext cx="4343400" cy="5562600"/>
          </a:xfrm>
          <a:prstGeom prst="rect">
            <a:avLst/>
          </a:prstGeom>
        </p:spPr>
      </p:pic>
      <p:pic>
        <p:nvPicPr>
          <p:cNvPr id="3" name="Picture 2"/>
          <p:cNvPicPr>
            <a:picLocks noChangeAspect="1"/>
          </p:cNvPicPr>
          <p:nvPr/>
        </p:nvPicPr>
        <p:blipFill rotWithShape="1">
          <a:blip cstate="print" r:embed="rId3">
            <a:extLst>
              <a:ext uri="{28A0092B-C50C-407E-A947-70E740481C1C}">
                <a14:useLocalDpi xmlns:a14="http://schemas.microsoft.com/office/drawing/2010/main" xmlns="" val="0"/>
              </a:ext>
            </a:extLst>
          </a:blip>
          <a:srcRect b="-8335" r="51"/>
          <a:stretch/>
        </p:blipFill>
        <p:spPr>
          <a:xfrm>
            <a:off x="4495800" y="457200"/>
            <a:ext cx="4505113" cy="5486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6200" y="115211"/>
            <a:ext cx="4419600" cy="6374729"/>
          </a:xfrm>
          <a:prstGeom prst="rect">
            <a:avLst/>
          </a:prstGeo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93627" y="115211"/>
            <a:ext cx="4343082" cy="6361789"/>
          </a:xfrm>
          <a:prstGeom prst="rect">
            <a:avLst/>
          </a:prstGeom>
        </p:spPr>
      </p:pic>
    </p:spTree>
    <p:extLst>
      <p:ext uri="{BB962C8B-B14F-4D97-AF65-F5344CB8AC3E}">
        <p14:creationId xmlns="" xmlns:p14="http://schemas.microsoft.com/office/powerpoint/2010/main" val="2620152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1454</TotalTime>
  <Words>2895</Words>
  <Application>Microsoft Office PowerPoint</Application>
  <PresentationFormat>On-screen Show (4:3)</PresentationFormat>
  <Paragraphs>500</Paragraphs>
  <Slides>32</Slides>
  <Notes>11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35" baseType="lpstr">
      <vt:lpstr>Office Theme</vt:lpstr>
      <vt:lpstr>1_Office Theme</vt:lpstr>
      <vt:lpstr>Package</vt:lpstr>
      <vt:lpstr>Presentation for Obtaining “Terms of Reference – “A“ Category, under Violation case” MINING PROJECT –  “Magnesite and Dunite Mines”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suriyakumar</dc:creator>
  <cp:lastModifiedBy>ADMIN</cp:lastModifiedBy>
  <cp:revision>377</cp:revision>
  <dcterms:created xsi:type="dcterms:W3CDTF">2006-08-16T00:00:00Z</dcterms:created>
  <dcterms:modified xsi:type="dcterms:W3CDTF">2020-12-26T08:48:26Z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1636931</vt:lpwstr>
  </property>
  <property fmtid="{D5CDD505-2E9C-101B-9397-08002B2CF9AE}" name="NXPowerLiteSettings" pid="3">
    <vt:lpwstr>F7000400038000</vt:lpwstr>
  </property>
  <property fmtid="{D5CDD505-2E9C-101B-9397-08002B2CF9AE}" name="NXPowerLiteVersion" pid="4">
    <vt:lpwstr>S9.1.2</vt:lpwstr>
  </property>
</Properties>
</file>