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496" r:id="rId2"/>
    <p:sldId id="746" r:id="rId3"/>
    <p:sldId id="470" r:id="rId4"/>
    <p:sldId id="675" r:id="rId5"/>
    <p:sldId id="549" r:id="rId6"/>
    <p:sldId id="550" r:id="rId7"/>
    <p:sldId id="1121" r:id="rId8"/>
    <p:sldId id="1123" r:id="rId9"/>
    <p:sldId id="1122" r:id="rId10"/>
    <p:sldId id="776" r:id="rId11"/>
    <p:sldId id="1124" r:id="rId12"/>
    <p:sldId id="1115" r:id="rId13"/>
    <p:sldId id="1118" r:id="rId14"/>
    <p:sldId id="707" r:id="rId15"/>
    <p:sldId id="708" r:id="rId16"/>
    <p:sldId id="1125" r:id="rId17"/>
    <p:sldId id="781" r:id="rId18"/>
    <p:sldId id="1119" r:id="rId19"/>
    <p:sldId id="823" r:id="rId20"/>
    <p:sldId id="783" r:id="rId21"/>
    <p:sldId id="1127" r:id="rId22"/>
    <p:sldId id="1131" r:id="rId23"/>
    <p:sldId id="761" r:id="rId24"/>
    <p:sldId id="784" r:id="rId25"/>
    <p:sldId id="786" r:id="rId26"/>
    <p:sldId id="787" r:id="rId27"/>
    <p:sldId id="789" r:id="rId28"/>
    <p:sldId id="818" r:id="rId29"/>
    <p:sldId id="791" r:id="rId30"/>
    <p:sldId id="1128" r:id="rId31"/>
    <p:sldId id="793" r:id="rId32"/>
    <p:sldId id="807" r:id="rId33"/>
    <p:sldId id="808" r:id="rId34"/>
    <p:sldId id="756" r:id="rId35"/>
    <p:sldId id="794" r:id="rId36"/>
    <p:sldId id="810" r:id="rId37"/>
    <p:sldId id="796" r:id="rId38"/>
    <p:sldId id="797" r:id="rId39"/>
    <p:sldId id="1129" r:id="rId40"/>
    <p:sldId id="799" r:id="rId41"/>
    <p:sldId id="801" r:id="rId42"/>
    <p:sldId id="1130" r:id="rId43"/>
    <p:sldId id="1135" r:id="rId44"/>
    <p:sldId id="803" r:id="rId45"/>
    <p:sldId id="804" r:id="rId46"/>
    <p:sldId id="806" r:id="rId47"/>
    <p:sldId id="736" r:id="rId48"/>
    <p:sldId id="1098" r:id="rId49"/>
    <p:sldId id="1114" r:id="rId50"/>
    <p:sldId id="770" r:id="rId51"/>
    <p:sldId id="1116" r:id="rId52"/>
    <p:sldId id="1117" r:id="rId53"/>
    <p:sldId id="1126" r:id="rId54"/>
    <p:sldId id="1133" r:id="rId55"/>
    <p:sldId id="754" r:id="rId56"/>
    <p:sldId id="1132" r:id="rId57"/>
    <p:sldId id="1137" r:id="rId58"/>
    <p:sldId id="1134" r:id="rId59"/>
    <p:sldId id="1136" r:id="rId60"/>
    <p:sldId id="1033" r:id="rId61"/>
    <p:sldId id="825" r:id="rId62"/>
    <p:sldId id="1099" r:id="rId63"/>
    <p:sldId id="689" r:id="rId64"/>
    <p:sldId id="765" r:id="rId65"/>
    <p:sldId id="1102" r:id="rId66"/>
    <p:sldId id="1103" r:id="rId67"/>
    <p:sldId id="1104" r:id="rId68"/>
    <p:sldId id="1105" r:id="rId69"/>
    <p:sldId id="1106" r:id="rId70"/>
    <p:sldId id="1108" r:id="rId71"/>
    <p:sldId id="1109" r:id="rId72"/>
    <p:sldId id="1110" r:id="rId73"/>
    <p:sldId id="752" r:id="rId74"/>
    <p:sldId id="772" r:id="rId75"/>
    <p:sldId id="1107" r:id="rId76"/>
    <p:sldId id="811" r:id="rId77"/>
    <p:sldId id="812" r:id="rId78"/>
    <p:sldId id="813" r:id="rId79"/>
    <p:sldId id="815" r:id="rId80"/>
    <p:sldId id="709" r:id="rId81"/>
    <p:sldId id="819" r:id="rId82"/>
    <p:sldId id="816" r:id="rId83"/>
    <p:sldId id="821" r:id="rId84"/>
    <p:sldId id="774" r:id="rId85"/>
    <p:sldId id="474" r:id="rId86"/>
    <p:sldId id="697" r:id="rId8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33CC"/>
    <a:srgbClr val="0000CC"/>
    <a:srgbClr val="00B400"/>
    <a:srgbClr val="FFFF00"/>
    <a:srgbClr val="00FF00"/>
    <a:srgbClr val="FF9900"/>
    <a:srgbClr val="4F81BD"/>
    <a:srgbClr val="B9CDE5"/>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3594" autoAdjust="0"/>
  </p:normalViewPr>
  <p:slideViewPr>
    <p:cSldViewPr>
      <p:cViewPr varScale="1">
        <p:scale>
          <a:sx n="72" d="100"/>
          <a:sy n="72" d="100"/>
        </p:scale>
        <p:origin x="1230" y="78"/>
      </p:cViewPr>
      <p:guideLst>
        <p:guide orient="horz" pos="2160"/>
        <p:guide pos="2880"/>
      </p:guideLst>
    </p:cSldViewPr>
  </p:slideViewPr>
  <p:outlineViewPr>
    <p:cViewPr>
      <p:scale>
        <a:sx n="33" d="100"/>
        <a:sy n="33" d="100"/>
      </p:scale>
      <p:origin x="0" y="18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2"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2290" tIns="46145" rIns="92290" bIns="46145" rtlCol="0"/>
          <a:lstStyle>
            <a:lvl1pPr algn="r">
              <a:defRPr sz="1200"/>
            </a:lvl1pPr>
          </a:lstStyle>
          <a:p>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2290" tIns="46145" rIns="92290" bIns="46145" rtlCol="0" anchor="b"/>
          <a:lstStyle>
            <a:lvl1pPr algn="r">
              <a:defRPr sz="1200"/>
            </a:lvl1pPr>
          </a:lstStyle>
          <a:p>
            <a:fld id="{D62B6F7D-F499-42E3-8A85-E83E019BE92D}" type="slidenum">
              <a:rPr lang="en-US" smtClean="0"/>
              <a:t>‹#›</a:t>
            </a:fld>
            <a:endParaRPr lang="en-US"/>
          </a:p>
        </p:txBody>
      </p:sp>
    </p:spTree>
    <p:extLst>
      <p:ext uri="{BB962C8B-B14F-4D97-AF65-F5344CB8AC3E}">
        <p14:creationId xmlns:p14="http://schemas.microsoft.com/office/powerpoint/2010/main" val="19827471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332"/>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idx="1"/>
          </p:nvPr>
        </p:nvSpPr>
        <p:spPr>
          <a:xfrm>
            <a:off x="3849911" y="0"/>
            <a:ext cx="2946144" cy="496332"/>
          </a:xfrm>
          <a:prstGeom prst="rect">
            <a:avLst/>
          </a:prstGeom>
        </p:spPr>
        <p:txBody>
          <a:bodyPr vert="horz" lIns="92290" tIns="46145" rIns="92290" bIns="46145" rtlCol="0"/>
          <a:lstStyle>
            <a:lvl1pPr algn="r">
              <a:defRPr sz="1200"/>
            </a:lvl1pPr>
          </a:lstStyle>
          <a:p>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290" tIns="46145" rIns="92290" bIns="46145" rtlCol="0" anchor="ctr"/>
          <a:lstStyle/>
          <a:p>
            <a:endParaRPr lang="en-US"/>
          </a:p>
        </p:txBody>
      </p:sp>
      <p:sp>
        <p:nvSpPr>
          <p:cNvPr id="5" name="Notes Placeholder 4"/>
          <p:cNvSpPr>
            <a:spLocks noGrp="1"/>
          </p:cNvSpPr>
          <p:nvPr>
            <p:ph type="body" sz="quarter" idx="3"/>
          </p:nvPr>
        </p:nvSpPr>
        <p:spPr>
          <a:xfrm>
            <a:off x="680254" y="4715153"/>
            <a:ext cx="5437168" cy="4466987"/>
          </a:xfrm>
          <a:prstGeom prst="rect">
            <a:avLst/>
          </a:prstGeom>
        </p:spPr>
        <p:txBody>
          <a:bodyPr vert="horz" lIns="92290" tIns="46145" rIns="92290" bIns="461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716"/>
            <a:ext cx="2946145" cy="496332"/>
          </a:xfrm>
          <a:prstGeom prst="rect">
            <a:avLst/>
          </a:prstGeom>
        </p:spPr>
        <p:txBody>
          <a:bodyPr vert="horz" lIns="92290" tIns="46145" rIns="92290" bIns="46145" rtlCol="0" anchor="b"/>
          <a:lstStyle>
            <a:lvl1pPr algn="l">
              <a:defRPr sz="1200"/>
            </a:lvl1pPr>
          </a:lstStyle>
          <a:p>
            <a:endParaRPr lang="en-US"/>
          </a:p>
        </p:txBody>
      </p:sp>
      <p:sp>
        <p:nvSpPr>
          <p:cNvPr id="7" name="Slide Number Placeholder 6"/>
          <p:cNvSpPr>
            <a:spLocks noGrp="1"/>
          </p:cNvSpPr>
          <p:nvPr>
            <p:ph type="sldNum" sz="quarter" idx="5"/>
          </p:nvPr>
        </p:nvSpPr>
        <p:spPr>
          <a:xfrm>
            <a:off x="3849911" y="9428716"/>
            <a:ext cx="2946144" cy="496332"/>
          </a:xfrm>
          <a:prstGeom prst="rect">
            <a:avLst/>
          </a:prstGeom>
        </p:spPr>
        <p:txBody>
          <a:bodyPr vert="horz" lIns="92290" tIns="46145" rIns="92290" bIns="46145" rtlCol="0" anchor="b"/>
          <a:lstStyle>
            <a:lvl1pPr algn="r">
              <a:defRPr sz="1200"/>
            </a:lvl1pPr>
          </a:lstStyle>
          <a:p>
            <a:fld id="{368DCBD0-F3BE-441D-84B1-AEF029896F15}" type="slidenum">
              <a:rPr lang="en-US" smtClean="0"/>
              <a:t>‹#›</a:t>
            </a:fld>
            <a:endParaRPr lang="en-US"/>
          </a:p>
        </p:txBody>
      </p:sp>
    </p:spTree>
    <p:extLst>
      <p:ext uri="{BB962C8B-B14F-4D97-AF65-F5344CB8AC3E}">
        <p14:creationId xmlns:p14="http://schemas.microsoft.com/office/powerpoint/2010/main" val="615040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33335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10</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93054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34560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12</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83849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13</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39231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14</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62173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52799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16094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087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made for simplification of text</a:t>
            </a:r>
          </a:p>
        </p:txBody>
      </p:sp>
      <p:sp>
        <p:nvSpPr>
          <p:cNvPr id="4" name="Slide Number Placeholder 3"/>
          <p:cNvSpPr>
            <a:spLocks noGrp="1"/>
          </p:cNvSpPr>
          <p:nvPr>
            <p:ph type="sldNum" sz="quarter" idx="10"/>
          </p:nvPr>
        </p:nvSpPr>
        <p:spPr/>
        <p:txBody>
          <a:bodyPr/>
          <a:lstStyle/>
          <a:p>
            <a:fld id="{368DCBD0-F3BE-441D-84B1-AEF029896F15}" type="slidenum">
              <a:rPr lang="en-US" smtClean="0"/>
              <a:t>18</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83983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19</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5349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91588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20</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4565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3360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22</a:t>
            </a:fld>
            <a:endParaRPr lang="en-US"/>
          </a:p>
        </p:txBody>
      </p:sp>
      <p:sp>
        <p:nvSpPr>
          <p:cNvPr id="8" name="Date Placeholder 7">
            <a:extLst>
              <a:ext uri="{FF2B5EF4-FFF2-40B4-BE49-F238E27FC236}">
                <a16:creationId xmlns:a16="http://schemas.microsoft.com/office/drawing/2014/main" id="{BE97D9E7-873A-4FA8-BB10-F9038BDB8E46}"/>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60F274D-A5CD-4BDF-B652-0655427523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7237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23</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80250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24</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023666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1812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00954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772784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28</a:t>
            </a:fld>
            <a:endParaRPr lang="en-US"/>
          </a:p>
        </p:txBody>
      </p:sp>
      <p:sp>
        <p:nvSpPr>
          <p:cNvPr id="8" name="Date Placeholder 7">
            <a:extLst>
              <a:ext uri="{FF2B5EF4-FFF2-40B4-BE49-F238E27FC236}">
                <a16:creationId xmlns:a16="http://schemas.microsoft.com/office/drawing/2014/main" id="{66FF45F8-7369-4722-9071-9463451601C0}"/>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D081AA71-D18C-4404-8E21-E54B85DFF20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086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29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09667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3</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333357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30</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632707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181889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32</a:t>
            </a:fld>
            <a:endParaRPr lang="en-US"/>
          </a:p>
        </p:txBody>
      </p:sp>
      <p:sp>
        <p:nvSpPr>
          <p:cNvPr id="8" name="Date Placeholder 7">
            <a:extLst>
              <a:ext uri="{FF2B5EF4-FFF2-40B4-BE49-F238E27FC236}">
                <a16:creationId xmlns:a16="http://schemas.microsoft.com/office/drawing/2014/main" id="{E2420E37-51C7-4A2F-82FD-AB78EED99D9D}"/>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2AB8A94-CE22-4402-88D2-6B20416B64B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2919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33</a:t>
            </a:fld>
            <a:endParaRPr lang="en-US"/>
          </a:p>
        </p:txBody>
      </p:sp>
      <p:sp>
        <p:nvSpPr>
          <p:cNvPr id="8" name="Date Placeholder 7">
            <a:extLst>
              <a:ext uri="{FF2B5EF4-FFF2-40B4-BE49-F238E27FC236}">
                <a16:creationId xmlns:a16="http://schemas.microsoft.com/office/drawing/2014/main" id="{D9040F0F-D194-4940-892C-A8758DB60E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F6D3934-0B41-48B5-89A3-297CAFE516E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24750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34</a:t>
            </a:fld>
            <a:endParaRPr lang="en-US"/>
          </a:p>
        </p:txBody>
      </p:sp>
      <p:sp>
        <p:nvSpPr>
          <p:cNvPr id="8" name="Date Placeholder 7">
            <a:extLst>
              <a:ext uri="{FF2B5EF4-FFF2-40B4-BE49-F238E27FC236}">
                <a16:creationId xmlns:a16="http://schemas.microsoft.com/office/drawing/2014/main" id="{640D5419-6D2B-4040-834B-2A39D00CBBE3}"/>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CFBF4E2F-2DCC-4BCD-A4D4-8828061CC2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15926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25071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36</a:t>
            </a:fld>
            <a:endParaRPr lang="en-US"/>
          </a:p>
        </p:txBody>
      </p:sp>
      <p:sp>
        <p:nvSpPr>
          <p:cNvPr id="8" name="Date Placeholder 7">
            <a:extLst>
              <a:ext uri="{FF2B5EF4-FFF2-40B4-BE49-F238E27FC236}">
                <a16:creationId xmlns:a16="http://schemas.microsoft.com/office/drawing/2014/main" id="{C9304BA5-A97B-42E6-A1AF-F801E2ECA20B}"/>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42E967A9-E24D-4D4D-A3F8-91B29AE5A36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2481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86902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38</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382175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39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8557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725066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40</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2675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41</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872545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42</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055480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43</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88921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44</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986434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18543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684816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964757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48</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029353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49</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418820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722113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p:spPr>
        <p:txBody>
          <a:bodyPr/>
          <a:lstStyle/>
          <a:p>
            <a:pPr>
              <a:tabLst>
                <a:tab pos="0" algn="l"/>
                <a:tab pos="446088" algn="l"/>
                <a:tab pos="900113" algn="l"/>
                <a:tab pos="1352550" algn="l"/>
                <a:tab pos="1806575" algn="l"/>
                <a:tab pos="2259013" algn="l"/>
                <a:tab pos="2711450" algn="l"/>
                <a:tab pos="3163888" algn="l"/>
                <a:tab pos="3616325" algn="l"/>
                <a:tab pos="4068763" algn="l"/>
                <a:tab pos="4522788" algn="l"/>
                <a:tab pos="4976813" algn="l"/>
                <a:tab pos="5429250" algn="l"/>
                <a:tab pos="5883275" algn="l"/>
                <a:tab pos="6335713" algn="l"/>
                <a:tab pos="6788150" algn="l"/>
                <a:tab pos="7239000" algn="l"/>
                <a:tab pos="7693025" algn="l"/>
                <a:tab pos="8145463" algn="l"/>
                <a:tab pos="8599488" algn="l"/>
                <a:tab pos="9051925" algn="l"/>
              </a:tabLst>
            </a:pPr>
            <a:fld id="{BAC0454E-FB41-4CCB-A407-859C696F8F7E}" type="slidenum">
              <a:rPr lang="en-US" smtClean="0"/>
              <a:pPr>
                <a:tabLst>
                  <a:tab pos="0" algn="l"/>
                  <a:tab pos="446088" algn="l"/>
                  <a:tab pos="900113" algn="l"/>
                  <a:tab pos="1352550" algn="l"/>
                  <a:tab pos="1806575" algn="l"/>
                  <a:tab pos="2259013" algn="l"/>
                  <a:tab pos="2711450" algn="l"/>
                  <a:tab pos="3163888" algn="l"/>
                  <a:tab pos="3616325" algn="l"/>
                  <a:tab pos="4068763" algn="l"/>
                  <a:tab pos="4522788" algn="l"/>
                  <a:tab pos="4976813" algn="l"/>
                  <a:tab pos="5429250" algn="l"/>
                  <a:tab pos="5883275" algn="l"/>
                  <a:tab pos="6335713" algn="l"/>
                  <a:tab pos="6788150" algn="l"/>
                  <a:tab pos="7239000" algn="l"/>
                  <a:tab pos="7693025" algn="l"/>
                  <a:tab pos="8145463" algn="l"/>
                  <a:tab pos="8599488" algn="l"/>
                  <a:tab pos="9051925" algn="l"/>
                </a:tabLst>
              </a:pPr>
              <a:t>50</a:t>
            </a:fld>
            <a:endParaRPr lang="en-US"/>
          </a:p>
        </p:txBody>
      </p:sp>
      <p:sp>
        <p:nvSpPr>
          <p:cNvPr id="54275" name="Rectangle 2"/>
          <p:cNvSpPr>
            <a:spLocks noGrp="1" noRot="1" noChangeAspect="1" noChangeArrowheads="1" noTextEdit="1"/>
          </p:cNvSpPr>
          <p:nvPr>
            <p:ph type="sldImg"/>
          </p:nvPr>
        </p:nvSpPr>
        <p:spPr>
          <a:xfrm>
            <a:off x="919163" y="711200"/>
            <a:ext cx="4959350" cy="3719513"/>
          </a:xfrm>
          <a:ln/>
        </p:spPr>
      </p:sp>
      <p:sp>
        <p:nvSpPr>
          <p:cNvPr id="54276" name="Rectangle 3"/>
          <p:cNvSpPr>
            <a:spLocks noGrp="1" noChangeArrowheads="1"/>
          </p:cNvSpPr>
          <p:nvPr>
            <p:ph type="body" idx="1"/>
          </p:nvPr>
        </p:nvSpPr>
        <p:spPr>
          <a:xfrm>
            <a:off x="906464" y="4749803"/>
            <a:ext cx="4984750" cy="4430713"/>
          </a:xfrm>
          <a:noFill/>
          <a:ln/>
        </p:spPr>
        <p:txBody>
          <a:bodyPr/>
          <a:lstStyle/>
          <a:p>
            <a:pPr defTabSz="917575"/>
            <a:endParaRPr lang="en-US"/>
          </a:p>
        </p:txBody>
      </p:sp>
    </p:spTree>
    <p:extLst>
      <p:ext uri="{BB962C8B-B14F-4D97-AF65-F5344CB8AC3E}">
        <p14:creationId xmlns:p14="http://schemas.microsoft.com/office/powerpoint/2010/main" val="4192533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51</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065679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52</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158408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53</a:t>
            </a:fld>
            <a:endParaRPr lang="en-US"/>
          </a:p>
        </p:txBody>
      </p:sp>
      <p:sp>
        <p:nvSpPr>
          <p:cNvPr id="8" name="Date Placeholder 7">
            <a:extLst>
              <a:ext uri="{FF2B5EF4-FFF2-40B4-BE49-F238E27FC236}">
                <a16:creationId xmlns:a16="http://schemas.microsoft.com/office/drawing/2014/main" id="{D9040F0F-D194-4940-892C-A8758DB60E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F6D3934-0B41-48B5-89A3-297CAFE516E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84851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54</a:t>
            </a:fld>
            <a:endParaRPr lang="en-US"/>
          </a:p>
        </p:txBody>
      </p:sp>
      <p:sp>
        <p:nvSpPr>
          <p:cNvPr id="8" name="Date Placeholder 7">
            <a:extLst>
              <a:ext uri="{FF2B5EF4-FFF2-40B4-BE49-F238E27FC236}">
                <a16:creationId xmlns:a16="http://schemas.microsoft.com/office/drawing/2014/main" id="{D9040F0F-D194-4940-892C-A8758DB60E24}"/>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5F6D3934-0B41-48B5-89A3-297CAFE516E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6542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55</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311459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56</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04588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571938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58</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8765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59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73105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13165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60</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534719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61</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705775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62</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715067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63</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5660476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64</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3327365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8033846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9684374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1473884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68</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7189008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69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3831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7</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9720328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70</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1520359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71</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902730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72</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564458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73</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1929006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74</a:t>
            </a:fld>
            <a:endParaRPr lang="en-US"/>
          </a:p>
        </p:txBody>
      </p:sp>
      <p:sp>
        <p:nvSpPr>
          <p:cNvPr id="5" name="Header Placeholder 4"/>
          <p:cNvSpPr>
            <a:spLocks noGrp="1"/>
          </p:cNvSpPr>
          <p:nvPr>
            <p:ph type="hdr" sz="quarter" idx="11"/>
          </p:nvPr>
        </p:nvSpPr>
        <p:spPr/>
        <p:txBody>
          <a:bodyPr/>
          <a:lstStyle/>
          <a:p>
            <a:r>
              <a:rPr lang="en-US"/>
              <a:t>Industrial Park at Orvakal -- TOR Presentation</a:t>
            </a:r>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1107872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75</a:t>
            </a:fld>
            <a:endParaRPr lang="en-US"/>
          </a:p>
        </p:txBody>
      </p:sp>
      <p:sp>
        <p:nvSpPr>
          <p:cNvPr id="8" name="Date Placeholder 7">
            <a:extLst>
              <a:ext uri="{FF2B5EF4-FFF2-40B4-BE49-F238E27FC236}">
                <a16:creationId xmlns:a16="http://schemas.microsoft.com/office/drawing/2014/main" id="{4B6EA335-00EB-401C-815D-14FBA633B46D}"/>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C07CF62B-17D0-46EE-8537-85FD193ABD6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051937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76</a:t>
            </a:fld>
            <a:endParaRPr lang="en-US"/>
          </a:p>
        </p:txBody>
      </p:sp>
      <p:sp>
        <p:nvSpPr>
          <p:cNvPr id="8" name="Date Placeholder 7">
            <a:extLst>
              <a:ext uri="{FF2B5EF4-FFF2-40B4-BE49-F238E27FC236}">
                <a16:creationId xmlns:a16="http://schemas.microsoft.com/office/drawing/2014/main" id="{AF4CD8E7-AECB-449F-8D5D-7397BBD3B3C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EC8BA36B-3BD9-487C-B76A-A545B651191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523495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77</a:t>
            </a:fld>
            <a:endParaRPr lang="en-US"/>
          </a:p>
        </p:txBody>
      </p:sp>
      <p:sp>
        <p:nvSpPr>
          <p:cNvPr id="8" name="Date Placeholder 7">
            <a:extLst>
              <a:ext uri="{FF2B5EF4-FFF2-40B4-BE49-F238E27FC236}">
                <a16:creationId xmlns:a16="http://schemas.microsoft.com/office/drawing/2014/main" id="{4B6EA335-00EB-401C-815D-14FBA633B46D}"/>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C07CF62B-17D0-46EE-8537-85FD193ABD6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322319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DCBD0-F3BE-441D-84B1-AEF029896F15}" type="slidenum">
              <a:rPr lang="en-US" smtClean="0"/>
              <a:t>78</a:t>
            </a:fld>
            <a:endParaRPr lang="en-US"/>
          </a:p>
        </p:txBody>
      </p:sp>
      <p:sp>
        <p:nvSpPr>
          <p:cNvPr id="8" name="Date Placeholder 7">
            <a:extLst>
              <a:ext uri="{FF2B5EF4-FFF2-40B4-BE49-F238E27FC236}">
                <a16:creationId xmlns:a16="http://schemas.microsoft.com/office/drawing/2014/main" id="{AF7F47FB-050D-4123-914D-02B0A40E9979}"/>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B6D45448-2113-4FD6-82FB-2B203B7F409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25547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79</a:t>
            </a:fld>
            <a:endParaRPr lang="en-US"/>
          </a:p>
        </p:txBody>
      </p:sp>
      <p:sp>
        <p:nvSpPr>
          <p:cNvPr id="8" name="Date Placeholder 7">
            <a:extLst>
              <a:ext uri="{FF2B5EF4-FFF2-40B4-BE49-F238E27FC236}">
                <a16:creationId xmlns:a16="http://schemas.microsoft.com/office/drawing/2014/main" id="{8F77B77F-D336-4C81-8146-EDCC370C2146}"/>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264E2810-75D5-4E2E-987B-4FFA35CEC1C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5132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8944640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80</a:t>
            </a:fld>
            <a:endParaRPr lang="en-US"/>
          </a:p>
        </p:txBody>
      </p:sp>
      <p:sp>
        <p:nvSpPr>
          <p:cNvPr id="8" name="Date Placeholder 7">
            <a:extLst>
              <a:ext uri="{FF2B5EF4-FFF2-40B4-BE49-F238E27FC236}">
                <a16:creationId xmlns:a16="http://schemas.microsoft.com/office/drawing/2014/main" id="{9782EBD0-8570-404F-84D5-56FD5856B08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2F2C1200-6F6C-4015-A00F-89EA4A1427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459890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81</a:t>
            </a:fld>
            <a:endParaRPr lang="en-US"/>
          </a:p>
        </p:txBody>
      </p:sp>
      <p:sp>
        <p:nvSpPr>
          <p:cNvPr id="8" name="Date Placeholder 7">
            <a:extLst>
              <a:ext uri="{FF2B5EF4-FFF2-40B4-BE49-F238E27FC236}">
                <a16:creationId xmlns:a16="http://schemas.microsoft.com/office/drawing/2014/main" id="{9782EBD0-8570-404F-84D5-56FD5856B08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2F2C1200-6F6C-4015-A00F-89EA4A1427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017758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82</a:t>
            </a:fld>
            <a:endParaRPr lang="en-US"/>
          </a:p>
        </p:txBody>
      </p:sp>
      <p:sp>
        <p:nvSpPr>
          <p:cNvPr id="8" name="Date Placeholder 7">
            <a:extLst>
              <a:ext uri="{FF2B5EF4-FFF2-40B4-BE49-F238E27FC236}">
                <a16:creationId xmlns:a16="http://schemas.microsoft.com/office/drawing/2014/main" id="{BE97D9E7-873A-4FA8-BB10-F9038BDB8E46}"/>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F60F274D-A5CD-4BDF-B652-0655427523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902058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83</a:t>
            </a:fld>
            <a:endParaRPr lang="en-US"/>
          </a:p>
        </p:txBody>
      </p:sp>
      <p:sp>
        <p:nvSpPr>
          <p:cNvPr id="8" name="Date Placeholder 7">
            <a:extLst>
              <a:ext uri="{FF2B5EF4-FFF2-40B4-BE49-F238E27FC236}">
                <a16:creationId xmlns:a16="http://schemas.microsoft.com/office/drawing/2014/main" id="{9782EBD0-8570-404F-84D5-56FD5856B08F}"/>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2F2C1200-6F6C-4015-A00F-89EA4A1427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916021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sldNum" sz="quarter"/>
          </p:nvPr>
        </p:nvSpPr>
        <p:spPr>
          <a:noFill/>
        </p:spPr>
        <p:txBody>
          <a:bodyPr/>
          <a:lstStyle/>
          <a:p>
            <a:pPr>
              <a:tabLst>
                <a:tab pos="0" algn="l"/>
                <a:tab pos="446088" algn="l"/>
                <a:tab pos="900113" algn="l"/>
                <a:tab pos="1352550" algn="l"/>
                <a:tab pos="1806575" algn="l"/>
                <a:tab pos="2259013" algn="l"/>
                <a:tab pos="2711450" algn="l"/>
                <a:tab pos="3163888" algn="l"/>
                <a:tab pos="3616325" algn="l"/>
                <a:tab pos="4068763" algn="l"/>
                <a:tab pos="4522788" algn="l"/>
                <a:tab pos="4976813" algn="l"/>
                <a:tab pos="5429250" algn="l"/>
                <a:tab pos="5883275" algn="l"/>
                <a:tab pos="6335713" algn="l"/>
                <a:tab pos="6788150" algn="l"/>
                <a:tab pos="7239000" algn="l"/>
                <a:tab pos="7693025" algn="l"/>
                <a:tab pos="8145463" algn="l"/>
                <a:tab pos="8599488" algn="l"/>
                <a:tab pos="9051925" algn="l"/>
              </a:tabLst>
            </a:pPr>
            <a:fld id="{FBA50389-3677-44EC-9116-A8A6586B2B9E}" type="slidenum">
              <a:rPr lang="en-US" smtClean="0"/>
              <a:pPr>
                <a:tabLst>
                  <a:tab pos="0" algn="l"/>
                  <a:tab pos="446088" algn="l"/>
                  <a:tab pos="900113" algn="l"/>
                  <a:tab pos="1352550" algn="l"/>
                  <a:tab pos="1806575" algn="l"/>
                  <a:tab pos="2259013" algn="l"/>
                  <a:tab pos="2711450" algn="l"/>
                  <a:tab pos="3163888" algn="l"/>
                  <a:tab pos="3616325" algn="l"/>
                  <a:tab pos="4068763" algn="l"/>
                  <a:tab pos="4522788" algn="l"/>
                  <a:tab pos="4976813" algn="l"/>
                  <a:tab pos="5429250" algn="l"/>
                  <a:tab pos="5883275" algn="l"/>
                  <a:tab pos="6335713" algn="l"/>
                  <a:tab pos="6788150" algn="l"/>
                  <a:tab pos="7239000" algn="l"/>
                  <a:tab pos="7693025" algn="l"/>
                  <a:tab pos="8145463" algn="l"/>
                  <a:tab pos="8599488" algn="l"/>
                  <a:tab pos="9051925" algn="l"/>
                </a:tabLst>
              </a:pPr>
              <a:t>84</a:t>
            </a:fld>
            <a:endParaRPr lang="en-US"/>
          </a:p>
        </p:txBody>
      </p:sp>
      <p:sp>
        <p:nvSpPr>
          <p:cNvPr id="66563" name="Rectangle 2"/>
          <p:cNvSpPr>
            <a:spLocks noGrp="1" noRot="1" noChangeAspect="1" noChangeArrowheads="1" noTextEdit="1"/>
          </p:cNvSpPr>
          <p:nvPr>
            <p:ph type="sldImg"/>
          </p:nvPr>
        </p:nvSpPr>
        <p:spPr>
          <a:xfrm>
            <a:off x="919163" y="711200"/>
            <a:ext cx="4959350" cy="3719513"/>
          </a:xfrm>
          <a:ln/>
        </p:spPr>
      </p:sp>
      <p:sp>
        <p:nvSpPr>
          <p:cNvPr id="66564" name="Rectangle 3"/>
          <p:cNvSpPr>
            <a:spLocks noGrp="1" noChangeArrowheads="1"/>
          </p:cNvSpPr>
          <p:nvPr>
            <p:ph type="body" idx="1"/>
          </p:nvPr>
        </p:nvSpPr>
        <p:spPr>
          <a:xfrm>
            <a:off x="906464" y="4749803"/>
            <a:ext cx="4984750" cy="4430713"/>
          </a:xfrm>
          <a:noFill/>
          <a:ln/>
        </p:spPr>
        <p:txBody>
          <a:bodyPr/>
          <a:lstStyle/>
          <a:p>
            <a:pPr defTabSz="917575"/>
            <a:endParaRPr lang="en-US" dirty="0"/>
          </a:p>
        </p:txBody>
      </p:sp>
    </p:spTree>
    <p:extLst>
      <p:ext uri="{BB962C8B-B14F-4D97-AF65-F5344CB8AC3E}">
        <p14:creationId xmlns:p14="http://schemas.microsoft.com/office/powerpoint/2010/main" val="17355324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85</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3333577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86</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98587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8DCBD0-F3BE-441D-84B1-AEF029896F15}" type="slidenum">
              <a:rPr lang="en-US" smtClean="0"/>
              <a:t>9</a:t>
            </a:fld>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102605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44DC8C-0488-43B7-997E-211AD5B510F0}"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B7A1-7CC8-4B51-ADC5-68CAAF9C37F8}"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199820-5F20-4C18-8204-271FE1786CF4}"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CACFD-B517-4301-A0E9-5B9363B6541D}"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43E83-7D5A-4896-8151-D0CF78F7079D}"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57B43F-98D0-4E36-A0A5-3CEE418C859C}"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ED819-0B3F-4E91-8D97-DA90C277FD20}" type="datetime1">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F6A24-0C6F-40C6-A8C2-F0A6FDBB2A60}" type="datetime1">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339DD-5BD2-4333-BE0E-0EE287FD8625}" type="datetime1">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45DE6-BEE4-466F-827C-ACC956F58752}"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2583C-D0CE-4273-9B53-6B1BE27B26B7}"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47BDA-8FCE-4758-AB5B-C8B24CE633D9}" type="datetime1">
              <a:rPr lang="en-US" smtClean="0"/>
              <a:t>3/16/2022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50.xml"/></Relationships>
</file>

<file path=ppt/slides/_rels/slide1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19.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Presentation%20Documents/ATPS_Ashpond_removed.k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hyperlink" Target="Presentation%20Documents/Annexures%20&amp;%20files/200%20Ambient%20air%20quality%20of%20study%20area.pdf"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arget="../media/image9.jpeg" Type="http://schemas.openxmlformats.org/officeDocument/2006/relationships/image"/><Relationship Id="rId2" Target="../notesSlides/notesSlide36.xml" Type="http://schemas.openxmlformats.org/officeDocument/2006/relationships/notesSlide"/><Relationship Id="rId1" Target="../slideLayouts/slideLayout1.xml" Type="http://schemas.openxmlformats.org/officeDocument/2006/relationships/slideLayout"/><Relationship Id="rId5" Target="slide35.xml" Type="http://schemas.openxmlformats.org/officeDocument/2006/relationships/slide"/><Relationship Id="rId4" Target="../media/image10.jpeg" Type="http://schemas.openxmlformats.org/officeDocument/2006/relationships/image"/></Relationships>
</file>

<file path=ppt/slides/_rels/slide3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Presentation%20Documents/Annexures%20&amp;%20files/12%20Annexure%20T12%20Coal%20LOA.docx"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21.xml"/><Relationship Id="rId4" Type="http://schemas.openxmlformats.org/officeDocument/2006/relationships/slide" Target="slide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Presentation%20Documents/Annexures%20&amp;%20files/7%20Annexure%20T7%20Vision%20document.pdf"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moef.nic.i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Presentation%20Documents/Annexures%20&amp;%20files/13%20Annexure%20T13%20Filled%20up%20questionnaire.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ea.nic.in/"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Presentation%20Documents/Annexures%20&amp;%20files/Annexure%207.1%20PH%20Proceedings.docx"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Presentation%20Documents/Annexures%20&amp;%20files/14%20Annexure%20T%2014%20Water%20allocation%20MoU.pdf" TargetMode="External"/><Relationship Id="rId4" Type="http://schemas.openxmlformats.org/officeDocument/2006/relationships/hyperlink" Target="Presentation%20Documents/Annexures%20&amp;%20files/12%20Annexure%20T12%20Coal%20LOA.doc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slide" Target="slide72.xml"/><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arget="../media/image12.jpeg" Type="http://schemas.openxmlformats.org/officeDocument/2006/relationships/image"/><Relationship Id="rId2" Target="../notesSlides/notesSlide49.xml" Type="http://schemas.openxmlformats.org/officeDocument/2006/relationships/notesSlide"/><Relationship Id="rId1" Target="../slideLayouts/slideLayout1.xml" Type="http://schemas.openxmlformats.org/officeDocument/2006/relationships/slideLayout"/><Relationship Id="rId4" Target="slide9.xml" Type="http://schemas.openxmlformats.org/officeDocument/2006/relationships/slide"/></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slide" Target="slide1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arget="slide11.xml" Type="http://schemas.openxmlformats.org/officeDocument/2006/relationships/slide"/><Relationship Id="rId2" Target="../notesSlides/notesSlide52.xml" Type="http://schemas.openxmlformats.org/officeDocument/2006/relationships/notesSlide"/><Relationship Id="rId1" Target="../slideLayouts/slideLayout1.xml" Type="http://schemas.openxmlformats.org/officeDocument/2006/relationships/slideLayout"/><Relationship Id="rId5" Target="slide12.xml" Type="http://schemas.openxmlformats.org/officeDocument/2006/relationships/slide"/><Relationship Id="rId4" Target="../media/image17.jpeg" Type="http://schemas.openxmlformats.org/officeDocument/2006/relationships/image"/></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slide" Target="slide17.xml"/><Relationship Id="rId4" Type="http://schemas.openxmlformats.org/officeDocument/2006/relationships/hyperlink" Target="Presentation%20Documents/Figure%202.1%20%20%20ATPS%20site%20boundary%20and%20Ash%20pond%20location%20map-min.jp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Presentation%20Documents/Annexures%20&amp;%20files/100%20Layout%20map%20showing%20all%20facilities%20of%20the%20power%20plant.pdf"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slide" Target="slide19.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Presentation%20Documents/Annexures%20&amp;%20files/1%20Annexure%20T1%20Request%20for%20additional%20land%20for%20new%20Ash%20pond.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Presentation%20Documents/Annexures%20&amp;%20files/4%20Annexure%20T4%20Copy%20of%20Compliance%20report%20from%20Moef&amp;CC%20Regional%20Office.docx" TargetMode="External"/><Relationship Id="rId4" Type="http://schemas.openxmlformats.org/officeDocument/2006/relationships/hyperlink" Target="Presentation%20Documents/Annexures%20&amp;%20files/2%20Annexure%20T2%20Environmental%20Clearance%20(EC)%20copy%20of%201x210%20MW%20unit.pdf"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Presentation%20Documents/Annexures%20&amp;%20files/Annexure%202.3%20Water%20allocation%20MOU.pdf"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64.xml"/><Relationship Id="rId4" Type="http://schemas.openxmlformats.org/officeDocument/2006/relationships/slide" Target="slide62.xml"/></Relationships>
</file>

<file path=ppt/slides/_rels/slide6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image" Target="../media/image23.jpg"/><Relationship Id="rId4" Type="http://schemas.openxmlformats.org/officeDocument/2006/relationships/slide" Target="slide46.xml"/></Relationships>
</file>

<file path=ppt/slides/_rels/slide64.xml.rels><?xml version="1.0" encoding="UTF-8" standalone="yes" ?><Relationships xmlns="http://schemas.openxmlformats.org/package/2006/relationships"><Relationship Id="rId8" Target="../media/image28.jpg" Type="http://schemas.openxmlformats.org/officeDocument/2006/relationships/image"/><Relationship Id="rId3" Target="../media/image24.jpg" Type="http://schemas.openxmlformats.org/officeDocument/2006/relationships/image"/><Relationship Id="rId7" Target="../media/image27.jpg" Type="http://schemas.openxmlformats.org/officeDocument/2006/relationships/image"/><Relationship Id="rId2" Target="../notesSlides/notesSlide64.xml" Type="http://schemas.openxmlformats.org/officeDocument/2006/relationships/notesSlide"/><Relationship Id="rId1" Target="../slideLayouts/slideLayout1.xml" Type="http://schemas.openxmlformats.org/officeDocument/2006/relationships/slideLayout"/><Relationship Id="rId6" Target="../media/image26.jpg" Type="http://schemas.openxmlformats.org/officeDocument/2006/relationships/image"/><Relationship Id="rId5" Target="../media/image25.jpeg" Type="http://schemas.openxmlformats.org/officeDocument/2006/relationships/image"/><Relationship Id="rId4" Target="slide63.xml" Type="http://schemas.openxmlformats.org/officeDocument/2006/relationships/slide"/><Relationship Id="rId9" Target="../media/image29.jpg" Type="http://schemas.openxmlformats.org/officeDocument/2006/relationships/image"/></Relationships>
</file>

<file path=ppt/slides/_rels/slide6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6.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7.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8.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6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hyperlink" Target="Presentation%20Documents/Annexures%20&amp;%20files/4%20Annexure%20T4%20Copy%20of%20Compliance%20report%20from%20Moef&amp;CC%20Regional%20Office.docx.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arget="../media/image12.jpeg" Type="http://schemas.openxmlformats.org/officeDocument/2006/relationships/image"/><Relationship Id="rId2" Target="../notesSlides/notesSlide74.xml" Type="http://schemas.openxmlformats.org/officeDocument/2006/relationships/notesSlide"/><Relationship Id="rId1" Target="../slideLayouts/slideLayout1.xml" Type="http://schemas.openxmlformats.org/officeDocument/2006/relationships/slideLayout"/></Relationships>
</file>

<file path=ppt/slides/_rels/slide75.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Presentation%20Documents/Annexures%20&amp;%20files/6%20Annexure%20T6%20Online%20%20Forest%20clearance%20app.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Documents/Lab%20reports/Water%20analysis%20reports.pdf"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Documents/Lab%20reports/Water%20analysis%20reports.pdf"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Documents/Lab%20reports/Water%20analysis%20reports.pdf"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arget="../media/image33.jpeg" Type="http://schemas.openxmlformats.org/officeDocument/2006/relationships/image"/><Relationship Id="rId7" Target="slide64.xml" Type="http://schemas.openxmlformats.org/officeDocument/2006/relationships/slide"/><Relationship Id="rId2" Target="../notesSlides/notesSlide84.xml" Type="http://schemas.openxmlformats.org/officeDocument/2006/relationships/notesSlide"/><Relationship Id="rId1" Target="../slideLayouts/slideLayout2.xml" Type="http://schemas.openxmlformats.org/officeDocument/2006/relationships/slideLayout"/><Relationship Id="rId6" Target="../media/image36.jpeg" Type="http://schemas.openxmlformats.org/officeDocument/2006/relationships/image"/><Relationship Id="rId5" Target="../media/image35.jpeg" Type="http://schemas.openxmlformats.org/officeDocument/2006/relationships/image"/><Relationship Id="rId4" Target="../media/image34.jpeg" Type="http://schemas.openxmlformats.org/officeDocument/2006/relationships/image"/></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2490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52399" y="111204"/>
            <a:ext cx="8839200" cy="1809726"/>
          </a:xfrm>
          <a:prstGeom prst="rect">
            <a:avLst/>
          </a:prstGeom>
        </p:spPr>
        <p:txBody>
          <a:bodyPr wrap="square">
            <a:spAutoFit/>
          </a:bodyPr>
          <a:lstStyle/>
          <a:p>
            <a:pPr>
              <a:lnSpc>
                <a:spcPct val="140000"/>
              </a:lnSpc>
            </a:pPr>
            <a:r>
              <a:rPr lang="en-US" b="1" dirty="0">
                <a:solidFill>
                  <a:schemeClr val="accent4"/>
                </a:solidFill>
                <a:latin typeface="Trebuchet MS" pitchFamily="34" charset="0"/>
              </a:rPr>
              <a:t>Proposal No: </a:t>
            </a:r>
            <a:r>
              <a:rPr lang="en-IN" b="1" dirty="0">
                <a:solidFill>
                  <a:schemeClr val="accent4"/>
                </a:solidFill>
                <a:latin typeface="Trebuchet MS" pitchFamily="34" charset="0"/>
              </a:rPr>
              <a:t>IA/MP/THE/10749/2003 </a:t>
            </a:r>
            <a:r>
              <a:rPr lang="en-US" b="1" dirty="0">
                <a:solidFill>
                  <a:schemeClr val="accent4"/>
                </a:solidFill>
                <a:latin typeface="Trebuchet MS" pitchFamily="34" charset="0"/>
              </a:rPr>
              <a:t>             </a:t>
            </a:r>
            <a:r>
              <a:rPr lang="en-IN" b="1" dirty="0">
                <a:solidFill>
                  <a:schemeClr val="accent4"/>
                </a:solidFill>
                <a:latin typeface="Trebuchet MS" pitchFamily="34" charset="0"/>
              </a:rPr>
              <a:t> </a:t>
            </a:r>
          </a:p>
          <a:p>
            <a:pPr algn="ctr">
              <a:lnSpc>
                <a:spcPct val="140000"/>
              </a:lnSpc>
            </a:pPr>
            <a:r>
              <a:rPr lang="en-US" sz="2400" b="1" dirty="0">
                <a:solidFill>
                  <a:srgbClr val="0000FF"/>
                </a:solidFill>
                <a:latin typeface="Trebuchet MS" pitchFamily="34" charset="0"/>
              </a:rPr>
              <a:t>Presentation To                     </a:t>
            </a:r>
          </a:p>
          <a:p>
            <a:pPr algn="ctr">
              <a:lnSpc>
                <a:spcPct val="120000"/>
              </a:lnSpc>
            </a:pPr>
            <a:r>
              <a:rPr lang="en-US" sz="2400" b="1" dirty="0">
                <a:solidFill>
                  <a:srgbClr val="0000FF"/>
                </a:solidFill>
                <a:latin typeface="Trebuchet MS" pitchFamily="34" charset="0"/>
              </a:rPr>
              <a:t>Expert Appraisal Committee (EAC)</a:t>
            </a:r>
            <a:endParaRPr lang="en-US" sz="2400" b="1" dirty="0">
              <a:solidFill>
                <a:srgbClr val="FF0000"/>
              </a:solidFill>
              <a:latin typeface="Trebuchet MS" pitchFamily="34" charset="0"/>
            </a:endParaRPr>
          </a:p>
          <a:p>
            <a:pPr algn="ctr">
              <a:lnSpc>
                <a:spcPct val="120000"/>
              </a:lnSpc>
            </a:pPr>
            <a:r>
              <a:rPr lang="en-US" sz="2000" b="1" dirty="0">
                <a:solidFill>
                  <a:srgbClr val="0000FF"/>
                </a:solidFill>
                <a:latin typeface="Trebuchet MS" pitchFamily="34" charset="0"/>
              </a:rPr>
              <a:t>Ministry of Environment, Forest and Climate Change, Govt. of India</a:t>
            </a:r>
            <a:endParaRPr lang="en-US" sz="2400" b="1" dirty="0">
              <a:solidFill>
                <a:srgbClr val="0000FF"/>
              </a:solidFill>
              <a:latin typeface="Trebuchet MS" pitchFamily="34" charset="0"/>
            </a:endParaRPr>
          </a:p>
        </p:txBody>
      </p:sp>
      <p:sp>
        <p:nvSpPr>
          <p:cNvPr id="4" name="Rectangle 3"/>
          <p:cNvSpPr/>
          <p:nvPr/>
        </p:nvSpPr>
        <p:spPr>
          <a:xfrm>
            <a:off x="152401" y="1958876"/>
            <a:ext cx="8839200" cy="2308324"/>
          </a:xfrm>
          <a:prstGeom prst="rect">
            <a:avLst/>
          </a:prstGeom>
        </p:spPr>
        <p:txBody>
          <a:bodyPr wrap="square">
            <a:spAutoFit/>
          </a:bodyPr>
          <a:lstStyle/>
          <a:p>
            <a:pPr algn="ctr">
              <a:defRPr/>
            </a:pPr>
            <a:r>
              <a:rPr lang="en-US" sz="2400" b="1" dirty="0">
                <a:latin typeface="Trebuchet MS" pitchFamily="34" charset="0"/>
              </a:rPr>
              <a:t> Request for Environmental Clearance (EC) </a:t>
            </a:r>
          </a:p>
          <a:p>
            <a:pPr algn="ctr">
              <a:defRPr/>
            </a:pPr>
            <a:r>
              <a:rPr lang="en-US" sz="2400" b="1" dirty="0">
                <a:latin typeface="Trebuchet MS" pitchFamily="34" charset="0"/>
              </a:rPr>
              <a:t>For </a:t>
            </a:r>
          </a:p>
          <a:p>
            <a:pPr algn="ctr"/>
            <a:r>
              <a:rPr lang="en-IN" sz="2400" b="1" dirty="0">
                <a:latin typeface="Trebuchet MS" pitchFamily="34" charset="0"/>
              </a:rPr>
              <a:t>1x660 MW Amarkantak Supercritical Thermal Power Project (Expansion) in place of existing Amarkantak Thermal Power Station (Phase – I &amp; II: 290  MW), Chachai Village, Anuppur District, Madhya Pradesh </a:t>
            </a:r>
            <a:endParaRPr lang="en-US" sz="2400" b="1" dirty="0">
              <a:latin typeface="Trebuchet MS" pitchFamily="34" charset="0"/>
            </a:endParaRPr>
          </a:p>
        </p:txBody>
      </p:sp>
      <p:sp>
        <p:nvSpPr>
          <p:cNvPr id="13" name="Rectangle 12"/>
          <p:cNvSpPr/>
          <p:nvPr/>
        </p:nvSpPr>
        <p:spPr>
          <a:xfrm rot="16200000">
            <a:off x="4550664" y="-128016"/>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495800" y="4822340"/>
            <a:ext cx="4526280" cy="1685438"/>
            <a:chOff x="4865788" y="4453147"/>
            <a:chExt cx="4029629" cy="1472425"/>
          </a:xfrm>
        </p:grpSpPr>
        <p:sp>
          <p:nvSpPr>
            <p:cNvPr id="19" name="Rectangle 18"/>
            <p:cNvSpPr/>
            <p:nvPr/>
          </p:nvSpPr>
          <p:spPr>
            <a:xfrm>
              <a:off x="4865788" y="4895768"/>
              <a:ext cx="4029629" cy="1029804"/>
            </a:xfrm>
            <a:prstGeom prst="rect">
              <a:avLst/>
            </a:prstGeom>
          </p:spPr>
          <p:txBody>
            <a:bodyPr wrap="square">
              <a:spAutoFit/>
            </a:bodyPr>
            <a:lstStyle/>
            <a:p>
              <a:pPr algn="r">
                <a:lnSpc>
                  <a:spcPct val="50000"/>
                </a:lnSpc>
                <a:spcBef>
                  <a:spcPct val="50000"/>
                </a:spcBef>
              </a:pPr>
              <a:endParaRPr lang="en-US" sz="1400" b="1" dirty="0">
                <a:solidFill>
                  <a:srgbClr val="006600"/>
                </a:solidFill>
                <a:latin typeface="Calibri" pitchFamily="34" charset="0"/>
              </a:endParaRPr>
            </a:p>
            <a:p>
              <a:pPr algn="r">
                <a:lnSpc>
                  <a:spcPct val="50000"/>
                </a:lnSpc>
                <a:spcBef>
                  <a:spcPct val="50000"/>
                </a:spcBef>
              </a:pPr>
              <a:r>
                <a:rPr lang="en-US" sz="1400" b="1" dirty="0">
                  <a:solidFill>
                    <a:srgbClr val="006600"/>
                  </a:solidFill>
                  <a:latin typeface="Calibri" pitchFamily="34" charset="0"/>
                </a:rPr>
                <a:t>Ramky Enviro Services Private Ltd</a:t>
              </a:r>
            </a:p>
            <a:p>
              <a:pPr algn="r">
                <a:lnSpc>
                  <a:spcPct val="120000"/>
                </a:lnSpc>
              </a:pPr>
              <a:r>
                <a:rPr lang="en-US" sz="1400" b="1" dirty="0" err="1">
                  <a:solidFill>
                    <a:srgbClr val="006600"/>
                  </a:solidFill>
                  <a:latin typeface="Calibri" pitchFamily="34" charset="0"/>
                </a:rPr>
                <a:t>Ramky</a:t>
              </a:r>
              <a:r>
                <a:rPr lang="en-US" sz="1400" b="1" dirty="0">
                  <a:solidFill>
                    <a:srgbClr val="006600"/>
                  </a:solidFill>
                  <a:latin typeface="Calibri" pitchFamily="34" charset="0"/>
                </a:rPr>
                <a:t> Grandiose, </a:t>
              </a:r>
              <a:r>
                <a:rPr lang="en-US" sz="1400" b="1" dirty="0" err="1">
                  <a:solidFill>
                    <a:srgbClr val="006600"/>
                  </a:solidFill>
                  <a:latin typeface="Calibri" pitchFamily="34" charset="0"/>
                </a:rPr>
                <a:t>Ramky</a:t>
              </a:r>
              <a:r>
                <a:rPr lang="en-US" sz="1400" b="1" dirty="0">
                  <a:solidFill>
                    <a:srgbClr val="006600"/>
                  </a:solidFill>
                  <a:latin typeface="Calibri" pitchFamily="34" charset="0"/>
                </a:rPr>
                <a:t> Towers, Gachibowli, </a:t>
              </a:r>
            </a:p>
            <a:p>
              <a:pPr algn="r">
                <a:lnSpc>
                  <a:spcPct val="120000"/>
                </a:lnSpc>
              </a:pPr>
              <a:r>
                <a:rPr lang="en-US" sz="1400" b="1" dirty="0">
                  <a:solidFill>
                    <a:srgbClr val="006600"/>
                  </a:solidFill>
                  <a:latin typeface="Calibri" pitchFamily="34" charset="0"/>
                </a:rPr>
                <a:t>Hyderabad, Telangana -500032</a:t>
              </a:r>
            </a:p>
            <a:p>
              <a:pPr algn="r"/>
              <a:r>
                <a:rPr lang="en-US" sz="1600" b="1" dirty="0">
                  <a:solidFill>
                    <a:srgbClr val="006600"/>
                  </a:solidFill>
                  <a:latin typeface="Calibri" pitchFamily="34" charset="0"/>
                </a:rPr>
                <a:t>NABET Certificate No: </a:t>
              </a:r>
              <a:r>
                <a:rPr lang="en-IN" sz="1600" b="1" dirty="0" err="1">
                  <a:solidFill>
                    <a:srgbClr val="006600"/>
                  </a:solidFill>
                  <a:latin typeface="Calibri" pitchFamily="34" charset="0"/>
                </a:rPr>
                <a:t>NABET</a:t>
              </a:r>
              <a:r>
                <a:rPr lang="en-IN" sz="1600" b="1" dirty="0">
                  <a:solidFill>
                    <a:srgbClr val="006600"/>
                  </a:solidFill>
                  <a:latin typeface="Calibri" pitchFamily="34" charset="0"/>
                </a:rPr>
                <a:t>/ EIA/1922/ SA 0134 </a:t>
              </a:r>
              <a:endParaRPr lang="en-US" sz="1600" dirty="0"/>
            </a:p>
          </p:txBody>
        </p:sp>
        <p:sp>
          <p:nvSpPr>
            <p:cNvPr id="20" name="Rectangle 19"/>
            <p:cNvSpPr/>
            <p:nvPr/>
          </p:nvSpPr>
          <p:spPr>
            <a:xfrm>
              <a:off x="7489164" y="4510179"/>
              <a:ext cx="1129499" cy="322654"/>
            </a:xfrm>
            <a:prstGeom prst="rect">
              <a:avLst/>
            </a:prstGeom>
          </p:spPr>
          <p:txBody>
            <a:bodyPr wrap="none">
              <a:spAutoFit/>
            </a:bodyPr>
            <a:lstStyle/>
            <a:p>
              <a:r>
                <a:rPr lang="en-US" b="1" dirty="0">
                  <a:solidFill>
                    <a:srgbClr val="0070C0"/>
                  </a:solidFill>
                  <a:effectLst>
                    <a:outerShdw blurRad="38100" dist="38100" dir="2700000" algn="tl">
                      <a:srgbClr val="000000">
                        <a:alpha val="43137"/>
                      </a:srgbClr>
                    </a:outerShdw>
                  </a:effectLst>
                  <a:latin typeface="Calibri" pitchFamily="34" charset="0"/>
                  <a:cs typeface="Calibri" pitchFamily="34" charset="0"/>
                </a:rPr>
                <a:t>Consultant</a:t>
              </a:r>
            </a:p>
          </p:txBody>
        </p:sp>
        <p:pic>
          <p:nvPicPr>
            <p:cNvPr id="21" name="Picture 20" descr="grouplogo"/>
            <p:cNvPicPr/>
            <p:nvPr/>
          </p:nvPicPr>
          <p:blipFill>
            <a:blip r:embed="rId3" cstate="print">
              <a:clrChange>
                <a:clrFrom>
                  <a:srgbClr val="FFFFFF"/>
                </a:clrFrom>
                <a:clrTo>
                  <a:srgbClr val="FFFFFF">
                    <a:alpha val="0"/>
                  </a:srgbClr>
                </a:clrTo>
              </a:clrChange>
            </a:blip>
            <a:srcRect/>
            <a:stretch>
              <a:fillRect/>
            </a:stretch>
          </p:blipFill>
          <p:spPr bwMode="auto">
            <a:xfrm>
              <a:off x="6350388" y="4453147"/>
              <a:ext cx="957536" cy="527653"/>
            </a:xfrm>
            <a:prstGeom prst="rect">
              <a:avLst/>
            </a:prstGeom>
            <a:ln>
              <a:noFill/>
            </a:ln>
            <a:effectLst>
              <a:outerShdw blurRad="292100" dist="139700" dir="2700000" algn="tl" rotWithShape="0">
                <a:srgbClr val="333333">
                  <a:alpha val="65000"/>
                </a:srgbClr>
              </a:outerShdw>
            </a:effectLst>
          </p:spPr>
        </p:pic>
      </p:grpSp>
      <p:grpSp>
        <p:nvGrpSpPr>
          <p:cNvPr id="14" name="Group 13"/>
          <p:cNvGrpSpPr/>
          <p:nvPr/>
        </p:nvGrpSpPr>
        <p:grpSpPr>
          <a:xfrm>
            <a:off x="190500" y="4792815"/>
            <a:ext cx="4457700" cy="1684185"/>
            <a:chOff x="167449" y="4528819"/>
            <a:chExt cx="3800210" cy="2116721"/>
          </a:xfrm>
        </p:grpSpPr>
        <p:sp>
          <p:nvSpPr>
            <p:cNvPr id="15" name="Rectangle 12"/>
            <p:cNvSpPr>
              <a:spLocks noChangeArrowheads="1"/>
            </p:cNvSpPr>
            <p:nvPr/>
          </p:nvSpPr>
          <p:spPr bwMode="auto">
            <a:xfrm>
              <a:off x="167449" y="4528819"/>
              <a:ext cx="1020990" cy="464186"/>
            </a:xfrm>
            <a:prstGeom prst="rect">
              <a:avLst/>
            </a:prstGeom>
            <a:noFill/>
            <a:ln w="9525">
              <a:noFill/>
              <a:miter lim="800000"/>
              <a:headEnd/>
              <a:tailEnd/>
            </a:ln>
          </p:spPr>
          <p:txBody>
            <a:bodyPr wrap="none">
              <a:spAutoFit/>
            </a:bodyPr>
            <a:lstStyle/>
            <a:p>
              <a:pPr>
                <a:defRPr/>
              </a:pPr>
              <a:r>
                <a:rPr lang="en-US" b="1" dirty="0">
                  <a:solidFill>
                    <a:srgbClr val="0070C0"/>
                  </a:solidFill>
                  <a:effectLst>
                    <a:outerShdw blurRad="38100" dist="38100" dir="2700000" algn="tl">
                      <a:srgbClr val="000000">
                        <a:alpha val="43137"/>
                      </a:srgbClr>
                    </a:outerShdw>
                  </a:effectLst>
                  <a:latin typeface="Calibri" pitchFamily="34" charset="0"/>
                  <a:cs typeface="Calibri" pitchFamily="34" charset="0"/>
                </a:rPr>
                <a:t>Proponent</a:t>
              </a:r>
            </a:p>
          </p:txBody>
        </p:sp>
        <p:sp>
          <p:nvSpPr>
            <p:cNvPr id="17" name="Rectangle 16"/>
            <p:cNvSpPr/>
            <p:nvPr/>
          </p:nvSpPr>
          <p:spPr>
            <a:xfrm>
              <a:off x="197586" y="5717171"/>
              <a:ext cx="3770073" cy="928369"/>
            </a:xfrm>
            <a:prstGeom prst="rect">
              <a:avLst/>
            </a:prstGeom>
          </p:spPr>
          <p:txBody>
            <a:bodyPr wrap="square">
              <a:spAutoFit/>
            </a:bodyPr>
            <a:lstStyle/>
            <a:p>
              <a:r>
                <a:rPr lang="en-IN" sz="1400" b="1" dirty="0">
                  <a:solidFill>
                    <a:srgbClr val="006600"/>
                  </a:solidFill>
                  <a:latin typeface="Calibri" pitchFamily="34" charset="0"/>
                </a:rPr>
                <a:t>MP Power Generating Company Ltd</a:t>
              </a:r>
            </a:p>
            <a:p>
              <a:r>
                <a:rPr lang="en-IN" sz="1400" b="1" dirty="0">
                  <a:solidFill>
                    <a:srgbClr val="006600"/>
                  </a:solidFill>
                  <a:latin typeface="Calibri" pitchFamily="34" charset="0"/>
                </a:rPr>
                <a:t>Govt. of </a:t>
              </a:r>
              <a:r>
                <a:rPr lang="en-IN" sz="1400" b="1" dirty="0" err="1">
                  <a:solidFill>
                    <a:srgbClr val="006600"/>
                  </a:solidFill>
                  <a:latin typeface="Calibri" pitchFamily="34" charset="0"/>
                </a:rPr>
                <a:t>M.P</a:t>
              </a:r>
              <a:r>
                <a:rPr lang="en-IN" sz="1400" b="1" dirty="0">
                  <a:solidFill>
                    <a:srgbClr val="006600"/>
                  </a:solidFill>
                  <a:latin typeface="Calibri" pitchFamily="34" charset="0"/>
                </a:rPr>
                <a:t>  Undertaking</a:t>
              </a:r>
            </a:p>
            <a:p>
              <a:r>
                <a:rPr lang="en-US" sz="1400" b="1" dirty="0">
                  <a:solidFill>
                    <a:srgbClr val="006600"/>
                  </a:solidFill>
                  <a:latin typeface="Calibri" pitchFamily="34" charset="0"/>
                </a:rPr>
                <a:t>Shed No. 1&amp; 2, Rampur, Jabalpur- 482008 (MP)</a:t>
              </a:r>
              <a:endParaRPr lang="en-IN" sz="1400" b="1" dirty="0">
                <a:solidFill>
                  <a:srgbClr val="006600"/>
                </a:solidFill>
                <a:latin typeface="Calibri" pitchFamily="34" charset="0"/>
              </a:endParaRPr>
            </a:p>
          </p:txBody>
        </p:sp>
      </p:gr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a:t>
            </a:fld>
            <a:endParaRPr lang="en-US" sz="1400" b="1" dirty="0">
              <a:solidFill>
                <a:schemeClr val="tx2"/>
              </a:solidFill>
              <a:latin typeface="Calibri" pitchFamily="34" charset="0"/>
              <a:cs typeface="Calibri" pitchFamily="34" charset="0"/>
            </a:endParaRPr>
          </a:p>
        </p:txBody>
      </p:sp>
      <p:pic>
        <p:nvPicPr>
          <p:cNvPr id="25" name="Picture 13" descr="D:\Disk E\MP\MPPGCL Chachai\MPPGCL_logo.jpg"/>
          <p:cNvPicPr>
            <a:picLocks noChangeAspect="1" noChangeArrowheads="1"/>
          </p:cNvPicPr>
          <p:nvPr/>
        </p:nvPicPr>
        <p:blipFill>
          <a:blip r:embed="rId4"/>
          <a:srcRect/>
          <a:stretch>
            <a:fillRect/>
          </a:stretch>
        </p:blipFill>
        <p:spPr bwMode="auto">
          <a:xfrm>
            <a:off x="1557334" y="4652962"/>
            <a:ext cx="652466" cy="681038"/>
          </a:xfrm>
          <a:prstGeom prst="rect">
            <a:avLst/>
          </a:prstGeom>
          <a:noFill/>
          <a:ln w="9525">
            <a:noFill/>
            <a:miter lim="800000"/>
            <a:headEnd/>
            <a:tailEnd/>
          </a:ln>
        </p:spPr>
      </p:pic>
    </p:spTree>
    <p:extLst>
      <p:ext uri="{BB962C8B-B14F-4D97-AF65-F5344CB8AC3E}">
        <p14:creationId xmlns:p14="http://schemas.microsoft.com/office/powerpoint/2010/main" val="373485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21327023"/>
              </p:ext>
            </p:extLst>
          </p:nvPr>
        </p:nvGraphicFramePr>
        <p:xfrm>
          <a:off x="203202" y="457200"/>
          <a:ext cx="8781866" cy="6096000"/>
        </p:xfrm>
        <a:graphic>
          <a:graphicData uri="http://schemas.openxmlformats.org/drawingml/2006/table">
            <a:tbl>
              <a:tblPr firstRow="1" bandRow="1">
                <a:tableStyleId>{5940675A-B579-460E-94D1-54222C63F5DA}</a:tableStyleId>
              </a:tblPr>
              <a:tblGrid>
                <a:gridCol w="863598">
                  <a:extLst>
                    <a:ext uri="{9D8B030D-6E8A-4147-A177-3AD203B41FA5}">
                      <a16:colId xmlns:a16="http://schemas.microsoft.com/office/drawing/2014/main" val="20000"/>
                    </a:ext>
                  </a:extLst>
                </a:gridCol>
                <a:gridCol w="7918268">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a:t>
                      </a:r>
                      <a:r>
                        <a:rPr lang="en-US" sz="1600" b="0" baseline="0" dirty="0">
                          <a:solidFill>
                            <a:srgbClr val="0000CC"/>
                          </a:solidFill>
                          <a:latin typeface="Calibri" panose="020F0502020204030204" pitchFamily="34" charset="0"/>
                          <a:cs typeface="Calibri" panose="020F0502020204030204" pitchFamily="34" charset="0"/>
                        </a:rPr>
                        <a:t> x</a:t>
                      </a:r>
                      <a:endParaRPr lang="en-IN" sz="1600" b="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rgbClr val="0000CC"/>
                          </a:solidFill>
                          <a:latin typeface="Calibri" panose="020F0502020204030204" pitchFamily="34" charset="0"/>
                          <a:ea typeface="+mn-ea"/>
                          <a:cs typeface="Calibri" panose="020F0502020204030204" pitchFamily="34" charset="0"/>
                        </a:rPr>
                        <a:t>List </a:t>
                      </a:r>
                      <a:r>
                        <a:rPr lang="en-US" sz="1600" b="0" kern="1200" dirty="0">
                          <a:solidFill>
                            <a:srgbClr val="0000CC"/>
                          </a:solidFill>
                          <a:latin typeface="Calibri" panose="020F0502020204030204" pitchFamily="34" charset="0"/>
                          <a:ea typeface="+mn-ea"/>
                          <a:cs typeface="Calibri" panose="020F0502020204030204" pitchFamily="34" charset="0"/>
                        </a:rPr>
                        <a:t>of industries and mines within 10 km and 40 km radius of the proposed project and estimation of cumulative environmental impacts is to be carried out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2">
                  <a:txBody>
                    <a:bodyPr/>
                    <a:lstStyle/>
                    <a:p>
                      <a:pPr marL="285750" indent="-285750">
                        <a:lnSpc>
                          <a:spcPct val="100000"/>
                        </a:lnSpc>
                        <a:spcBef>
                          <a:spcPts val="300"/>
                        </a:spcBef>
                        <a:spcAft>
                          <a:spcPts val="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2 major industries within 10 km radius (1x210 MW </a:t>
                      </a:r>
                      <a:r>
                        <a:rPr lang="en-US" sz="1600" kern="1200" dirty="0" err="1">
                          <a:solidFill>
                            <a:srgbClr val="008000"/>
                          </a:solidFill>
                          <a:latin typeface="Calibri" panose="020F0502020204030204" pitchFamily="34" charset="0"/>
                          <a:ea typeface="+mn-ea"/>
                          <a:cs typeface="Calibri" panose="020F0502020204030204" pitchFamily="34" charset="0"/>
                        </a:rPr>
                        <a:t>TPP</a:t>
                      </a:r>
                      <a:r>
                        <a:rPr lang="en-US" sz="1600" kern="1200" dirty="0">
                          <a:solidFill>
                            <a:srgbClr val="008000"/>
                          </a:solidFill>
                          <a:latin typeface="Calibri" panose="020F0502020204030204" pitchFamily="34" charset="0"/>
                          <a:ea typeface="+mn-ea"/>
                          <a:cs typeface="Calibri" panose="020F0502020204030204" pitchFamily="34" charset="0"/>
                        </a:rPr>
                        <a:t> adjacent to proposed project &amp; Oriental Paper Mills 3.8 km NW) &amp; </a:t>
                      </a:r>
                    </a:p>
                    <a:p>
                      <a:pPr marL="285750" indent="-285750">
                        <a:lnSpc>
                          <a:spcPct val="100000"/>
                        </a:lnSpc>
                        <a:spcBef>
                          <a:spcPts val="300"/>
                        </a:spcBef>
                        <a:spcAft>
                          <a:spcPts val="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2 running mines with in 10 km &amp; other 3 in 30 to 40 km  radius of the project site. </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Cumulative environmental impact was evaluated &amp; post project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values estimated are PM10: 69.02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PM2.5: 46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.15; SO2 18.4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&amp; NOX 27.6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which are within standard.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 </a:t>
                      </a:r>
                      <a:r>
                        <a:rPr lang="en-US" sz="1600" b="0" baseline="0" dirty="0">
                          <a:solidFill>
                            <a:srgbClr val="0000CC"/>
                          </a:solidFill>
                          <a:latin typeface="Calibri" panose="020F0502020204030204" pitchFamily="34" charset="0"/>
                          <a:cs typeface="Calibri" panose="020F0502020204030204" pitchFamily="34" charset="0"/>
                        </a:rPr>
                        <a:t>xi</a:t>
                      </a:r>
                      <a:endParaRPr lang="en-IN" sz="1600" b="0" dirty="0">
                        <a:solidFill>
                          <a:srgbClr val="0000CC"/>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endParaRPr lang="en-IN" sz="1600" b="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gn="just"/>
                      <a:r>
                        <a:rPr lang="en-US" sz="1600" b="0" kern="1200" dirty="0">
                          <a:solidFill>
                            <a:srgbClr val="0000CC"/>
                          </a:solidFill>
                          <a:latin typeface="Calibri" panose="020F0502020204030204" pitchFamily="34" charset="0"/>
                          <a:ea typeface="+mn-ea"/>
                          <a:cs typeface="Calibri" panose="020F0502020204030204" pitchFamily="34" charset="0"/>
                        </a:rPr>
                        <a:t>Requirement of water consumption at each process shall be assessed and possible reduction and conservation measures shall be adopted to achieve zero liquid discharge etc. Action plan in this regard for both existing and proposed project shall be submitted</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2">
                  <a:txBody>
                    <a:bodyPr/>
                    <a:lstStyle/>
                    <a:p>
                      <a:pPr>
                        <a:spcBef>
                          <a:spcPts val="600"/>
                        </a:spcBef>
                      </a:pPr>
                      <a:r>
                        <a:rPr lang="en-US" sz="1600" kern="1200" dirty="0">
                          <a:solidFill>
                            <a:srgbClr val="008000"/>
                          </a:solidFill>
                          <a:latin typeface="Calibri" panose="020F0502020204030204" pitchFamily="34" charset="0"/>
                          <a:ea typeface="+mn-ea"/>
                          <a:cs typeface="Calibri" panose="020F0502020204030204" pitchFamily="34" charset="0"/>
                        </a:rPr>
                        <a:t>Water consumption of  1x660 MW &amp; 1x210 MW units was analysed to optimize water requirement</a:t>
                      </a:r>
                    </a:p>
                    <a:p>
                      <a:pPr>
                        <a:spcBef>
                          <a:spcPts val="600"/>
                        </a:spcBef>
                      </a:pPr>
                      <a:r>
                        <a:rPr lang="en-US" sz="1600" b="1" kern="1200" dirty="0">
                          <a:solidFill>
                            <a:srgbClr val="008000"/>
                          </a:solidFill>
                          <a:latin typeface="Calibri" panose="020F0502020204030204" pitchFamily="34" charset="0"/>
                          <a:ea typeface="+mn-ea"/>
                          <a:cs typeface="Calibri" panose="020F0502020204030204" pitchFamily="34" charset="0"/>
                        </a:rPr>
                        <a:t>At 1X660 MW unit: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Specific water consumption is &lt;  1 m</a:t>
                      </a:r>
                      <a:r>
                        <a:rPr lang="en-US" sz="1600" kern="1200" baseline="30000" dirty="0">
                          <a:solidFill>
                            <a:srgbClr val="008000"/>
                          </a:solidFill>
                          <a:latin typeface="Calibri" panose="020F0502020204030204" pitchFamily="34" charset="0"/>
                          <a:ea typeface="+mn-ea"/>
                          <a:cs typeface="Calibri" panose="020F0502020204030204" pitchFamily="34" charset="0"/>
                        </a:rPr>
                        <a:t>3 </a:t>
                      </a:r>
                      <a:r>
                        <a:rPr lang="en-US" sz="1600" kern="1200" dirty="0">
                          <a:solidFill>
                            <a:srgbClr val="008000"/>
                          </a:solidFill>
                          <a:latin typeface="Calibri" panose="020F0502020204030204" pitchFamily="34" charset="0"/>
                          <a:ea typeface="+mn-ea"/>
                          <a:cs typeface="Calibri" panose="020F0502020204030204" pitchFamily="34" charset="0"/>
                        </a:rPr>
                        <a:t>/MWh against a standard of 3.0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achieving by providing  Air-Cooled Condenser technology with </a:t>
                      </a:r>
                      <a:r>
                        <a:rPr lang="en-US" sz="1600" kern="1200" dirty="0" err="1">
                          <a:solidFill>
                            <a:srgbClr val="008000"/>
                          </a:solidFill>
                          <a:latin typeface="Calibri" panose="020F0502020204030204" pitchFamily="34" charset="0"/>
                          <a:ea typeface="+mn-ea"/>
                          <a:cs typeface="Calibri" panose="020F0502020204030204" pitchFamily="34" charset="0"/>
                        </a:rPr>
                        <a:t>COC</a:t>
                      </a:r>
                      <a:r>
                        <a:rPr lang="en-US" sz="1600" kern="1200" dirty="0">
                          <a:solidFill>
                            <a:srgbClr val="008000"/>
                          </a:solidFill>
                          <a:latin typeface="Calibri" panose="020F0502020204030204" pitchFamily="34" charset="0"/>
                          <a:ea typeface="+mn-ea"/>
                          <a:cs typeface="Calibri" panose="020F0502020204030204" pitchFamily="34" charset="0"/>
                        </a:rPr>
                        <a:t> @ 5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Wastewater system (with </a:t>
                      </a:r>
                      <a:r>
                        <a:rPr lang="en-US" sz="1600" kern="1200" dirty="0" err="1">
                          <a:solidFill>
                            <a:srgbClr val="008000"/>
                          </a:solidFill>
                          <a:latin typeface="Calibri" panose="020F0502020204030204" pitchFamily="34" charset="0"/>
                          <a:ea typeface="+mn-ea"/>
                          <a:cs typeface="Calibri" panose="020F0502020204030204" pitchFamily="34" charset="0"/>
                        </a:rPr>
                        <a:t>ETP</a:t>
                      </a:r>
                      <a:r>
                        <a:rPr lang="en-US" sz="1600" kern="1200" dirty="0">
                          <a:solidFill>
                            <a:srgbClr val="008000"/>
                          </a:solidFill>
                          <a:latin typeface="Calibri" panose="020F0502020204030204" pitchFamily="34" charset="0"/>
                          <a:ea typeface="+mn-ea"/>
                          <a:cs typeface="Calibri" panose="020F0502020204030204" pitchFamily="34" charset="0"/>
                        </a:rPr>
                        <a:t> &amp; Ash water recycling system ) is proposed to achieve </a:t>
                      </a:r>
                      <a:r>
                        <a:rPr lang="en-US" sz="1600" kern="1200" dirty="0" err="1">
                          <a:solidFill>
                            <a:srgbClr val="008000"/>
                          </a:solidFill>
                          <a:latin typeface="Calibri" panose="020F0502020204030204" pitchFamily="34" charset="0"/>
                          <a:ea typeface="+mn-ea"/>
                          <a:cs typeface="Calibri" panose="020F0502020204030204" pitchFamily="34" charset="0"/>
                        </a:rPr>
                        <a:t>ZLD</a:t>
                      </a:r>
                      <a:r>
                        <a:rPr lang="en-US" sz="1600" kern="1200" dirty="0">
                          <a:solidFill>
                            <a:srgbClr val="008000"/>
                          </a:solidFill>
                          <a:latin typeface="Calibri" panose="020F0502020204030204" pitchFamily="34" charset="0"/>
                          <a:ea typeface="+mn-ea"/>
                          <a:cs typeface="Calibri" panose="020F0502020204030204" pitchFamily="34" charset="0"/>
                        </a:rPr>
                        <a:t>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Process wastewater generated is treated within  plant and reused for ash slurry preparation, dust suspension and green belt development within the plant</a:t>
                      </a:r>
                      <a:endParaRPr lang="en-IN" sz="1600" kern="1200" dirty="0">
                        <a:solidFill>
                          <a:srgbClr val="008000"/>
                        </a:solidFill>
                        <a:latin typeface="Calibri" panose="020F0502020204030204" pitchFamily="34" charset="0"/>
                        <a:ea typeface="+mn-ea"/>
                        <a:cs typeface="Calibri" panose="020F0502020204030204" pitchFamily="34" charset="0"/>
                      </a:endParaRPr>
                    </a:p>
                    <a:p>
                      <a:pPr marL="0" indent="0">
                        <a:spcBef>
                          <a:spcPts val="600"/>
                        </a:spcBef>
                        <a:buFont typeface="Wingdings" panose="05000000000000000000" pitchFamily="2" charset="2"/>
                        <a:buNone/>
                      </a:pPr>
                      <a:r>
                        <a:rPr lang="en-US" sz="1600" b="1" kern="1200" dirty="0">
                          <a:solidFill>
                            <a:srgbClr val="008000"/>
                          </a:solidFill>
                          <a:latin typeface="Calibri" panose="020F0502020204030204" pitchFamily="34" charset="0"/>
                          <a:ea typeface="+mn-ea"/>
                          <a:cs typeface="Calibri" panose="020F0502020204030204" pitchFamily="34" charset="0"/>
                        </a:rPr>
                        <a:t>At 1x210 MW unit: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Specific water consumption is &lt; 3.5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against a standard of 3.5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&amp; </a:t>
                      </a:r>
                      <a:r>
                        <a:rPr lang="en-US" sz="1600" kern="1200" dirty="0" err="1">
                          <a:solidFill>
                            <a:srgbClr val="008000"/>
                          </a:solidFill>
                          <a:latin typeface="Calibri" panose="020F0502020204030204" pitchFamily="34" charset="0"/>
                          <a:ea typeface="+mn-ea"/>
                          <a:cs typeface="Calibri" panose="020F0502020204030204" pitchFamily="34" charset="0"/>
                        </a:rPr>
                        <a:t>COC</a:t>
                      </a:r>
                      <a:r>
                        <a:rPr lang="en-US" sz="1600" kern="1200" dirty="0">
                          <a:solidFill>
                            <a:srgbClr val="008000"/>
                          </a:solidFill>
                          <a:latin typeface="Calibri" panose="020F0502020204030204" pitchFamily="34" charset="0"/>
                          <a:ea typeface="+mn-ea"/>
                          <a:cs typeface="Calibri" panose="020F0502020204030204" pitchFamily="34" charset="0"/>
                        </a:rPr>
                        <a:t> @ 5.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Wastewater management system (with </a:t>
                      </a:r>
                      <a:r>
                        <a:rPr lang="en-US" sz="1600" kern="1200" dirty="0" err="1">
                          <a:solidFill>
                            <a:srgbClr val="008000"/>
                          </a:solidFill>
                          <a:latin typeface="Calibri" panose="020F0502020204030204" pitchFamily="34" charset="0"/>
                          <a:ea typeface="+mn-ea"/>
                          <a:cs typeface="Calibri" panose="020F0502020204030204" pitchFamily="34" charset="0"/>
                        </a:rPr>
                        <a:t>ETP</a:t>
                      </a:r>
                      <a:r>
                        <a:rPr lang="en-US" sz="1600" kern="1200" dirty="0">
                          <a:solidFill>
                            <a:srgbClr val="008000"/>
                          </a:solidFill>
                          <a:latin typeface="Calibri" panose="020F0502020204030204" pitchFamily="34" charset="0"/>
                          <a:ea typeface="+mn-ea"/>
                          <a:cs typeface="Calibri" panose="020F0502020204030204" pitchFamily="34" charset="0"/>
                        </a:rPr>
                        <a:t> &amp; Ash water recycling system ) is implemented to achieve Zero Liquid Discharge (</a:t>
                      </a:r>
                      <a:r>
                        <a:rPr lang="en-US" sz="1600" kern="1200" dirty="0" err="1">
                          <a:solidFill>
                            <a:srgbClr val="008000"/>
                          </a:solidFill>
                          <a:latin typeface="Calibri" panose="020F0502020204030204" pitchFamily="34" charset="0"/>
                          <a:ea typeface="+mn-ea"/>
                          <a:cs typeface="Calibri" panose="020F0502020204030204" pitchFamily="34" charset="0"/>
                        </a:rPr>
                        <a:t>ZLD</a:t>
                      </a:r>
                      <a:r>
                        <a:rPr lang="en-US" sz="1600" kern="1200" dirty="0">
                          <a:solidFill>
                            <a:srgbClr val="008000"/>
                          </a:solidFill>
                          <a:latin typeface="Calibri" panose="020F0502020204030204" pitchFamily="34" charset="0"/>
                          <a:ea typeface="+mn-ea"/>
                          <a:cs typeface="Calibri" panose="020F0502020204030204" pitchFamily="34" charset="0"/>
                        </a:rPr>
                        <a:t>).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5"/>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10</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40808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76200"/>
            <a:ext cx="8839200" cy="489365"/>
          </a:xfrm>
          <a:prstGeom prst="rect">
            <a:avLst/>
          </a:prstGeom>
        </p:spPr>
        <p:txBody>
          <a:bodyPr wrap="square" anchor="ctr">
            <a:spAutoFit/>
          </a:bodyPr>
          <a:lstStyle/>
          <a:p>
            <a:pPr algn="ctr">
              <a:lnSpc>
                <a:spcPct val="114000"/>
              </a:lnSpc>
            </a:pPr>
            <a:r>
              <a:rPr lang="en-US" sz="2400" b="1" dirty="0">
                <a:solidFill>
                  <a:schemeClr val="tx2"/>
                </a:solidFill>
              </a:rPr>
              <a:t>Additional TOR compliance </a:t>
            </a:r>
            <a:r>
              <a:rPr lang="en-US" sz="1200" b="1" dirty="0">
                <a:solidFill>
                  <a:schemeClr val="tx2"/>
                </a:solidFill>
                <a:latin typeface="+mj-lt"/>
              </a:rPr>
              <a:t>(5/ 7)</a:t>
            </a:r>
            <a:endParaRPr lang="en-IN" sz="1200" b="1" dirty="0">
              <a:solidFill>
                <a:schemeClr val="tx2"/>
              </a:solidFill>
              <a:latin typeface="+mj-lt"/>
            </a:endParaRPr>
          </a:p>
        </p:txBody>
      </p:sp>
    </p:spTree>
    <p:extLst>
      <p:ext uri="{BB962C8B-B14F-4D97-AF65-F5344CB8AC3E}">
        <p14:creationId xmlns:p14="http://schemas.microsoft.com/office/powerpoint/2010/main" val="264625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61393365"/>
              </p:ext>
            </p:extLst>
          </p:nvPr>
        </p:nvGraphicFramePr>
        <p:xfrm>
          <a:off x="203202" y="827786"/>
          <a:ext cx="8781866" cy="5252974"/>
        </p:xfrm>
        <a:graphic>
          <a:graphicData uri="http://schemas.openxmlformats.org/drawingml/2006/table">
            <a:tbl>
              <a:tblPr firstRow="1" bandRow="1">
                <a:tableStyleId>{5940675A-B579-460E-94D1-54222C63F5DA}</a:tableStyleId>
              </a:tblPr>
              <a:tblGrid>
                <a:gridCol w="863598">
                  <a:extLst>
                    <a:ext uri="{9D8B030D-6E8A-4147-A177-3AD203B41FA5}">
                      <a16:colId xmlns:a16="http://schemas.microsoft.com/office/drawing/2014/main" val="20000"/>
                    </a:ext>
                  </a:extLst>
                </a:gridCol>
                <a:gridCol w="7918268">
                  <a:extLst>
                    <a:ext uri="{9D8B030D-6E8A-4147-A177-3AD203B41FA5}">
                      <a16:colId xmlns:a16="http://schemas.microsoft.com/office/drawing/2014/main"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 </a:t>
                      </a:r>
                      <a:r>
                        <a:rPr lang="en-US" sz="1600" b="0" kern="1200" dirty="0">
                          <a:solidFill>
                            <a:srgbClr val="0000CC"/>
                          </a:solidFill>
                          <a:latin typeface="Calibri" panose="020F0502020204030204" pitchFamily="34" charset="0"/>
                          <a:ea typeface="+mn-ea"/>
                          <a:cs typeface="Calibri" panose="020F0502020204030204" pitchFamily="34" charset="0"/>
                        </a:rPr>
                        <a:t>xii</a:t>
                      </a:r>
                      <a:endParaRPr lang="en-IN" sz="1600" b="0" kern="1200" dirty="0">
                        <a:solidFill>
                          <a:srgbClr val="0000CC"/>
                        </a:solidFill>
                        <a:latin typeface="Calibri" panose="020F0502020204030204" pitchFamily="34" charset="0"/>
                        <a:ea typeface="+mn-ea"/>
                        <a:cs typeface="Calibri" panose="020F0502020204030204" pitchFamily="34" charset="0"/>
                      </a:endParaRPr>
                    </a:p>
                    <a:p>
                      <a:pPr algn="just"/>
                      <a:endParaRPr lang="en-IN" sz="1600" b="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Action plan to achieve specific water consumption of 3.5 m3 /MWh for operating plant and 3.0 m3/MWh for proposed project as per the Ministry’s notification dated 07.12.2015 shall be submitted</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4561378"/>
                  </a:ext>
                </a:extLst>
              </a:tr>
              <a:tr h="370840">
                <a:tc gridSpan="2">
                  <a:txBody>
                    <a:bodyPr/>
                    <a:lstStyle/>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Specific water consumption of 1x210 MW unit is  &lt; 3.5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against a standard of 3.5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t>
                      </a:r>
                    </a:p>
                    <a:p>
                      <a:pPr marL="28575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Specific water consumption of 1x660 MW unit is  &lt; 1 m</a:t>
                      </a:r>
                      <a:r>
                        <a:rPr lang="en-US" sz="1600" kern="1200" baseline="30000" dirty="0">
                          <a:solidFill>
                            <a:srgbClr val="008000"/>
                          </a:solidFill>
                          <a:latin typeface="Calibri" panose="020F0502020204030204" pitchFamily="34" charset="0"/>
                          <a:ea typeface="+mn-ea"/>
                          <a:cs typeface="Calibri" panose="020F0502020204030204" pitchFamily="34" charset="0"/>
                        </a:rPr>
                        <a:t>3 </a:t>
                      </a:r>
                      <a:r>
                        <a:rPr lang="en-US" sz="1600" kern="1200" dirty="0">
                          <a:solidFill>
                            <a:srgbClr val="008000"/>
                          </a:solidFill>
                          <a:latin typeface="Calibri" panose="020F0502020204030204" pitchFamily="34" charset="0"/>
                          <a:ea typeface="+mn-ea"/>
                          <a:cs typeface="Calibri" panose="020F0502020204030204" pitchFamily="34" charset="0"/>
                        </a:rPr>
                        <a:t>/MWh against a standard of 3.0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326914429"/>
                  </a:ext>
                </a:extLst>
              </a:tr>
              <a:tr h="370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a:t>
                      </a:r>
                      <a:r>
                        <a:rPr lang="en-US" sz="1600" b="0" baseline="0" dirty="0">
                          <a:solidFill>
                            <a:srgbClr val="0000CC"/>
                          </a:solidFill>
                          <a:latin typeface="Calibri" panose="020F0502020204030204" pitchFamily="34" charset="0"/>
                          <a:cs typeface="Calibri" panose="020F0502020204030204" pitchFamily="34" charset="0"/>
                        </a:rPr>
                        <a:t> xiii</a:t>
                      </a:r>
                      <a:endParaRPr lang="en-IN" sz="1600" b="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The details of land (status whether revenue/private, agriculture/barren/forest) and acquisition for the proposed infrastructure to set up additional pumps and lay pipelines to carry water from </a:t>
                      </a:r>
                      <a:r>
                        <a:rPr lang="en-US" sz="1600" b="0" kern="1200" dirty="0" err="1">
                          <a:solidFill>
                            <a:srgbClr val="0000CC"/>
                          </a:solidFill>
                          <a:latin typeface="Calibri" panose="020F0502020204030204" pitchFamily="34" charset="0"/>
                          <a:ea typeface="+mn-ea"/>
                          <a:cs typeface="Calibri" panose="020F0502020204030204" pitchFamily="34" charset="0"/>
                        </a:rPr>
                        <a:t>Suthna</a:t>
                      </a:r>
                      <a:r>
                        <a:rPr lang="en-US" sz="1600" b="0" kern="1200" dirty="0">
                          <a:solidFill>
                            <a:srgbClr val="0000CC"/>
                          </a:solidFill>
                          <a:latin typeface="Calibri" panose="020F0502020204030204" pitchFamily="34" charset="0"/>
                          <a:ea typeface="+mn-ea"/>
                          <a:cs typeface="Calibri" panose="020F0502020204030204" pitchFamily="34" charset="0"/>
                        </a:rPr>
                        <a:t> reservoir and Sone river shall be submitted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2906735"/>
                  </a:ext>
                </a:extLst>
              </a:tr>
              <a:tr h="221634">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N" sz="1600" kern="1200" dirty="0">
                          <a:solidFill>
                            <a:srgbClr val="008000"/>
                          </a:solidFill>
                          <a:latin typeface="Calibri" panose="020F0502020204030204" pitchFamily="34" charset="0"/>
                          <a:ea typeface="+mn-ea"/>
                          <a:cs typeface="Calibri" panose="020F0502020204030204" pitchFamily="34" charset="0"/>
                        </a:rPr>
                        <a:t>No additional land acquisition is required for proposed infrastructure to set up additional pumps &amp; to lay pipe lines to carry water to project as sufficient land is available with MPPGCL for above work</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170879364"/>
                  </a:ext>
                </a:extLst>
              </a:tr>
              <a:tr h="221634">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TOR xiv</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just"/>
                      <a:r>
                        <a:rPr lang="en-US" sz="1600" b="0" kern="1200" dirty="0">
                          <a:solidFill>
                            <a:srgbClr val="0000CC"/>
                          </a:solidFill>
                          <a:latin typeface="Calibri" panose="020F0502020204030204" pitchFamily="34" charset="0"/>
                          <a:ea typeface="+mn-ea"/>
                          <a:cs typeface="Calibri" panose="020F0502020204030204" pitchFamily="34" charset="0"/>
                        </a:rPr>
                        <a:t>The water sustainability studies shall be conducted to assess the availability of water in-stream and downstream users after drawing water for proposed project</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907824563"/>
                  </a:ext>
                </a:extLst>
              </a:tr>
              <a:tr h="221634">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Water Resource Department (WRD) Reva MP, has allocated 5.15 Million Cubic Meters per year (MCM) to proposed 1X660 MW TPP.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Decommissioned plants of 290 MW would be utilizing about 1015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h of water @ 3.5 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/MWh which is about 40% more than 1x660 MW units water requirement.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With a reduction in water requirement, other water users will benefit from additional water available for them, hence enhancing positive gains for stakeholders.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034163727"/>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11</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4"/>
            <a:ext cx="8839200" cy="489365"/>
          </a:xfrm>
          <a:prstGeom prst="rect">
            <a:avLst/>
          </a:prstGeom>
        </p:spPr>
        <p:txBody>
          <a:bodyPr wrap="square" anchor="ctr">
            <a:spAutoFit/>
          </a:bodyPr>
          <a:lstStyle/>
          <a:p>
            <a:pPr algn="ctr">
              <a:lnSpc>
                <a:spcPct val="114000"/>
              </a:lnSpc>
            </a:pPr>
            <a:r>
              <a:rPr lang="en-US" sz="2400" b="1" dirty="0">
                <a:solidFill>
                  <a:schemeClr val="tx2"/>
                </a:solidFill>
              </a:rPr>
              <a:t>Additional TOR compliance </a:t>
            </a:r>
            <a:r>
              <a:rPr lang="en-US" sz="1200" b="1" dirty="0">
                <a:solidFill>
                  <a:schemeClr val="tx2"/>
                </a:solidFill>
                <a:latin typeface="+mj-lt"/>
              </a:rPr>
              <a:t>(6/7)</a:t>
            </a:r>
            <a:endParaRPr lang="en-IN" sz="1200" b="1" dirty="0">
              <a:solidFill>
                <a:schemeClr val="tx2"/>
              </a:solidFill>
              <a:latin typeface="+mj-lt"/>
            </a:endParaRPr>
          </a:p>
        </p:txBody>
      </p:sp>
    </p:spTree>
    <p:extLst>
      <p:ext uri="{BB962C8B-B14F-4D97-AF65-F5344CB8AC3E}">
        <p14:creationId xmlns:p14="http://schemas.microsoft.com/office/powerpoint/2010/main" val="7917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96981897"/>
              </p:ext>
            </p:extLst>
          </p:nvPr>
        </p:nvGraphicFramePr>
        <p:xfrm>
          <a:off x="203202" y="627569"/>
          <a:ext cx="8781866" cy="3230880"/>
        </p:xfrm>
        <a:graphic>
          <a:graphicData uri="http://schemas.openxmlformats.org/drawingml/2006/table">
            <a:tbl>
              <a:tblPr firstRow="1" bandRow="1">
                <a:tableStyleId>{5940675A-B579-460E-94D1-54222C63F5DA}</a:tableStyleId>
              </a:tblPr>
              <a:tblGrid>
                <a:gridCol w="863598">
                  <a:extLst>
                    <a:ext uri="{9D8B030D-6E8A-4147-A177-3AD203B41FA5}">
                      <a16:colId xmlns:a16="http://schemas.microsoft.com/office/drawing/2014/main" val="20000"/>
                    </a:ext>
                  </a:extLst>
                </a:gridCol>
                <a:gridCol w="7918268">
                  <a:extLst>
                    <a:ext uri="{9D8B030D-6E8A-4147-A177-3AD203B41FA5}">
                      <a16:colId xmlns:a16="http://schemas.microsoft.com/office/drawing/2014/main"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a:t>
                      </a:r>
                      <a:r>
                        <a:rPr lang="en-US" sz="1600" b="1" baseline="0" dirty="0">
                          <a:solidFill>
                            <a:srgbClr val="0000CC"/>
                          </a:solidFill>
                          <a:latin typeface="Calibri" panose="020F0502020204030204" pitchFamily="34" charset="0"/>
                          <a:cs typeface="Calibri" panose="020F0502020204030204" pitchFamily="34" charset="0"/>
                        </a:rPr>
                        <a:t> xv</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Assessment of water quality &amp; aquatic fauna for adjacent </a:t>
                      </a:r>
                      <a:r>
                        <a:rPr lang="en-US" sz="1600" kern="1200" dirty="0" err="1">
                          <a:solidFill>
                            <a:srgbClr val="0000CC"/>
                          </a:solidFill>
                          <a:latin typeface="Calibri" panose="020F0502020204030204" pitchFamily="34" charset="0"/>
                          <a:ea typeface="+mn-ea"/>
                          <a:cs typeface="Calibri" panose="020F0502020204030204" pitchFamily="34" charset="0"/>
                        </a:rPr>
                        <a:t>chachai</a:t>
                      </a:r>
                      <a:r>
                        <a:rPr lang="en-US" sz="1600" kern="1200" dirty="0">
                          <a:solidFill>
                            <a:srgbClr val="0000CC"/>
                          </a:solidFill>
                          <a:latin typeface="Calibri" panose="020F0502020204030204" pitchFamily="34" charset="0"/>
                          <a:ea typeface="+mn-ea"/>
                          <a:cs typeface="Calibri" panose="020F0502020204030204" pitchFamily="34" charset="0"/>
                        </a:rPr>
                        <a:t> lake is to be conducted. Time bound action plan along with financial allocations for lake rejuvenation &amp;  promotion of tourism as part of CSR activities shall be submitted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631497835"/>
                  </a:ext>
                </a:extLst>
              </a:tr>
              <a:tr h="370840">
                <a:tc gridSpan="2">
                  <a:txBody>
                    <a:bodyPr/>
                    <a:lstStyle/>
                    <a:p>
                      <a:pPr algn="just"/>
                      <a:r>
                        <a:rPr lang="en-US" sz="1600" kern="1200" dirty="0">
                          <a:solidFill>
                            <a:srgbClr val="008000"/>
                          </a:solidFill>
                          <a:latin typeface="Calibri" panose="020F0502020204030204" pitchFamily="34" charset="0"/>
                          <a:ea typeface="+mn-ea"/>
                          <a:cs typeface="Calibri" panose="020F0502020204030204" pitchFamily="34" charset="0"/>
                        </a:rPr>
                        <a:t>As part of study, following  activities were carried out for Chachai lake </a:t>
                      </a:r>
                      <a:r>
                        <a:rPr lang="en-US" sz="1600" b="1" kern="1200" dirty="0">
                          <a:solidFill>
                            <a:srgbClr val="008000"/>
                          </a:solidFill>
                          <a:latin typeface="Calibri" panose="020F0502020204030204" pitchFamily="34" charset="0"/>
                          <a:ea typeface="+mn-ea"/>
                          <a:cs typeface="Calibri" panose="020F0502020204030204" pitchFamily="34" charset="0"/>
                        </a:rPr>
                        <a:t>  </a:t>
                      </a:r>
                      <a:endParaRPr lang="en-IN" sz="1600" b="1" kern="1200" dirty="0">
                        <a:solidFill>
                          <a:srgbClr val="008000"/>
                        </a:solidFill>
                        <a:latin typeface="Calibri" panose="020F0502020204030204" pitchFamily="34" charset="0"/>
                        <a:ea typeface="+mn-ea"/>
                        <a:cs typeface="Calibri" panose="020F0502020204030204" pitchFamily="34" charset="0"/>
                      </a:endParaRPr>
                    </a:p>
                    <a:p>
                      <a:pPr marL="285750" lvl="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Analysis results of lake water indicates </a:t>
                      </a:r>
                      <a:r>
                        <a:rPr lang="en-IN" sz="1600" kern="1200" dirty="0">
                          <a:solidFill>
                            <a:srgbClr val="008000"/>
                          </a:solidFill>
                          <a:latin typeface="Calibri" panose="020F0502020204030204" pitchFamily="34" charset="0"/>
                          <a:ea typeface="+mn-ea"/>
                          <a:cs typeface="Calibri" panose="020F0502020204030204" pitchFamily="34" charset="0"/>
                        </a:rPr>
                        <a:t>Designated-Best-Use of water is suitable for </a:t>
                      </a:r>
                      <a:r>
                        <a:rPr lang="en-US" sz="1600" kern="1200" dirty="0">
                          <a:solidFill>
                            <a:srgbClr val="008000"/>
                          </a:solidFill>
                          <a:latin typeface="Calibri" panose="020F0502020204030204" pitchFamily="34" charset="0"/>
                          <a:ea typeface="+mn-ea"/>
                          <a:cs typeface="Calibri" panose="020F0502020204030204" pitchFamily="34" charset="0"/>
                        </a:rPr>
                        <a:t>class C, D &amp; E activities. </a:t>
                      </a:r>
                    </a:p>
                    <a:p>
                      <a:pPr marL="285750" lvl="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Action plan for lake rejuvenation is proposed with an estimated cost of about 2.5 crores</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It will be  carried out as part of CSR activities after obtaining administrative approval from competent authorities. Further MP Tourism Board shall also be requested to provide guidance for development of Chachai lake for promoting tourism activities.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rgbClr val="008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IN" sz="1200" kern="1200" dirty="0">
                          <a:solidFill>
                            <a:schemeClr val="accent1"/>
                          </a:solidFill>
                          <a:latin typeface="Calibri" panose="020F0502020204030204" pitchFamily="34" charset="0"/>
                          <a:ea typeface="+mn-ea"/>
                          <a:cs typeface="Calibri" panose="020F0502020204030204" pitchFamily="34" charset="0"/>
                        </a:rPr>
                        <a:t>C: Drinking water source after conventional treatment and disinfection; D: Propagation of Wild life and Fisheries; E: Irrigation, Industrial Cooling, Controlled Waste disposal</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112439853"/>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12</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4"/>
            <a:ext cx="8839200" cy="489365"/>
          </a:xfrm>
          <a:prstGeom prst="rect">
            <a:avLst/>
          </a:prstGeom>
        </p:spPr>
        <p:txBody>
          <a:bodyPr wrap="square" anchor="ctr">
            <a:spAutoFit/>
          </a:bodyPr>
          <a:lstStyle/>
          <a:p>
            <a:pPr algn="ctr">
              <a:lnSpc>
                <a:spcPct val="114000"/>
              </a:lnSpc>
            </a:pPr>
            <a:r>
              <a:rPr lang="en-US" sz="2400" b="1" dirty="0">
                <a:solidFill>
                  <a:schemeClr val="tx2"/>
                </a:solidFill>
              </a:rPr>
              <a:t>Additional TOR compliance </a:t>
            </a:r>
            <a:r>
              <a:rPr lang="en-US" sz="1200" b="1" dirty="0">
                <a:solidFill>
                  <a:schemeClr val="tx2"/>
                </a:solidFill>
                <a:latin typeface="+mj-lt"/>
              </a:rPr>
              <a:t>(7/ 7)</a:t>
            </a:r>
            <a:endParaRPr lang="en-IN" sz="1200" b="1" dirty="0">
              <a:solidFill>
                <a:schemeClr val="tx2"/>
              </a:solidFill>
              <a:latin typeface="+mj-lt"/>
            </a:endParaRPr>
          </a:p>
        </p:txBody>
      </p:sp>
      <p:sp>
        <p:nvSpPr>
          <p:cNvPr id="12" name="Right Arrow 12">
            <a:hlinkClick r:id="rId3" action="ppaction://hlinksldjump"/>
            <a:extLst>
              <a:ext uri="{FF2B5EF4-FFF2-40B4-BE49-F238E27FC236}">
                <a16:creationId xmlns:a16="http://schemas.microsoft.com/office/drawing/2014/main" id="{E6B03CA9-C78D-4368-BD73-2E84AB4C32EA}"/>
              </a:ext>
            </a:extLst>
          </p:cNvPr>
          <p:cNvSpPr/>
          <p:nvPr/>
        </p:nvSpPr>
        <p:spPr>
          <a:xfrm>
            <a:off x="8086279" y="2209800"/>
            <a:ext cx="600521" cy="24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48982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1828800"/>
            <a:ext cx="7315200" cy="1772793"/>
          </a:xfrm>
          <a:prstGeom prst="rect">
            <a:avLst/>
          </a:prstGeom>
        </p:spPr>
        <p:txBody>
          <a:bodyPr wrap="square">
            <a:spAutoFit/>
          </a:bodyPr>
          <a:lstStyle/>
          <a:p>
            <a:pPr marL="457200" indent="6350" algn="ctr">
              <a:lnSpc>
                <a:spcPct val="130000"/>
              </a:lnSpc>
              <a:defRPr/>
            </a:pPr>
            <a:r>
              <a:rPr lang="en-US" altLang="zh-CN" sz="2800" b="1" dirty="0">
                <a:solidFill>
                  <a:srgbClr val="00B050"/>
                </a:solidFill>
                <a:latin typeface="Trebuchet MS" pitchFamily="34" charset="0"/>
                <a:cs typeface="Arial" charset="0"/>
              </a:rPr>
              <a:t>Honorable Expert Appraisal Committee is requested to grant EC for proposed project </a:t>
            </a:r>
            <a:endParaRPr lang="en-US" sz="2800" dirty="0"/>
          </a:p>
        </p:txBody>
      </p:sp>
      <p:sp>
        <p:nvSpPr>
          <p:cNvPr id="11" name="Rectangle 5"/>
          <p:cNvSpPr>
            <a:spLocks noChangeArrowheads="1"/>
          </p:cNvSpPr>
          <p:nvPr/>
        </p:nvSpPr>
        <p:spPr bwMode="auto">
          <a:xfrm>
            <a:off x="2667006" y="4013538"/>
            <a:ext cx="3908827" cy="1015663"/>
          </a:xfrm>
          <a:prstGeom prst="rect">
            <a:avLst/>
          </a:prstGeom>
          <a:noFill/>
          <a:ln w="9525">
            <a:noFill/>
            <a:miter lim="800000"/>
            <a:headEnd/>
            <a:tailEnd/>
          </a:ln>
          <a:effectLst/>
        </p:spPr>
        <p:txBody>
          <a:bodyPr wrap="none" anchor="ctr">
            <a:spAutoFit/>
          </a:bodyPr>
          <a:lstStyle/>
          <a:p>
            <a:pPr eaLnBrk="0" hangingPunct="0">
              <a:defRPr/>
            </a:pPr>
            <a:r>
              <a:rPr lang="en-US" sz="6000" b="1" dirty="0">
                <a:ln>
                  <a:solidFill>
                    <a:srgbClr val="92D050"/>
                  </a:solidFill>
                </a:ln>
                <a:latin typeface="Trebuchet MS" pitchFamily="34" charset="0"/>
                <a:ea typeface="Times New Roman" pitchFamily="18" charset="0"/>
                <a:cs typeface="Arial" pitchFamily="34" charset="0"/>
              </a:rPr>
              <a:t>Thank You</a:t>
            </a:r>
            <a:endParaRPr lang="en-US" sz="3600" b="1" dirty="0">
              <a:ln>
                <a:solidFill>
                  <a:srgbClr val="92D050"/>
                </a:solidFill>
              </a:ln>
              <a:latin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13</a:t>
            </a:fld>
            <a:endParaRPr lang="en-US" sz="14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54856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1828800"/>
            <a:ext cx="8534400" cy="732508"/>
          </a:xfrm>
          <a:prstGeom prst="rect">
            <a:avLst/>
          </a:prstGeom>
        </p:spPr>
        <p:txBody>
          <a:bodyPr wrap="square">
            <a:spAutoFit/>
          </a:bodyPr>
          <a:lstStyle/>
          <a:p>
            <a:pPr lvl="1" indent="6350" algn="ctr" defTabSz="403225">
              <a:lnSpc>
                <a:spcPct val="130000"/>
              </a:lnSpc>
              <a:tabLst>
                <a:tab pos="444500" algn="l"/>
              </a:tabLst>
              <a:defRPr/>
            </a:pPr>
            <a:r>
              <a:rPr lang="en-US" sz="3200" b="1" dirty="0">
                <a:ln>
                  <a:solidFill>
                    <a:srgbClr val="92D050"/>
                  </a:solidFill>
                </a:ln>
                <a:latin typeface="Trebuchet MS" pitchFamily="34" charset="0"/>
                <a:ea typeface="Times New Roman" pitchFamily="18" charset="0"/>
                <a:cs typeface="Arial" pitchFamily="34" charset="0"/>
              </a:rPr>
              <a:t>B. Standard TOR compliance </a:t>
            </a:r>
            <a:endParaRPr lang="en-IN" sz="3200" b="1" dirty="0">
              <a:ln>
                <a:solidFill>
                  <a:srgbClr val="92D050"/>
                </a:solidFill>
              </a:ln>
              <a:latin typeface="Trebuchet MS" pitchFamily="34" charset="0"/>
              <a:ea typeface="Times New Roman" pitchFamily="18" charset="0"/>
              <a:cs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14</a:t>
            </a:fld>
            <a:endParaRPr lang="en-US" sz="14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47783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15</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(1/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647848622"/>
              </p:ext>
            </p:extLst>
          </p:nvPr>
        </p:nvGraphicFramePr>
        <p:xfrm>
          <a:off x="152400" y="953389"/>
          <a:ext cx="8813072" cy="5218811"/>
        </p:xfrm>
        <a:graphic>
          <a:graphicData uri="http://schemas.openxmlformats.org/drawingml/2006/table">
            <a:tbl>
              <a:tblPr firstRow="1" bandRow="1">
                <a:tableStyleId>{5940675A-B579-460E-94D1-54222C63F5DA}</a:tableStyleId>
              </a:tblPr>
              <a:tblGrid>
                <a:gridCol w="980438">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7715794">
                  <a:extLst>
                    <a:ext uri="{9D8B030D-6E8A-4147-A177-3AD203B41FA5}">
                      <a16:colId xmlns:a16="http://schemas.microsoft.com/office/drawing/2014/main" val="20002"/>
                    </a:ext>
                  </a:extLst>
                </a:gridCol>
              </a:tblGrid>
              <a:tr h="370840">
                <a:tc>
                  <a:txBody>
                    <a:bodyPr/>
                    <a:lstStyle/>
                    <a:p>
                      <a:pPr algn="ctr">
                        <a:lnSpc>
                          <a:spcPct val="114000"/>
                        </a:lnSpc>
                      </a:pPr>
                      <a:r>
                        <a:rPr lang="en-US" sz="1600" b="1" dirty="0">
                          <a:solidFill>
                            <a:srgbClr val="0000CC"/>
                          </a:solidFill>
                          <a:latin typeface="Calibri" panose="020F0502020204030204" pitchFamily="34" charset="0"/>
                          <a:cs typeface="Calibri" panose="020F0502020204030204" pitchFamily="34" charset="0"/>
                        </a:rPr>
                        <a:t>TOR xvi</a:t>
                      </a:r>
                      <a:endParaRPr lang="en-IN" sz="1600" b="1"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gridSpan="2">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Vision document specifying prospective long term plan of the project shall be formulated and submitted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extLst>
                  <a:ext uri="{0D108BD9-81ED-4DB2-BD59-A6C34878D82A}">
                    <a16:rowId xmlns:a16="http://schemas.microsoft.com/office/drawing/2014/main" val="10000"/>
                  </a:ext>
                </a:extLst>
              </a:tr>
              <a:tr h="370840">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MPPGCL has Vision document specifying prospective long term plan keeping inline with State’s and national growth plan.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xvii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Latest compliance report duly certified by the Regional Office of MoEF&amp;CC for the conditions stipulated in the environmental and </a:t>
                      </a:r>
                      <a:r>
                        <a:rPr lang="en-US" sz="1600" kern="1200" dirty="0" err="1">
                          <a:solidFill>
                            <a:srgbClr val="0000CC"/>
                          </a:solidFill>
                          <a:latin typeface="Calibri" panose="020F0502020204030204" pitchFamily="34" charset="0"/>
                          <a:ea typeface="+mn-ea"/>
                          <a:cs typeface="Calibri" panose="020F0502020204030204" pitchFamily="34" charset="0"/>
                        </a:rPr>
                        <a:t>CRZ</a:t>
                      </a:r>
                      <a:r>
                        <a:rPr lang="en-US" sz="1600" kern="1200" dirty="0">
                          <a:solidFill>
                            <a:srgbClr val="0000CC"/>
                          </a:solidFill>
                          <a:latin typeface="Calibri" panose="020F0502020204030204" pitchFamily="34" charset="0"/>
                          <a:ea typeface="+mn-ea"/>
                          <a:cs typeface="Calibri" panose="020F0502020204030204" pitchFamily="34" charset="0"/>
                        </a:rPr>
                        <a:t> clearances of the previous phase(s) for the expansion projects shall be submitted.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extLst>
                  <a:ext uri="{0D108BD9-81ED-4DB2-BD59-A6C34878D82A}">
                    <a16:rowId xmlns:a16="http://schemas.microsoft.com/office/drawing/2014/main" val="10002"/>
                  </a:ext>
                </a:extLst>
              </a:tr>
              <a:tr h="370840">
                <a:tc gridSpan="3">
                  <a:txBody>
                    <a:bodyPr/>
                    <a:lstStyle/>
                    <a:p>
                      <a:pPr marL="285750" indent="-285750" algn="just">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EC compliance report details are provided at </a:t>
                      </a:r>
                      <a:r>
                        <a:rPr lang="en-US" sz="1600" kern="1200" dirty="0" err="1">
                          <a:solidFill>
                            <a:srgbClr val="008000"/>
                          </a:solidFill>
                          <a:latin typeface="Calibri" panose="020F0502020204030204" pitchFamily="34" charset="0"/>
                          <a:ea typeface="+mn-ea"/>
                          <a:cs typeface="Calibri" panose="020F0502020204030204" pitchFamily="34" charset="0"/>
                        </a:rPr>
                        <a:t>Sno</a:t>
                      </a:r>
                      <a:r>
                        <a:rPr lang="en-US" sz="1600" kern="1200" dirty="0">
                          <a:solidFill>
                            <a:srgbClr val="008000"/>
                          </a:solidFill>
                          <a:latin typeface="Calibri" panose="020F0502020204030204" pitchFamily="34" charset="0"/>
                          <a:ea typeface="+mn-ea"/>
                          <a:cs typeface="Calibri" panose="020F0502020204030204" pitchFamily="34" charset="0"/>
                        </a:rPr>
                        <a:t> ii of Additional ToR Compliance </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spcBef>
                          <a:spcPts val="600"/>
                        </a:spcBef>
                        <a:buFont typeface="Wingdings" panose="05000000000000000000" pitchFamily="2" charset="2"/>
                        <a:buChar char="Ø"/>
                      </a:pPr>
                      <a:r>
                        <a:rPr lang="en-US" sz="1600" kern="1200" dirty="0" err="1">
                          <a:solidFill>
                            <a:srgbClr val="008000"/>
                          </a:solidFill>
                          <a:latin typeface="Calibri" panose="020F0502020204030204" pitchFamily="34" charset="0"/>
                          <a:ea typeface="+mn-ea"/>
                          <a:cs typeface="Calibri" panose="020F0502020204030204" pitchFamily="34" charset="0"/>
                        </a:rPr>
                        <a:t>CRZ</a:t>
                      </a:r>
                      <a:r>
                        <a:rPr lang="en-US" sz="1600" kern="1200" dirty="0">
                          <a:solidFill>
                            <a:srgbClr val="008000"/>
                          </a:solidFill>
                          <a:latin typeface="Calibri" panose="020F0502020204030204" pitchFamily="34" charset="0"/>
                          <a:ea typeface="+mn-ea"/>
                          <a:cs typeface="Calibri" panose="020F0502020204030204" pitchFamily="34" charset="0"/>
                        </a:rPr>
                        <a:t> clearances of the previous phase(s) and the expansion projects is not applicable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xviii</a:t>
                      </a:r>
                      <a:endParaRPr lang="en-IN" sz="1600" dirty="0">
                        <a:solidFill>
                          <a:srgbClr val="0000CC"/>
                        </a:solidFill>
                        <a:latin typeface="Calibri" panose="020F0502020204030204" pitchFamily="34" charset="0"/>
                        <a:cs typeface="Calibri" panose="020F0502020204030204" pitchFamily="34" charset="0"/>
                      </a:endParaRPr>
                    </a:p>
                    <a:p>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The project proponent needs to identify minimum three potential sites based on environmental, ecological and economic considerations, and choose one appropriate site having minimum impacts on ecology and environment. A detailed comparison of the sites in this regard shall be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70840">
                <a:tc gridSpan="3">
                  <a:txBody>
                    <a:bodyPr/>
                    <a:lstStyle/>
                    <a:p>
                      <a:pPr marL="285750" indent="-285750" algn="just">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Land for proposed plant is made available by dismantling of PH-I &amp; PH-II units. </a:t>
                      </a:r>
                    </a:p>
                    <a:p>
                      <a:pPr marL="285750" indent="-285750" algn="just">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Proposed site is within the ATPS boundary and is easily approachable / accessible from rail and road. Location of site is quite suitable and satisfies relevant guidelines issued by MoEF&amp;CC for site selection. </a:t>
                      </a:r>
                    </a:p>
                    <a:p>
                      <a:pPr marL="285750" indent="-285750" algn="just">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Site meets the site suitability requirement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5"/>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04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16</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(2/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535540474"/>
              </p:ext>
            </p:extLst>
          </p:nvPr>
        </p:nvGraphicFramePr>
        <p:xfrm>
          <a:off x="203202" y="628967"/>
          <a:ext cx="8813072" cy="5113020"/>
        </p:xfrm>
        <a:graphic>
          <a:graphicData uri="http://schemas.openxmlformats.org/drawingml/2006/table">
            <a:tbl>
              <a:tblPr firstRow="1" bandRow="1">
                <a:tableStyleId>{5940675A-B579-460E-94D1-54222C63F5DA}</a:tableStyleId>
              </a:tblPr>
              <a:tblGrid>
                <a:gridCol w="1097278">
                  <a:extLst>
                    <a:ext uri="{9D8B030D-6E8A-4147-A177-3AD203B41FA5}">
                      <a16:colId xmlns:a16="http://schemas.microsoft.com/office/drawing/2014/main" val="20000"/>
                    </a:ext>
                  </a:extLst>
                </a:gridCol>
                <a:gridCol w="7715794">
                  <a:extLst>
                    <a:ext uri="{9D8B030D-6E8A-4147-A177-3AD203B41FA5}">
                      <a16:colId xmlns:a16="http://schemas.microsoft.com/office/drawing/2014/main" val="20002"/>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xix</a:t>
                      </a:r>
                      <a:endParaRPr lang="en-IN" sz="1600" dirty="0">
                        <a:solidFill>
                          <a:srgbClr val="0000CC"/>
                        </a:solidFill>
                        <a:latin typeface="Calibri" panose="020F0502020204030204" pitchFamily="34" charset="0"/>
                        <a:cs typeface="Calibri" panose="020F0502020204030204" pitchFamily="34" charset="0"/>
                      </a:endParaRPr>
                    </a:p>
                    <a:p>
                      <a:pPr algn="just"/>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Executive summary of the project indicating relevant details along with recent photographs of the proposed site (s) shall be provided. Response to the issues raised during Public Hearing and the written representations (if any), along with a time bound Action Plan and budgetary allocations to address the same, shall be provided in a tabular form, against each action proposed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458098"/>
                  </a:ext>
                </a:extLst>
              </a:tr>
              <a:tr h="370840">
                <a:tc gridSpan="2">
                  <a:txBody>
                    <a:bodyPr/>
                    <a:lstStyle/>
                    <a:p>
                      <a:pPr marL="285750" indent="-285750" algn="just">
                        <a:spcBef>
                          <a:spcPts val="3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Executive Summary of the project is provided as separate section/ chapter in the EIA report covering Project requirement, Baseline environmental status of study area, Anticipated environmental impacts and mitigative measures and EMP along with project cost details</a:t>
                      </a:r>
                    </a:p>
                    <a:p>
                      <a:pPr marL="285750" indent="-285750" algn="just">
                        <a:spcBef>
                          <a:spcPts val="3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 Recent photographs of the proposed site are given in the EIA report </a:t>
                      </a:r>
                    </a:p>
                    <a:p>
                      <a:pPr marL="285750" indent="-285750" algn="just">
                        <a:spcBef>
                          <a:spcPts val="3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PH was conducted by MPPCB on 17/12/2020 at Government High School, </a:t>
                      </a:r>
                      <a:r>
                        <a:rPr lang="en-US" sz="1600" kern="1200" dirty="0" err="1">
                          <a:solidFill>
                            <a:srgbClr val="008000"/>
                          </a:solidFill>
                          <a:latin typeface="Calibri" panose="020F0502020204030204" pitchFamily="34" charset="0"/>
                          <a:ea typeface="+mn-ea"/>
                          <a:cs typeface="Calibri" panose="020F0502020204030204" pitchFamily="34" charset="0"/>
                        </a:rPr>
                        <a:t>GramPanchayat</a:t>
                      </a:r>
                      <a:r>
                        <a:rPr lang="en-US" sz="1600" kern="1200" dirty="0">
                          <a:solidFill>
                            <a:srgbClr val="008000"/>
                          </a:solidFill>
                          <a:latin typeface="Calibri" panose="020F0502020204030204" pitchFamily="34" charset="0"/>
                          <a:ea typeface="+mn-ea"/>
                          <a:cs typeface="Calibri" panose="020F0502020204030204" pitchFamily="34" charset="0"/>
                        </a:rPr>
                        <a:t> Kelhauri, Anuppur district which is about 2 km from project site.</a:t>
                      </a:r>
                    </a:p>
                    <a:p>
                      <a:pPr marL="285750" indent="-285750" algn="just">
                        <a:spcBef>
                          <a:spcPts val="3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Response to the issues raised during Public Hearing  along with a time bound Action Plan is tubulated and budgetary allocations to address Time bound action plan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34987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TOR xx</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Harnessing solar power within the premises of the plant particularly at available roof tops and other available areas shall be formulated and for expansion projects, status of implementation shall also be submitted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8455655"/>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A proposal for harnessing solar power within the premises of plant particularly at available roof tops is formulated. (solar area of about 1.1 Ha within the plant can be harvested with estimated capacity of 1.18 MW).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350217712"/>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2">
            <a:hlinkClick r:id="rId3" action="ppaction://hlinksldjump"/>
            <a:extLst>
              <a:ext uri="{FF2B5EF4-FFF2-40B4-BE49-F238E27FC236}">
                <a16:creationId xmlns:a16="http://schemas.microsoft.com/office/drawing/2014/main" id="{EFECF972-074C-409E-A151-BE6BB82902DB}"/>
              </a:ext>
            </a:extLst>
          </p:cNvPr>
          <p:cNvSpPr/>
          <p:nvPr/>
        </p:nvSpPr>
        <p:spPr>
          <a:xfrm>
            <a:off x="5936757" y="3826799"/>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Arrow 12">
            <a:hlinkClick r:id="rId4" action="ppaction://hlinksldjump"/>
            <a:extLst>
              <a:ext uri="{FF2B5EF4-FFF2-40B4-BE49-F238E27FC236}">
                <a16:creationId xmlns:a16="http://schemas.microsoft.com/office/drawing/2014/main" id="{99DE330B-CCA9-46E9-9B1E-3951E68F9807}"/>
              </a:ext>
            </a:extLst>
          </p:cNvPr>
          <p:cNvSpPr/>
          <p:nvPr/>
        </p:nvSpPr>
        <p:spPr>
          <a:xfrm>
            <a:off x="6638479" y="2791059"/>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39576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17</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(3/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633958518"/>
              </p:ext>
            </p:extLst>
          </p:nvPr>
        </p:nvGraphicFramePr>
        <p:xfrm>
          <a:off x="203202" y="609600"/>
          <a:ext cx="8813072" cy="5539740"/>
        </p:xfrm>
        <a:graphic>
          <a:graphicData uri="http://schemas.openxmlformats.org/drawingml/2006/table">
            <a:tbl>
              <a:tblPr firstRow="1" bandRow="1">
                <a:tableStyleId>{5940675A-B579-460E-94D1-54222C63F5DA}</a:tableStyleId>
              </a:tblPr>
              <a:tblGrid>
                <a:gridCol w="980438">
                  <a:extLst>
                    <a:ext uri="{9D8B030D-6E8A-4147-A177-3AD203B41FA5}">
                      <a16:colId xmlns:a16="http://schemas.microsoft.com/office/drawing/2014/main" val="20000"/>
                    </a:ext>
                  </a:extLst>
                </a:gridCol>
                <a:gridCol w="7832634">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TOR xxi</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The geographical coordinates (</a:t>
                      </a:r>
                      <a:r>
                        <a:rPr lang="en-US" sz="1600" b="0" kern="1200" dirty="0" err="1">
                          <a:solidFill>
                            <a:srgbClr val="0000CC"/>
                          </a:solidFill>
                          <a:latin typeface="Calibri" panose="020F0502020204030204" pitchFamily="34" charset="0"/>
                          <a:ea typeface="+mn-ea"/>
                          <a:cs typeface="Calibri" panose="020F0502020204030204" pitchFamily="34" charset="0"/>
                        </a:rPr>
                        <a:t>WGS</a:t>
                      </a:r>
                      <a:r>
                        <a:rPr lang="en-US" sz="1600" b="0" kern="1200" dirty="0">
                          <a:solidFill>
                            <a:srgbClr val="0000CC"/>
                          </a:solidFill>
                          <a:latin typeface="Calibri" panose="020F0502020204030204" pitchFamily="34" charset="0"/>
                          <a:ea typeface="+mn-ea"/>
                          <a:cs typeface="Calibri" panose="020F0502020204030204" pitchFamily="34" charset="0"/>
                        </a:rPr>
                        <a:t> 84) of the proposed site (plant boundary), including location of ash pond along with topo sheet (1:50,000 scale) and IRS satellite map of the area, shall be submitted. Elevation of plant site and ash pond with respect to </a:t>
                      </a:r>
                      <a:r>
                        <a:rPr lang="en-US" sz="1600" b="0" kern="1200" dirty="0" err="1">
                          <a:solidFill>
                            <a:srgbClr val="0000CC"/>
                          </a:solidFill>
                          <a:latin typeface="Calibri" panose="020F0502020204030204" pitchFamily="34" charset="0"/>
                          <a:ea typeface="+mn-ea"/>
                          <a:cs typeface="Calibri" panose="020F0502020204030204" pitchFamily="34" charset="0"/>
                        </a:rPr>
                        <a:t>HFL</a:t>
                      </a:r>
                      <a:r>
                        <a:rPr lang="en-US" sz="1600" b="0" kern="1200" dirty="0">
                          <a:solidFill>
                            <a:srgbClr val="0000CC"/>
                          </a:solidFill>
                          <a:latin typeface="Calibri" panose="020F0502020204030204" pitchFamily="34" charset="0"/>
                          <a:ea typeface="+mn-ea"/>
                          <a:cs typeface="Calibri" panose="020F0502020204030204" pitchFamily="34" charset="0"/>
                        </a:rPr>
                        <a:t> of water body/nallah/River and high tide level from the sea shall be specified, if the site is located in proximity to them</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6155949"/>
                  </a:ext>
                </a:extLst>
              </a:tr>
              <a:tr h="370840">
                <a:tc gridSpan="2">
                  <a:txBody>
                    <a:bodyPr/>
                    <a:lstStyle/>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Projects falls from Latitude </a:t>
                      </a:r>
                      <a:r>
                        <a:rPr lang="en-IN" sz="1600" kern="1200" dirty="0">
                          <a:solidFill>
                            <a:srgbClr val="008000"/>
                          </a:solidFill>
                          <a:latin typeface="Calibri" panose="020F0502020204030204" pitchFamily="34" charset="0"/>
                          <a:ea typeface="+mn-ea"/>
                          <a:cs typeface="Calibri" panose="020F0502020204030204" pitchFamily="34" charset="0"/>
                        </a:rPr>
                        <a:t>23°9'22.1"N to 23°10'08.5"N &amp; </a:t>
                      </a:r>
                      <a:r>
                        <a:rPr lang="en-US" sz="1600" kern="1200" dirty="0">
                          <a:solidFill>
                            <a:srgbClr val="008000"/>
                          </a:solidFill>
                          <a:latin typeface="Calibri" panose="020F0502020204030204" pitchFamily="34" charset="0"/>
                          <a:ea typeface="+mn-ea"/>
                          <a:cs typeface="Calibri" panose="020F0502020204030204" pitchFamily="34" charset="0"/>
                        </a:rPr>
                        <a:t>Longitudes </a:t>
                      </a:r>
                      <a:r>
                        <a:rPr lang="en-IN" sz="1600" kern="1200" dirty="0">
                          <a:solidFill>
                            <a:srgbClr val="008000"/>
                          </a:solidFill>
                          <a:latin typeface="Calibri" panose="020F0502020204030204" pitchFamily="34" charset="0"/>
                          <a:ea typeface="+mn-ea"/>
                          <a:cs typeface="Calibri" panose="020F0502020204030204" pitchFamily="34" charset="0"/>
                        </a:rPr>
                        <a:t>81°37'53.7"E  to 81°38'45.8"E </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T</a:t>
                      </a:r>
                      <a:r>
                        <a:rPr lang="en-IN" sz="1600" kern="1200" dirty="0" err="1">
                          <a:solidFill>
                            <a:srgbClr val="008000"/>
                          </a:solidFill>
                          <a:latin typeface="Calibri" panose="020F0502020204030204" pitchFamily="34" charset="0"/>
                          <a:ea typeface="+mn-ea"/>
                          <a:cs typeface="Calibri" panose="020F0502020204030204" pitchFamily="34" charset="0"/>
                        </a:rPr>
                        <a:t>oposheet</a:t>
                      </a:r>
                      <a:r>
                        <a:rPr lang="en-IN" sz="1600" kern="1200" dirty="0">
                          <a:solidFill>
                            <a:srgbClr val="008000"/>
                          </a:solidFill>
                          <a:latin typeface="Calibri" panose="020F0502020204030204" pitchFamily="34" charset="0"/>
                          <a:ea typeface="+mn-ea"/>
                          <a:cs typeface="Calibri" panose="020F0502020204030204" pitchFamily="34" charset="0"/>
                        </a:rPr>
                        <a:t> numbers : </a:t>
                      </a:r>
                      <a:r>
                        <a:rPr lang="en-US" sz="1600" kern="1200" dirty="0">
                          <a:solidFill>
                            <a:srgbClr val="008000"/>
                          </a:solidFill>
                          <a:latin typeface="Calibri" panose="020F0502020204030204" pitchFamily="34" charset="0"/>
                          <a:ea typeface="+mn-ea"/>
                          <a:cs typeface="Calibri" panose="020F0502020204030204" pitchFamily="34" charset="0"/>
                        </a:rPr>
                        <a:t>F44D11 &amp; F44D12</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lnSpc>
                          <a:spcPct val="100000"/>
                        </a:lnSpc>
                        <a:spcBef>
                          <a:spcPts val="300"/>
                        </a:spcBef>
                        <a:spcAft>
                          <a:spcPts val="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Satellite imagery map of the study area showing plant boundary &amp; existing ash pond is provided  </a:t>
                      </a:r>
                    </a:p>
                    <a:p>
                      <a:pPr marL="285750" indent="-285750">
                        <a:lnSpc>
                          <a:spcPct val="100000"/>
                        </a:lnSpc>
                        <a:spcBef>
                          <a:spcPts val="300"/>
                        </a:spcBef>
                        <a:spcAft>
                          <a:spcPts val="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Elevation levels of existing plant are in the range of 477 to 498 m above MSL</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7759398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Layout plan indicating break-up of plant area,     ash     pond,    green     belt, infrastructure, roads   etc.  Shall   be provided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1529211"/>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1x660 MW unit has an area of 223 Ac ( 90.24 Ha) within the plant boundary out of which 74.6 Ac (30.9Ha ) (34%) is earmarked for GB development. Existing ash pond area of 67.70 Ac (27.4 Ha)</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Land plan with breakup details of proposed plant are given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7706273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xxiii</a:t>
                      </a:r>
                      <a:endParaRPr lang="en-IN" sz="1600" dirty="0">
                        <a:solidFill>
                          <a:srgbClr val="0000CC"/>
                        </a:solidFill>
                        <a:latin typeface="Calibri" panose="020F0502020204030204" pitchFamily="34" charset="0"/>
                        <a:cs typeface="Calibri" panose="020F0502020204030204" pitchFamily="34" charset="0"/>
                      </a:endParaRPr>
                    </a:p>
                    <a:p>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Land   requirement   for   project shall   be optimized and   in any case not   more than   what has   been   specified by CEA from   time to time.   Item   wise break    up of land   requirement   shall be provided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9163087"/>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Land requirement of proposed plant is about 0.34 Ac /MW V/s CEA guidelines of 0.35 Ac  /MW for plant (</a:t>
                      </a:r>
                      <a:r>
                        <a:rPr lang="en-IN" sz="1600" kern="1200" dirty="0">
                          <a:solidFill>
                            <a:srgbClr val="008000"/>
                          </a:solidFill>
                          <a:latin typeface="Calibri" panose="020F0502020204030204" pitchFamily="34" charset="0"/>
                          <a:ea typeface="+mn-ea"/>
                          <a:cs typeface="Calibri" panose="020F0502020204030204" pitchFamily="34" charset="0"/>
                        </a:rPr>
                        <a:t>Pit head / Load centre station using indigenous coal) for </a:t>
                      </a:r>
                      <a:r>
                        <a:rPr lang="en-US" sz="1600" kern="1200" dirty="0">
                          <a:solidFill>
                            <a:srgbClr val="008000"/>
                          </a:solidFill>
                          <a:latin typeface="Calibri" panose="020F0502020204030204" pitchFamily="34" charset="0"/>
                          <a:ea typeface="+mn-ea"/>
                          <a:cs typeface="Calibri" panose="020F0502020204030204" pitchFamily="34" charset="0"/>
                        </a:rPr>
                        <a:t>different activities. </a:t>
                      </a:r>
                    </a:p>
                    <a:p>
                      <a:r>
                        <a:rPr lang="en-US" sz="1600" kern="1200" dirty="0">
                          <a:solidFill>
                            <a:srgbClr val="008000"/>
                          </a:solidFill>
                          <a:latin typeface="Calibri" panose="020F0502020204030204" pitchFamily="34" charset="0"/>
                          <a:ea typeface="+mn-ea"/>
                          <a:cs typeface="Calibri" panose="020F0502020204030204" pitchFamily="34" charset="0"/>
                        </a:rPr>
                        <a:t>Land breakup details of proposed unit is given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845938918"/>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2">
            <a:hlinkClick r:id="rId3" action="ppaction://hlinksldjump"/>
            <a:extLst>
              <a:ext uri="{FF2B5EF4-FFF2-40B4-BE49-F238E27FC236}">
                <a16:creationId xmlns:a16="http://schemas.microsoft.com/office/drawing/2014/main" id="{5DDCB103-4D1C-4D8A-A56D-B316EA564E78}"/>
              </a:ext>
            </a:extLst>
          </p:cNvPr>
          <p:cNvSpPr/>
          <p:nvPr/>
        </p:nvSpPr>
        <p:spPr>
          <a:xfrm>
            <a:off x="8200138" y="2734283"/>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ight Arrow 12">
            <a:hlinkClick r:id="rId4" action="ppaction://hlinksldjump"/>
            <a:extLst>
              <a:ext uri="{FF2B5EF4-FFF2-40B4-BE49-F238E27FC236}">
                <a16:creationId xmlns:a16="http://schemas.microsoft.com/office/drawing/2014/main" id="{B457C2EB-9EF2-4276-88D3-F8E5FBCD74AE}"/>
              </a:ext>
            </a:extLst>
          </p:cNvPr>
          <p:cNvSpPr/>
          <p:nvPr/>
        </p:nvSpPr>
        <p:spPr>
          <a:xfrm>
            <a:off x="6584515" y="4267200"/>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ight Arrow 12">
            <a:hlinkClick r:id="rId5" action="ppaction://hlinksldjump"/>
            <a:extLst>
              <a:ext uri="{FF2B5EF4-FFF2-40B4-BE49-F238E27FC236}">
                <a16:creationId xmlns:a16="http://schemas.microsoft.com/office/drawing/2014/main" id="{5E766F37-D221-4757-8EE1-DC11258C0087}"/>
              </a:ext>
            </a:extLst>
          </p:cNvPr>
          <p:cNvSpPr/>
          <p:nvPr/>
        </p:nvSpPr>
        <p:spPr>
          <a:xfrm>
            <a:off x="4271013" y="5880072"/>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1034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72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Project requirement </a:t>
            </a:r>
          </a:p>
        </p:txBody>
      </p:sp>
      <p:sp>
        <p:nvSpPr>
          <p:cNvPr id="2" name="Slide Number Placeholder 1"/>
          <p:cNvSpPr>
            <a:spLocks noGrp="1"/>
          </p:cNvSpPr>
          <p:nvPr>
            <p:ph type="sldNum" sz="quarter" idx="12"/>
          </p:nvPr>
        </p:nvSpPr>
        <p:spPr>
          <a:xfrm>
            <a:off x="6553200" y="6356350"/>
            <a:ext cx="2133600" cy="365125"/>
          </a:xfrm>
        </p:spPr>
        <p:txBody>
          <a:bodyPr/>
          <a:lstStyle/>
          <a:p>
            <a:fld id="{B6F15528-21DE-4FAA-801E-634DDDAF4B2B}" type="slidenum">
              <a:rPr lang="en-US" sz="1400" b="1" smtClean="0">
                <a:solidFill>
                  <a:schemeClr val="tx2"/>
                </a:solidFill>
                <a:latin typeface="Calibri" pitchFamily="34" charset="0"/>
                <a:cs typeface="Calibri" pitchFamily="34" charset="0"/>
              </a:rPr>
              <a:pPr/>
              <a:t>18</a:t>
            </a:fld>
            <a:endParaRPr lang="en-US" sz="1400" b="1" dirty="0">
              <a:solidFill>
                <a:schemeClr val="tx2"/>
              </a:solidFill>
              <a:latin typeface="Calibri" pitchFamily="34" charset="0"/>
              <a:cs typeface="Calibri" pitchFamily="34" charset="0"/>
            </a:endParaRPr>
          </a:p>
        </p:txBody>
      </p:sp>
      <p:graphicFrame>
        <p:nvGraphicFramePr>
          <p:cNvPr id="14" name="Table 13">
            <a:extLst>
              <a:ext uri="{FF2B5EF4-FFF2-40B4-BE49-F238E27FC236}">
                <a16:creationId xmlns:a16="http://schemas.microsoft.com/office/drawing/2014/main" id="{046CFBCF-98B9-42C9-A8F0-73342BC6BAC5}"/>
              </a:ext>
            </a:extLst>
          </p:cNvPr>
          <p:cNvGraphicFramePr>
            <a:graphicFrameLocks noGrp="1"/>
          </p:cNvGraphicFramePr>
          <p:nvPr>
            <p:extLst>
              <p:ext uri="{D42A27DB-BD31-4B8C-83A1-F6EECF244321}">
                <p14:modId xmlns:p14="http://schemas.microsoft.com/office/powerpoint/2010/main" val="749982655"/>
              </p:ext>
            </p:extLst>
          </p:nvPr>
        </p:nvGraphicFramePr>
        <p:xfrm>
          <a:off x="609600" y="832358"/>
          <a:ext cx="7616079" cy="4490974"/>
        </p:xfrm>
        <a:graphic>
          <a:graphicData uri="http://schemas.openxmlformats.org/drawingml/2006/table">
            <a:tbl>
              <a:tblPr firstRow="1" firstCol="1" bandRow="1">
                <a:tableStyleId>{5940675A-B579-460E-94D1-54222C63F5DA}</a:tableStyleId>
              </a:tblPr>
              <a:tblGrid>
                <a:gridCol w="346485">
                  <a:extLst>
                    <a:ext uri="{9D8B030D-6E8A-4147-A177-3AD203B41FA5}">
                      <a16:colId xmlns:a16="http://schemas.microsoft.com/office/drawing/2014/main" val="20000"/>
                    </a:ext>
                  </a:extLst>
                </a:gridCol>
                <a:gridCol w="200311">
                  <a:extLst>
                    <a:ext uri="{9D8B030D-6E8A-4147-A177-3AD203B41FA5}">
                      <a16:colId xmlns:a16="http://schemas.microsoft.com/office/drawing/2014/main" val="20001"/>
                    </a:ext>
                  </a:extLst>
                </a:gridCol>
                <a:gridCol w="1633811">
                  <a:extLst>
                    <a:ext uri="{9D8B030D-6E8A-4147-A177-3AD203B41FA5}">
                      <a16:colId xmlns:a16="http://schemas.microsoft.com/office/drawing/2014/main" val="20002"/>
                    </a:ext>
                  </a:extLst>
                </a:gridCol>
                <a:gridCol w="200311">
                  <a:extLst>
                    <a:ext uri="{9D8B030D-6E8A-4147-A177-3AD203B41FA5}">
                      <a16:colId xmlns:a16="http://schemas.microsoft.com/office/drawing/2014/main" val="20003"/>
                    </a:ext>
                  </a:extLst>
                </a:gridCol>
                <a:gridCol w="3248358">
                  <a:extLst>
                    <a:ext uri="{9D8B030D-6E8A-4147-A177-3AD203B41FA5}">
                      <a16:colId xmlns:a16="http://schemas.microsoft.com/office/drawing/2014/main" val="20004"/>
                    </a:ext>
                  </a:extLst>
                </a:gridCol>
                <a:gridCol w="1986803">
                  <a:extLst>
                    <a:ext uri="{9D8B030D-6E8A-4147-A177-3AD203B41FA5}">
                      <a16:colId xmlns:a16="http://schemas.microsoft.com/office/drawing/2014/main" val="2398669075"/>
                    </a:ext>
                  </a:extLst>
                </a:gridCol>
              </a:tblGrid>
              <a:tr h="52705">
                <a:tc>
                  <a:txBody>
                    <a:bodyPr/>
                    <a:lstStyle/>
                    <a:p>
                      <a:pPr algn="ctr">
                        <a:lnSpc>
                          <a:spcPct val="115000"/>
                        </a:lnSpc>
                        <a:spcAft>
                          <a:spcPts val="0"/>
                        </a:spcAft>
                      </a:pP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gridSpan="3">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Description</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hMerge="1">
                  <a:txBody>
                    <a:bodyPr/>
                    <a:lstStyle/>
                    <a:p>
                      <a:pPr algn="ctr">
                        <a:lnSpc>
                          <a:spcPct val="115000"/>
                        </a:lnSpc>
                        <a:spcAft>
                          <a:spcPts val="0"/>
                        </a:spcAft>
                      </a:pPr>
                      <a:endParaRPr lang="en-IN" sz="2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hMerge="1">
                  <a:txBody>
                    <a:bodyPr/>
                    <a:lstStyle/>
                    <a:p>
                      <a:pPr algn="ctr">
                        <a:lnSpc>
                          <a:spcPct val="115000"/>
                        </a:lnSpc>
                        <a:spcAft>
                          <a:spcPts val="0"/>
                        </a:spcAft>
                      </a:pPr>
                      <a:endParaRPr lang="en-IN" sz="2200">
                        <a:effectLst/>
                        <a:latin typeface="Times New Roman" panose="02020603050405020304" pitchFamily="18" charset="0"/>
                        <a:ea typeface="Calibri" panose="020F0502020204030204" pitchFamily="34" charset="0"/>
                        <a:cs typeface="Gautami"/>
                      </a:endParaRPr>
                    </a:p>
                  </a:txBody>
                  <a:tcPr marL="68580" marR="68580" marT="0" marB="0" anchor="ctr"/>
                </a:tc>
                <a:tc>
                  <a:txBody>
                    <a:bodyPr/>
                    <a:lstStyle/>
                    <a:p>
                      <a:pPr algn="ctr">
                        <a:lnSpc>
                          <a:spcPct val="115000"/>
                        </a:lnSpc>
                        <a:spcAft>
                          <a:spcPts val="0"/>
                        </a:spcAft>
                      </a:pPr>
                      <a:r>
                        <a:rPr lang="en-US" sz="1800" b="1" dirty="0" err="1">
                          <a:solidFill>
                            <a:schemeClr val="bg1"/>
                          </a:solidFill>
                          <a:effectLst/>
                          <a:latin typeface="Calibri" panose="020F0502020204030204" pitchFamily="34" charset="0"/>
                          <a:cs typeface="Calibri" panose="020F0502020204030204" pitchFamily="34" charset="0"/>
                        </a:rPr>
                        <a:t>1x660</a:t>
                      </a:r>
                      <a:r>
                        <a:rPr lang="en-US" sz="1800" b="1" dirty="0">
                          <a:solidFill>
                            <a:schemeClr val="bg1"/>
                          </a:solidFill>
                          <a:effectLst/>
                          <a:latin typeface="Calibri" panose="020F0502020204030204" pitchFamily="34" charset="0"/>
                          <a:cs typeface="Calibri" panose="020F0502020204030204" pitchFamily="34" charset="0"/>
                        </a:rPr>
                        <a:t> MW  (acres)</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1x210 MW (acres)</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extLst>
                  <a:ext uri="{0D108BD9-81ED-4DB2-BD59-A6C34878D82A}">
                    <a16:rowId xmlns:a16="http://schemas.microsoft.com/office/drawing/2014/main" val="10000"/>
                  </a:ext>
                </a:extLst>
              </a:tr>
              <a:tr h="188976">
                <a:tc gridSpan="6">
                  <a:txBody>
                    <a:bodyPr/>
                    <a:lstStyle/>
                    <a:p>
                      <a:pPr>
                        <a:lnSpc>
                          <a:spcPct val="115000"/>
                        </a:lnSpc>
                        <a:spcAft>
                          <a:spcPts val="0"/>
                        </a:spcAft>
                      </a:pPr>
                      <a:r>
                        <a:rPr lang="en-US" sz="1800" dirty="0">
                          <a:effectLst/>
                          <a:latin typeface="Calibri" panose="020F0502020204030204" pitchFamily="34" charset="0"/>
                          <a:cs typeface="Calibri" panose="020F0502020204030204" pitchFamily="34" charset="0"/>
                        </a:rPr>
                        <a:t>A. Inside plant boundary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nSpc>
                          <a:spcPct val="115000"/>
                        </a:lnSpc>
                        <a:spcAft>
                          <a:spcPts val="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1"/>
                  </a:ext>
                </a:extLst>
              </a:tr>
              <a:tr h="200025">
                <a:tc rowSpan="3" gridSpan="2">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 </a:t>
                      </a:r>
                      <a:endParaRPr lang="en-IN" sz="1800" dirty="0">
                        <a:effectLst/>
                        <a:latin typeface="Calibri" panose="020F0502020204030204" pitchFamily="34" charset="0"/>
                        <a:cs typeface="Calibri" panose="020F0502020204030204" pitchFamily="34" charset="0"/>
                      </a:endParaRPr>
                    </a:p>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rowSpan="3" hMerge="1">
                  <a:txBody>
                    <a:bodyPr/>
                    <a:lstStyle/>
                    <a:p>
                      <a:endParaRPr lang="en-IN"/>
                    </a:p>
                  </a:txBody>
                  <a:tcPr/>
                </a:tc>
                <a:tc gridSpan="2">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Plant area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pPr algn="ctr">
                        <a:lnSpc>
                          <a:spcPct val="115000"/>
                        </a:lnSpc>
                        <a:spcBef>
                          <a:spcPts val="600"/>
                        </a:spcBef>
                        <a:spcAft>
                          <a:spcPts val="0"/>
                        </a:spcAft>
                      </a:pP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146.6</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109.9</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2"/>
                  </a:ext>
                </a:extLst>
              </a:tr>
              <a:tr h="200025">
                <a:tc gridSpan="2" vMerge="1">
                  <a:txBody>
                    <a:bodyPr/>
                    <a:lstStyle/>
                    <a:p>
                      <a:endParaRPr lang="en-IN"/>
                    </a:p>
                  </a:txBody>
                  <a:tcPr/>
                </a:tc>
                <a:tc hMerge="1" vMerge="1">
                  <a:txBody>
                    <a:bodyPr/>
                    <a:lstStyle/>
                    <a:p>
                      <a:endParaRPr lang="en-IN"/>
                    </a:p>
                  </a:txBody>
                  <a:tcPr/>
                </a:tc>
                <a:tc gridSpan="2">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Green Belt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pPr algn="ctr">
                        <a:lnSpc>
                          <a:spcPct val="115000"/>
                        </a:lnSpc>
                        <a:spcBef>
                          <a:spcPts val="600"/>
                        </a:spcBef>
                        <a:spcAft>
                          <a:spcPts val="0"/>
                        </a:spcAft>
                      </a:pP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76.4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35.1</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3"/>
                  </a:ext>
                </a:extLst>
              </a:tr>
              <a:tr h="149032">
                <a:tc gridSpan="2" vMerge="1">
                  <a:txBody>
                    <a:bodyPr/>
                    <a:lstStyle/>
                    <a:p>
                      <a:endParaRPr lang="en-IN"/>
                    </a:p>
                  </a:txBody>
                  <a:tcPr/>
                </a:tc>
                <a:tc hMerge="1" vMerge="1">
                  <a:txBody>
                    <a:bodyPr/>
                    <a:lstStyle/>
                    <a:p>
                      <a:endParaRPr lang="en-IN"/>
                    </a:p>
                  </a:txBody>
                  <a:tcPr/>
                </a:tc>
                <a:tc gridSpan="2">
                  <a:txBody>
                    <a:bodyPr/>
                    <a:lstStyle/>
                    <a:p>
                      <a:pPr algn="just">
                        <a:lnSpc>
                          <a:spcPct val="115000"/>
                        </a:lnSpc>
                        <a:spcBef>
                          <a:spcPts val="0"/>
                        </a:spcBef>
                        <a:spcAft>
                          <a:spcPts val="0"/>
                        </a:spcAft>
                      </a:pPr>
                      <a:r>
                        <a:rPr lang="en-US" sz="1800" b="1" dirty="0">
                          <a:effectLst/>
                          <a:latin typeface="Calibri" panose="020F0502020204030204" pitchFamily="34" charset="0"/>
                          <a:cs typeface="Calibri" panose="020F0502020204030204" pitchFamily="34" charset="0"/>
                        </a:rPr>
                        <a:t>Total </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tc hMerge="1">
                  <a:txBody>
                    <a:bodyPr/>
                    <a:lstStyle/>
                    <a:p>
                      <a:pPr algn="ctr">
                        <a:lnSpc>
                          <a:spcPct val="115000"/>
                        </a:lnSpc>
                        <a:spcBef>
                          <a:spcPts val="600"/>
                        </a:spcBef>
                        <a:spcAft>
                          <a:spcPts val="0"/>
                        </a:spcAft>
                      </a:pP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lnSpc>
                          <a:spcPct val="115000"/>
                        </a:lnSpc>
                        <a:spcBef>
                          <a:spcPts val="0"/>
                        </a:spcBef>
                        <a:spcAft>
                          <a:spcPts val="0"/>
                        </a:spcAft>
                      </a:pPr>
                      <a:r>
                        <a:rPr lang="en-US" sz="1800" b="1" dirty="0">
                          <a:effectLst/>
                          <a:latin typeface="Calibri" panose="020F0502020204030204" pitchFamily="34" charset="0"/>
                          <a:cs typeface="Calibri" panose="020F0502020204030204" pitchFamily="34" charset="0"/>
                        </a:rPr>
                        <a:t>223</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tc>
                  <a:txBody>
                    <a:bodyPr/>
                    <a:lstStyle/>
                    <a:p>
                      <a:pPr algn="ctr">
                        <a:lnSpc>
                          <a:spcPct val="115000"/>
                        </a:lnSpc>
                        <a:spcBef>
                          <a:spcPts val="0"/>
                        </a:spcBef>
                        <a:spcAft>
                          <a:spcPts val="0"/>
                        </a:spcAft>
                      </a:pPr>
                      <a:r>
                        <a:rPr lang="en-US" sz="1800" b="1" dirty="0">
                          <a:effectLst/>
                          <a:latin typeface="Calibri" panose="020F0502020204030204" pitchFamily="34" charset="0"/>
                          <a:cs typeface="Calibri" panose="020F0502020204030204" pitchFamily="34" charset="0"/>
                        </a:rPr>
                        <a:t>145</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extLst>
                  <a:ext uri="{0D108BD9-81ED-4DB2-BD59-A6C34878D82A}">
                    <a16:rowId xmlns:a16="http://schemas.microsoft.com/office/drawing/2014/main" val="10004"/>
                  </a:ext>
                </a:extLst>
              </a:tr>
              <a:tr h="200025">
                <a:tc gridSpan="6">
                  <a:txBody>
                    <a:bodyPr/>
                    <a:lstStyle/>
                    <a:p>
                      <a:pPr>
                        <a:lnSpc>
                          <a:spcPct val="115000"/>
                        </a:lnSpc>
                        <a:spcAft>
                          <a:spcPts val="0"/>
                        </a:spcAft>
                      </a:pPr>
                      <a:r>
                        <a:rPr lang="en-US" sz="1800" dirty="0">
                          <a:effectLst/>
                          <a:latin typeface="Calibri" panose="020F0502020204030204" pitchFamily="34" charset="0"/>
                          <a:cs typeface="Calibri" panose="020F0502020204030204" pitchFamily="34" charset="0"/>
                        </a:rPr>
                        <a:t>B. Outside plant boundary ( Existing ash pond)</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nSpc>
                          <a:spcPct val="115000"/>
                        </a:lnSpc>
                        <a:spcAft>
                          <a:spcPts val="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5"/>
                  </a:ext>
                </a:extLst>
              </a:tr>
              <a:tr h="200025">
                <a:tc gridSpan="2">
                  <a:txBody>
                    <a:bodyPr/>
                    <a:lstStyle/>
                    <a:p>
                      <a:pPr algn="just">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Pond -1</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rowSpan="2" gridSpan="2">
                  <a:txBody>
                    <a:bodyPr/>
                    <a:lstStyle/>
                    <a:p>
                      <a:pPr algn="l">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As per ToR existing ash pond to be used</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2" hMerge="1">
                  <a:txBody>
                    <a:bodyPr/>
                    <a:lstStyle/>
                    <a:p>
                      <a:endParaRPr lang="en-IN"/>
                    </a:p>
                  </a:txBody>
                  <a:tcPr/>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32.52</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6"/>
                  </a:ext>
                </a:extLst>
              </a:tr>
              <a:tr h="105156">
                <a:tc gridSpan="2">
                  <a:txBody>
                    <a:bodyPr/>
                    <a:lstStyle/>
                    <a:p>
                      <a:pPr>
                        <a:lnSpc>
                          <a:spcPct val="115000"/>
                        </a:lnSpc>
                      </a:pPr>
                      <a:endParaRPr lang="en-IN" sz="1800">
                        <a:effectLst/>
                        <a:latin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Pond- 2</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gridSpan="2" vMerge="1">
                  <a:txBody>
                    <a:bodyPr/>
                    <a:lstStyle/>
                    <a:p>
                      <a:endParaRPr lang="en-IN"/>
                    </a:p>
                  </a:txBody>
                  <a:tcPr/>
                </a:tc>
                <a:tc hMerge="1" vMerge="1">
                  <a:txBody>
                    <a:bodyPr/>
                    <a:lstStyle/>
                    <a:p>
                      <a:endParaRPr lang="en-IN"/>
                    </a:p>
                  </a:txBody>
                  <a:tcPr/>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35.18</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7"/>
                  </a:ext>
                </a:extLst>
              </a:tr>
              <a:tr h="161925">
                <a:tc gridSpan="2">
                  <a:txBody>
                    <a:bodyPr/>
                    <a:lstStyle/>
                    <a:p>
                      <a:pPr algn="just">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just">
                        <a:lnSpc>
                          <a:spcPct val="115000"/>
                        </a:lnSpc>
                        <a:spcBef>
                          <a:spcPts val="600"/>
                        </a:spcBef>
                        <a:spcAft>
                          <a:spcPts val="0"/>
                        </a:spcAft>
                      </a:pPr>
                      <a:r>
                        <a:rPr lang="en-US" sz="1800" b="1" dirty="0">
                          <a:effectLst/>
                          <a:latin typeface="Calibri" panose="020F0502020204030204" pitchFamily="34" charset="0"/>
                          <a:cs typeface="Calibri" panose="020F0502020204030204" pitchFamily="34" charset="0"/>
                        </a:rPr>
                        <a:t>Total </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tc gridSpan="2">
                  <a:txBody>
                    <a:bodyPr/>
                    <a:lstStyle/>
                    <a:p>
                      <a:endParaRPr lang="en-IN" sz="1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solidFill>
                      <a:schemeClr val="bg2">
                        <a:lumMod val="90000"/>
                      </a:schemeClr>
                    </a:solidFill>
                  </a:tcPr>
                </a:tc>
                <a:tc hMerge="1">
                  <a:txBody>
                    <a:bodyPr/>
                    <a:lstStyle/>
                    <a:p>
                      <a:endParaRPr lang="en-IN"/>
                    </a:p>
                  </a:txBody>
                  <a:tcPr/>
                </a:tc>
                <a:tc>
                  <a:txBody>
                    <a:bodyPr/>
                    <a:lstStyle/>
                    <a:p>
                      <a:pPr algn="ctr">
                        <a:lnSpc>
                          <a:spcPct val="115000"/>
                        </a:lnSpc>
                        <a:spcBef>
                          <a:spcPts val="600"/>
                        </a:spcBef>
                        <a:spcAft>
                          <a:spcPts val="0"/>
                        </a:spcAft>
                      </a:pPr>
                      <a:r>
                        <a:rPr lang="en-US" sz="1800" b="1" dirty="0">
                          <a:effectLst/>
                          <a:latin typeface="Calibri" panose="020F0502020204030204" pitchFamily="34" charset="0"/>
                          <a:cs typeface="Calibri" panose="020F0502020204030204" pitchFamily="34" charset="0"/>
                        </a:rPr>
                        <a:t>67.70</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extLst>
                  <a:ext uri="{0D108BD9-81ED-4DB2-BD59-A6C34878D82A}">
                    <a16:rowId xmlns:a16="http://schemas.microsoft.com/office/drawing/2014/main" val="10008"/>
                  </a:ext>
                </a:extLst>
              </a:tr>
              <a:tr h="200025">
                <a:tc gridSpan="6">
                  <a:txBody>
                    <a:bodyPr/>
                    <a:lstStyle/>
                    <a:p>
                      <a:pPr>
                        <a:lnSpc>
                          <a:spcPct val="115000"/>
                        </a:lnSpc>
                        <a:spcAft>
                          <a:spcPts val="0"/>
                        </a:spcAft>
                      </a:pPr>
                      <a:r>
                        <a:rPr lang="en-US" sz="1800" dirty="0">
                          <a:effectLst/>
                          <a:latin typeface="Calibri" panose="020F0502020204030204" pitchFamily="34" charset="0"/>
                          <a:cs typeface="Calibri" panose="020F0502020204030204" pitchFamily="34" charset="0"/>
                        </a:rPr>
                        <a:t>C. Existing green belt developed outside plant boundary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nSpc>
                          <a:spcPct val="115000"/>
                        </a:lnSpc>
                        <a:spcAft>
                          <a:spcPts val="0"/>
                        </a:spcAft>
                      </a:pP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09"/>
                  </a:ext>
                </a:extLst>
              </a:tr>
              <a:tr h="200025">
                <a:tc gridSpan="2">
                  <a:txBody>
                    <a:bodyPr/>
                    <a:lstStyle/>
                    <a:p>
                      <a:pPr algn="just">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ctr">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Green belt along the road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gridSpan="2">
                  <a:txBody>
                    <a:bodyPr/>
                    <a:lstStyle/>
                    <a:p>
                      <a:pPr algn="ctr">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21</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r h="200025">
                <a:tc gridSpan="2">
                  <a:txBody>
                    <a:bodyPr/>
                    <a:lstStyle/>
                    <a:p>
                      <a:pPr algn="just">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 </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IN"/>
                    </a:p>
                  </a:txBody>
                  <a:tcPr/>
                </a:tc>
                <a:tc>
                  <a:txBody>
                    <a:bodyPr/>
                    <a:lstStyle/>
                    <a:p>
                      <a:pPr algn="just">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Total</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tc gridSpan="2">
                  <a:txBody>
                    <a:bodyPr/>
                    <a:lstStyle/>
                    <a:p>
                      <a:pPr algn="ctr">
                        <a:lnSpc>
                          <a:spcPct val="115000"/>
                        </a:lnSpc>
                        <a:spcBef>
                          <a:spcPts val="600"/>
                        </a:spcBef>
                        <a:spcAft>
                          <a:spcPts val="0"/>
                        </a:spcAft>
                      </a:pPr>
                      <a:r>
                        <a:rPr lang="en-US" sz="1800" dirty="0">
                          <a:effectLst/>
                          <a:latin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tc hMerge="1">
                  <a:txBody>
                    <a:bodyPr/>
                    <a:lstStyle/>
                    <a:p>
                      <a:endParaRPr lang="en-IN"/>
                    </a:p>
                  </a:txBody>
                  <a:tcPr/>
                </a:tc>
                <a:tc>
                  <a:txBody>
                    <a:bodyPr/>
                    <a:lstStyle/>
                    <a:p>
                      <a:pPr algn="ctr">
                        <a:lnSpc>
                          <a:spcPct val="115000"/>
                        </a:lnSpc>
                        <a:spcBef>
                          <a:spcPts val="600"/>
                        </a:spcBef>
                        <a:spcAft>
                          <a:spcPts val="0"/>
                        </a:spcAft>
                      </a:pPr>
                      <a:r>
                        <a:rPr lang="en-US" sz="1800">
                          <a:effectLst/>
                          <a:latin typeface="Calibri" panose="020F0502020204030204" pitchFamily="34" charset="0"/>
                          <a:cs typeface="Calibri" panose="020F0502020204030204" pitchFamily="34" charset="0"/>
                        </a:rPr>
                        <a:t>21</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bg2">
                        <a:lumMod val="90000"/>
                      </a:schemeClr>
                    </a:solidFill>
                  </a:tcPr>
                </a:tc>
                <a:extLst>
                  <a:ext uri="{0D108BD9-81ED-4DB2-BD59-A6C34878D82A}">
                    <a16:rowId xmlns:a16="http://schemas.microsoft.com/office/drawing/2014/main" val="10011"/>
                  </a:ext>
                </a:extLst>
              </a:tr>
              <a:tr h="200025">
                <a:tc gridSpan="5">
                  <a:txBody>
                    <a:bodyPr/>
                    <a:lstStyle/>
                    <a:p>
                      <a:pPr algn="just">
                        <a:lnSpc>
                          <a:spcPct val="115000"/>
                        </a:lnSpc>
                        <a:spcBef>
                          <a:spcPts val="600"/>
                        </a:spcBef>
                        <a:spcAft>
                          <a:spcPts val="0"/>
                        </a:spcAft>
                      </a:pPr>
                      <a:r>
                        <a:rPr lang="en-US" sz="1800" b="1" dirty="0">
                          <a:effectLst/>
                          <a:latin typeface="Calibri" panose="020F0502020204030204" pitchFamily="34" charset="0"/>
                          <a:cs typeface="Calibri" panose="020F0502020204030204" pitchFamily="34" charset="0"/>
                        </a:rPr>
                        <a:t>Total Green belt developed for </a:t>
                      </a:r>
                      <a:r>
                        <a:rPr lang="en-US" sz="1800" b="1" dirty="0" err="1">
                          <a:effectLst/>
                          <a:latin typeface="Calibri" panose="020F0502020204030204" pitchFamily="34" charset="0"/>
                          <a:cs typeface="Calibri" panose="020F0502020204030204" pitchFamily="34" charset="0"/>
                        </a:rPr>
                        <a:t>1x210</a:t>
                      </a:r>
                      <a:r>
                        <a:rPr lang="en-US" sz="1800" b="1" dirty="0">
                          <a:effectLst/>
                          <a:latin typeface="Calibri" panose="020F0502020204030204" pitchFamily="34" charset="0"/>
                          <a:cs typeface="Calibri" panose="020F0502020204030204" pitchFamily="34" charset="0"/>
                        </a:rPr>
                        <a:t> MW plant (</a:t>
                      </a:r>
                      <a:r>
                        <a:rPr lang="en-US" sz="1800" b="1" dirty="0" err="1">
                          <a:effectLst/>
                          <a:latin typeface="Calibri" panose="020F0502020204030204" pitchFamily="34" charset="0"/>
                          <a:cs typeface="Calibri" panose="020F0502020204030204" pitchFamily="34" charset="0"/>
                        </a:rPr>
                        <a:t>A+C</a:t>
                      </a:r>
                      <a:r>
                        <a:rPr lang="en-US" sz="1800" b="1" dirty="0">
                          <a:effectLst/>
                          <a:latin typeface="Calibri" panose="020F0502020204030204" pitchFamily="34" charset="0"/>
                          <a:cs typeface="Calibri" panose="020F0502020204030204" pitchFamily="34" charset="0"/>
                        </a:rPr>
                        <a:t>)</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solidFill>
                      <a:schemeClr val="accent3"/>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a:lnSpc>
                          <a:spcPct val="115000"/>
                        </a:lnSpc>
                        <a:spcBef>
                          <a:spcPts val="600"/>
                        </a:spcBef>
                        <a:spcAft>
                          <a:spcPts val="0"/>
                        </a:spcAft>
                      </a:pPr>
                      <a:r>
                        <a:rPr lang="en-US" sz="1800" b="1" dirty="0">
                          <a:effectLst/>
                          <a:latin typeface="Calibri" panose="020F0502020204030204" pitchFamily="34" charset="0"/>
                          <a:cs typeface="Calibri" panose="020F0502020204030204" pitchFamily="34" charset="0"/>
                        </a:rPr>
                        <a:t>56.1</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solidFill>
                  </a:tcPr>
                </a:tc>
                <a:extLst>
                  <a:ext uri="{0D108BD9-81ED-4DB2-BD59-A6C34878D82A}">
                    <a16:rowId xmlns:a16="http://schemas.microsoft.com/office/drawing/2014/main" val="10012"/>
                  </a:ext>
                </a:extLst>
              </a:tr>
              <a:tr h="200025">
                <a:tc gridSpan="6">
                  <a:txBody>
                    <a:bodyPr/>
                    <a:lstStyle/>
                    <a:p>
                      <a:pPr algn="l">
                        <a:lnSpc>
                          <a:spcPct val="115000"/>
                        </a:lnSpc>
                        <a:spcBef>
                          <a:spcPts val="0"/>
                        </a:spcBef>
                        <a:spcAft>
                          <a:spcPts val="0"/>
                        </a:spcAft>
                      </a:pPr>
                      <a:r>
                        <a:rPr lang="en-US" sz="1800" dirty="0">
                          <a:effectLst/>
                          <a:latin typeface="Calibri" panose="020F0502020204030204" pitchFamily="34" charset="0"/>
                          <a:cs typeface="Calibri" panose="020F0502020204030204" pitchFamily="34" charset="0"/>
                        </a:rPr>
                        <a:t>Note: Additional GB developed in colony is 62.3 acres </a:t>
                      </a: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pPr algn="l">
                        <a:lnSpc>
                          <a:spcPct val="115000"/>
                        </a:lnSpc>
                        <a:spcBef>
                          <a:spcPts val="0"/>
                        </a:spcBef>
                        <a:spcAft>
                          <a:spcPts val="0"/>
                        </a:spcAft>
                      </a:pPr>
                      <a:endParaRPr lang="en-US" sz="1800" dirty="0">
                        <a:effectLst/>
                        <a:latin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013"/>
                  </a:ext>
                </a:extLst>
              </a:tr>
            </a:tbl>
          </a:graphicData>
        </a:graphic>
      </p:graphicFrame>
      <p:sp>
        <p:nvSpPr>
          <p:cNvPr id="3" name="TextBox 2">
            <a:extLst>
              <a:ext uri="{FF2B5EF4-FFF2-40B4-BE49-F238E27FC236}">
                <a16:creationId xmlns:a16="http://schemas.microsoft.com/office/drawing/2014/main" id="{B25FE963-FD14-4CC3-91E7-ECC9EFC46CC8}"/>
              </a:ext>
            </a:extLst>
          </p:cNvPr>
          <p:cNvSpPr txBox="1"/>
          <p:nvPr/>
        </p:nvSpPr>
        <p:spPr>
          <a:xfrm>
            <a:off x="2514600" y="457200"/>
            <a:ext cx="316926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Land requirement &amp; Greenbelt </a:t>
            </a:r>
            <a:endParaRPr lang="en-IN" b="1"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7DE094E-18AA-49F8-9BCC-760CA4A0DA05}"/>
              </a:ext>
            </a:extLst>
          </p:cNvPr>
          <p:cNvSpPr/>
          <p:nvPr/>
        </p:nvSpPr>
        <p:spPr>
          <a:xfrm>
            <a:off x="990599" y="5486400"/>
            <a:ext cx="7539879" cy="461665"/>
          </a:xfrm>
          <a:prstGeom prst="rect">
            <a:avLst/>
          </a:prstGeom>
        </p:spPr>
        <p:txBody>
          <a:bodyPr wrap="square">
            <a:spAutoFit/>
          </a:bodyPr>
          <a:lstStyle/>
          <a:p>
            <a:pPr lvl="0" fontAlgn="base">
              <a:spcBef>
                <a:spcPts val="300"/>
              </a:spcBef>
              <a:defRPr/>
            </a:pPr>
            <a:r>
              <a:rPr lang="en-US" sz="1200" b="1" dirty="0">
                <a:latin typeface="Calibri" panose="020F0502020204030204" pitchFamily="34" charset="0"/>
                <a:cs typeface="Calibri" panose="020F0502020204030204" pitchFamily="34" charset="0"/>
              </a:rPr>
              <a:t>6.171 Ha (15.249 Ac) within ATPS site boundary; Stage -1 online application for Forest clearance (Proposal no: FP/MP/THE/130772/2021) </a:t>
            </a:r>
            <a:endParaRPr lang="en-IN" sz="1200" b="1" dirty="0">
              <a:latin typeface="Calibri" panose="020F0502020204030204" pitchFamily="34" charset="0"/>
              <a:cs typeface="Calibri" panose="020F0502020204030204" pitchFamily="34" charset="0"/>
            </a:endParaRPr>
          </a:p>
        </p:txBody>
      </p:sp>
      <p:sp>
        <p:nvSpPr>
          <p:cNvPr id="11" name="Right Arrow 14">
            <a:hlinkClick r:id="rId3" action="ppaction://hlinksldjump"/>
            <a:extLst>
              <a:ext uri="{FF2B5EF4-FFF2-40B4-BE49-F238E27FC236}">
                <a16:creationId xmlns:a16="http://schemas.microsoft.com/office/drawing/2014/main" id="{4FF37C1B-FCC0-4CAC-8DBB-D6C38A438B5A}"/>
              </a:ext>
            </a:extLst>
          </p:cNvPr>
          <p:cNvSpPr/>
          <p:nvPr/>
        </p:nvSpPr>
        <p:spPr>
          <a:xfrm>
            <a:off x="541103" y="6025642"/>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D4BEC3B3-2F38-4F52-A0F6-BD4ACDE7B4CD}"/>
              </a:ext>
            </a:extLst>
          </p:cNvPr>
          <p:cNvSpPr txBox="1"/>
          <p:nvPr/>
        </p:nvSpPr>
        <p:spPr>
          <a:xfrm>
            <a:off x="303108" y="6271678"/>
            <a:ext cx="107651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Back to TOR Q</a:t>
            </a:r>
            <a:endParaRPr lang="en-IN" sz="1200" dirty="0">
              <a:latin typeface="Calibri" panose="020F0502020204030204" pitchFamily="34" charset="0"/>
              <a:cs typeface="Calibri" panose="020F0502020204030204" pitchFamily="34" charset="0"/>
            </a:endParaRPr>
          </a:p>
        </p:txBody>
      </p:sp>
      <p:sp>
        <p:nvSpPr>
          <p:cNvPr id="15" name="Right Arrow 14">
            <a:hlinkClick r:id="rId4" action="ppaction://hlinksldjump"/>
            <a:extLst>
              <a:ext uri="{FF2B5EF4-FFF2-40B4-BE49-F238E27FC236}">
                <a16:creationId xmlns:a16="http://schemas.microsoft.com/office/drawing/2014/main" id="{813934B6-454F-4649-BCF2-46057268C036}"/>
              </a:ext>
            </a:extLst>
          </p:cNvPr>
          <p:cNvSpPr/>
          <p:nvPr/>
        </p:nvSpPr>
        <p:spPr>
          <a:xfrm>
            <a:off x="5823425" y="6209631"/>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CB121E0F-B96B-41C7-9AD9-A1EEBAC55649}"/>
              </a:ext>
            </a:extLst>
          </p:cNvPr>
          <p:cNvSpPr txBox="1"/>
          <p:nvPr/>
        </p:nvSpPr>
        <p:spPr>
          <a:xfrm>
            <a:off x="5930800" y="6352401"/>
            <a:ext cx="47000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Map</a:t>
            </a:r>
            <a:endParaRPr lang="en-IN"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318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37086" y="-3957966"/>
            <a:ext cx="69828" cy="890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Land area break up of proposed 1x660 MW unit   </a:t>
            </a:r>
          </a:p>
        </p:txBody>
      </p:sp>
      <p:sp>
        <p:nvSpPr>
          <p:cNvPr id="3" name="Slide Number Placeholder 2"/>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19</a:t>
            </a:fld>
            <a:endParaRPr lang="en-US" sz="1400" b="1" dirty="0">
              <a:solidFill>
                <a:schemeClr val="tx2"/>
              </a:solidFill>
              <a:latin typeface="Calibri" pitchFamily="34" charset="0"/>
              <a:cs typeface="Calibri" pitchFamily="34" charset="0"/>
            </a:endParaRPr>
          </a:p>
        </p:txBody>
      </p:sp>
      <p:sp>
        <p:nvSpPr>
          <p:cNvPr id="11" name="TextBox 10">
            <a:extLst>
              <a:ext uri="{FF2B5EF4-FFF2-40B4-BE49-F238E27FC236}">
                <a16:creationId xmlns:a16="http://schemas.microsoft.com/office/drawing/2014/main" id="{756BA772-3A54-43EE-9757-A292EEA5F24A}"/>
              </a:ext>
            </a:extLst>
          </p:cNvPr>
          <p:cNvSpPr txBox="1"/>
          <p:nvPr/>
        </p:nvSpPr>
        <p:spPr>
          <a:xfrm>
            <a:off x="3915600" y="6461973"/>
            <a:ext cx="185980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Additional ash pond location ,ap</a:t>
            </a:r>
            <a:endParaRPr lang="en-IN" sz="1000" dirty="0">
              <a:latin typeface="Calibri" panose="020F0502020204030204" pitchFamily="34"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9D3953FF-612A-460A-BEC6-EF897C8377D9}"/>
              </a:ext>
            </a:extLst>
          </p:cNvPr>
          <p:cNvGraphicFramePr>
            <a:graphicFrameLocks noGrp="1"/>
          </p:cNvGraphicFramePr>
          <p:nvPr>
            <p:extLst>
              <p:ext uri="{D42A27DB-BD31-4B8C-83A1-F6EECF244321}">
                <p14:modId xmlns:p14="http://schemas.microsoft.com/office/powerpoint/2010/main" val="2603122586"/>
              </p:ext>
            </p:extLst>
          </p:nvPr>
        </p:nvGraphicFramePr>
        <p:xfrm>
          <a:off x="762000" y="914400"/>
          <a:ext cx="7105339" cy="3670554"/>
        </p:xfrm>
        <a:graphic>
          <a:graphicData uri="http://schemas.openxmlformats.org/drawingml/2006/table">
            <a:tbl>
              <a:tblPr firstRow="1" firstCol="1" lastRow="1" lastCol="1" bandRow="1" bandCol="1">
                <a:tableStyleId>{5940675A-B579-460E-94D1-54222C63F5DA}</a:tableStyleId>
              </a:tblPr>
              <a:tblGrid>
                <a:gridCol w="653764">
                  <a:extLst>
                    <a:ext uri="{9D8B030D-6E8A-4147-A177-3AD203B41FA5}">
                      <a16:colId xmlns:a16="http://schemas.microsoft.com/office/drawing/2014/main" val="3820574763"/>
                    </a:ext>
                  </a:extLst>
                </a:gridCol>
                <a:gridCol w="3881584">
                  <a:extLst>
                    <a:ext uri="{9D8B030D-6E8A-4147-A177-3AD203B41FA5}">
                      <a16:colId xmlns:a16="http://schemas.microsoft.com/office/drawing/2014/main" val="193005575"/>
                    </a:ext>
                  </a:extLst>
                </a:gridCol>
                <a:gridCol w="112853">
                  <a:extLst>
                    <a:ext uri="{9D8B030D-6E8A-4147-A177-3AD203B41FA5}">
                      <a16:colId xmlns:a16="http://schemas.microsoft.com/office/drawing/2014/main" val="3543837583"/>
                    </a:ext>
                  </a:extLst>
                </a:gridCol>
                <a:gridCol w="1073315">
                  <a:extLst>
                    <a:ext uri="{9D8B030D-6E8A-4147-A177-3AD203B41FA5}">
                      <a16:colId xmlns:a16="http://schemas.microsoft.com/office/drawing/2014/main" val="2153964204"/>
                    </a:ext>
                  </a:extLst>
                </a:gridCol>
                <a:gridCol w="1383823">
                  <a:extLst>
                    <a:ext uri="{9D8B030D-6E8A-4147-A177-3AD203B41FA5}">
                      <a16:colId xmlns:a16="http://schemas.microsoft.com/office/drawing/2014/main" val="3844565237"/>
                    </a:ext>
                  </a:extLst>
                </a:gridCol>
              </a:tblGrid>
              <a:tr h="0">
                <a:tc>
                  <a:txBody>
                    <a:bodyPr/>
                    <a:lstStyle/>
                    <a:p>
                      <a:pPr algn="ctr">
                        <a:lnSpc>
                          <a:spcPct val="115000"/>
                        </a:lnSpc>
                        <a:spcAft>
                          <a:spcPts val="0"/>
                        </a:spcAft>
                      </a:pPr>
                      <a:r>
                        <a:rPr lang="en-US" sz="2000" b="1" dirty="0">
                          <a:solidFill>
                            <a:schemeClr val="bg1"/>
                          </a:solidFill>
                          <a:effectLst/>
                          <a:latin typeface="Calibri" panose="020F0502020204030204" pitchFamily="34" charset="0"/>
                          <a:cs typeface="Calibri" panose="020F0502020204030204" pitchFamily="34" charset="0"/>
                        </a:rPr>
                        <a:t>S. No</a:t>
                      </a:r>
                      <a:endParaRPr lang="en-IN"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solidFill>
                  </a:tcPr>
                </a:tc>
                <a:tc>
                  <a:txBody>
                    <a:bodyPr/>
                    <a:lstStyle/>
                    <a:p>
                      <a:pPr algn="ctr">
                        <a:lnSpc>
                          <a:spcPct val="115000"/>
                        </a:lnSpc>
                        <a:spcAft>
                          <a:spcPts val="0"/>
                        </a:spcAft>
                      </a:pPr>
                      <a:r>
                        <a:rPr lang="en-US" sz="2000" b="1" dirty="0">
                          <a:solidFill>
                            <a:schemeClr val="bg1"/>
                          </a:solidFill>
                          <a:effectLst/>
                          <a:latin typeface="Calibri" panose="020F0502020204030204" pitchFamily="34" charset="0"/>
                          <a:cs typeface="Calibri" panose="020F0502020204030204" pitchFamily="34" charset="0"/>
                        </a:rPr>
                        <a:t>Description</a:t>
                      </a:r>
                      <a:endParaRPr lang="en-IN"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solidFill>
                  </a:tcPr>
                </a:tc>
                <a:tc gridSpan="2">
                  <a:txBody>
                    <a:bodyPr/>
                    <a:lstStyle/>
                    <a:p>
                      <a:pPr algn="ctr">
                        <a:lnSpc>
                          <a:spcPct val="115000"/>
                        </a:lnSpc>
                        <a:spcAft>
                          <a:spcPts val="0"/>
                        </a:spcAft>
                      </a:pPr>
                      <a:r>
                        <a:rPr lang="en-US" sz="2000" b="1" dirty="0">
                          <a:solidFill>
                            <a:schemeClr val="bg1"/>
                          </a:solidFill>
                          <a:effectLst/>
                          <a:latin typeface="Calibri" panose="020F0502020204030204" pitchFamily="34" charset="0"/>
                          <a:cs typeface="Calibri" panose="020F0502020204030204" pitchFamily="34" charset="0"/>
                        </a:rPr>
                        <a:t>Area (acres)</a:t>
                      </a:r>
                      <a:endParaRPr lang="en-IN"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solidFill>
                  </a:tcPr>
                </a:tc>
                <a:tc hMerge="1">
                  <a:txBody>
                    <a:bodyPr/>
                    <a:lstStyle/>
                    <a:p>
                      <a:pPr algn="ctr">
                        <a:lnSpc>
                          <a:spcPct val="115000"/>
                        </a:lnSpc>
                        <a:spcAft>
                          <a:spcPts val="0"/>
                        </a:spcAft>
                      </a:pP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solidFill>
                  </a:tcPr>
                </a:tc>
                <a:tc>
                  <a:txBody>
                    <a:bodyPr/>
                    <a:lstStyle/>
                    <a:p>
                      <a:pPr algn="ctr">
                        <a:lnSpc>
                          <a:spcPct val="115000"/>
                        </a:lnSpc>
                        <a:spcAft>
                          <a:spcPts val="0"/>
                        </a:spcAft>
                      </a:pPr>
                      <a:r>
                        <a:rPr lang="en-US" sz="2000" b="1" dirty="0">
                          <a:solidFill>
                            <a:schemeClr val="bg1"/>
                          </a:solidFill>
                          <a:effectLst/>
                          <a:latin typeface="Calibri" panose="020F0502020204030204" pitchFamily="34" charset="0"/>
                          <a:cs typeface="Calibri" panose="020F0502020204030204" pitchFamily="34" charset="0"/>
                        </a:rPr>
                        <a:t>%</a:t>
                      </a:r>
                      <a:endParaRPr lang="en-IN"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solidFill>
                      <a:schemeClr val="accent1"/>
                    </a:solidFill>
                  </a:tcPr>
                </a:tc>
                <a:extLst>
                  <a:ext uri="{0D108BD9-81ED-4DB2-BD59-A6C34878D82A}">
                    <a16:rowId xmlns:a16="http://schemas.microsoft.com/office/drawing/2014/main" val="3899350747"/>
                  </a:ext>
                </a:extLst>
              </a:tr>
              <a:tr h="185420">
                <a:tc gridSpan="5">
                  <a:txBody>
                    <a:bodyPr/>
                    <a:lstStyle/>
                    <a:p>
                      <a:pPr marL="66675">
                        <a:lnSpc>
                          <a:spcPct val="115000"/>
                        </a:lnSpc>
                        <a:spcAft>
                          <a:spcPts val="0"/>
                        </a:spcAft>
                      </a:pPr>
                      <a:r>
                        <a:rPr lang="en-US" sz="2000" dirty="0">
                          <a:effectLst/>
                          <a:latin typeface="Calibri" panose="020F0502020204030204" pitchFamily="34" charset="0"/>
                          <a:cs typeface="Calibri" panose="020F0502020204030204" pitchFamily="34" charset="0"/>
                        </a:rPr>
                        <a:t>A. Within the plant boundary</a:t>
                      </a:r>
                      <a:endParaRPr lang="en-IN" sz="20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86515166"/>
                  </a:ext>
                </a:extLst>
              </a:tr>
              <a:tr h="185420">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1</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Main plant &amp; equipment</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21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21</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9.42</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253612325"/>
                  </a:ext>
                </a:extLst>
              </a:tr>
              <a:tr h="185420">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2</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Coal handling plant</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61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a:effectLst/>
                          <a:latin typeface="Calibri" panose="020F0502020204030204" pitchFamily="34" charset="0"/>
                          <a:cs typeface="Calibri" panose="020F0502020204030204" pitchFamily="34" charset="0"/>
                        </a:rPr>
                        <a:t>61</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27.35</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82297186"/>
                  </a:ext>
                </a:extLst>
              </a:tr>
              <a:tr h="185420">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3</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Water facilities including cooling tower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30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a:effectLst/>
                          <a:latin typeface="Calibri" panose="020F0502020204030204" pitchFamily="34" charset="0"/>
                          <a:cs typeface="Calibri" panose="020F0502020204030204" pitchFamily="34" charset="0"/>
                        </a:rPr>
                        <a:t>30</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13.45</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340837501"/>
                  </a:ext>
                </a:extLst>
              </a:tr>
              <a:tr h="185420">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4</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Switch yard</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13</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a:effectLst/>
                          <a:latin typeface="Calibri" panose="020F0502020204030204" pitchFamily="34" charset="0"/>
                          <a:cs typeface="Calibri" panose="020F0502020204030204" pitchFamily="34" charset="0"/>
                        </a:rPr>
                        <a:t>13</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5.83</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045634075"/>
                  </a:ext>
                </a:extLst>
              </a:tr>
              <a:tr h="186690">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5</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Misc. (Plant boundary, road etc.)</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21.6</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21.6</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9.69</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554391923"/>
                  </a:ext>
                </a:extLst>
              </a:tr>
              <a:tr h="234315">
                <a:tc>
                  <a:txBody>
                    <a:bodyPr/>
                    <a:lstStyle/>
                    <a:p>
                      <a:pPr marL="2540" algn="ctr">
                        <a:lnSpc>
                          <a:spcPct val="115000"/>
                        </a:lnSpc>
                        <a:spcAft>
                          <a:spcPts val="0"/>
                        </a:spcAft>
                      </a:pPr>
                      <a:r>
                        <a:rPr lang="en-US" sz="2000">
                          <a:effectLst/>
                          <a:latin typeface="Calibri" panose="020F0502020204030204" pitchFamily="34" charset="0"/>
                          <a:cs typeface="Calibri" panose="020F0502020204030204" pitchFamily="34" charset="0"/>
                        </a:rPr>
                        <a:t>6</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algn="l">
                        <a:lnSpc>
                          <a:spcPct val="115000"/>
                        </a:lnSpc>
                        <a:spcAft>
                          <a:spcPts val="0"/>
                        </a:spcAft>
                      </a:pPr>
                      <a:r>
                        <a:rPr lang="en-US" sz="2000" dirty="0">
                          <a:effectLst/>
                          <a:latin typeface="Calibri" panose="020F0502020204030204" pitchFamily="34" charset="0"/>
                          <a:cs typeface="Calibri" panose="020F0502020204030204" pitchFamily="34" charset="0"/>
                        </a:rPr>
                        <a:t>Greenbelt</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hMerge="1">
                  <a:txBody>
                    <a:bodyPr/>
                    <a:lstStyle/>
                    <a:p>
                      <a:pPr>
                        <a:lnSpc>
                          <a:spcPct val="115000"/>
                        </a:lnSpc>
                        <a:spcAft>
                          <a:spcPts val="0"/>
                        </a:spcAft>
                      </a:pPr>
                      <a:r>
                        <a:rPr lang="en-US" sz="1400">
                          <a:effectLst/>
                        </a:rPr>
                        <a:t>76.4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dirty="0">
                          <a:effectLst/>
                          <a:latin typeface="Calibri" panose="020F0502020204030204" pitchFamily="34" charset="0"/>
                          <a:cs typeface="Calibri" panose="020F0502020204030204" pitchFamily="34" charset="0"/>
                        </a:rPr>
                        <a:t>76.4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15000"/>
                        </a:lnSpc>
                        <a:spcAft>
                          <a:spcPts val="0"/>
                        </a:spcAft>
                      </a:pPr>
                      <a:r>
                        <a:rPr lang="en-US" sz="2000" kern="1200" dirty="0">
                          <a:solidFill>
                            <a:schemeClr val="tx1"/>
                          </a:solidFill>
                          <a:effectLst/>
                          <a:latin typeface="Calibri" panose="020F0502020204030204" pitchFamily="34" charset="0"/>
                          <a:ea typeface="+mn-ea"/>
                          <a:cs typeface="Calibri" panose="020F0502020204030204" pitchFamily="34" charset="0"/>
                        </a:rPr>
                        <a:t>34.26</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407193996"/>
                  </a:ext>
                </a:extLst>
              </a:tr>
              <a:tr h="95368">
                <a:tc>
                  <a:txBody>
                    <a:bodyPr/>
                    <a:lstStyle/>
                    <a:p>
                      <a:pPr>
                        <a:lnSpc>
                          <a:spcPct val="115000"/>
                        </a:lnSpc>
                        <a:spcAft>
                          <a:spcPts val="0"/>
                        </a:spcAft>
                      </a:pPr>
                      <a:r>
                        <a:rPr lang="en-US" sz="2000">
                          <a:effectLst/>
                          <a:latin typeface="Calibri" panose="020F0502020204030204" pitchFamily="34" charset="0"/>
                          <a:cs typeface="Calibri" panose="020F0502020204030204" pitchFamily="34" charset="0"/>
                        </a:rPr>
                        <a:t> </a:t>
                      </a:r>
                      <a:endParaRPr lang="en-IN" sz="200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gridSpan="2">
                  <a:txBody>
                    <a:bodyPr/>
                    <a:lstStyle/>
                    <a:p>
                      <a:pPr marL="68580">
                        <a:lnSpc>
                          <a:spcPct val="115000"/>
                        </a:lnSpc>
                        <a:spcAft>
                          <a:spcPts val="0"/>
                        </a:spcAft>
                      </a:pPr>
                      <a:r>
                        <a:rPr lang="en-US" sz="2000" b="1" dirty="0">
                          <a:effectLst/>
                          <a:latin typeface="Calibri" panose="020F0502020204030204" pitchFamily="34" charset="0"/>
                          <a:cs typeface="Calibri" panose="020F0502020204030204" pitchFamily="34" charset="0"/>
                        </a:rPr>
                        <a:t>Total(A)</a:t>
                      </a:r>
                      <a:endParaRPr lang="en-IN" sz="2000" b="1"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hMerge="1">
                  <a:txBody>
                    <a:bodyPr/>
                    <a:lstStyle/>
                    <a:p>
                      <a:pPr marL="68580">
                        <a:lnSpc>
                          <a:spcPct val="115000"/>
                        </a:lnSpc>
                        <a:spcAft>
                          <a:spcPts val="0"/>
                        </a:spcAft>
                      </a:pPr>
                      <a:r>
                        <a:rPr lang="en-US" sz="1400" dirty="0">
                          <a:effectLst/>
                        </a:rPr>
                        <a:t>223</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a:txBody>
                    <a:bodyPr/>
                    <a:lstStyle/>
                    <a:p>
                      <a:pPr marL="68580" algn="ctr">
                        <a:lnSpc>
                          <a:spcPct val="115000"/>
                        </a:lnSpc>
                        <a:spcAft>
                          <a:spcPts val="0"/>
                        </a:spcAft>
                      </a:pPr>
                      <a:r>
                        <a:rPr lang="en-US" sz="2000" b="1" dirty="0">
                          <a:effectLst/>
                          <a:latin typeface="Calibri" panose="020F0502020204030204" pitchFamily="34" charset="0"/>
                          <a:cs typeface="Calibri" panose="020F0502020204030204" pitchFamily="34" charset="0"/>
                        </a:rPr>
                        <a:t>223</a:t>
                      </a:r>
                      <a:endParaRPr lang="en-IN" sz="2000" b="1"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tc>
                  <a:txBody>
                    <a:bodyPr/>
                    <a:lstStyle/>
                    <a:p>
                      <a:pPr marL="68580" algn="ctr">
                        <a:lnSpc>
                          <a:spcPct val="115000"/>
                        </a:lnSpc>
                        <a:spcAft>
                          <a:spcPts val="0"/>
                        </a:spcAft>
                      </a:pPr>
                      <a:r>
                        <a:rPr lang="en-US" sz="2000" b="1" dirty="0">
                          <a:effectLst/>
                          <a:latin typeface="Calibri" panose="020F0502020204030204" pitchFamily="34" charset="0"/>
                          <a:cs typeface="Calibri" panose="020F0502020204030204" pitchFamily="34" charset="0"/>
                        </a:rPr>
                        <a:t>100</a:t>
                      </a:r>
                      <a:endParaRPr lang="en-IN" sz="2000" b="1" dirty="0">
                        <a:effectLst/>
                        <a:latin typeface="Calibri" panose="020F0502020204030204" pitchFamily="34" charset="0"/>
                        <a:ea typeface="Arial" panose="020B0604020202020204" pitchFamily="34" charset="0"/>
                        <a:cs typeface="Calibri" panose="020F0502020204030204" pitchFamily="34" charset="0"/>
                      </a:endParaRPr>
                    </a:p>
                  </a:txBody>
                  <a:tcPr marL="0" marR="0" marT="0" marB="0"/>
                </a:tc>
                <a:extLst>
                  <a:ext uri="{0D108BD9-81ED-4DB2-BD59-A6C34878D82A}">
                    <a16:rowId xmlns:a16="http://schemas.microsoft.com/office/drawing/2014/main" val="1686285186"/>
                  </a:ext>
                </a:extLst>
              </a:tr>
            </a:tbl>
          </a:graphicData>
        </a:graphic>
      </p:graphicFrame>
      <p:sp>
        <p:nvSpPr>
          <p:cNvPr id="13" name="Right Arrow 14">
            <a:hlinkClick r:id="rId3" action="ppaction://hlinksldjump"/>
            <a:extLst>
              <a:ext uri="{FF2B5EF4-FFF2-40B4-BE49-F238E27FC236}">
                <a16:creationId xmlns:a16="http://schemas.microsoft.com/office/drawing/2014/main" id="{B5CAB6B5-4FF2-432F-B0EE-2AA73F85F0F9}"/>
              </a:ext>
            </a:extLst>
          </p:cNvPr>
          <p:cNvSpPr/>
          <p:nvPr/>
        </p:nvSpPr>
        <p:spPr>
          <a:xfrm>
            <a:off x="7526003" y="5221014"/>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4D82CEE9-4ADB-4DCC-8B95-C1252254721B}"/>
              </a:ext>
            </a:extLst>
          </p:cNvPr>
          <p:cNvSpPr txBox="1"/>
          <p:nvPr/>
        </p:nvSpPr>
        <p:spPr>
          <a:xfrm>
            <a:off x="7585364" y="5455897"/>
            <a:ext cx="540533" cy="276999"/>
          </a:xfrm>
          <a:prstGeom prst="rect">
            <a:avLst/>
          </a:prstGeom>
          <a:noFill/>
        </p:spPr>
        <p:txBody>
          <a:bodyPr wrap="none" rtlCol="0">
            <a:spAutoFit/>
          </a:bodyPr>
          <a:lstStyle/>
          <a:p>
            <a:r>
              <a:rPr lang="en-US" sz="1200" dirty="0"/>
              <a:t>Map  </a:t>
            </a:r>
            <a:endParaRPr lang="en-IN" sz="1200" dirty="0"/>
          </a:p>
        </p:txBody>
      </p:sp>
      <p:sp>
        <p:nvSpPr>
          <p:cNvPr id="15" name="Right Arrow 14">
            <a:hlinkClick r:id="rId4" action="ppaction://hlinksldjump"/>
            <a:extLst>
              <a:ext uri="{FF2B5EF4-FFF2-40B4-BE49-F238E27FC236}">
                <a16:creationId xmlns:a16="http://schemas.microsoft.com/office/drawing/2014/main" id="{DE4B771A-A5FF-413B-A054-3534C4E6C327}"/>
              </a:ext>
            </a:extLst>
          </p:cNvPr>
          <p:cNvSpPr/>
          <p:nvPr/>
        </p:nvSpPr>
        <p:spPr>
          <a:xfrm>
            <a:off x="541103" y="51054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DD7FD1D2-FD28-47CC-8540-D5959ADC6935}"/>
              </a:ext>
            </a:extLst>
          </p:cNvPr>
          <p:cNvSpPr txBox="1"/>
          <p:nvPr/>
        </p:nvSpPr>
        <p:spPr>
          <a:xfrm>
            <a:off x="303108" y="5351436"/>
            <a:ext cx="107651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Back to TOR Q</a:t>
            </a:r>
            <a:endParaRPr lang="en-IN"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2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7124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200" y="76200"/>
            <a:ext cx="7920880" cy="5334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Categorization  and project details</a:t>
            </a: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a:t>
            </a:fld>
            <a:endParaRPr lang="en-US" sz="1400" b="1" dirty="0">
              <a:solidFill>
                <a:schemeClr val="tx2"/>
              </a:solidFill>
              <a:latin typeface="Calibri" pitchFamily="34" charset="0"/>
              <a:cs typeface="Calibri" pitchFamily="34" charset="0"/>
            </a:endParaRPr>
          </a:p>
        </p:txBody>
      </p:sp>
      <p:graphicFrame>
        <p:nvGraphicFramePr>
          <p:cNvPr id="25" name="Group 37"/>
          <p:cNvGraphicFramePr>
            <a:graphicFrameLocks noGrp="1"/>
          </p:cNvGraphicFramePr>
          <p:nvPr>
            <p:extLst>
              <p:ext uri="{D42A27DB-BD31-4B8C-83A1-F6EECF244321}">
                <p14:modId xmlns:p14="http://schemas.microsoft.com/office/powerpoint/2010/main" val="2248056337"/>
              </p:ext>
            </p:extLst>
          </p:nvPr>
        </p:nvGraphicFramePr>
        <p:xfrm>
          <a:off x="213368" y="829371"/>
          <a:ext cx="8748252" cy="5368320"/>
        </p:xfrm>
        <a:graphic>
          <a:graphicData uri="http://schemas.openxmlformats.org/drawingml/2006/table">
            <a:tbl>
              <a:tblPr>
                <a:tableStyleId>{616DA210-FB5B-4158-B5E0-FEB733F419BA}</a:tableStyleId>
              </a:tblPr>
              <a:tblGrid>
                <a:gridCol w="1814052">
                  <a:extLst>
                    <a:ext uri="{9D8B030D-6E8A-4147-A177-3AD203B41FA5}">
                      <a16:colId xmlns:a16="http://schemas.microsoft.com/office/drawing/2014/main" val="20000"/>
                    </a:ext>
                  </a:extLst>
                </a:gridCol>
                <a:gridCol w="6934200">
                  <a:extLst>
                    <a:ext uri="{9D8B030D-6E8A-4147-A177-3AD203B41FA5}">
                      <a16:colId xmlns:a16="http://schemas.microsoft.com/office/drawing/2014/main" val="1944898071"/>
                    </a:ext>
                  </a:extLst>
                </a:gridCol>
              </a:tblGrid>
              <a:tr h="33144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a:ln>
                            <a:noFill/>
                          </a:ln>
                          <a:solidFill>
                            <a:srgbClr val="008000"/>
                          </a:solidFill>
                          <a:effectLst/>
                          <a:latin typeface="Calibri" panose="020F0502020204030204" pitchFamily="34" charset="0"/>
                          <a:cs typeface="Calibri" panose="020F0502020204030204" pitchFamily="34" charset="0"/>
                        </a:rPr>
                        <a:t>EIA Notification – 14.09.2006 No.S.O.1533  &amp; Subsequent Amendments</a:t>
                      </a:r>
                      <a:endParaRPr kumimoji="0" lang="en-US" sz="2000" b="1" i="0" u="none" strike="noStrike" cap="none" normalizeH="0" baseline="0" dirty="0">
                        <a:ln>
                          <a:noFill/>
                        </a:ln>
                        <a:solidFill>
                          <a:srgbClr val="008000"/>
                        </a:solidFill>
                        <a:effectLst/>
                        <a:latin typeface="Calibri" panose="020F0502020204030204" pitchFamily="34" charset="0"/>
                        <a:cs typeface="Calibri" panose="020F0502020204030204" pitchFamily="34" charset="0"/>
                      </a:endParaRPr>
                    </a:p>
                  </a:txBody>
                  <a:tcPr anchor="ct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0"/>
                  </a:ext>
                </a:extLst>
              </a:tr>
              <a:tr h="331440">
                <a:tc>
                  <a:txBody>
                    <a:bodyPr/>
                    <a:lstStyle/>
                    <a:p>
                      <a:pPr marL="0" marR="0" lvl="0" indent="0" algn="just" defTabSz="914400" rtl="0" eaLnBrk="0" fontAlgn="base" latinLnBrk="0" hangingPunct="0">
                        <a:lnSpc>
                          <a:spcPct val="100000"/>
                        </a:lnSpc>
                        <a:spcBef>
                          <a:spcPts val="300"/>
                        </a:spcBef>
                        <a:spcAft>
                          <a:spcPct val="0"/>
                        </a:spcAft>
                        <a:buClrTx/>
                        <a:buSzTx/>
                        <a:buFontTx/>
                        <a:buNone/>
                        <a:tabLst/>
                      </a:pPr>
                      <a:r>
                        <a:rPr kumimoji="0" lang="en-US" sz="1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Project Activity </a:t>
                      </a:r>
                      <a:endParaRPr kumimoji="0" lang="en-US" sz="1800" b="1" i="0"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just" defTabSz="914400" rtl="0" eaLnBrk="0" fontAlgn="base" latinLnBrk="0" hangingPunct="0">
                        <a:lnSpc>
                          <a:spcPct val="100000"/>
                        </a:lnSpc>
                        <a:spcBef>
                          <a:spcPts val="300"/>
                        </a:spcBef>
                        <a:spcAft>
                          <a:spcPct val="0"/>
                        </a:spcAft>
                        <a:buClrTx/>
                        <a:buSzTx/>
                        <a:buFontTx/>
                        <a:buNone/>
                        <a:tabLst/>
                      </a:pPr>
                      <a:r>
                        <a:rPr lang="en-US" sz="1800" b="1" kern="1200" baseline="0">
                          <a:solidFill>
                            <a:srgbClr val="0000FF"/>
                          </a:solidFill>
                          <a:latin typeface="Calibri" panose="020F0502020204030204" pitchFamily="34" charset="0"/>
                          <a:ea typeface="+mn-ea"/>
                          <a:cs typeface="Calibri" panose="020F0502020204030204" pitchFamily="34" charset="0"/>
                        </a:rPr>
                        <a:t>Project/Activity 1 (d) –  Thermal Power Plants</a:t>
                      </a:r>
                      <a:endParaRPr kumimoji="0" lang="en-US" sz="1800" b="1" i="0"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247680">
                <a:tc>
                  <a:txBody>
                    <a:bodyPr/>
                    <a:lstStyle/>
                    <a:p>
                      <a:pPr marL="0" marR="0" lvl="0" indent="0" algn="just" defTabSz="914400" rtl="0" eaLnBrk="0" fontAlgn="base" latinLnBrk="0" hangingPunct="0">
                        <a:lnSpc>
                          <a:spcPct val="100000"/>
                        </a:lnSpc>
                        <a:spcBef>
                          <a:spcPts val="300"/>
                        </a:spcBef>
                        <a:spcAft>
                          <a:spcPct val="0"/>
                        </a:spcAft>
                        <a:buClrTx/>
                        <a:buSzTx/>
                        <a:buFontTx/>
                        <a:buNone/>
                        <a:tabLst/>
                      </a:pPr>
                      <a:r>
                        <a:rPr kumimoji="0" lang="en-US" sz="1800" b="1" u="none" strike="noStrike" kern="1200" cap="none" normalizeH="0" baseline="0" dirty="0">
                          <a:ln>
                            <a:noFill/>
                          </a:ln>
                          <a:solidFill>
                            <a:srgbClr val="00B050"/>
                          </a:solidFill>
                          <a:effectLst/>
                          <a:latin typeface="Calibri" panose="020F0502020204030204" pitchFamily="34" charset="0"/>
                          <a:cs typeface="Calibri" panose="020F0502020204030204" pitchFamily="34" charset="0"/>
                        </a:rPr>
                        <a:t>Project Category </a:t>
                      </a:r>
                      <a:endParaRPr kumimoji="0" lang="en-US" sz="1800" b="1" i="0"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endParaRP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just" defTabSz="914400" rtl="0" eaLnBrk="0" fontAlgn="base" latinLnBrk="0" hangingPunct="0">
                        <a:lnSpc>
                          <a:spcPct val="100000"/>
                        </a:lnSpc>
                        <a:spcBef>
                          <a:spcPts val="300"/>
                        </a:spcBef>
                        <a:spcAft>
                          <a:spcPct val="0"/>
                        </a:spcAft>
                        <a:buClrTx/>
                        <a:buSzTx/>
                        <a:buFontTx/>
                        <a:buNone/>
                        <a:tabLst/>
                      </a:pPr>
                      <a:r>
                        <a:rPr lang="en-US" sz="1800" b="1" kern="1200" baseline="0" dirty="0">
                          <a:solidFill>
                            <a:srgbClr val="00B050"/>
                          </a:solidFill>
                          <a:latin typeface="Calibri" panose="020F0502020204030204" pitchFamily="34" charset="0"/>
                          <a:ea typeface="+mn-ea"/>
                          <a:cs typeface="Calibri" panose="020F0502020204030204" pitchFamily="34" charset="0"/>
                        </a:rPr>
                        <a:t>Category A : &gt;= 500 MW (coal /lignite / </a:t>
                      </a:r>
                      <a:r>
                        <a:rPr lang="en-IN" sz="1800" b="1" kern="1200" baseline="0" dirty="0">
                          <a:solidFill>
                            <a:srgbClr val="00B050"/>
                          </a:solidFill>
                          <a:latin typeface="Calibri" panose="020F0502020204030204" pitchFamily="34" charset="0"/>
                          <a:ea typeface="+mn-ea"/>
                          <a:cs typeface="Calibri" panose="020F0502020204030204" pitchFamily="34" charset="0"/>
                        </a:rPr>
                        <a:t>naphtha and gas based)</a:t>
                      </a:r>
                      <a:endParaRPr kumimoji="0" lang="en-US" sz="1800" b="1" i="0"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endParaRPr>
                    </a:p>
                  </a:txBody>
                  <a:tcPr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0">
                <a:tc gridSpan="2">
                  <a:txBody>
                    <a:bodyPr/>
                    <a:lstStyle/>
                    <a:p>
                      <a:pPr marL="0" marR="0" lvl="0" indent="0" algn="ctr" defTabSz="914400" rtl="0" eaLnBrk="0" fontAlgn="base" latinLnBrk="0" hangingPunct="0">
                        <a:lnSpc>
                          <a:spcPct val="100000"/>
                        </a:lnSpc>
                        <a:spcBef>
                          <a:spcPts val="300"/>
                        </a:spcBef>
                        <a:spcAft>
                          <a:spcPct val="0"/>
                        </a:spcAft>
                        <a:buClrTx/>
                        <a:buSzTx/>
                        <a:buFontTx/>
                        <a:buNone/>
                        <a:tabLst/>
                        <a:defRPr/>
                      </a:pPr>
                      <a:r>
                        <a:rPr kumimoji="0" lang="en-US" sz="2000" b="1" u="none" strike="noStrike" kern="1200" cap="none" normalizeH="0" baseline="0" dirty="0">
                          <a:ln>
                            <a:noFill/>
                          </a:ln>
                          <a:solidFill>
                            <a:srgbClr val="008000"/>
                          </a:solidFill>
                          <a:effectLst/>
                          <a:latin typeface="Calibri" panose="020F0502020204030204" pitchFamily="34" charset="0"/>
                          <a:ea typeface="+mn-ea"/>
                          <a:cs typeface="Calibri" panose="020F0502020204030204" pitchFamily="34" charset="0"/>
                        </a:rPr>
                        <a:t>Project details</a:t>
                      </a:r>
                    </a:p>
                  </a:txBody>
                  <a:tcPr anchor="ctr" horzOverflow="overflow">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r h="156240">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lang="en-US" sz="1800" b="1" kern="1200" baseline="0" dirty="0">
                          <a:solidFill>
                            <a:srgbClr val="0000FF"/>
                          </a:solidFill>
                          <a:latin typeface="Calibri" panose="020F0502020204030204" pitchFamily="34" charset="0"/>
                          <a:ea typeface="+mn-ea"/>
                          <a:cs typeface="Calibri" panose="020F0502020204030204" pitchFamily="34" charset="0"/>
                        </a:rPr>
                        <a:t>Proposal </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lang="en-US" sz="1800" b="1" kern="1200" baseline="0">
                          <a:solidFill>
                            <a:srgbClr val="0000FF"/>
                          </a:solidFill>
                          <a:latin typeface="Calibri" panose="020F0502020204030204" pitchFamily="34" charset="0"/>
                          <a:ea typeface="+mn-ea"/>
                          <a:cs typeface="Calibri" panose="020F0502020204030204" pitchFamily="34" charset="0"/>
                        </a:rPr>
                        <a:t>Setup 1x660 MW supercritical coal based Thermal Power Station (TPS)</a:t>
                      </a:r>
                      <a:endParaRPr lang="en-US" sz="1800" b="1" kern="1200" baseline="0" dirty="0">
                        <a:solidFill>
                          <a:srgbClr val="0000FF"/>
                        </a:solidFill>
                        <a:latin typeface="Calibri" panose="020F0502020204030204" pitchFamily="34" charset="0"/>
                        <a:ea typeface="+mn-ea"/>
                        <a:cs typeface="Calibri" panose="020F0502020204030204" pitchFamily="34" charset="0"/>
                      </a:endParaRP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Location</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lang="en-US" sz="1800" b="1" kern="1200" baseline="0" dirty="0">
                          <a:solidFill>
                            <a:srgbClr val="00B050"/>
                          </a:solidFill>
                          <a:latin typeface="Calibri" panose="020F0502020204030204" pitchFamily="34" charset="0"/>
                          <a:ea typeface="+mn-ea"/>
                          <a:cs typeface="Calibri" panose="020F0502020204030204" pitchFamily="34" charset="0"/>
                        </a:rPr>
                        <a:t>In place of retired units of PH-I (1X20 MW+1X30MW) &amp; PH-II (2X120 MW) in premises of existing ATPS site, Chachai (Village), Anuppur (District), MP</a:t>
                      </a:r>
                      <a:endPar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endParaRP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lang="en-US" sz="1800" b="1" kern="1200" baseline="0" dirty="0">
                          <a:solidFill>
                            <a:srgbClr val="0000FF"/>
                          </a:solidFill>
                          <a:latin typeface="Calibri" panose="020F0502020204030204" pitchFamily="34" charset="0"/>
                          <a:ea typeface="+mn-ea"/>
                          <a:cs typeface="Calibri" panose="020F0502020204030204" pitchFamily="34" charset="0"/>
                        </a:rPr>
                        <a:t>Geographical coordinates</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lang="en-US" sz="1800" b="1" kern="1200" dirty="0">
                          <a:solidFill>
                            <a:srgbClr val="0000FF"/>
                          </a:solidFill>
                          <a:latin typeface="Calibri" panose="020F0502020204030204" pitchFamily="34" charset="0"/>
                          <a:ea typeface="+mn-ea"/>
                          <a:cs typeface="Calibri" panose="020F0502020204030204" pitchFamily="34" charset="0"/>
                        </a:rPr>
                        <a:t>Latitude 23°9'22.1"N to 23°10'08.5"N </a:t>
                      </a:r>
                    </a:p>
                    <a:p>
                      <a:pPr marL="0" marR="0" lvl="0" indent="0" algn="l" defTabSz="914400" rtl="0" eaLnBrk="1" fontAlgn="base" latinLnBrk="0" hangingPunct="1">
                        <a:lnSpc>
                          <a:spcPct val="100000"/>
                        </a:lnSpc>
                        <a:spcBef>
                          <a:spcPts val="300"/>
                        </a:spcBef>
                        <a:spcAft>
                          <a:spcPts val="0"/>
                        </a:spcAft>
                        <a:buClrTx/>
                        <a:buSzTx/>
                        <a:buFontTx/>
                        <a:buNone/>
                        <a:tabLst/>
                        <a:defRPr/>
                      </a:pPr>
                      <a:r>
                        <a:rPr lang="en-US" sz="1800" b="1" kern="1200" dirty="0">
                          <a:solidFill>
                            <a:srgbClr val="0000FF"/>
                          </a:solidFill>
                          <a:latin typeface="Calibri" panose="020F0502020204030204" pitchFamily="34" charset="0"/>
                          <a:ea typeface="+mn-ea"/>
                          <a:cs typeface="Calibri" panose="020F0502020204030204" pitchFamily="34" charset="0"/>
                        </a:rPr>
                        <a:t>Longitude 81°37'53.7"E to 81°38'45.8"E</a:t>
                      </a:r>
                      <a:endParaRPr lang="en-US" sz="1800" b="1" kern="1200" baseline="0" dirty="0">
                        <a:solidFill>
                          <a:srgbClr val="0000FF"/>
                        </a:solidFill>
                        <a:latin typeface="Calibri" panose="020F0502020204030204" pitchFamily="34" charset="0"/>
                        <a:ea typeface="+mn-ea"/>
                        <a:cs typeface="Calibri" panose="020F0502020204030204" pitchFamily="34" charset="0"/>
                      </a:endParaRP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17200">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Project area </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ts val="300"/>
                        </a:spcBef>
                        <a:spcAft>
                          <a:spcPct val="0"/>
                        </a:spcAft>
                        <a:buClrTx/>
                        <a:buSzTx/>
                        <a:buFontTx/>
                        <a:buNone/>
                        <a:tabLst/>
                        <a:defRPr/>
                      </a:pPr>
                      <a:r>
                        <a:rPr kumimoji="0" lang="en-US" sz="1800" b="1" u="none" strike="noStrike" kern="1200" cap="none" normalizeH="0" baseline="0">
                          <a:ln>
                            <a:noFill/>
                          </a:ln>
                          <a:solidFill>
                            <a:srgbClr val="00B050"/>
                          </a:solidFill>
                          <a:effectLst/>
                          <a:latin typeface="Calibri" panose="020F0502020204030204" pitchFamily="34" charset="0"/>
                          <a:ea typeface="+mn-ea"/>
                          <a:cs typeface="Calibri" panose="020F0502020204030204" pitchFamily="34" charset="0"/>
                        </a:rPr>
                        <a:t>223 Acres (90.25 Ha) within ATPS site boundary</a:t>
                      </a:r>
                      <a:endPar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endParaRP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39120">
                <a:tc>
                  <a:txBody>
                    <a:bodyPr/>
                    <a:lstStyle/>
                    <a:p>
                      <a:pPr marL="0" marR="0" lvl="0" indent="0" algn="l" defTabSz="914400" rtl="0" eaLnBrk="1" fontAlgn="base" latinLnBrk="0" hangingPunct="1">
                        <a:lnSpc>
                          <a:spcPct val="100000"/>
                        </a:lnSpc>
                        <a:spcBef>
                          <a:spcPts val="300"/>
                        </a:spcBef>
                        <a:spcAft>
                          <a:spcPts val="0"/>
                        </a:spcAft>
                        <a:buClrTx/>
                        <a:buSzTx/>
                        <a:buFontTx/>
                        <a:buNone/>
                        <a:tabLst/>
                      </a:pPr>
                      <a:r>
                        <a:rPr lang="en-US" sz="1800" b="1" kern="1200" baseline="0" dirty="0">
                          <a:solidFill>
                            <a:srgbClr val="0000FF"/>
                          </a:solidFill>
                          <a:latin typeface="Calibri" panose="020F0502020204030204" pitchFamily="34" charset="0"/>
                          <a:ea typeface="+mn-ea"/>
                          <a:cs typeface="Calibri" panose="020F0502020204030204" pitchFamily="34" charset="0"/>
                        </a:rPr>
                        <a:t>Project cost</a:t>
                      </a:r>
                    </a:p>
                  </a:txBody>
                  <a:tcPr marR="0" marT="0" marB="0"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r>
                        <a:rPr lang="en-US" sz="1800" b="1" kern="1200" baseline="0">
                          <a:solidFill>
                            <a:srgbClr val="0000FF"/>
                          </a:solidFill>
                          <a:latin typeface="Calibri" panose="020F0502020204030204" pitchFamily="34" charset="0"/>
                          <a:ea typeface="+mn-ea"/>
                          <a:cs typeface="Calibri" panose="020F0502020204030204" pitchFamily="34" charset="0"/>
                        </a:rPr>
                        <a:t>About Rs 4665.87 crores</a:t>
                      </a:r>
                      <a:endParaRPr lang="en-US" sz="1800" b="1" kern="1200" baseline="0" dirty="0">
                        <a:solidFill>
                          <a:srgbClr val="0000FF"/>
                        </a:solidFill>
                        <a:latin typeface="Calibri" panose="020F0502020204030204" pitchFamily="34" charset="0"/>
                        <a:ea typeface="+mn-ea"/>
                        <a:cs typeface="Calibri" panose="020F0502020204030204" pitchFamily="34" charset="0"/>
                      </a:endParaRP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81000">
                <a:tc>
                  <a:txBody>
                    <a:bodyPr/>
                    <a:lstStyle/>
                    <a:p>
                      <a:pPr marL="0" marR="0" lvl="0" indent="0" algn="l" defTabSz="914400" rtl="0" eaLnBrk="1" fontAlgn="base" latinLnBrk="0" hangingPunct="1">
                        <a:lnSpc>
                          <a:spcPct val="100000"/>
                        </a:lnSpc>
                        <a:spcBef>
                          <a:spcPts val="300"/>
                        </a:spcBef>
                        <a:spcAft>
                          <a:spcPts val="0"/>
                        </a:spcAft>
                        <a:buClrTx/>
                        <a:buSzTx/>
                        <a:buFontTx/>
                        <a:buNone/>
                        <a:tabLst/>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EMP Budget</a:t>
                      </a:r>
                    </a:p>
                  </a:txBody>
                  <a:tcPr marR="0" marT="0" marB="0"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About   768.75 crores  </a:t>
                      </a: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381000">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lang="en-US" sz="1800" b="1" kern="1200" baseline="0" dirty="0">
                          <a:solidFill>
                            <a:srgbClr val="0000FF"/>
                          </a:solidFill>
                          <a:latin typeface="Calibri" panose="020F0502020204030204" pitchFamily="34" charset="0"/>
                          <a:ea typeface="+mn-ea"/>
                          <a:cs typeface="Calibri" panose="020F0502020204030204" pitchFamily="34" charset="0"/>
                        </a:rPr>
                        <a:t>TOR Issued </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lang="en-US" sz="1800" b="1" kern="1200" baseline="0" dirty="0">
                          <a:solidFill>
                            <a:srgbClr val="0000FF"/>
                          </a:solidFill>
                          <a:latin typeface="Calibri" panose="020F0502020204030204" pitchFamily="34" charset="0"/>
                          <a:ea typeface="+mn-ea"/>
                          <a:cs typeface="Calibri" panose="020F0502020204030204" pitchFamily="34" charset="0"/>
                        </a:rPr>
                        <a:t>File No: . J-13012/07/2019-IA.I(T) dated: 10/10/2019. </a:t>
                      </a: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r h="381000">
                <a:tc>
                  <a:txBody>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Public Hearing </a:t>
                      </a:r>
                    </a:p>
                  </a:txBody>
                  <a:tcPr anchor="ctr" horzOverflow="overflow">
                    <a:lnL w="381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US" sz="1800" b="1" u="none" strike="noStrike" kern="1200" cap="none" normalizeH="0" baseline="0" dirty="0">
                          <a:ln>
                            <a:noFill/>
                          </a:ln>
                          <a:solidFill>
                            <a:srgbClr val="00B050"/>
                          </a:solidFill>
                          <a:effectLst/>
                          <a:latin typeface="Calibri" panose="020F0502020204030204" pitchFamily="34" charset="0"/>
                          <a:ea typeface="+mn-ea"/>
                          <a:cs typeface="Calibri" panose="020F0502020204030204" pitchFamily="34" charset="0"/>
                        </a:rPr>
                        <a:t>Conducted on 17/12/2020 at Govt. High School, Gram Panchayat Kelhauri, Tehsil and District Anuppur, MP (about 2 km from project site)</a:t>
                      </a:r>
                    </a:p>
                  </a:txBody>
                  <a:tcPr marR="0" marT="0" marB="0" anchor="ctr" horzOverflow="overflow">
                    <a:lnL w="28575"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352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20</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(4/21)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142656671"/>
              </p:ext>
            </p:extLst>
          </p:nvPr>
        </p:nvGraphicFramePr>
        <p:xfrm>
          <a:off x="152400" y="609600"/>
          <a:ext cx="8818152" cy="5814568"/>
        </p:xfrm>
        <a:graphic>
          <a:graphicData uri="http://schemas.openxmlformats.org/drawingml/2006/table">
            <a:tbl>
              <a:tblPr firstRow="1" bandRow="1">
                <a:tableStyleId>{5940675A-B579-460E-94D1-54222C63F5DA}</a:tableStyleId>
              </a:tblPr>
              <a:tblGrid>
                <a:gridCol w="1097278">
                  <a:extLst>
                    <a:ext uri="{9D8B030D-6E8A-4147-A177-3AD203B41FA5}">
                      <a16:colId xmlns:a16="http://schemas.microsoft.com/office/drawing/2014/main" val="20000"/>
                    </a:ext>
                  </a:extLst>
                </a:gridCol>
                <a:gridCol w="7720874">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xxiv</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Present   land   use   (including land   class/ </a:t>
                      </a:r>
                      <a:r>
                        <a:rPr lang="en-US" sz="1600" kern="1200" dirty="0" err="1">
                          <a:solidFill>
                            <a:srgbClr val="0000CC"/>
                          </a:solidFill>
                          <a:latin typeface="Calibri" panose="020F0502020204030204" pitchFamily="34" charset="0"/>
                          <a:ea typeface="+mn-ea"/>
                          <a:cs typeface="Calibri" panose="020F0502020204030204" pitchFamily="34" charset="0"/>
                        </a:rPr>
                        <a:t>kism</a:t>
                      </a:r>
                      <a:r>
                        <a:rPr lang="en-US" sz="1600" kern="1200" dirty="0">
                          <a:solidFill>
                            <a:srgbClr val="0000CC"/>
                          </a:solidFill>
                          <a:latin typeface="Calibri" panose="020F0502020204030204" pitchFamily="34" charset="0"/>
                          <a:ea typeface="+mn-ea"/>
                          <a:cs typeface="Calibri" panose="020F0502020204030204" pitchFamily="34" charset="0"/>
                        </a:rPr>
                        <a:t>) as per   the   revenue records and State   Govt.   Records of the proposed site shall be furnished.   Information   on  land to  be  acquired  including  coal   transportation    system,  laying of  pipeline,   ROW, transmission  lines  etc.  Shall   be specifically submitted.   Status of land   acquisition and litigation if any, should be provided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gridSpan="2">
                  <a:txBody>
                    <a:bodyPr/>
                    <a:lstStyle/>
                    <a:p>
                      <a:pPr lvl="0"/>
                      <a:r>
                        <a:rPr lang="en-US" sz="1600" kern="1200" dirty="0">
                          <a:solidFill>
                            <a:srgbClr val="008000"/>
                          </a:solidFill>
                          <a:latin typeface="Calibri" panose="020F0502020204030204" pitchFamily="34" charset="0"/>
                          <a:ea typeface="+mn-ea"/>
                          <a:cs typeface="Calibri" panose="020F0502020204030204" pitchFamily="34" charset="0"/>
                        </a:rPr>
                        <a:t>The present land use of the project site is under Industrial use and land is owned by MPPGCL known as ATPS project site. No additional land is required to be acquired for project activities .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1"/>
                  </a:ext>
                </a:extLst>
              </a:tr>
              <a:tr h="48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xxv</a:t>
                      </a:r>
                    </a:p>
                    <a:p>
                      <a:pPr lvl="0"/>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If project   involves  forest   land,   details   of  application,    including  date    of application,   area   applied  for</a:t>
                      </a:r>
                      <a:r>
                        <a:rPr lang="en-US" sz="1600" kern="1200" baseline="0" dirty="0">
                          <a:solidFill>
                            <a:srgbClr val="0000CC"/>
                          </a:solidFill>
                          <a:latin typeface="Calibri" panose="020F0502020204030204" pitchFamily="34" charset="0"/>
                          <a:ea typeface="+mn-ea"/>
                          <a:cs typeface="Calibri" panose="020F0502020204030204" pitchFamily="34" charset="0"/>
                        </a:rPr>
                        <a:t> &amp; </a:t>
                      </a:r>
                      <a:r>
                        <a:rPr lang="en-US" sz="1600" kern="1200" dirty="0">
                          <a:solidFill>
                            <a:srgbClr val="0000CC"/>
                          </a:solidFill>
                          <a:latin typeface="Calibri" panose="020F0502020204030204" pitchFamily="34" charset="0"/>
                          <a:ea typeface="+mn-ea"/>
                          <a:cs typeface="Calibri" panose="020F0502020204030204" pitchFamily="34" charset="0"/>
                        </a:rPr>
                        <a:t>application registration  number,  for  diversion under  </a:t>
                      </a:r>
                      <a:r>
                        <a:rPr lang="en-US" sz="1600" kern="1200" dirty="0" err="1">
                          <a:solidFill>
                            <a:srgbClr val="0000CC"/>
                          </a:solidFill>
                          <a:latin typeface="Calibri" panose="020F0502020204030204" pitchFamily="34" charset="0"/>
                          <a:ea typeface="+mn-ea"/>
                          <a:cs typeface="Calibri" panose="020F0502020204030204" pitchFamily="34" charset="0"/>
                        </a:rPr>
                        <a:t>FCA</a:t>
                      </a:r>
                      <a:r>
                        <a:rPr lang="en-US" sz="1600" kern="1200" dirty="0">
                          <a:solidFill>
                            <a:srgbClr val="0000CC"/>
                          </a:solidFill>
                          <a:latin typeface="Calibri" panose="020F0502020204030204" pitchFamily="34" charset="0"/>
                          <a:ea typeface="+mn-ea"/>
                          <a:cs typeface="Calibri" panose="020F0502020204030204" pitchFamily="34" charset="0"/>
                        </a:rPr>
                        <a:t> &amp; status  be   provided  along  with    copies    of  relevant documents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Application for forest clearance for diversion of 6.171 Ha forest land within plant boundary is submitted and is under progress ( Stage-I application)</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xxvi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The land   acquisition and </a:t>
                      </a:r>
                      <a:r>
                        <a:rPr lang="en-US" sz="1600" kern="1200" dirty="0" err="1">
                          <a:solidFill>
                            <a:srgbClr val="0000CC"/>
                          </a:solidFill>
                          <a:latin typeface="Calibri" panose="020F0502020204030204" pitchFamily="34" charset="0"/>
                          <a:ea typeface="+mn-ea"/>
                          <a:cs typeface="Calibri" panose="020F0502020204030204" pitchFamily="34" charset="0"/>
                        </a:rPr>
                        <a:t>R&amp;R</a:t>
                      </a:r>
                      <a:r>
                        <a:rPr lang="en-US" sz="1600" kern="1200" dirty="0">
                          <a:solidFill>
                            <a:srgbClr val="0000CC"/>
                          </a:solidFill>
                          <a:latin typeface="Calibri" panose="020F0502020204030204" pitchFamily="34" charset="0"/>
                          <a:ea typeface="+mn-ea"/>
                          <a:cs typeface="Calibri" panose="020F0502020204030204" pitchFamily="34" charset="0"/>
                        </a:rPr>
                        <a:t> scheme with a time   bound   Action   Plan   should    be formulated and addressed in the EIA report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98073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There is no </a:t>
                      </a:r>
                      <a:r>
                        <a:rPr lang="en-US" sz="1600" kern="1200" dirty="0" err="1">
                          <a:solidFill>
                            <a:srgbClr val="008000"/>
                          </a:solidFill>
                          <a:latin typeface="Calibri" panose="020F0502020204030204" pitchFamily="34" charset="0"/>
                          <a:ea typeface="+mn-ea"/>
                          <a:cs typeface="Calibri" panose="020F0502020204030204" pitchFamily="34" charset="0"/>
                        </a:rPr>
                        <a:t>R&amp;R</a:t>
                      </a:r>
                      <a:r>
                        <a:rPr lang="en-US" sz="1600" kern="1200" dirty="0">
                          <a:solidFill>
                            <a:srgbClr val="008000"/>
                          </a:solidFill>
                          <a:latin typeface="Calibri" panose="020F0502020204030204" pitchFamily="34" charset="0"/>
                          <a:ea typeface="+mn-ea"/>
                          <a:cs typeface="Calibri" panose="020F0502020204030204" pitchFamily="34" charset="0"/>
                        </a:rPr>
                        <a:t> plan required as land required for the project is in possession of ATPS/ MPPGCL</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4265734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xxvii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Satellite imagery and   authenticated topo   sheet    indicating   drainage,   cropping pattern,   water   bodies   (wetland,    river    system,    stream,   nallahs,   ponds   etc.), location   of nearest habitations   (villages), creeks, mangroves, rivers, reservoirs etc. in the study area   shall be provided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939991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Satellite imagery and authenticated topo maps indicating the environment setting representing 10 km radius of study area is given </a:t>
                      </a:r>
                      <a:endParaRPr lang="en-IN" sz="1600" b="1" kern="1200" dirty="0">
                        <a:solidFill>
                          <a:srgbClr val="FF0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endParaRPr lang="en-IN"/>
                    </a:p>
                  </a:txBody>
                  <a:tcPr/>
                </a:tc>
                <a:extLst>
                  <a:ext uri="{0D108BD9-81ED-4DB2-BD59-A6C34878D82A}">
                    <a16:rowId xmlns:a16="http://schemas.microsoft.com/office/drawing/2014/main" val="3190804900"/>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4">
            <a:hlinkClick r:id="rId3" action="ppaction://hlinksldjump"/>
            <a:extLst>
              <a:ext uri="{FF2B5EF4-FFF2-40B4-BE49-F238E27FC236}">
                <a16:creationId xmlns:a16="http://schemas.microsoft.com/office/drawing/2014/main" id="{64DD8A4E-3FAA-4CF2-BF4E-7122B694398E}"/>
              </a:ext>
            </a:extLst>
          </p:cNvPr>
          <p:cNvSpPr/>
          <p:nvPr/>
        </p:nvSpPr>
        <p:spPr>
          <a:xfrm>
            <a:off x="6248400" y="6156609"/>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3878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181388077"/>
              </p:ext>
            </p:extLst>
          </p:nvPr>
        </p:nvGraphicFramePr>
        <p:xfrm>
          <a:off x="249648" y="618744"/>
          <a:ext cx="8818152" cy="6010656"/>
        </p:xfrm>
        <a:graphic>
          <a:graphicData uri="http://schemas.openxmlformats.org/drawingml/2006/table">
            <a:tbl>
              <a:tblPr firstRow="1" bandRow="1">
                <a:tableStyleId>{5940675A-B579-460E-94D1-54222C63F5DA}</a:tableStyleId>
              </a:tblPr>
              <a:tblGrid>
                <a:gridCol w="1015998">
                  <a:extLst>
                    <a:ext uri="{9D8B030D-6E8A-4147-A177-3AD203B41FA5}">
                      <a16:colId xmlns:a16="http://schemas.microsoft.com/office/drawing/2014/main" val="20000"/>
                    </a:ext>
                  </a:extLst>
                </a:gridCol>
                <a:gridCol w="7802154">
                  <a:extLst>
                    <a:ext uri="{9D8B030D-6E8A-4147-A177-3AD203B41FA5}">
                      <a16:colId xmlns:a16="http://schemas.microsoft.com/office/drawing/2014/main" val="343691794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xxviii</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Location  of any  National  Park,  Sanctuary,   Elephant/Tiger    Reserve  (existing  as well  as proposed), migratory routes/   wildlife corridor, if any,  within  10 km  of project  site  shall   be  specified  &amp; marked  on map   duly authenticated  by  Chief  Wildlife  Warden   of the State or an  officer  authorized by  him</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0216826"/>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No National park, Sanctuary, Elephant/Tiger Reserve, and migratory routes/wildlife corridor within 10 km radius of proposed project site. </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The sensitivity map of the project site with 15 km radius is given </a:t>
                      </a:r>
                      <a:r>
                        <a:rPr lang="en-US" sz="1600" kern="1200" dirty="0">
                          <a:solidFill>
                            <a:srgbClr val="FF0000"/>
                          </a:solidFill>
                          <a:latin typeface="Calibri" panose="020F0502020204030204" pitchFamily="34" charset="0"/>
                          <a:ea typeface="+mn-ea"/>
                          <a:cs typeface="Calibri" panose="020F0502020204030204" pitchFamily="34" charset="0"/>
                        </a:rPr>
                        <a:t> </a:t>
                      </a:r>
                      <a:endParaRPr lang="en-IN" sz="1600" kern="1200" dirty="0">
                        <a:solidFill>
                          <a:srgbClr val="FF0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30845648"/>
                  </a:ext>
                </a:extLst>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xxix</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Topography of the  study area supported  by toposheet on  1 :50,000    scale  of Survey of India,  along  with  a large scale  map  preferably  of 1 :25,000    scale and  the  specific information whether the site requires any filling  shall be  provided.    In that case, details of filling, quantity of required fill material; its source, transportation   etc. shall   be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5495938"/>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Topographical features of proposed project site and study area are shown on Topo sheet of 1:50,000 scale and given </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No filling is envisaged for the project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pPr marL="285750" indent="-285750">
                        <a:buFont typeface="Wingdings" panose="05000000000000000000" pitchFamily="2" charset="2"/>
                        <a:buChar char="Ø"/>
                      </a:pP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793865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A  detailed   study  on   land   use   pattern  in  the study    area    shall  be  carried  out including   identification  of  common  property   resources   (such    as  grazing  and community land,  water resources  etc.) available and Action  Plan  for its  protection and  management  shall be formulated.  If acquisition of grazing land   is involved, it shall   be ensured   that   an equal area   of grazing   land   is acquired   and developed and detailed plan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907946844"/>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Land use land cover classification of the study area was analysed and details given </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No damage/ impact are envisaged to common properties in study area due to proposed project</a:t>
                      </a:r>
                      <a:endParaRPr lang="en-IN" sz="1600" kern="1200" dirty="0">
                        <a:solidFill>
                          <a:srgbClr val="008000"/>
                        </a:solidFill>
                        <a:latin typeface="Calibri" panose="020F0502020204030204" pitchFamily="34" charset="0"/>
                        <a:ea typeface="+mn-ea"/>
                        <a:cs typeface="Calibri" panose="020F0502020204030204" pitchFamily="34" charset="0"/>
                      </a:endParaRPr>
                    </a:p>
                    <a:p>
                      <a:pPr marL="0" indent="0">
                        <a:buFontTx/>
                        <a:buNone/>
                      </a:pP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pPr marL="0" indent="0">
                        <a:buFontTx/>
                        <a:buNone/>
                      </a:pP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740038057"/>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21</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(5/ 21)</a:t>
            </a:r>
            <a:endParaRPr lang="en-IN" sz="1200" b="1" dirty="0">
              <a:solidFill>
                <a:schemeClr val="tx2"/>
              </a:solidFill>
            </a:endParaRPr>
          </a:p>
        </p:txBody>
      </p:sp>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2">
            <a:hlinkClick r:id="rId3" action="ppaction://hlinksldjump"/>
            <a:extLst>
              <a:ext uri="{FF2B5EF4-FFF2-40B4-BE49-F238E27FC236}">
                <a16:creationId xmlns:a16="http://schemas.microsoft.com/office/drawing/2014/main" id="{AF8F9FB6-5446-4414-BFFB-D9DB278F675C}"/>
              </a:ext>
            </a:extLst>
          </p:cNvPr>
          <p:cNvSpPr/>
          <p:nvPr/>
        </p:nvSpPr>
        <p:spPr>
          <a:xfrm>
            <a:off x="2057400" y="3886200"/>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Arrow 12">
            <a:hlinkClick r:id="rId4" action="ppaction://hlinksldjump"/>
            <a:extLst>
              <a:ext uri="{FF2B5EF4-FFF2-40B4-BE49-F238E27FC236}">
                <a16:creationId xmlns:a16="http://schemas.microsoft.com/office/drawing/2014/main" id="{8665E9D0-274F-4D76-8EF7-DC3D8365F51B}"/>
              </a:ext>
            </a:extLst>
          </p:cNvPr>
          <p:cNvSpPr/>
          <p:nvPr/>
        </p:nvSpPr>
        <p:spPr>
          <a:xfrm>
            <a:off x="7597254" y="5912249"/>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ight Arrow 12">
            <a:hlinkClick r:id="rId5" action="ppaction://hlinksldjump"/>
            <a:extLst>
              <a:ext uri="{FF2B5EF4-FFF2-40B4-BE49-F238E27FC236}">
                <a16:creationId xmlns:a16="http://schemas.microsoft.com/office/drawing/2014/main" id="{B0708902-7B45-4BAB-B416-8220727824C9}"/>
              </a:ext>
            </a:extLst>
          </p:cNvPr>
          <p:cNvSpPr/>
          <p:nvPr/>
        </p:nvSpPr>
        <p:spPr>
          <a:xfrm>
            <a:off x="6096000" y="2286000"/>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07387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73762" y="574829"/>
            <a:ext cx="8596475" cy="6082607"/>
          </a:xfrm>
          <a:prstGeom prst="rect">
            <a:avLst/>
          </a:prstGeom>
          <a:noFill/>
          <a:ln w="28575">
            <a:solidFill>
              <a:schemeClr val="accent1"/>
            </a:solidFill>
          </a:ln>
        </p:spPr>
      </p:pic>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00CC"/>
                </a:solidFill>
                <a:latin typeface="+mj-lt"/>
              </a:rPr>
              <a:t>Sensitivity map of 15 km radius</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22</a:t>
            </a:fld>
            <a:endParaRPr lang="en-US" sz="1400" b="1" dirty="0">
              <a:solidFill>
                <a:schemeClr val="tx2"/>
              </a:solidFill>
              <a:latin typeface="Calibri" pitchFamily="34" charset="0"/>
              <a:cs typeface="Calibri" pitchFamily="34" charset="0"/>
            </a:endParaRPr>
          </a:p>
        </p:txBody>
      </p:sp>
      <p:sp>
        <p:nvSpPr>
          <p:cNvPr id="11" name="Right Arrow 12">
            <a:hlinkClick r:id="rId4" action="ppaction://hlinksldjump"/>
            <a:extLst>
              <a:ext uri="{FF2B5EF4-FFF2-40B4-BE49-F238E27FC236}">
                <a16:creationId xmlns:a16="http://schemas.microsoft.com/office/drawing/2014/main" id="{1AB807DC-B1AC-413B-91D8-6C74DBAEBF9D}"/>
              </a:ext>
            </a:extLst>
          </p:cNvPr>
          <p:cNvSpPr/>
          <p:nvPr/>
        </p:nvSpPr>
        <p:spPr>
          <a:xfrm>
            <a:off x="7860259" y="1371600"/>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DBFB69B0-0821-4E76-B98D-2F6D63A518CC}"/>
              </a:ext>
            </a:extLst>
          </p:cNvPr>
          <p:cNvSpPr txBox="1"/>
          <p:nvPr/>
        </p:nvSpPr>
        <p:spPr>
          <a:xfrm>
            <a:off x="7772400" y="1600200"/>
            <a:ext cx="92845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Q</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8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LULC map of study area </a:t>
            </a:r>
          </a:p>
        </p:txBody>
      </p:sp>
      <p:sp>
        <p:nvSpPr>
          <p:cNvPr id="3" name="TextBox 2"/>
          <p:cNvSpPr txBox="1"/>
          <p:nvPr/>
        </p:nvSpPr>
        <p:spPr>
          <a:xfrm>
            <a:off x="2667000" y="1752600"/>
            <a:ext cx="854721" cy="261610"/>
          </a:xfrm>
          <a:prstGeom prst="rect">
            <a:avLst/>
          </a:prstGeom>
          <a:noFill/>
        </p:spPr>
        <p:txBody>
          <a:bodyPr wrap="none" rtlCol="0">
            <a:spAutoFit/>
          </a:bodyPr>
          <a:lstStyle/>
          <a:p>
            <a:r>
              <a:rPr lang="en-IN" sz="1100" b="1" dirty="0">
                <a:solidFill>
                  <a:schemeClr val="bg1"/>
                </a:solidFill>
              </a:rPr>
              <a:t>Project Site</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latin typeface="Calibri" pitchFamily="34" charset="0"/>
                <a:cs typeface="Calibri" pitchFamily="34" charset="0"/>
              </a:rPr>
              <a:pPr/>
              <a:t>23</a:t>
            </a:fld>
            <a:endParaRPr lang="en-US" sz="1400" b="1" dirty="0">
              <a:latin typeface="Calibri" pitchFamily="34" charset="0"/>
              <a:cs typeface="Calibri"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381459795"/>
              </p:ext>
            </p:extLst>
          </p:nvPr>
        </p:nvGraphicFramePr>
        <p:xfrm>
          <a:off x="6446519" y="1318006"/>
          <a:ext cx="2468881" cy="3464814"/>
        </p:xfrm>
        <a:graphic>
          <a:graphicData uri="http://schemas.openxmlformats.org/drawingml/2006/table">
            <a:tbl>
              <a:tblPr firstRow="1" bandRow="1">
                <a:tableStyleId>{5940675A-B579-460E-94D1-54222C63F5DA}</a:tableStyleId>
              </a:tblPr>
              <a:tblGrid>
                <a:gridCol w="147828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IN" sz="1600" b="1" dirty="0">
                          <a:solidFill>
                            <a:srgbClr val="FFFFFF"/>
                          </a:solidFill>
                          <a:effectLst/>
                          <a:latin typeface="Calibri" panose="020F0502020204030204" pitchFamily="34" charset="0"/>
                          <a:ea typeface="Times New Roman" panose="02020603050405020304" pitchFamily="18" charset="0"/>
                          <a:cs typeface="Gautami"/>
                        </a:rPr>
                        <a:t>Classes ( L 1)</a:t>
                      </a:r>
                      <a:endParaRPr lang="en-IN" sz="1600" dirty="0">
                        <a:effectLst/>
                        <a:latin typeface="Times New Roman" panose="02020603050405020304" pitchFamily="18" charset="0"/>
                        <a:ea typeface="Calibri" panose="020F0502020204030204" pitchFamily="34" charset="0"/>
                        <a:cs typeface="Gautami"/>
                      </a:endParaRPr>
                    </a:p>
                  </a:txBody>
                  <a:tcPr marL="68580" marR="68580" marT="0" marB="0" anchor="ctr">
                    <a:lnL w="28575" cap="flat" cmpd="sng" algn="ctr">
                      <a:solidFill>
                        <a:schemeClr val="accent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IN" sz="1600" b="1" dirty="0">
                          <a:solidFill>
                            <a:srgbClr val="FFFFFF"/>
                          </a:solidFill>
                          <a:effectLst/>
                          <a:latin typeface="Calibri" panose="020F0502020204030204" pitchFamily="34" charset="0"/>
                          <a:ea typeface="Times New Roman" panose="02020603050405020304" pitchFamily="18" charset="0"/>
                          <a:cs typeface="Gautami"/>
                        </a:rPr>
                        <a:t>% of area </a:t>
                      </a:r>
                      <a:endParaRPr lang="en-IN" sz="1600" dirty="0">
                        <a:effectLst/>
                        <a:latin typeface="Times New Roman" panose="02020603050405020304" pitchFamily="18" charset="0"/>
                        <a:ea typeface="Calibri" panose="020F0502020204030204" pitchFamily="34" charset="0"/>
                        <a:cs typeface="Gautami"/>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4744">
                <a:tc gridSpan="2">
                  <a:txBody>
                    <a:bodyPr/>
                    <a:lstStyle/>
                    <a:p>
                      <a:pPr marL="0" algn="ctr" defTabSz="914400" rtl="0" eaLnBrk="1" latinLnBrk="0" hangingPunct="1">
                        <a:lnSpc>
                          <a:spcPct val="115000"/>
                        </a:lnSpc>
                        <a:spcAft>
                          <a:spcPts val="0"/>
                        </a:spcAft>
                      </a:pP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Study</a:t>
                      </a:r>
                      <a:r>
                        <a:rPr lang="en-US" sz="1600" b="1" kern="1200"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area</a:t>
                      </a:r>
                      <a:r>
                        <a:rPr lang="en-US"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endParaRPr lang="en-IN" sz="1600" b="1" kern="12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hMerge="1">
                  <a:txBody>
                    <a:bodyPr/>
                    <a:lstStyle/>
                    <a:p>
                      <a:pPr algn="ctr">
                        <a:lnSpc>
                          <a:spcPct val="115000"/>
                        </a:lnSpc>
                        <a:spcAft>
                          <a:spcPts val="0"/>
                        </a:spcAft>
                      </a:pPr>
                      <a:endParaRPr lang="en-IN" sz="2200" dirty="0">
                        <a:effectLst/>
                        <a:latin typeface="Times New Roman" panose="02020603050405020304" pitchFamily="18" charset="0"/>
                        <a:ea typeface="Calibri" panose="020F0502020204030204" pitchFamily="34" charset="0"/>
                        <a:cs typeface="Gautami"/>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800" b="0" kern="1200" dirty="0">
                          <a:solidFill>
                            <a:schemeClr val="tx1"/>
                          </a:solidFill>
                          <a:effectLst/>
                          <a:latin typeface="+mn-lt"/>
                          <a:ea typeface="+mn-ea"/>
                          <a:cs typeface="+mn-cs"/>
                        </a:rPr>
                        <a:t>Built-up</a:t>
                      </a:r>
                      <a:endParaRPr lang="en-IN" sz="1600" b="0" dirty="0">
                        <a:solidFill>
                          <a:srgbClr val="008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11.17</a:t>
                      </a:r>
                      <a:endParaRPr lang="en-IN" sz="1600" b="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800" b="0" kern="1200" dirty="0">
                          <a:solidFill>
                            <a:schemeClr val="tx1"/>
                          </a:solidFill>
                          <a:effectLst/>
                          <a:latin typeface="+mn-lt"/>
                          <a:ea typeface="+mn-ea"/>
                          <a:cs typeface="+mn-cs"/>
                        </a:rPr>
                        <a:t>Agricultural land</a:t>
                      </a:r>
                      <a:endParaRPr lang="en-IN" sz="1600" b="0" dirty="0">
                        <a:solidFill>
                          <a:srgbClr val="008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63.03</a:t>
                      </a:r>
                      <a:endParaRPr lang="en-IN" sz="1600" b="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800" b="0" kern="1200" dirty="0">
                          <a:solidFill>
                            <a:schemeClr val="tx1"/>
                          </a:solidFill>
                          <a:effectLst/>
                          <a:latin typeface="+mn-lt"/>
                          <a:ea typeface="+mn-ea"/>
                          <a:cs typeface="+mn-cs"/>
                        </a:rPr>
                        <a:t>Forest</a:t>
                      </a:r>
                      <a:endParaRPr lang="en-IN" sz="1600" b="0" dirty="0">
                        <a:solidFill>
                          <a:srgbClr val="008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11.76</a:t>
                      </a:r>
                      <a:endParaRPr lang="en-IN" sz="1600" b="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lnSpc>
                          <a:spcPct val="115000"/>
                        </a:lnSpc>
                        <a:spcAft>
                          <a:spcPts val="0"/>
                        </a:spcAft>
                      </a:pPr>
                      <a:r>
                        <a:rPr lang="en-IN" sz="1800" b="0" kern="1200" dirty="0">
                          <a:solidFill>
                            <a:schemeClr val="tx1"/>
                          </a:solidFill>
                          <a:effectLst/>
                          <a:latin typeface="+mn-lt"/>
                          <a:ea typeface="+mn-ea"/>
                          <a:cs typeface="+mn-cs"/>
                        </a:rPr>
                        <a:t>Water bodies</a:t>
                      </a:r>
                      <a:endParaRPr lang="en-IN" sz="1600" b="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3.27</a:t>
                      </a:r>
                      <a:endParaRPr lang="en-IN" sz="1600" b="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lnSpc>
                          <a:spcPct val="115000"/>
                        </a:lnSpc>
                        <a:spcAft>
                          <a:spcPts val="0"/>
                        </a:spcAft>
                      </a:pPr>
                      <a:r>
                        <a:rPr lang="en-IN" sz="1800" b="0" kern="1200" dirty="0">
                          <a:solidFill>
                            <a:schemeClr val="tx1"/>
                          </a:solidFill>
                          <a:effectLst/>
                          <a:latin typeface="+mn-lt"/>
                          <a:ea typeface="+mn-ea"/>
                          <a:cs typeface="+mn-cs"/>
                        </a:rPr>
                        <a:t>Waste lands</a:t>
                      </a:r>
                      <a:endParaRPr lang="en-IN" sz="1600" b="0" dirty="0">
                        <a:solidFill>
                          <a:srgbClr val="00B4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10.53</a:t>
                      </a:r>
                      <a:endParaRPr lang="en-IN" sz="1600" b="0" dirty="0">
                        <a:solidFill>
                          <a:srgbClr val="00B400"/>
                        </a:solidFill>
                        <a:effectLst/>
                        <a:latin typeface="Times New Roman" panose="02020603050405020304" pitchFamily="18" charset="0"/>
                        <a:ea typeface="Calibri" panose="020F0502020204030204" pitchFamily="34" charset="0"/>
                        <a:cs typeface="Gautami"/>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lnSpc>
                          <a:spcPct val="115000"/>
                        </a:lnSpc>
                        <a:spcAft>
                          <a:spcPts val="0"/>
                        </a:spcAft>
                      </a:pPr>
                      <a:r>
                        <a:rPr lang="en-IN" sz="1800" b="0" kern="1200" dirty="0">
                          <a:solidFill>
                            <a:schemeClr val="tx1"/>
                          </a:solidFill>
                          <a:effectLst/>
                          <a:latin typeface="+mn-lt"/>
                          <a:ea typeface="+mn-ea"/>
                          <a:cs typeface="+mn-cs"/>
                        </a:rPr>
                        <a:t>Other</a:t>
                      </a:r>
                      <a:endParaRPr lang="en-IN" sz="1600" b="0" dirty="0">
                        <a:solidFill>
                          <a:srgbClr val="008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800" b="0" kern="1200" dirty="0">
                          <a:solidFill>
                            <a:schemeClr val="tx1"/>
                          </a:solidFill>
                          <a:effectLst/>
                          <a:latin typeface="+mn-lt"/>
                          <a:ea typeface="+mn-ea"/>
                          <a:cs typeface="+mn-cs"/>
                        </a:rPr>
                        <a:t>0.24</a:t>
                      </a:r>
                      <a:endParaRPr lang="en-IN" sz="1600" b="0" dirty="0">
                        <a:solidFill>
                          <a:srgbClr val="008000"/>
                        </a:solidFill>
                        <a:effectLst/>
                        <a:latin typeface="Times New Roman" panose="02020603050405020304" pitchFamily="18" charset="0"/>
                        <a:ea typeface="Calibri" panose="020F0502020204030204" pitchFamily="34" charset="0"/>
                        <a:cs typeface="Gautami"/>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lnSpc>
                          <a:spcPct val="115000"/>
                        </a:lnSpc>
                        <a:spcAft>
                          <a:spcPts val="0"/>
                        </a:spcAft>
                      </a:pPr>
                      <a:r>
                        <a:rPr lang="en-US" sz="1800" b="1" kern="1200" dirty="0">
                          <a:solidFill>
                            <a:srgbClr val="008000"/>
                          </a:solidFill>
                          <a:effectLst/>
                          <a:latin typeface="Calibri" panose="020F0502020204030204" pitchFamily="34" charset="0"/>
                          <a:ea typeface="+mn-ea"/>
                          <a:cs typeface="Calibri" panose="020F0502020204030204" pitchFamily="34" charset="0"/>
                        </a:rPr>
                        <a:t>Total</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US" sz="1800" b="1" kern="1200" dirty="0">
                          <a:solidFill>
                            <a:srgbClr val="008000"/>
                          </a:solidFill>
                          <a:effectLst/>
                          <a:latin typeface="Calibri" panose="020F0502020204030204" pitchFamily="34" charset="0"/>
                          <a:ea typeface="+mn-ea"/>
                          <a:cs typeface="Calibri" panose="020F0502020204030204" pitchFamily="34" charset="0"/>
                        </a:rPr>
                        <a:t>100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3" name="Picture 12" descr="E:\ATPS\Maps from Uttam\Final Maps from Utham\Figure 3.3 LULC map of the study are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00" y="971400"/>
            <a:ext cx="6156000" cy="4896000"/>
          </a:xfrm>
          <a:prstGeom prst="rect">
            <a:avLst/>
          </a:prstGeom>
          <a:noFill/>
          <a:ln w="28575">
            <a:solidFill>
              <a:srgbClr val="00B400"/>
            </a:solidFill>
          </a:ln>
        </p:spPr>
      </p:pic>
      <p:sp>
        <p:nvSpPr>
          <p:cNvPr id="12" name="Right Arrow 14">
            <a:hlinkClick r:id="rId4" action="ppaction://hlinksldjump"/>
            <a:extLst>
              <a:ext uri="{FF2B5EF4-FFF2-40B4-BE49-F238E27FC236}">
                <a16:creationId xmlns:a16="http://schemas.microsoft.com/office/drawing/2014/main" id="{99EC8DBA-B612-45A6-9E64-0B6229EF98D0}"/>
              </a:ext>
            </a:extLst>
          </p:cNvPr>
          <p:cNvSpPr/>
          <p:nvPr/>
        </p:nvSpPr>
        <p:spPr>
          <a:xfrm>
            <a:off x="7634669" y="54102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32BAB2B2-BD60-440E-998B-BBF3AD0E418A}"/>
              </a:ext>
            </a:extLst>
          </p:cNvPr>
          <p:cNvSpPr txBox="1"/>
          <p:nvPr/>
        </p:nvSpPr>
        <p:spPr>
          <a:xfrm>
            <a:off x="7543800" y="5684324"/>
            <a:ext cx="1111779" cy="276999"/>
          </a:xfrm>
          <a:prstGeom prst="rect">
            <a:avLst/>
          </a:prstGeom>
          <a:noFill/>
        </p:spPr>
        <p:txBody>
          <a:bodyPr wrap="none" rtlCol="0">
            <a:spAutoFit/>
          </a:bodyPr>
          <a:lstStyle/>
          <a:p>
            <a:r>
              <a:rPr lang="en-US" sz="1200" dirty="0"/>
              <a:t>Back to TOR Q </a:t>
            </a:r>
            <a:endParaRPr lang="en-IN" sz="1200" dirty="0"/>
          </a:p>
        </p:txBody>
      </p:sp>
    </p:spTree>
    <p:extLst>
      <p:ext uri="{BB962C8B-B14F-4D97-AF65-F5344CB8AC3E}">
        <p14:creationId xmlns:p14="http://schemas.microsoft.com/office/powerpoint/2010/main" val="3943485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24</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( 6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57666551"/>
              </p:ext>
            </p:extLst>
          </p:nvPr>
        </p:nvGraphicFramePr>
        <p:xfrm>
          <a:off x="152400" y="539632"/>
          <a:ext cx="8818152" cy="6067552"/>
        </p:xfrm>
        <a:graphic>
          <a:graphicData uri="http://schemas.openxmlformats.org/drawingml/2006/table">
            <a:tbl>
              <a:tblPr firstRow="1" bandRow="1">
                <a:tableStyleId>{5940675A-B579-460E-94D1-54222C63F5DA}</a:tableStyleId>
              </a:tblPr>
              <a:tblGrid>
                <a:gridCol w="1097278">
                  <a:extLst>
                    <a:ext uri="{9D8B030D-6E8A-4147-A177-3AD203B41FA5}">
                      <a16:colId xmlns:a16="http://schemas.microsoft.com/office/drawing/2014/main" val="20000"/>
                    </a:ext>
                  </a:extLst>
                </a:gridCol>
                <a:gridCol w="7720874">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A mineralogical   map   of the  proposed  site  (including  soil  type) and  information (if available) that   the  site  is not  located   on potentially  mineable  mineral  deposit  shall be  submitted</a:t>
                      </a:r>
                      <a:endParaRPr lang="en-IN" sz="18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Land for project is are in possession of ATPS. No minerals are present within site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gn="just">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Details of fly ash  utilization   plan   as  per  the  latest   fly ash   Utilization  Notification of </a:t>
                      </a:r>
                      <a:r>
                        <a:rPr lang="en-US" sz="1600" kern="1200" dirty="0" err="1">
                          <a:solidFill>
                            <a:srgbClr val="0000CC"/>
                          </a:solidFill>
                          <a:latin typeface="Calibri" panose="020F0502020204030204" pitchFamily="34" charset="0"/>
                          <a:ea typeface="+mn-ea"/>
                          <a:cs typeface="Calibri" panose="020F0502020204030204" pitchFamily="34" charset="0"/>
                        </a:rPr>
                        <a:t>GOI</a:t>
                      </a:r>
                      <a:r>
                        <a:rPr lang="en-US" sz="1600" kern="1200" dirty="0">
                          <a:solidFill>
                            <a:srgbClr val="0000CC"/>
                          </a:solidFill>
                          <a:latin typeface="Calibri" panose="020F0502020204030204" pitchFamily="34" charset="0"/>
                          <a:ea typeface="+mn-ea"/>
                          <a:cs typeface="Calibri" panose="020F0502020204030204" pitchFamily="34" charset="0"/>
                        </a:rPr>
                        <a:t> along  with  firm  agreements   /  MoU with  contracting  parties   including other usages  etc.  Shall   be submitted. The plan shall also include    disposal method / mechanism of bottom ash</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753306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Action plan for 100% utilization of Fly ash is given in </a:t>
                      </a:r>
                      <a:r>
                        <a:rPr lang="en-US" sz="1600" b="1" kern="1200" dirty="0" err="1">
                          <a:solidFill>
                            <a:srgbClr val="008000"/>
                          </a:solidFill>
                          <a:latin typeface="Calibri" panose="020F0502020204030204" pitchFamily="34" charset="0"/>
                          <a:ea typeface="+mn-ea"/>
                          <a:cs typeface="Calibri" panose="020F0502020204030204" pitchFamily="34" charset="0"/>
                        </a:rPr>
                        <a:t>Sno</a:t>
                      </a:r>
                      <a:r>
                        <a:rPr lang="en-US" sz="1600" b="1" kern="1200" dirty="0">
                          <a:solidFill>
                            <a:srgbClr val="008000"/>
                          </a:solidFill>
                          <a:latin typeface="Calibri" panose="020F0502020204030204" pitchFamily="34" charset="0"/>
                          <a:ea typeface="+mn-ea"/>
                          <a:cs typeface="Calibri" panose="020F0502020204030204" pitchFamily="34" charset="0"/>
                        </a:rPr>
                        <a:t> ix </a:t>
                      </a:r>
                      <a:r>
                        <a:rPr lang="en-US" sz="1600" kern="1200" dirty="0">
                          <a:solidFill>
                            <a:srgbClr val="008000"/>
                          </a:solidFill>
                          <a:latin typeface="Calibri" panose="020F0502020204030204" pitchFamily="34" charset="0"/>
                          <a:ea typeface="+mn-ea"/>
                          <a:cs typeface="Calibri" panose="020F0502020204030204" pitchFamily="34" charset="0"/>
                        </a:rPr>
                        <a:t>of Additional TOR Compliance</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5121585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xxxiii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The water requirement   shall   be  optimized  (by adopting measures  such   as dry  fly ash  and   dry  bottom    ash   disposal   system,   air  cooled   condenser,  concept  of zero discharge) and   in  any  case not   more   than   that   stipulated   by  CEA from  time   to time, to  be  submitted   along with   details  of source of water   and  water  balance diagram.   Details    of water   balance calculated shall   take   into account  reuse  and re-circulation    of effluents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722182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Water requirement and reuse details are given in </a:t>
                      </a:r>
                      <a:r>
                        <a:rPr lang="en-US" sz="1600" b="1" kern="1200" dirty="0" err="1">
                          <a:solidFill>
                            <a:srgbClr val="008000"/>
                          </a:solidFill>
                          <a:latin typeface="Calibri" panose="020F0502020204030204" pitchFamily="34" charset="0"/>
                          <a:ea typeface="+mn-ea"/>
                          <a:cs typeface="Calibri" panose="020F0502020204030204" pitchFamily="34" charset="0"/>
                        </a:rPr>
                        <a:t>Sno</a:t>
                      </a:r>
                      <a:r>
                        <a:rPr lang="en-US" sz="1600" b="1" kern="1200" dirty="0">
                          <a:solidFill>
                            <a:srgbClr val="008000"/>
                          </a:solidFill>
                          <a:latin typeface="Calibri" panose="020F0502020204030204" pitchFamily="34" charset="0"/>
                          <a:ea typeface="+mn-ea"/>
                          <a:cs typeface="Calibri" panose="020F0502020204030204" pitchFamily="34" charset="0"/>
                        </a:rPr>
                        <a:t> xi </a:t>
                      </a:r>
                      <a:r>
                        <a:rPr lang="en-US" sz="1600" kern="1200" dirty="0">
                          <a:solidFill>
                            <a:srgbClr val="008000"/>
                          </a:solidFill>
                          <a:latin typeface="Calibri" panose="020F0502020204030204" pitchFamily="34" charset="0"/>
                          <a:ea typeface="+mn-ea"/>
                          <a:cs typeface="Calibri" panose="020F0502020204030204" pitchFamily="34" charset="0"/>
                        </a:rPr>
                        <a:t>of Additional TOR Compliance</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67191159"/>
                  </a:ext>
                </a:extLst>
              </a:tr>
              <a:tr h="370840">
                <a:tc>
                  <a:txBody>
                    <a:bodyPr/>
                    <a:lstStyle/>
                    <a:p>
                      <a:pPr algn="ctr">
                        <a:lnSpc>
                          <a:spcPct val="114000"/>
                        </a:lnSpc>
                      </a:pPr>
                      <a:r>
                        <a:rPr lang="en-US" sz="1600" b="1" dirty="0">
                          <a:solidFill>
                            <a:srgbClr val="0000CC"/>
                          </a:solidFill>
                          <a:latin typeface="Calibri" panose="020F0502020204030204" pitchFamily="34" charset="0"/>
                          <a:cs typeface="Calibri" panose="020F0502020204030204" pitchFamily="34" charset="0"/>
                        </a:rPr>
                        <a:t>TOR xxxiv</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Water body/ </a:t>
                      </a:r>
                      <a:r>
                        <a:rPr lang="en-US" sz="1600" kern="1200" dirty="0" err="1">
                          <a:solidFill>
                            <a:srgbClr val="0000CC"/>
                          </a:solidFill>
                          <a:latin typeface="Calibri" panose="020F0502020204030204" pitchFamily="34" charset="0"/>
                          <a:ea typeface="+mn-ea"/>
                          <a:cs typeface="Calibri" panose="020F0502020204030204" pitchFamily="34" charset="0"/>
                        </a:rPr>
                        <a:t>Nallah</a:t>
                      </a:r>
                      <a:r>
                        <a:rPr lang="en-US" sz="1600" kern="1200" dirty="0">
                          <a:solidFill>
                            <a:srgbClr val="0000CC"/>
                          </a:solidFill>
                          <a:latin typeface="Calibri" panose="020F0502020204030204" pitchFamily="34" charset="0"/>
                          <a:ea typeface="+mn-ea"/>
                          <a:cs typeface="Calibri" panose="020F0502020204030204" pitchFamily="34" charset="0"/>
                        </a:rPr>
                        <a:t> (if any) passing across the site should   not be disturbed   as far as possible.   In  case  any   </a:t>
                      </a:r>
                      <a:r>
                        <a:rPr lang="en-US" sz="1600" kern="1200" dirty="0" err="1">
                          <a:solidFill>
                            <a:srgbClr val="0000CC"/>
                          </a:solidFill>
                          <a:latin typeface="Calibri" panose="020F0502020204030204" pitchFamily="34" charset="0"/>
                          <a:ea typeface="+mn-ea"/>
                          <a:cs typeface="Calibri" panose="020F0502020204030204" pitchFamily="34" charset="0"/>
                        </a:rPr>
                        <a:t>Nallah</a:t>
                      </a:r>
                      <a:r>
                        <a:rPr lang="en-US" sz="1600" kern="1200" dirty="0">
                          <a:solidFill>
                            <a:srgbClr val="0000CC"/>
                          </a:solidFill>
                          <a:latin typeface="Calibri" panose="020F0502020204030204" pitchFamily="34" charset="0"/>
                          <a:ea typeface="+mn-ea"/>
                          <a:cs typeface="Calibri" panose="020F0502020204030204" pitchFamily="34" charset="0"/>
                        </a:rPr>
                        <a:t>    /  drain   is  proposed  to  be  diverted,   it  shall   be ensured  that  the  diversion   does  not  disturb  the natural  drainage pattern of the area. Details of proposed   diversion shall be furnished duly   approved by the concerned Department  of the State</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1883570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 No water body or nallah requiring diversion is passing through site. Hence diversion is not envisaged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321005601"/>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4817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25</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( 7 / 17)</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424617205"/>
              </p:ext>
            </p:extLst>
          </p:nvPr>
        </p:nvGraphicFramePr>
        <p:xfrm>
          <a:off x="158232" y="789432"/>
          <a:ext cx="8818152" cy="5839968"/>
        </p:xfrm>
        <a:graphic>
          <a:graphicData uri="http://schemas.openxmlformats.org/drawingml/2006/table">
            <a:tbl>
              <a:tblPr firstRow="1" bandRow="1">
                <a:tableStyleId>{5940675A-B579-460E-94D1-54222C63F5DA}</a:tableStyleId>
              </a:tblPr>
              <a:tblGrid>
                <a:gridCol w="1244598">
                  <a:extLst>
                    <a:ext uri="{9D8B030D-6E8A-4147-A177-3AD203B41FA5}">
                      <a16:colId xmlns:a16="http://schemas.microsoft.com/office/drawing/2014/main" val="20000"/>
                    </a:ext>
                  </a:extLst>
                </a:gridCol>
                <a:gridCol w="7573554">
                  <a:extLst>
                    <a:ext uri="{9D8B030D-6E8A-4147-A177-3AD203B41FA5}">
                      <a16:colId xmlns:a16="http://schemas.microsoft.com/office/drawing/2014/main" val="20002"/>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xxxv</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gn="just">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It  shall  also  be  ensured  that a minimum  of 500  m  distance  of plant   boundary   is kept  from  the </a:t>
                      </a:r>
                      <a:r>
                        <a:rPr lang="en-US" sz="1600" kern="1200" dirty="0" err="1">
                          <a:solidFill>
                            <a:srgbClr val="0000CC"/>
                          </a:solidFill>
                          <a:latin typeface="Calibri" panose="020F0502020204030204" pitchFamily="34" charset="0"/>
                          <a:ea typeface="+mn-ea"/>
                          <a:cs typeface="Calibri" panose="020F0502020204030204" pitchFamily="34" charset="0"/>
                        </a:rPr>
                        <a:t>HFL</a:t>
                      </a:r>
                      <a:r>
                        <a:rPr lang="en-US" sz="1600" kern="1200" dirty="0">
                          <a:solidFill>
                            <a:srgbClr val="0000CC"/>
                          </a:solidFill>
                          <a:latin typeface="Calibri" panose="020F0502020204030204" pitchFamily="34" charset="0"/>
                          <a:ea typeface="+mn-ea"/>
                          <a:cs typeface="Calibri" panose="020F0502020204030204" pitchFamily="34" charset="0"/>
                        </a:rPr>
                        <a:t> of river  system /  streams  etc. and  the  boundary  of site  should also  be  located  500  m away from  railway track   and  National  Highways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Sone river is about 1.8 km (E) from proposed site. </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The nearest highways are SH-9A- 4.4 km (W) , NH -43- 4.3 km(N) from proposed site. </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The nearest railway track is more than 500 m ( 1.5 Km ) from proposed site</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xxxvi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Hydro-geological study of the area   shall be carried   out   through an   institute / organization of repute to assess the impact on ground   and surface water regimes. Specific mitigation  measures   shall  be  spelt   out  and time bound   Action   Plan  for its  implementation  shall  be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4759307"/>
                  </a:ext>
                </a:extLst>
              </a:tr>
              <a:tr h="519974">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The proposed project area is already a developed/ graded area. </a:t>
                      </a:r>
                    </a:p>
                    <a:p>
                      <a:r>
                        <a:rPr lang="en-US" sz="1600" kern="1200" dirty="0">
                          <a:solidFill>
                            <a:srgbClr val="008000"/>
                          </a:solidFill>
                          <a:latin typeface="Calibri" panose="020F0502020204030204" pitchFamily="34" charset="0"/>
                          <a:ea typeface="+mn-ea"/>
                          <a:cs typeface="Calibri" panose="020F0502020204030204" pitchFamily="34" charset="0"/>
                        </a:rPr>
                        <a:t>Hydrogeological &amp; drainage pattern in study area was analysed &amp; no  impacts due to proposed activity </a:t>
                      </a:r>
                      <a:r>
                        <a:rPr lang="en-US" sz="1600" b="1" kern="1200" dirty="0">
                          <a:solidFill>
                            <a:srgbClr val="008000"/>
                          </a:solidFill>
                          <a:latin typeface="Calibri" panose="020F0502020204030204" pitchFamily="34" charset="0"/>
                          <a:ea typeface="+mn-ea"/>
                          <a:cs typeface="Calibri" panose="020F0502020204030204" pitchFamily="34" charset="0"/>
                        </a:rPr>
                        <a:t>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276894249"/>
                  </a:ext>
                </a:extLst>
              </a:tr>
              <a:tr h="370840">
                <a:tc>
                  <a:txBody>
                    <a:bodyPr/>
                    <a:lstStyle/>
                    <a:p>
                      <a:pPr algn="ctr">
                        <a:lnSpc>
                          <a:spcPct val="114000"/>
                        </a:lnSpc>
                      </a:pPr>
                      <a:r>
                        <a:rPr lang="en-US" sz="1600" b="1" dirty="0">
                          <a:solidFill>
                            <a:srgbClr val="0000CC"/>
                          </a:solidFill>
                          <a:latin typeface="Calibri" panose="020F0502020204030204" pitchFamily="34" charset="0"/>
                          <a:cs typeface="Calibri" panose="020F0502020204030204" pitchFamily="34" charset="0"/>
                        </a:rPr>
                        <a:t>TOR xxxvii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Detailed     Studies   on   the    impacts    of   the    ecology    including    fisheries    of   the River/Estuary/Sea    due   to  the  proposed  withdrawal  of  water   /   discharge  of treated  wastewater  into   the   River/Sea   </a:t>
                      </a:r>
                      <a:r>
                        <a:rPr lang="en-US" sz="1600" kern="1200" dirty="0" err="1">
                          <a:solidFill>
                            <a:srgbClr val="0000CC"/>
                          </a:solidFill>
                          <a:latin typeface="Calibri" panose="020F0502020204030204" pitchFamily="34" charset="0"/>
                          <a:ea typeface="+mn-ea"/>
                          <a:cs typeface="Calibri" panose="020F0502020204030204" pitchFamily="34" charset="0"/>
                        </a:rPr>
                        <a:t>etc</a:t>
                      </a:r>
                      <a:r>
                        <a:rPr lang="en-US" sz="1600" kern="1200" dirty="0">
                          <a:solidFill>
                            <a:srgbClr val="0000CC"/>
                          </a:solidFill>
                          <a:latin typeface="Calibri" panose="020F0502020204030204" pitchFamily="34" charset="0"/>
                          <a:ea typeface="+mn-ea"/>
                          <a:cs typeface="Calibri" panose="020F0502020204030204" pitchFamily="34" charset="0"/>
                        </a:rPr>
                        <a:t>   shall   be  carried  out   and  submitted along with  the EIA Report.   In  case of requirement  of marine impact  assessment study,  the  location  of intake   and  outfall shall  be clearly  specified along with  depth of water drawl &amp;  discharge  into  open   sea</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676798089"/>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The ecological studies was carried out during the baseline study period. Primary &amp; secondary data of flora and fauna present in study area was collected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No </a:t>
                      </a:r>
                      <a:r>
                        <a:rPr lang="en-US" sz="1600" kern="1200" dirty="0" err="1">
                          <a:solidFill>
                            <a:srgbClr val="008000"/>
                          </a:solidFill>
                          <a:latin typeface="Calibri" panose="020F0502020204030204" pitchFamily="34" charset="0"/>
                          <a:ea typeface="+mn-ea"/>
                          <a:cs typeface="Calibri" panose="020F0502020204030204" pitchFamily="34" charset="0"/>
                        </a:rPr>
                        <a:t>REET</a:t>
                      </a:r>
                      <a:r>
                        <a:rPr lang="en-US" sz="1600" kern="1200" dirty="0">
                          <a:solidFill>
                            <a:srgbClr val="008000"/>
                          </a:solidFill>
                          <a:latin typeface="Calibri" panose="020F0502020204030204" pitchFamily="34" charset="0"/>
                          <a:ea typeface="+mn-ea"/>
                          <a:cs typeface="Calibri" panose="020F0502020204030204" pitchFamily="34" charset="0"/>
                        </a:rPr>
                        <a:t> species are found in study area. Impact is minimum as  emissions from project are within standards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93726887"/>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640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26</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( 8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886198619"/>
              </p:ext>
            </p:extLst>
          </p:nvPr>
        </p:nvGraphicFramePr>
        <p:xfrm>
          <a:off x="152400" y="609600"/>
          <a:ext cx="8818152" cy="6144768"/>
        </p:xfrm>
        <a:graphic>
          <a:graphicData uri="http://schemas.openxmlformats.org/drawingml/2006/table">
            <a:tbl>
              <a:tblPr firstRow="1" bandRow="1">
                <a:tableStyleId>{5940675A-B579-460E-94D1-54222C63F5DA}</a:tableStyleId>
              </a:tblPr>
              <a:tblGrid>
                <a:gridCol w="1244598">
                  <a:extLst>
                    <a:ext uri="{9D8B030D-6E8A-4147-A177-3AD203B41FA5}">
                      <a16:colId xmlns:a16="http://schemas.microsoft.com/office/drawing/2014/main" val="20000"/>
                    </a:ext>
                  </a:extLst>
                </a:gridCol>
                <a:gridCol w="7573554">
                  <a:extLst>
                    <a:ext uri="{9D8B030D-6E8A-4147-A177-3AD203B41FA5}">
                      <a16:colId xmlns:a16="http://schemas.microsoft.com/office/drawing/2014/main" val="20002"/>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xxxviii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Source of water  and  its  sustainability   even  in lean   season shall  be provided  along with   details   of ecological impacts  arising  out   of withdrawal  of water and taking into  account inter-state  shares  (if any).  Information  on  other   competing  sources downstream of  the proposed project  and   commitment  regarding  availability  of requisite  quantity  of water from  the Competent Authority shall  be provided  along with  letter/    document  stating firm  allocation  of water</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0449443"/>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Consumptive water requirement for proposed plant will be drawn from </a:t>
                      </a:r>
                      <a:r>
                        <a:rPr lang="en-US" sz="1600" kern="1200" dirty="0" err="1">
                          <a:solidFill>
                            <a:srgbClr val="008000"/>
                          </a:solidFill>
                          <a:latin typeface="Calibri" panose="020F0502020204030204" pitchFamily="34" charset="0"/>
                          <a:ea typeface="+mn-ea"/>
                          <a:cs typeface="Calibri" panose="020F0502020204030204" pitchFamily="34" charset="0"/>
                        </a:rPr>
                        <a:t>Suthna</a:t>
                      </a:r>
                      <a:r>
                        <a:rPr lang="en-US" sz="1600" kern="1200" dirty="0">
                          <a:solidFill>
                            <a:srgbClr val="008000"/>
                          </a:solidFill>
                          <a:latin typeface="Calibri" panose="020F0502020204030204" pitchFamily="34" charset="0"/>
                          <a:ea typeface="+mn-ea"/>
                          <a:cs typeface="Calibri" panose="020F0502020204030204" pitchFamily="34" charset="0"/>
                        </a:rPr>
                        <a:t> reservoir (Chachai lake) through dedicated intake.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Water sustainability details are given </a:t>
                      </a:r>
                      <a:r>
                        <a:rPr lang="en-US" sz="1600" b="1" kern="1200" dirty="0">
                          <a:solidFill>
                            <a:srgbClr val="008000"/>
                          </a:solidFill>
                          <a:latin typeface="Calibri" panose="020F0502020204030204" pitchFamily="34" charset="0"/>
                          <a:ea typeface="+mn-ea"/>
                          <a:cs typeface="Calibri" panose="020F0502020204030204" pitchFamily="34" charset="0"/>
                        </a:rPr>
                        <a:t>Sr No xiv </a:t>
                      </a:r>
                      <a:r>
                        <a:rPr lang="en-US" sz="1600" kern="1200" dirty="0">
                          <a:solidFill>
                            <a:srgbClr val="008000"/>
                          </a:solidFill>
                          <a:latin typeface="Calibri" panose="020F0502020204030204" pitchFamily="34" charset="0"/>
                          <a:ea typeface="+mn-ea"/>
                          <a:cs typeface="Calibri" panose="020F0502020204030204" pitchFamily="34" charset="0"/>
                        </a:rPr>
                        <a:t>of Additional TOR Compliance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117477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xxxix</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Detailed    plan   for rainwater harvesting and   its proposed utilization in the plant shall be furnished</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1305405"/>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The rain water will be harvested and utilized for various plant operations.  Excess water will be send to Chachai lake by storm water drains along the road.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74604479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gn="just">
                        <a:lnSpc>
                          <a:spcPct val="90000"/>
                        </a:lnSpc>
                      </a:pPr>
                      <a:r>
                        <a:rPr lang="en-US" sz="1600" kern="1200" dirty="0">
                          <a:solidFill>
                            <a:srgbClr val="0000CC"/>
                          </a:solidFill>
                          <a:latin typeface="Calibri" panose="020F0502020204030204" pitchFamily="34" charset="0"/>
                          <a:ea typeface="+mn-ea"/>
                          <a:cs typeface="Calibri" panose="020F0502020204030204" pitchFamily="34" charset="0"/>
                        </a:rPr>
                        <a:t>Feasibility of near zero discharge concept   shall be critically examined and its details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5371481"/>
                  </a:ext>
                </a:extLst>
              </a:tr>
              <a:tr h="484632">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Wastewater management system is proposed to achieve Zero Liquid Discharge (</a:t>
                      </a:r>
                      <a:r>
                        <a:rPr lang="en-US" sz="1600" kern="1200" dirty="0" err="1">
                          <a:solidFill>
                            <a:srgbClr val="008000"/>
                          </a:solidFill>
                          <a:latin typeface="Calibri" panose="020F0502020204030204" pitchFamily="34" charset="0"/>
                          <a:ea typeface="+mn-ea"/>
                          <a:cs typeface="Calibri" panose="020F0502020204030204" pitchFamily="34" charset="0"/>
                        </a:rPr>
                        <a:t>ZLD</a:t>
                      </a:r>
                      <a:r>
                        <a:rPr lang="en-US" sz="1600" kern="1200" dirty="0">
                          <a:solidFill>
                            <a:srgbClr val="008000"/>
                          </a:solidFill>
                          <a:latin typeface="Calibri" panose="020F0502020204030204" pitchFamily="34" charset="0"/>
                          <a:ea typeface="+mn-ea"/>
                          <a:cs typeface="Calibri" panose="020F0502020204030204" pitchFamily="34" charset="0"/>
                        </a:rPr>
                        <a:t>) to reduce raw water requirement. Details of proposed wastewater management system is given in </a:t>
                      </a:r>
                      <a:r>
                        <a:rPr lang="en-US" sz="1600" b="1" kern="1200" dirty="0">
                          <a:solidFill>
                            <a:srgbClr val="008000"/>
                          </a:solidFill>
                          <a:latin typeface="Calibri" panose="020F0502020204030204" pitchFamily="34" charset="0"/>
                          <a:ea typeface="+mn-ea"/>
                          <a:cs typeface="Calibri" panose="020F0502020204030204" pitchFamily="34" charset="0"/>
                        </a:rPr>
                        <a:t>Sr No xi </a:t>
                      </a:r>
                      <a:r>
                        <a:rPr lang="en-US" sz="1600" kern="1200" dirty="0">
                          <a:solidFill>
                            <a:srgbClr val="008000"/>
                          </a:solidFill>
                          <a:latin typeface="Calibri" panose="020F0502020204030204" pitchFamily="34" charset="0"/>
                          <a:ea typeface="+mn-ea"/>
                          <a:cs typeface="Calibri" panose="020F0502020204030204" pitchFamily="34" charset="0"/>
                        </a:rPr>
                        <a:t>Additional TOR Compliance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1152972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a:t>
                      </a:r>
                      <a:r>
                        <a:rPr lang="en-IN" sz="1600" b="0" dirty="0" err="1">
                          <a:solidFill>
                            <a:srgbClr val="0000CC"/>
                          </a:solidFill>
                          <a:latin typeface="Calibri" panose="020F0502020204030204" pitchFamily="34" charset="0"/>
                          <a:cs typeface="Calibri" panose="020F0502020204030204" pitchFamily="34" charset="0"/>
                        </a:rPr>
                        <a:t>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Optimization    of   Cycles   of   Concentration (COC) along     with     other water conservation measures in the project shall be specified.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3740963"/>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Water required for the project is optimized by utilizing Air Cooled Condenser (ACC) instead of conventional Water Cooled Condenser (</a:t>
                      </a:r>
                      <a:r>
                        <a:rPr lang="en-US" sz="1600" kern="1200" dirty="0" err="1">
                          <a:solidFill>
                            <a:srgbClr val="008000"/>
                          </a:solidFill>
                          <a:latin typeface="Calibri" panose="020F0502020204030204" pitchFamily="34" charset="0"/>
                          <a:ea typeface="+mn-ea"/>
                          <a:cs typeface="Calibri" panose="020F0502020204030204" pitchFamily="34" charset="0"/>
                        </a:rPr>
                        <a:t>WCC</a:t>
                      </a:r>
                      <a:r>
                        <a:rPr lang="en-US" sz="1600" kern="1200" dirty="0">
                          <a:solidFill>
                            <a:srgbClr val="008000"/>
                          </a:solidFill>
                          <a:latin typeface="Calibri" panose="020F0502020204030204" pitchFamily="34" charset="0"/>
                          <a:ea typeface="+mn-ea"/>
                          <a:cs typeface="Calibri" panose="020F0502020204030204" pitchFamily="34" charset="0"/>
                        </a:rPr>
                        <a:t>) technology to save consumptive water.</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It also designed to maintain Cycles   of   Concentration (COC) of 5.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385763281"/>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86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27</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( 9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011089798"/>
              </p:ext>
            </p:extLst>
          </p:nvPr>
        </p:nvGraphicFramePr>
        <p:xfrm>
          <a:off x="152400" y="680720"/>
          <a:ext cx="8818152" cy="5948680"/>
        </p:xfrm>
        <a:graphic>
          <a:graphicData uri="http://schemas.openxmlformats.org/drawingml/2006/table">
            <a:tbl>
              <a:tblPr firstRow="1" bandRow="1">
                <a:tableStyleId>{5940675A-B579-460E-94D1-54222C63F5DA}</a:tableStyleId>
              </a:tblPr>
              <a:tblGrid>
                <a:gridCol w="1097278">
                  <a:extLst>
                    <a:ext uri="{9D8B030D-6E8A-4147-A177-3AD203B41FA5}">
                      <a16:colId xmlns:a16="http://schemas.microsoft.com/office/drawing/2014/main" val="20000"/>
                    </a:ext>
                  </a:extLst>
                </a:gridCol>
                <a:gridCol w="7720874">
                  <a:extLst>
                    <a:ext uri="{9D8B030D-6E8A-4147-A177-3AD203B41FA5}">
                      <a16:colId xmlns:a16="http://schemas.microsoft.com/office/drawing/2014/main"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a:t>
                      </a:r>
                      <a:r>
                        <a:rPr lang="en-IN" sz="1600" b="0" dirty="0">
                          <a:solidFill>
                            <a:srgbClr val="0000CC"/>
                          </a:solidFill>
                          <a:latin typeface="Calibri" panose="020F0502020204030204" pitchFamily="34" charset="0"/>
                          <a:cs typeface="Calibri" panose="020F0502020204030204" pitchFamily="34" charset="0"/>
                        </a:rPr>
                        <a:t>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Plan for recirculation of ash pond water &amp; its implementation shall be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After settlement of ash particles, clear supernatant ash slurry water is recovered by Ash water recovery system &amp; reused for making ash slurry and dust suspension within the plant.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 budgetary  allocation of about 10 crores is made for setting up Ash water recycling system</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xliii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Detailed plan   for conducting monitoring of water   quality    regularly with   proper maintenance     of   records   shall   be    formulated.     Detail     of   methodology    and identification    of monitoring    points    (between    plant and    drainage   in   the direction of flow of surface/   ground water) shall be submitted. It shall be ensured that parameter to be monitored also include heavy metals. A provision for long term monitoring of ground water table using Piezometer shall be incorporated in EIA, particularly from the study area</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Detailed plan for monitoring of water quality regularly (monthly  major &amp; minor parameters; Heavy metals  quarterly) with proper maintenance  of   records will be formulated &amp; maintained. Same will be shared to concerned authorities as per the requirement.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3 SW quality monitoring locations will be identified near project site with due consideration of flow of water in the area.  4 GW quality monitoring locations around ash pond covering all directions will be identified. GW levels will be monitored as per </a:t>
                      </a:r>
                      <a:r>
                        <a:rPr lang="en-US" sz="1600" kern="1200" dirty="0" err="1">
                          <a:solidFill>
                            <a:srgbClr val="008000"/>
                          </a:solidFill>
                          <a:latin typeface="Calibri" panose="020F0502020204030204" pitchFamily="34" charset="0"/>
                          <a:ea typeface="+mn-ea"/>
                          <a:cs typeface="Calibri" panose="020F0502020204030204" pitchFamily="34" charset="0"/>
                        </a:rPr>
                        <a:t>CGWB</a:t>
                      </a:r>
                      <a:r>
                        <a:rPr lang="en-US" sz="1600" kern="1200" dirty="0">
                          <a:solidFill>
                            <a:srgbClr val="008000"/>
                          </a:solidFill>
                          <a:latin typeface="Calibri" panose="020F0502020204030204" pitchFamily="34" charset="0"/>
                          <a:ea typeface="+mn-ea"/>
                          <a:cs typeface="Calibri" panose="020F0502020204030204" pitchFamily="34" charset="0"/>
                        </a:rPr>
                        <a:t> norms.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a:t>
                      </a:r>
                      <a:r>
                        <a:rPr lang="en-IN" sz="1600" b="0" dirty="0">
                          <a:solidFill>
                            <a:srgbClr val="0000CC"/>
                          </a:solidFill>
                          <a:latin typeface="Calibri" panose="020F0502020204030204" pitchFamily="34" charset="0"/>
                          <a:cs typeface="Calibri" panose="020F0502020204030204" pitchFamily="34" charset="0"/>
                        </a:rPr>
                        <a:t>iv</a:t>
                      </a:r>
                      <a:endParaRPr lang="en-IN" sz="1600" dirty="0">
                        <a:solidFill>
                          <a:srgbClr val="0000CC"/>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Socio-economic study of the study area  comprising  of 10 km from  the  plant site  shall   be carried out  through a reputed  institute  /  agency   which  shall   consist of detail   assessment  of the  impact  on  livelihood  of the  local  communities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3587428"/>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Socio-economic study was carried out in study area. Detailed impact assessment survey was carried out &amp; mitigation measures proposed.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Summary &amp; details of demography &amp; socioeconomic conditions is given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8041450"/>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2">
            <a:hlinkClick r:id="rId3" action="ppaction://hlinksldjump"/>
            <a:extLst>
              <a:ext uri="{FF2B5EF4-FFF2-40B4-BE49-F238E27FC236}">
                <a16:creationId xmlns:a16="http://schemas.microsoft.com/office/drawing/2014/main" id="{19E46082-4515-4E21-B719-462279E3E169}"/>
              </a:ext>
            </a:extLst>
          </p:cNvPr>
          <p:cNvSpPr/>
          <p:nvPr/>
        </p:nvSpPr>
        <p:spPr>
          <a:xfrm>
            <a:off x="6705600" y="6372459"/>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546883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28</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20054"/>
            <a:ext cx="8839200" cy="555537"/>
          </a:xfrm>
          <a:prstGeom prst="rect">
            <a:avLst/>
          </a:prstGeom>
        </p:spPr>
        <p:txBody>
          <a:bodyPr wrap="square">
            <a:spAutoFit/>
          </a:bodyPr>
          <a:lstStyle/>
          <a:p>
            <a:pPr algn="ctr">
              <a:lnSpc>
                <a:spcPct val="114000"/>
              </a:lnSpc>
            </a:pPr>
            <a:r>
              <a:rPr lang="en-IN" sz="2800" b="1" dirty="0">
                <a:solidFill>
                  <a:srgbClr val="0000CC"/>
                </a:solidFill>
                <a:latin typeface="+mj-lt"/>
              </a:rPr>
              <a:t>Socio-economics of study area</a:t>
            </a:r>
          </a:p>
        </p:txBody>
      </p:sp>
      <p:sp>
        <p:nvSpPr>
          <p:cNvPr id="11" name="Rectangle 10"/>
          <p:cNvSpPr/>
          <p:nvPr/>
        </p:nvSpPr>
        <p:spPr>
          <a:xfrm rot="16200000">
            <a:off x="4544274"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3228945434"/>
              </p:ext>
            </p:extLst>
          </p:nvPr>
        </p:nvGraphicFramePr>
        <p:xfrm>
          <a:off x="2019300" y="909066"/>
          <a:ext cx="4648200" cy="2606294"/>
        </p:xfrm>
        <a:graphic>
          <a:graphicData uri="http://schemas.openxmlformats.org/drawingml/2006/table">
            <a:tbl>
              <a:tblPr firstRow="1" bandRow="1">
                <a:tableStyleId>{5940675A-B579-460E-94D1-54222C63F5DA}</a:tableStyleId>
              </a:tblPr>
              <a:tblGrid>
                <a:gridCol w="3276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2497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Socio Economic Condition  </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extLst>
                  <a:ext uri="{0D108BD9-81ED-4DB2-BD59-A6C34878D82A}">
                    <a16:rowId xmlns:a16="http://schemas.microsoft.com/office/drawing/2014/main" val="10000"/>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GB" sz="1800" b="1" kern="1200" dirty="0">
                          <a:solidFill>
                            <a:srgbClr val="008000"/>
                          </a:solidFill>
                          <a:effectLst/>
                          <a:latin typeface="Calibri" panose="020F0502020204030204" pitchFamily="34" charset="0"/>
                          <a:ea typeface="+mn-ea"/>
                          <a:cs typeface="Calibri" panose="020F0502020204030204" pitchFamily="34" charset="0"/>
                        </a:rPr>
                        <a:t>No. of households in study areas</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32970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nSpc>
                          <a:spcPct val="115000"/>
                        </a:lnSpc>
                        <a:spcAft>
                          <a:spcPts val="0"/>
                        </a:spcAft>
                      </a:pPr>
                      <a:r>
                        <a:rPr lang="en-GB" sz="1800" b="1" kern="1200" dirty="0">
                          <a:solidFill>
                            <a:srgbClr val="008000"/>
                          </a:solidFill>
                          <a:effectLst/>
                          <a:latin typeface="Calibri" panose="020F0502020204030204" pitchFamily="34" charset="0"/>
                          <a:ea typeface="+mn-ea"/>
                          <a:cs typeface="Calibri" panose="020F0502020204030204" pitchFamily="34" charset="0"/>
                        </a:rPr>
                        <a:t>Total population in study area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US" sz="1800" b="1" kern="1200" dirty="0">
                          <a:solidFill>
                            <a:srgbClr val="008000"/>
                          </a:solidFill>
                          <a:effectLst/>
                          <a:latin typeface="Calibri" panose="020F0502020204030204" pitchFamily="34" charset="0"/>
                          <a:ea typeface="+mn-ea"/>
                          <a:cs typeface="Calibri" panose="020F0502020204030204" pitchFamily="34" charset="0"/>
                        </a:rPr>
                        <a:t>149076</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altLang="en-US" sz="1800" b="1" kern="1200" dirty="0">
                          <a:solidFill>
                            <a:srgbClr val="008000"/>
                          </a:solidFill>
                          <a:effectLst/>
                          <a:latin typeface="Calibri" panose="020F0502020204030204" pitchFamily="34" charset="0"/>
                          <a:ea typeface="+mn-ea"/>
                          <a:cs typeface="Calibri" panose="020F0502020204030204" pitchFamily="34" charset="0"/>
                        </a:rPr>
                        <a:t>Total workers</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50313</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altLang="en-US" sz="1800" b="1" kern="1200" dirty="0">
                          <a:solidFill>
                            <a:srgbClr val="008000"/>
                          </a:solidFill>
                          <a:effectLst/>
                          <a:latin typeface="Calibri" panose="020F0502020204030204" pitchFamily="34" charset="0"/>
                          <a:ea typeface="+mn-ea"/>
                          <a:cs typeface="Calibri" panose="020F0502020204030204" pitchFamily="34" charset="0"/>
                        </a:rPr>
                        <a:t>Main workers</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33874</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b">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altLang="en-US" sz="1800" b="1" kern="1200" dirty="0">
                          <a:solidFill>
                            <a:srgbClr val="008000"/>
                          </a:solidFill>
                          <a:effectLst/>
                          <a:latin typeface="Calibri" panose="020F0502020204030204" pitchFamily="34" charset="0"/>
                          <a:ea typeface="+mn-ea"/>
                          <a:cs typeface="Calibri" panose="020F0502020204030204" pitchFamily="34" charset="0"/>
                        </a:rPr>
                        <a:t>Marginal workers</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16439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b">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altLang="en-US" sz="1800" b="1" kern="1200" dirty="0">
                          <a:solidFill>
                            <a:srgbClr val="008000"/>
                          </a:solidFill>
                          <a:effectLst/>
                          <a:latin typeface="Calibri" panose="020F0502020204030204" pitchFamily="34" charset="0"/>
                          <a:ea typeface="+mn-ea"/>
                          <a:cs typeface="Calibri" panose="020F0502020204030204" pitchFamily="34" charset="0"/>
                        </a:rPr>
                        <a:t>Literacy (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67.02</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228599" y="4038600"/>
            <a:ext cx="8762999"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Average population density in study area is 174 persons per km2. Decadal population growth rate of Anuppur district in 2001-11 was 12.3% with 11.4% &amp; 13.2% growth rate of male and female population respectively. </a:t>
            </a:r>
          </a:p>
          <a:p>
            <a:pPr marL="285750" indent="-285750" algn="just">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In study area 36.7% of people belong to scheduled category, of which notably 26.2% belongs to Scheduled Tribes (ST) and 10.5% to Scheduled Castes (SC).</a:t>
            </a:r>
          </a:p>
          <a:p>
            <a:pPr marL="285750" indent="-285750" algn="just">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As per 2011 census, 22.7 % people are engaged in main works in the study area. The marginal workers &amp; non-workers constitute 11% &amp; 66.3% of total population respectively. </a:t>
            </a:r>
          </a:p>
        </p:txBody>
      </p:sp>
      <p:sp>
        <p:nvSpPr>
          <p:cNvPr id="12" name="Right Arrow 12">
            <a:hlinkClick r:id="rId3" action="ppaction://hlinksldjump"/>
            <a:extLst>
              <a:ext uri="{FF2B5EF4-FFF2-40B4-BE49-F238E27FC236}">
                <a16:creationId xmlns:a16="http://schemas.microsoft.com/office/drawing/2014/main" id="{BF6E51BF-A3F7-4DC1-9A73-A704183DB9D2}"/>
              </a:ext>
            </a:extLst>
          </p:cNvPr>
          <p:cNvSpPr/>
          <p:nvPr/>
        </p:nvSpPr>
        <p:spPr>
          <a:xfrm>
            <a:off x="6928769" y="6181948"/>
            <a:ext cx="600521" cy="180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4BAA4C62-4AA8-4AE8-AD34-22280EA6F4AC}"/>
              </a:ext>
            </a:extLst>
          </p:cNvPr>
          <p:cNvSpPr txBox="1"/>
          <p:nvPr/>
        </p:nvSpPr>
        <p:spPr>
          <a:xfrm>
            <a:off x="6753037" y="6385108"/>
            <a:ext cx="107651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Back to TOR Q</a:t>
            </a:r>
            <a:endParaRPr lang="en-IN"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54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29</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( 10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218901834"/>
              </p:ext>
            </p:extLst>
          </p:nvPr>
        </p:nvGraphicFramePr>
        <p:xfrm>
          <a:off x="152400" y="995426"/>
          <a:ext cx="8818152" cy="5268214"/>
        </p:xfrm>
        <a:graphic>
          <a:graphicData uri="http://schemas.openxmlformats.org/drawingml/2006/table">
            <a:tbl>
              <a:tblPr firstRow="1" bandRow="1">
                <a:tableStyleId>{5940675A-B579-460E-94D1-54222C63F5DA}</a:tableStyleId>
              </a:tblPr>
              <a:tblGrid>
                <a:gridCol w="732972">
                  <a:extLst>
                    <a:ext uri="{9D8B030D-6E8A-4147-A177-3AD203B41FA5}">
                      <a16:colId xmlns:a16="http://schemas.microsoft.com/office/drawing/2014/main" val="20000"/>
                    </a:ext>
                  </a:extLst>
                </a:gridCol>
                <a:gridCol w="152400">
                  <a:extLst>
                    <a:ext uri="{9D8B030D-6E8A-4147-A177-3AD203B41FA5}">
                      <a16:colId xmlns:a16="http://schemas.microsoft.com/office/drawing/2014/main" val="631590745"/>
                    </a:ext>
                  </a:extLst>
                </a:gridCol>
                <a:gridCol w="7932780">
                  <a:extLst>
                    <a:ext uri="{9D8B030D-6E8A-4147-A177-3AD203B41FA5}">
                      <a16:colId xmlns:a16="http://schemas.microsoft.com/office/drawing/2014/main" val="3559552232"/>
                    </a:ext>
                  </a:extLst>
                </a:gridCol>
              </a:tblGrid>
              <a:tr h="370840">
                <a:tc>
                  <a:txBody>
                    <a:bodyPr/>
                    <a:lstStyle/>
                    <a:p>
                      <a:pPr algn="ctr">
                        <a:lnSpc>
                          <a:spcPct val="114000"/>
                        </a:lnSpc>
                      </a:pPr>
                      <a:r>
                        <a:rPr lang="en-US" sz="1600" b="1" dirty="0">
                          <a:solidFill>
                            <a:srgbClr val="0000CC"/>
                          </a:solidFill>
                          <a:latin typeface="Calibri" panose="020F0502020204030204" pitchFamily="34" charset="0"/>
                          <a:cs typeface="Calibri" panose="020F0502020204030204" pitchFamily="34" charset="0"/>
                        </a:rPr>
                        <a:t>TOR xl</a:t>
                      </a:r>
                      <a:r>
                        <a:rPr lang="en-IN" sz="1600" b="0" dirty="0">
                          <a:solidFill>
                            <a:srgbClr val="0000CC"/>
                          </a:solidFill>
                          <a:latin typeface="Calibri" panose="020F0502020204030204" pitchFamily="34" charset="0"/>
                          <a:cs typeface="Calibri" panose="020F0502020204030204" pitchFamily="34" charset="0"/>
                        </a:rPr>
                        <a:t>v</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gridSpan="2">
                  <a:txBody>
                    <a:bodyPr/>
                    <a:lstStyle/>
                    <a:p>
                      <a:pPr algn="l">
                        <a:lnSpc>
                          <a:spcPct val="114000"/>
                        </a:lnSpc>
                      </a:pPr>
                      <a:r>
                        <a:rPr lang="en-US" sz="1600" kern="1200" dirty="0">
                          <a:solidFill>
                            <a:srgbClr val="0000CC"/>
                          </a:solidFill>
                          <a:latin typeface="Calibri" panose="020F0502020204030204" pitchFamily="34" charset="0"/>
                          <a:ea typeface="+mn-ea"/>
                          <a:cs typeface="Calibri" panose="020F0502020204030204" pitchFamily="34" charset="0"/>
                        </a:rPr>
                        <a:t>Action Plan for identification of local employable youth for training in skills, relevant to project, for eventual employment in project itself shall be formulated and numbers specified during construction &amp; operation phases of the Project</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extLst>
                  <a:ext uri="{0D108BD9-81ED-4DB2-BD59-A6C34878D82A}">
                    <a16:rowId xmlns:a16="http://schemas.microsoft.com/office/drawing/2014/main" val="10000"/>
                  </a:ext>
                </a:extLst>
              </a:tr>
              <a:tr h="370840">
                <a:tc gridSpan="3">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As part of </a:t>
                      </a:r>
                      <a:r>
                        <a:rPr lang="en-US" sz="1600" kern="1200" dirty="0" err="1">
                          <a:solidFill>
                            <a:srgbClr val="008000"/>
                          </a:solidFill>
                          <a:latin typeface="Calibri" panose="020F0502020204030204" pitchFamily="34" charset="0"/>
                          <a:ea typeface="+mn-ea"/>
                          <a:cs typeface="Calibri" panose="020F0502020204030204" pitchFamily="34" charset="0"/>
                        </a:rPr>
                        <a:t>CER</a:t>
                      </a:r>
                      <a:r>
                        <a:rPr lang="en-US" sz="1600" kern="1200" dirty="0">
                          <a:solidFill>
                            <a:srgbClr val="008000"/>
                          </a:solidFill>
                          <a:latin typeface="Calibri" panose="020F0502020204030204" pitchFamily="34" charset="0"/>
                          <a:ea typeface="+mn-ea"/>
                          <a:cs typeface="Calibri" panose="020F0502020204030204" pitchFamily="34" charset="0"/>
                        </a:rPr>
                        <a:t> budget an amount of about Rs. 1.5 crores allocated to provide vocational training to identified youth from nearby villages on job oriented courses. Same will also be taken up as part of CSR.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37084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xlvi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CC"/>
                          </a:solidFill>
                          <a:latin typeface="Calibri" panose="020F0502020204030204" pitchFamily="34" charset="0"/>
                          <a:ea typeface="+mn-ea"/>
                          <a:cs typeface="Calibri" panose="020F0502020204030204" pitchFamily="34" charset="0"/>
                        </a:rPr>
                        <a:t>If the area has tribal population it shall be ensured that the rights of </a:t>
                      </a:r>
                      <a:r>
                        <a:rPr lang="en-US" sz="1400" kern="1200" dirty="0" err="1">
                          <a:solidFill>
                            <a:srgbClr val="0000CC"/>
                          </a:solidFill>
                          <a:latin typeface="Calibri" panose="020F0502020204030204" pitchFamily="34" charset="0"/>
                          <a:ea typeface="+mn-ea"/>
                          <a:cs typeface="Calibri" panose="020F0502020204030204" pitchFamily="34" charset="0"/>
                        </a:rPr>
                        <a:t>tribals</a:t>
                      </a:r>
                      <a:r>
                        <a:rPr lang="en-US" sz="1400" kern="1200" dirty="0">
                          <a:solidFill>
                            <a:srgbClr val="0000CC"/>
                          </a:solidFill>
                          <a:latin typeface="Calibri" panose="020F0502020204030204" pitchFamily="34" charset="0"/>
                          <a:ea typeface="+mn-ea"/>
                          <a:cs typeface="Calibri" panose="020F0502020204030204" pitchFamily="34" charset="0"/>
                        </a:rPr>
                        <a:t> are well protected. The project proponent shall accordingly identify tribal issues under various provisions of the law of the land</a:t>
                      </a:r>
                      <a:endParaRPr lang="en-IN" sz="14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If the area has tribal population it shall be ensured that the rights of </a:t>
                      </a:r>
                      <a:r>
                        <a:rPr lang="en-US" sz="1600" kern="1200" dirty="0" err="1">
                          <a:solidFill>
                            <a:srgbClr val="0000CC"/>
                          </a:solidFill>
                          <a:latin typeface="Calibri" panose="020F0502020204030204" pitchFamily="34" charset="0"/>
                          <a:ea typeface="+mn-ea"/>
                          <a:cs typeface="Calibri" panose="020F0502020204030204" pitchFamily="34" charset="0"/>
                        </a:rPr>
                        <a:t>tribals</a:t>
                      </a:r>
                      <a:r>
                        <a:rPr lang="en-US" sz="1600" kern="1200" dirty="0">
                          <a:solidFill>
                            <a:srgbClr val="0000CC"/>
                          </a:solidFill>
                          <a:latin typeface="Calibri" panose="020F0502020204030204" pitchFamily="34" charset="0"/>
                          <a:ea typeface="+mn-ea"/>
                          <a:cs typeface="Calibri" panose="020F0502020204030204" pitchFamily="34" charset="0"/>
                        </a:rPr>
                        <a:t> are well protected. The project proponent shall accordingly identify tribal issues under various provisions of the law of the land</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3">
                  <a:txBody>
                    <a:bodyPr/>
                    <a:lstStyle/>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The proposed project is within the existing ATPS boundary, which is under ATPS management. There is no tribal population within the ATPS plant boundary</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a:t>
                      </a:r>
                      <a:r>
                        <a:rPr lang="en-US" sz="1600" b="1" kern="1200" dirty="0">
                          <a:solidFill>
                            <a:srgbClr val="0000CC"/>
                          </a:solidFill>
                          <a:latin typeface="Calibri" panose="020F0502020204030204" pitchFamily="34" charset="0"/>
                          <a:ea typeface="+mn-ea"/>
                          <a:cs typeface="Calibri" panose="020F0502020204030204" pitchFamily="34" charset="0"/>
                        </a:rPr>
                        <a:t>xl</a:t>
                      </a:r>
                      <a:r>
                        <a:rPr lang="en-IN" sz="1600" b="1" kern="1200" dirty="0">
                          <a:solidFill>
                            <a:srgbClr val="0000CC"/>
                          </a:solidFill>
                          <a:latin typeface="Calibri" panose="020F0502020204030204" pitchFamily="34" charset="0"/>
                          <a:ea typeface="+mn-ea"/>
                          <a:cs typeface="Calibri" panose="020F0502020204030204" pitchFamily="34" charset="0"/>
                        </a:rPr>
                        <a:t>vii</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Detailed CSR plan along with activities wise break up of financial commitment to be prepared. CSR component shall be identified considering need based assessment study &amp; PH issues.   Sustainable  income  generating measures  which      help in  uplift merit  of  affected  section    of  society,  consistent  with   traditional   skills   of people identified.    Separate budget for community development activities and income generating </a:t>
                      </a:r>
                      <a:r>
                        <a:rPr lang="en-US" sz="1600" kern="1200" dirty="0" err="1">
                          <a:solidFill>
                            <a:srgbClr val="0000CC"/>
                          </a:solidFill>
                          <a:latin typeface="Calibri" panose="020F0502020204030204" pitchFamily="34" charset="0"/>
                          <a:ea typeface="+mn-ea"/>
                          <a:cs typeface="Calibri" panose="020F0502020204030204" pitchFamily="34" charset="0"/>
                        </a:rPr>
                        <a:t>programmes</a:t>
                      </a:r>
                      <a:r>
                        <a:rPr lang="en-US" sz="1600" kern="1200" dirty="0">
                          <a:solidFill>
                            <a:srgbClr val="0000CC"/>
                          </a:solidFill>
                          <a:latin typeface="Calibri" panose="020F0502020204030204" pitchFamily="34" charset="0"/>
                          <a:ea typeface="+mn-ea"/>
                          <a:cs typeface="Calibri" panose="020F0502020204030204" pitchFamily="34" charset="0"/>
                        </a:rPr>
                        <a:t> shall be specified</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gridSpan="3">
                  <a:txBody>
                    <a:bodyPr/>
                    <a:lstStyle/>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MPPGCL will ensure at least 2% of average net profits of company made during 3 immediately preceding financial years spent on CSR activities in every financial year as per existing guidelines of Sate &amp; Central Government (applicability of CSR under Section 135 (I) of Companies Act, 2013).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5"/>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59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34" y="686047"/>
            <a:ext cx="8394546" cy="5939505"/>
          </a:xfrm>
          <a:prstGeom prst="rect">
            <a:avLst/>
          </a:prstGeom>
          <a:ln w="28575">
            <a:solidFill>
              <a:srgbClr val="00B400"/>
            </a:solidFill>
          </a:ln>
        </p:spPr>
      </p:pic>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Project location map</a:t>
            </a: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a:t>
            </a:fld>
            <a:endParaRPr lang="en-US" sz="1400" b="1" dirty="0">
              <a:solidFill>
                <a:schemeClr val="tx2"/>
              </a:solidFill>
              <a:latin typeface="Calibri" pitchFamily="34" charset="0"/>
              <a:cs typeface="Calibri" pitchFamily="34" charset="0"/>
            </a:endParaRPr>
          </a:p>
        </p:txBody>
      </p:sp>
      <p:sp>
        <p:nvSpPr>
          <p:cNvPr id="9" name="Right Arrow 10">
            <a:hlinkClick r:id="rId4" action="ppaction://hlinkfile"/>
            <a:extLst>
              <a:ext uri="{FF2B5EF4-FFF2-40B4-BE49-F238E27FC236}">
                <a16:creationId xmlns:a16="http://schemas.microsoft.com/office/drawing/2014/main" id="{314101A8-C3CC-43B3-9D44-38E8752E90BF}"/>
              </a:ext>
            </a:extLst>
          </p:cNvPr>
          <p:cNvSpPr/>
          <p:nvPr/>
        </p:nvSpPr>
        <p:spPr>
          <a:xfrm rot="16200000">
            <a:off x="6702378" y="1247823"/>
            <a:ext cx="603390" cy="3937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8B0A8334-AE90-4FCB-A342-AE70C7685CDE}"/>
              </a:ext>
            </a:extLst>
          </p:cNvPr>
          <p:cNvSpPr/>
          <p:nvPr/>
        </p:nvSpPr>
        <p:spPr>
          <a:xfrm>
            <a:off x="6413544" y="1851037"/>
            <a:ext cx="1206456" cy="276999"/>
          </a:xfrm>
          <a:prstGeom prst="rect">
            <a:avLst/>
          </a:prstGeom>
        </p:spPr>
        <p:txBody>
          <a:bodyPr wrap="square">
            <a:spAutoFit/>
          </a:bodyPr>
          <a:lstStyle/>
          <a:p>
            <a:pPr algn="ctr"/>
            <a:r>
              <a:rPr lang="en-IN" sz="1200" dirty="0" err="1">
                <a:solidFill>
                  <a:schemeClr val="bg1"/>
                </a:solidFill>
                <a:latin typeface="Calibri" panose="020F0502020204030204" pitchFamily="34" charset="0"/>
                <a:cs typeface="Calibri" panose="020F0502020204030204" pitchFamily="34" charset="0"/>
              </a:rPr>
              <a:t>KML</a:t>
            </a:r>
            <a:r>
              <a:rPr lang="en-IN" sz="1200" dirty="0">
                <a:solidFill>
                  <a:schemeClr val="bg1"/>
                </a:solidFill>
                <a:latin typeface="Calibri" panose="020F0502020204030204" pitchFamily="34" charset="0"/>
                <a:cs typeface="Calibri" panose="020F0502020204030204" pitchFamily="34" charset="0"/>
              </a:rPr>
              <a:t> file </a:t>
            </a:r>
            <a:endParaRPr lang="en-IN"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458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30</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( 10 / 17 )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278635588"/>
              </p:ext>
            </p:extLst>
          </p:nvPr>
        </p:nvGraphicFramePr>
        <p:xfrm>
          <a:off x="152400" y="533400"/>
          <a:ext cx="8818152" cy="5513451"/>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val="20000"/>
                    </a:ext>
                  </a:extLst>
                </a:gridCol>
                <a:gridCol w="7827552">
                  <a:extLst>
                    <a:ext uri="{9D8B030D-6E8A-4147-A177-3AD203B41FA5}">
                      <a16:colId xmlns:a16="http://schemas.microsoft.com/office/drawing/2014/main" val="3559552232"/>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a:t>
                      </a:r>
                      <a:r>
                        <a:rPr lang="en-IN" sz="1600" b="0" dirty="0">
                          <a:solidFill>
                            <a:srgbClr val="0000CC"/>
                          </a:solidFill>
                          <a:latin typeface="Calibri" panose="020F0502020204030204" pitchFamily="34" charset="0"/>
                          <a:cs typeface="Calibri" panose="020F0502020204030204" pitchFamily="34" charset="0"/>
                        </a:rPr>
                        <a:t>viii</a:t>
                      </a:r>
                      <a:endParaRPr lang="en-IN" sz="1600" dirty="0">
                        <a:solidFill>
                          <a:srgbClr val="0000CC"/>
                        </a:solidFill>
                        <a:latin typeface="Calibri" panose="020F0502020204030204" pitchFamily="34" charset="0"/>
                        <a:cs typeface="Calibri" panose="020F0502020204030204" pitchFamily="34" charset="0"/>
                      </a:endParaRPr>
                    </a:p>
                    <a:p>
                      <a:pPr algn="just"/>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While  formulating  CSR schemes  it  shall  be  ensured  an  in-built  monitoring mechanism  for schemes  identified are  in place   and  mechanism   for conducting annual  social  audit from  nearest  government institute   of repute in  the  region shall be  prepared.  The project proponent   shall also   provide Action   Plan   for the status of implementation   of the scheme from time to time and   dovetail the same with   any   Govt.   Schemers]. CSR details done in the   past should be clearly spelt out in case of expansion projects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3778433"/>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ATPS suggests the sector wise interventions for implementing the CSR initiatives which shall support income generating measures helping to uplift section of society, skill development, community development activities and income generating programs.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8432377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xlix</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err="1">
                          <a:solidFill>
                            <a:srgbClr val="0000CC"/>
                          </a:solidFill>
                          <a:latin typeface="Calibri" panose="020F0502020204030204" pitchFamily="34" charset="0"/>
                          <a:ea typeface="+mn-ea"/>
                          <a:cs typeface="Calibri" panose="020F0502020204030204" pitchFamily="34" charset="0"/>
                        </a:rPr>
                        <a:t>R&amp;R</a:t>
                      </a:r>
                      <a:r>
                        <a:rPr lang="en-US" sz="1600" kern="1200" dirty="0">
                          <a:solidFill>
                            <a:srgbClr val="0000CC"/>
                          </a:solidFill>
                          <a:latin typeface="Calibri" panose="020F0502020204030204" pitchFamily="34" charset="0"/>
                          <a:ea typeface="+mn-ea"/>
                          <a:cs typeface="Calibri" panose="020F0502020204030204" pitchFamily="34" charset="0"/>
                        </a:rPr>
                        <a:t> plan,   as  applicable,  shall be  formulated  wherein  mechanism   for  protecting the  rights &amp; livelihood of the  people   in the  region   who  are  likely  to be impacted, is taken   into  consideration.   </a:t>
                      </a:r>
                      <a:r>
                        <a:rPr lang="en-US" sz="1600" kern="1200" dirty="0" err="1">
                          <a:solidFill>
                            <a:srgbClr val="0000CC"/>
                          </a:solidFill>
                          <a:latin typeface="Calibri" panose="020F0502020204030204" pitchFamily="34" charset="0"/>
                          <a:ea typeface="+mn-ea"/>
                          <a:cs typeface="Calibri" panose="020F0502020204030204" pitchFamily="34" charset="0"/>
                        </a:rPr>
                        <a:t>R&amp;R</a:t>
                      </a:r>
                      <a:r>
                        <a:rPr lang="en-US" sz="1600" kern="1200" dirty="0">
                          <a:solidFill>
                            <a:srgbClr val="0000CC"/>
                          </a:solidFill>
                          <a:latin typeface="Calibri" panose="020F0502020204030204" pitchFamily="34" charset="0"/>
                          <a:ea typeface="+mn-ea"/>
                          <a:cs typeface="Calibri" panose="020F0502020204030204" pitchFamily="34" charset="0"/>
                        </a:rPr>
                        <a:t> plan   shall   be formulated   after  a detailed census of  population   based    on   socio   economic  surveys  who   were   dependent    on  land falling   in  the   project,   as  well  as,  population   who   were   dependent    on  land   not owned   by them</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60136396"/>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 </a:t>
                      </a:r>
                      <a:r>
                        <a:rPr lang="en-US" sz="1600" kern="1200" dirty="0" err="1">
                          <a:solidFill>
                            <a:srgbClr val="008000"/>
                          </a:solidFill>
                          <a:latin typeface="Calibri" panose="020F0502020204030204" pitchFamily="34" charset="0"/>
                          <a:ea typeface="+mn-ea"/>
                          <a:cs typeface="Calibri" panose="020F0502020204030204" pitchFamily="34" charset="0"/>
                        </a:rPr>
                        <a:t>R&amp;R</a:t>
                      </a:r>
                      <a:r>
                        <a:rPr lang="en-US" sz="1600" kern="1200" dirty="0">
                          <a:solidFill>
                            <a:srgbClr val="008000"/>
                          </a:solidFill>
                          <a:latin typeface="Calibri" panose="020F0502020204030204" pitchFamily="34" charset="0"/>
                          <a:ea typeface="+mn-ea"/>
                          <a:cs typeface="Calibri" panose="020F0502020204030204" pitchFamily="34" charset="0"/>
                        </a:rPr>
                        <a:t> is envisaged for the proposed project as total land is under ATPS management</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589764975"/>
                  </a:ext>
                </a:extLst>
              </a:tr>
              <a:tr h="370840">
                <a:tc>
                  <a:txBody>
                    <a:bodyPr/>
                    <a:lstStyle/>
                    <a:p>
                      <a:pPr algn="ctr">
                        <a:lnSpc>
                          <a:spcPct val="114000"/>
                        </a:lnSpc>
                      </a:pPr>
                      <a:r>
                        <a:rPr lang="en-US" sz="1600" b="1" kern="1200" dirty="0">
                          <a:solidFill>
                            <a:srgbClr val="0000CC"/>
                          </a:solidFill>
                          <a:latin typeface="Calibri" panose="020F0502020204030204" pitchFamily="34" charset="0"/>
                          <a:ea typeface="+mn-ea"/>
                          <a:cs typeface="Calibri" panose="020F0502020204030204" pitchFamily="34" charset="0"/>
                        </a:rPr>
                        <a:t>TOR l</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pPr>
                      <a:r>
                        <a:rPr lang="en-US" sz="1600" b="1" kern="1200" dirty="0">
                          <a:solidFill>
                            <a:srgbClr val="0000CC"/>
                          </a:solidFill>
                          <a:latin typeface="Calibri" panose="020F0502020204030204" pitchFamily="34" charset="0"/>
                          <a:ea typeface="+mn-ea"/>
                          <a:cs typeface="Calibri" panose="020F0502020204030204" pitchFamily="34" charset="0"/>
                        </a:rPr>
                        <a:t>Assessment   of occupational   health  &amp; endemic  diseases  of environmental   origin in  study   area    carried   out  &amp; Action Plan  to  mitigate  same   shall be  prepared</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32110995"/>
                  </a:ext>
                </a:extLst>
              </a:tr>
              <a:tr h="37084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There are no specific endemic diseases in the area. General sanitation and hygiene shall be maintained in the labor camp. Health checkup will be carried out for communities in nearby villages &amp; distribution of medicines to needy will be done as part of </a:t>
                      </a:r>
                      <a:r>
                        <a:rPr lang="en-US" sz="1600" kern="1200" dirty="0" err="1">
                          <a:solidFill>
                            <a:srgbClr val="008000"/>
                          </a:solidFill>
                          <a:latin typeface="Calibri" panose="020F0502020204030204" pitchFamily="34" charset="0"/>
                          <a:ea typeface="+mn-ea"/>
                          <a:cs typeface="Calibri" panose="020F0502020204030204" pitchFamily="34" charset="0"/>
                        </a:rPr>
                        <a:t>CER</a:t>
                      </a:r>
                      <a:r>
                        <a:rPr lang="en-US" sz="1600" kern="1200" dirty="0">
                          <a:solidFill>
                            <a:srgbClr val="008000"/>
                          </a:solidFill>
                          <a:latin typeface="Calibri" panose="020F0502020204030204" pitchFamily="34" charset="0"/>
                          <a:ea typeface="+mn-ea"/>
                          <a:cs typeface="Calibri" panose="020F0502020204030204" pitchFamily="34" charset="0"/>
                        </a:rPr>
                        <a:t> &amp; CSR</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608142120"/>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0025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643363761"/>
              </p:ext>
            </p:extLst>
          </p:nvPr>
        </p:nvGraphicFramePr>
        <p:xfrm>
          <a:off x="185118" y="582168"/>
          <a:ext cx="8818152" cy="6047232"/>
        </p:xfrm>
        <a:graphic>
          <a:graphicData uri="http://schemas.openxmlformats.org/drawingml/2006/table">
            <a:tbl>
              <a:tblPr firstRow="1" bandRow="1">
                <a:tableStyleId>{5940675A-B579-460E-94D1-54222C63F5DA}</a:tableStyleId>
              </a:tblPr>
              <a:tblGrid>
                <a:gridCol w="809172">
                  <a:extLst>
                    <a:ext uri="{9D8B030D-6E8A-4147-A177-3AD203B41FA5}">
                      <a16:colId xmlns:a16="http://schemas.microsoft.com/office/drawing/2014/main" val="20000"/>
                    </a:ext>
                  </a:extLst>
                </a:gridCol>
                <a:gridCol w="8008980">
                  <a:extLst>
                    <a:ext uri="{9D8B030D-6E8A-4147-A177-3AD203B41FA5}">
                      <a16:colId xmlns:a16="http://schemas.microsoft.com/office/drawing/2014/main" val="3142592594"/>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Occupational health and safety measures   for the workers including   identification of work   related    health    hazards   shall   be formulated. The company shall   engage full time qualified doctors who   are trained in occupational health.    Health monitoring of the workers shall   be conducted   at periodic intervals    and   health records   maintained.    Awareness   </a:t>
                      </a:r>
                      <a:r>
                        <a:rPr lang="en-US" sz="1600" kern="1200" dirty="0" err="1">
                          <a:solidFill>
                            <a:srgbClr val="0000CC"/>
                          </a:solidFill>
                          <a:latin typeface="Calibri" panose="020F0502020204030204" pitchFamily="34" charset="0"/>
                          <a:ea typeface="+mn-ea"/>
                          <a:cs typeface="Calibri" panose="020F0502020204030204" pitchFamily="34" charset="0"/>
                        </a:rPr>
                        <a:t>programme</a:t>
                      </a:r>
                      <a:r>
                        <a:rPr lang="en-US" sz="1600" kern="1200" dirty="0">
                          <a:solidFill>
                            <a:srgbClr val="0000CC"/>
                          </a:solidFill>
                          <a:latin typeface="Calibri" panose="020F0502020204030204" pitchFamily="34" charset="0"/>
                          <a:ea typeface="+mn-ea"/>
                          <a:cs typeface="Calibri" panose="020F0502020204030204" pitchFamily="34" charset="0"/>
                        </a:rPr>
                        <a:t>   for  workers   due   to  likely  adverse impact  on  their   health    due   to  working  in  non-conducive    environment   shall   be carried    out   and   precautionary    measures   like  use   of  personal   equipment’s    etc. shall   be  provided.  Review of impact of various health measures undertaken   at intervals of two to three years   shall be conducted with an excellent follow up plan of action   wherever required.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4445457"/>
                  </a:ext>
                </a:extLst>
              </a:tr>
              <a:tr h="370840">
                <a:tc gridSpan="2">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Basic health care facilities like First-aid and ambulance facility will be made available to the workers during the construction period. Contractors will be responsible for all the basic amenities during construction. Company will engage qualified doctors and conduct health camps for the workers. Required treatment and medicines will be provided as per company policy. Workers will not be allowed to work without personal protective equipment’s like safety jackets, safety shows, helmets etc. Mock drills will be conducted for all the employs for effective emergency response.</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392521079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lii</a:t>
                      </a:r>
                      <a:endParaRPr lang="en-IN" sz="1600" dirty="0">
                        <a:solidFill>
                          <a:srgbClr val="0000CC"/>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One complete season site specific meteorological and </a:t>
                      </a:r>
                      <a:r>
                        <a:rPr lang="en-US" sz="1600" kern="1200" dirty="0" err="1">
                          <a:solidFill>
                            <a:srgbClr val="0000CC"/>
                          </a:solidFill>
                          <a:latin typeface="Calibri" panose="020F0502020204030204" pitchFamily="34" charset="0"/>
                          <a:ea typeface="+mn-ea"/>
                          <a:cs typeface="Calibri" panose="020F0502020204030204" pitchFamily="34" charset="0"/>
                        </a:rPr>
                        <a:t>AAQ</a:t>
                      </a:r>
                      <a:r>
                        <a:rPr lang="en-US" sz="1600" kern="1200" dirty="0">
                          <a:solidFill>
                            <a:srgbClr val="0000CC"/>
                          </a:solidFill>
                          <a:latin typeface="Calibri" panose="020F0502020204030204" pitchFamily="34" charset="0"/>
                          <a:ea typeface="+mn-ea"/>
                          <a:cs typeface="Calibri" panose="020F0502020204030204" pitchFamily="34" charset="0"/>
                        </a:rPr>
                        <a:t> data (except   monsoon season) as per latest </a:t>
                      </a:r>
                      <a:r>
                        <a:rPr lang="en-US" sz="1600" kern="1200" dirty="0" err="1">
                          <a:solidFill>
                            <a:srgbClr val="0000CC"/>
                          </a:solidFill>
                          <a:latin typeface="Calibri" panose="020F0502020204030204" pitchFamily="34" charset="0"/>
                          <a:ea typeface="+mn-ea"/>
                          <a:cs typeface="Calibri" panose="020F0502020204030204" pitchFamily="34" charset="0"/>
                        </a:rPr>
                        <a:t>MoEF</a:t>
                      </a:r>
                      <a:r>
                        <a:rPr lang="en-US" sz="1600" kern="1200" dirty="0">
                          <a:solidFill>
                            <a:srgbClr val="0000CC"/>
                          </a:solidFill>
                          <a:latin typeface="Calibri" panose="020F0502020204030204" pitchFamily="34" charset="0"/>
                          <a:ea typeface="+mn-ea"/>
                          <a:cs typeface="Calibri" panose="020F0502020204030204" pitchFamily="34" charset="0"/>
                        </a:rPr>
                        <a:t> Notification shall be collected and the dates of monitoring shall be recorded. The parameters to be covered for </a:t>
                      </a:r>
                      <a:r>
                        <a:rPr lang="en-US" sz="1600" kern="1200" dirty="0" err="1">
                          <a:solidFill>
                            <a:srgbClr val="0000CC"/>
                          </a:solidFill>
                          <a:latin typeface="Calibri" panose="020F0502020204030204" pitchFamily="34" charset="0"/>
                          <a:ea typeface="+mn-ea"/>
                          <a:cs typeface="Calibri" panose="020F0502020204030204" pitchFamily="34" charset="0"/>
                        </a:rPr>
                        <a:t>AAQ</a:t>
                      </a:r>
                      <a:r>
                        <a:rPr lang="en-US" sz="1600" kern="1200" dirty="0">
                          <a:solidFill>
                            <a:srgbClr val="0000CC"/>
                          </a:solidFill>
                          <a:latin typeface="Calibri" panose="020F0502020204030204" pitchFamily="34" charset="0"/>
                          <a:ea typeface="+mn-ea"/>
                          <a:cs typeface="Calibri" panose="020F0502020204030204" pitchFamily="34" charset="0"/>
                        </a:rPr>
                        <a:t> shall include </a:t>
                      </a:r>
                      <a:r>
                        <a:rPr lang="en-US" sz="1600" kern="1200" dirty="0" err="1">
                          <a:solidFill>
                            <a:srgbClr val="0000CC"/>
                          </a:solidFill>
                          <a:latin typeface="Calibri" panose="020F0502020204030204" pitchFamily="34" charset="0"/>
                          <a:ea typeface="+mn-ea"/>
                          <a:cs typeface="Calibri" panose="020F0502020204030204" pitchFamily="34" charset="0"/>
                        </a:rPr>
                        <a:t>PMlO</a:t>
                      </a:r>
                      <a:r>
                        <a:rPr lang="en-US" sz="1600" kern="1200" dirty="0">
                          <a:solidFill>
                            <a:srgbClr val="0000CC"/>
                          </a:solidFill>
                          <a:latin typeface="Calibri" panose="020F0502020204030204" pitchFamily="34" charset="0"/>
                          <a:ea typeface="+mn-ea"/>
                          <a:cs typeface="Calibri" panose="020F0502020204030204" pitchFamily="34" charset="0"/>
                        </a:rPr>
                        <a:t>, PM2.5, S02, NOx, CO and Hg. The location of the monitoring stations should be so decided so as to take into   consideration of the upwind direction, pre-dominant downwind direction, other dominant directions, habitation and sensitive receptors. There should be at least one monitoring station each in the upwind and in the pre-dominant downwind direction at a location where maximum ground level concentration is likely to occur</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57376310"/>
                  </a:ext>
                </a:extLst>
              </a:tr>
              <a:tr h="370840">
                <a:tc gridSpan="2">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Ambient air quality monitoring was carried out during April to June 2019 in study area at 11 locations. Meteorological &amp;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monitoring details given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609208914"/>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31</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(11 / 21 )</a:t>
            </a:r>
            <a:endParaRPr lang="en-IN" sz="1200" b="1" dirty="0">
              <a:solidFill>
                <a:schemeClr val="tx2"/>
              </a:solidFill>
            </a:endParaRPr>
          </a:p>
        </p:txBody>
      </p:sp>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sldjump"/>
            <a:extLst>
              <a:ext uri="{FF2B5EF4-FFF2-40B4-BE49-F238E27FC236}">
                <a16:creationId xmlns:a16="http://schemas.microsoft.com/office/drawing/2014/main" id="{4B8ABBF6-D73C-4131-88B6-AF4CFF1711BA}"/>
              </a:ext>
            </a:extLst>
          </p:cNvPr>
          <p:cNvSpPr/>
          <p:nvPr/>
        </p:nvSpPr>
        <p:spPr>
          <a:xfrm>
            <a:off x="5584395" y="6398437"/>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90267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32</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environmental survey  </a:t>
            </a:r>
            <a:endParaRPr lang="en-IN" sz="2800" b="1" dirty="0">
              <a:solidFill>
                <a:srgbClr val="0000CC"/>
              </a:solidFill>
              <a:latin typeface="+mj-lt"/>
            </a:endParaRPr>
          </a:p>
        </p:txBody>
      </p:sp>
      <p:sp>
        <p:nvSpPr>
          <p:cNvPr id="11" name="Rectangle 10"/>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AABCBA4-348F-414C-A15A-76D24A3C3405}"/>
              </a:ext>
            </a:extLst>
          </p:cNvPr>
          <p:cNvSpPr txBox="1"/>
          <p:nvPr/>
        </p:nvSpPr>
        <p:spPr>
          <a:xfrm>
            <a:off x="5943600" y="1598474"/>
            <a:ext cx="2895600" cy="2276842"/>
          </a:xfrm>
          <a:prstGeom prst="rect">
            <a:avLst/>
          </a:prstGeom>
          <a:noFill/>
        </p:spPr>
        <p:txBody>
          <a:bodyPr wrap="square" rtlCol="0">
            <a:spAutoFit/>
          </a:bodyPr>
          <a:lstStyle/>
          <a:p>
            <a:pPr marL="285750" indent="-285750" algn="just">
              <a:lnSpc>
                <a:spcPct val="114000"/>
              </a:lnSpc>
              <a:spcBef>
                <a:spcPts val="600"/>
              </a:spcBef>
              <a:spcAft>
                <a:spcPts val="600"/>
              </a:spcAft>
              <a:buFont typeface="Wingdings" panose="05000000000000000000" pitchFamily="2" charset="2"/>
              <a:buChar char="q"/>
            </a:pPr>
            <a:r>
              <a:rPr lang="en-US" b="1" dirty="0">
                <a:solidFill>
                  <a:srgbClr val="0000CC"/>
                </a:solidFill>
                <a:latin typeface="Calibri" panose="020F0502020204030204" pitchFamily="34" charset="0"/>
                <a:cs typeface="Calibri" panose="020F0502020204030204" pitchFamily="34" charset="0"/>
              </a:rPr>
              <a:t>Study Period : One Season </a:t>
            </a:r>
          </a:p>
          <a:p>
            <a:pPr marL="285750" indent="-285750" algn="just">
              <a:lnSpc>
                <a:spcPct val="114000"/>
              </a:lnSpc>
              <a:spcBef>
                <a:spcPts val="600"/>
              </a:spcBef>
              <a:spcAft>
                <a:spcPts val="600"/>
              </a:spcAft>
              <a:buFont typeface="Wingdings" panose="05000000000000000000" pitchFamily="2" charset="2"/>
              <a:buChar char="Ø"/>
            </a:pPr>
            <a:r>
              <a:rPr lang="en-US" b="1" dirty="0">
                <a:solidFill>
                  <a:srgbClr val="008000"/>
                </a:solidFill>
                <a:latin typeface="Calibri" panose="020F0502020204030204" pitchFamily="34" charset="0"/>
                <a:cs typeface="Calibri" panose="020F0502020204030204" pitchFamily="34" charset="0"/>
              </a:rPr>
              <a:t>April to June 2019 (Summer season)</a:t>
            </a:r>
          </a:p>
          <a:p>
            <a:pPr marL="285750" indent="-285750" algn="just">
              <a:lnSpc>
                <a:spcPct val="114000"/>
              </a:lnSpc>
              <a:spcBef>
                <a:spcPts val="600"/>
              </a:spcBef>
              <a:spcAft>
                <a:spcPts val="600"/>
              </a:spcAft>
              <a:buFont typeface="Wingdings" panose="05000000000000000000" pitchFamily="2" charset="2"/>
              <a:buChar char="Ø"/>
            </a:pPr>
            <a:r>
              <a:rPr lang="en-US" b="1" dirty="0">
                <a:solidFill>
                  <a:srgbClr val="008000"/>
                </a:solidFill>
                <a:latin typeface="Calibri" panose="020F0502020204030204" pitchFamily="34" charset="0"/>
                <a:cs typeface="Calibri" panose="020F0502020204030204" pitchFamily="34" charset="0"/>
              </a:rPr>
              <a:t>Study Area : 10 km radius from project boundary</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bwMode="auto">
          <a:xfrm>
            <a:off x="340938" y="1513564"/>
            <a:ext cx="5414123" cy="3830871"/>
          </a:xfrm>
          <a:prstGeom prst="rect">
            <a:avLst/>
          </a:prstGeom>
          <a:noFill/>
          <a:ln w="28575">
            <a:solidFill>
              <a:schemeClr val="accent1"/>
            </a:solidFill>
          </a:ln>
        </p:spPr>
      </p:pic>
      <p:sp>
        <p:nvSpPr>
          <p:cNvPr id="13" name="Right Arrow 11">
            <a:hlinkClick r:id="rId4" action="ppaction://hlinksldjump"/>
            <a:extLst>
              <a:ext uri="{FF2B5EF4-FFF2-40B4-BE49-F238E27FC236}">
                <a16:creationId xmlns:a16="http://schemas.microsoft.com/office/drawing/2014/main" id="{156EBA72-17F7-4E8B-9AFC-9F23C07C595C}"/>
              </a:ext>
            </a:extLst>
          </p:cNvPr>
          <p:cNvSpPr/>
          <p:nvPr/>
        </p:nvSpPr>
        <p:spPr>
          <a:xfrm>
            <a:off x="6858541" y="54102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272E5E81-3442-40F0-B3AE-0EC572C891E5}"/>
              </a:ext>
            </a:extLst>
          </p:cNvPr>
          <p:cNvSpPr txBox="1"/>
          <p:nvPr/>
        </p:nvSpPr>
        <p:spPr>
          <a:xfrm>
            <a:off x="6477541" y="5688856"/>
            <a:ext cx="117371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point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2332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0000CC"/>
                </a:solidFill>
                <a:latin typeface="+mj-lt"/>
              </a:rPr>
              <a:t>AAQ</a:t>
            </a:r>
            <a:r>
              <a:rPr lang="en-US" sz="2800" b="1" dirty="0">
                <a:solidFill>
                  <a:srgbClr val="0000CC"/>
                </a:solidFill>
                <a:latin typeface="+mj-lt"/>
              </a:rPr>
              <a:t> monitoring location in study area</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33</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304962" y="610296"/>
            <a:ext cx="8596475" cy="6082608"/>
          </a:xfrm>
          <a:prstGeom prst="rect">
            <a:avLst/>
          </a:prstGeom>
          <a:noFill/>
          <a:ln w="28575">
            <a:solidFill>
              <a:schemeClr val="accent1"/>
            </a:solidFill>
          </a:ln>
        </p:spPr>
      </p:pic>
      <p:sp>
        <p:nvSpPr>
          <p:cNvPr id="11" name="Right Arrow 11">
            <a:hlinkClick r:id="rId4" action="ppaction://hlinksldjump"/>
            <a:extLst>
              <a:ext uri="{FF2B5EF4-FFF2-40B4-BE49-F238E27FC236}">
                <a16:creationId xmlns:a16="http://schemas.microsoft.com/office/drawing/2014/main" id="{C34098F5-28E3-4287-8B95-EB26705D3B61}"/>
              </a:ext>
            </a:extLst>
          </p:cNvPr>
          <p:cNvSpPr/>
          <p:nvPr/>
        </p:nvSpPr>
        <p:spPr>
          <a:xfrm>
            <a:off x="838200" y="54102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F5E3F3D4-D1F6-44DE-8B44-A9CAD25BFD41}"/>
              </a:ext>
            </a:extLst>
          </p:cNvPr>
          <p:cNvSpPr txBox="1"/>
          <p:nvPr/>
        </p:nvSpPr>
        <p:spPr>
          <a:xfrm>
            <a:off x="457200" y="5688856"/>
            <a:ext cx="117371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point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09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34</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environmental quality of study area </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13807445"/>
              </p:ext>
            </p:extLst>
          </p:nvPr>
        </p:nvGraphicFramePr>
        <p:xfrm>
          <a:off x="203202" y="1399286"/>
          <a:ext cx="8767352" cy="4772914"/>
        </p:xfrm>
        <a:graphic>
          <a:graphicData uri="http://schemas.openxmlformats.org/drawingml/2006/table">
            <a:tbl>
              <a:tblPr firstRow="1" bandRow="1">
                <a:tableStyleId>{5940675A-B579-460E-94D1-54222C63F5DA}</a:tableStyleId>
              </a:tblPr>
              <a:tblGrid>
                <a:gridCol w="2768598">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645954">
                  <a:extLst>
                    <a:ext uri="{9D8B030D-6E8A-4147-A177-3AD203B41FA5}">
                      <a16:colId xmlns:a16="http://schemas.microsoft.com/office/drawing/2014/main" val="20002"/>
                    </a:ext>
                  </a:extLst>
                </a:gridCol>
              </a:tblGrid>
              <a:tr h="148770">
                <a:tc gridSpan="3">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IN" sz="1800" b="1" kern="1200" dirty="0">
                          <a:solidFill>
                            <a:srgbClr val="0000CC"/>
                          </a:solidFill>
                          <a:latin typeface="Calibri" panose="020F0502020204030204" pitchFamily="34" charset="0"/>
                          <a:ea typeface="+mn-ea"/>
                          <a:cs typeface="Calibri" panose="020F0502020204030204" pitchFamily="34" charset="0"/>
                        </a:rPr>
                        <a:t>Ambient air quality of study area ( 11 monition locations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Parameter</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Values (98</a:t>
                      </a:r>
                      <a:r>
                        <a:rPr lang="en-US" sz="1800" b="1" kern="1200" baseline="30000" dirty="0">
                          <a:solidFill>
                            <a:srgbClr val="0000CC"/>
                          </a:solidFill>
                          <a:latin typeface="Calibri" panose="020F0502020204030204" pitchFamily="34" charset="0"/>
                          <a:ea typeface="+mn-ea"/>
                          <a:cs typeface="Calibri" panose="020F0502020204030204" pitchFamily="34" charset="0"/>
                        </a:rPr>
                        <a:t>th</a:t>
                      </a:r>
                      <a:r>
                        <a:rPr lang="en-US" sz="1800" b="1" kern="1200" dirty="0">
                          <a:solidFill>
                            <a:srgbClr val="0000CC"/>
                          </a:solidFill>
                          <a:latin typeface="Calibri" panose="020F0502020204030204" pitchFamily="34" charset="0"/>
                          <a:ea typeface="+mn-ea"/>
                          <a:cs typeface="Calibri" panose="020F0502020204030204" pitchFamily="34" charset="0"/>
                        </a:rPr>
                        <a:t> Percentile) </a:t>
                      </a:r>
                      <a:r>
                        <a:rPr lang="en-US" sz="1800" b="1" kern="1200" dirty="0" err="1">
                          <a:solidFill>
                            <a:srgbClr val="0000CC"/>
                          </a:solidFill>
                          <a:effectLst/>
                          <a:latin typeface="Calibri" panose="020F0502020204030204" pitchFamily="34" charset="0"/>
                          <a:ea typeface="+mn-ea"/>
                          <a:cs typeface="Calibri" panose="020F0502020204030204" pitchFamily="34" charset="0"/>
                        </a:rPr>
                        <a:t>μg</a:t>
                      </a:r>
                      <a:r>
                        <a:rPr lang="en-US" sz="1800" b="1" kern="1200" dirty="0">
                          <a:solidFill>
                            <a:srgbClr val="0000CC"/>
                          </a:solidFill>
                          <a:effectLst/>
                          <a:latin typeface="Calibri" panose="020F0502020204030204" pitchFamily="34" charset="0"/>
                          <a:ea typeface="+mn-ea"/>
                          <a:cs typeface="Calibri" panose="020F0502020204030204" pitchFamily="34" charset="0"/>
                        </a:rPr>
                        <a:t>/</a:t>
                      </a:r>
                      <a:r>
                        <a:rPr lang="en-US" sz="1800" b="1" kern="1200" dirty="0" err="1">
                          <a:solidFill>
                            <a:srgbClr val="0000CC"/>
                          </a:solidFill>
                          <a:effectLst/>
                          <a:latin typeface="Calibri" panose="020F0502020204030204" pitchFamily="34" charset="0"/>
                          <a:ea typeface="+mn-ea"/>
                          <a:cs typeface="Calibri" panose="020F0502020204030204" pitchFamily="34" charset="0"/>
                        </a:rPr>
                        <a:t>m</a:t>
                      </a:r>
                      <a:r>
                        <a:rPr lang="en-US" sz="1800" b="1" kern="1200" baseline="30000" dirty="0" err="1">
                          <a:solidFill>
                            <a:srgbClr val="0000CC"/>
                          </a:solidFill>
                          <a:effectLst/>
                          <a:latin typeface="Calibri" panose="020F0502020204030204" pitchFamily="34" charset="0"/>
                          <a:ea typeface="+mn-ea"/>
                          <a:cs typeface="Calibri" panose="020F0502020204030204" pitchFamily="34" charset="0"/>
                        </a:rPr>
                        <a:t>3</a:t>
                      </a:r>
                      <a:endParaRPr lang="en-IN" sz="1800" b="1" kern="1200" dirty="0">
                        <a:solidFill>
                          <a:srgbClr val="0000CC"/>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kern="1200" dirty="0">
                          <a:solidFill>
                            <a:srgbClr val="008000"/>
                          </a:solidFill>
                          <a:effectLst/>
                          <a:latin typeface="Calibri" panose="020F0502020204030204" pitchFamily="34" charset="0"/>
                          <a:ea typeface="+mn-ea"/>
                          <a:cs typeface="Calibri" panose="020F0502020204030204" pitchFamily="34" charset="0"/>
                        </a:rPr>
                        <a:t> </a:t>
                      </a:r>
                      <a:r>
                        <a:rPr lang="en-US" sz="1800" b="1" kern="1200" dirty="0">
                          <a:solidFill>
                            <a:srgbClr val="0000CC"/>
                          </a:solidFill>
                          <a:latin typeface="Calibri" panose="020F0502020204030204" pitchFamily="34" charset="0"/>
                          <a:ea typeface="+mn-ea"/>
                          <a:cs typeface="Calibri" panose="020F0502020204030204" pitchFamily="34" charset="0"/>
                        </a:rPr>
                        <a:t>Standard </a:t>
                      </a:r>
                      <a:r>
                        <a:rPr lang="en-US" sz="1800" b="1" kern="1200" dirty="0" err="1">
                          <a:solidFill>
                            <a:srgbClr val="0000CC"/>
                          </a:solidFill>
                          <a:effectLst/>
                          <a:latin typeface="Calibri" panose="020F0502020204030204" pitchFamily="34" charset="0"/>
                          <a:ea typeface="+mn-ea"/>
                          <a:cs typeface="Calibri" panose="020F0502020204030204" pitchFamily="34" charset="0"/>
                        </a:rPr>
                        <a:t>μg</a:t>
                      </a:r>
                      <a:r>
                        <a:rPr lang="en-US" sz="1800" b="1" kern="1200" dirty="0">
                          <a:solidFill>
                            <a:srgbClr val="0000CC"/>
                          </a:solidFill>
                          <a:effectLst/>
                          <a:latin typeface="Calibri" panose="020F0502020204030204" pitchFamily="34" charset="0"/>
                          <a:ea typeface="+mn-ea"/>
                          <a:cs typeface="Calibri" panose="020F0502020204030204" pitchFamily="34" charset="0"/>
                        </a:rPr>
                        <a:t>/</a:t>
                      </a:r>
                      <a:r>
                        <a:rPr lang="en-US" sz="1800" b="1" kern="1200" dirty="0" err="1">
                          <a:solidFill>
                            <a:srgbClr val="0000CC"/>
                          </a:solidFill>
                          <a:effectLst/>
                          <a:latin typeface="Calibri" panose="020F0502020204030204" pitchFamily="34" charset="0"/>
                          <a:ea typeface="+mn-ea"/>
                          <a:cs typeface="Calibri" panose="020F0502020204030204" pitchFamily="34" charset="0"/>
                        </a:rPr>
                        <a:t>m</a:t>
                      </a:r>
                      <a:r>
                        <a:rPr lang="en-US" sz="1800" b="1" kern="1200" baseline="30000" dirty="0" err="1">
                          <a:solidFill>
                            <a:srgbClr val="0000CC"/>
                          </a:solidFill>
                          <a:effectLst/>
                          <a:latin typeface="Calibri" panose="020F0502020204030204" pitchFamily="34" charset="0"/>
                          <a:ea typeface="+mn-ea"/>
                          <a:cs typeface="Calibri" panose="020F0502020204030204" pitchFamily="34" charset="0"/>
                        </a:rPr>
                        <a:t>3</a:t>
                      </a:r>
                      <a:endParaRPr lang="en-IN" sz="1800" b="1" kern="1200" dirty="0">
                        <a:solidFill>
                          <a:srgbClr val="0000CC"/>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Particulate matter (</a:t>
                      </a:r>
                      <a:r>
                        <a:rPr lang="en-US" sz="1800" b="1" kern="1200" dirty="0" err="1">
                          <a:solidFill>
                            <a:srgbClr val="008000"/>
                          </a:solidFill>
                          <a:effectLst/>
                          <a:latin typeface="Calibri" panose="020F0502020204030204" pitchFamily="34" charset="0"/>
                          <a:ea typeface="+mn-ea"/>
                          <a:cs typeface="Calibri" panose="020F0502020204030204" pitchFamily="34" charset="0"/>
                        </a:rPr>
                        <a:t>PM</a:t>
                      </a:r>
                      <a:r>
                        <a:rPr lang="en-US" sz="1800" b="1" kern="1200" baseline="-25000" dirty="0" err="1">
                          <a:solidFill>
                            <a:srgbClr val="008000"/>
                          </a:solidFill>
                          <a:effectLst/>
                          <a:latin typeface="Calibri" panose="020F0502020204030204" pitchFamily="34" charset="0"/>
                          <a:ea typeface="+mn-ea"/>
                          <a:cs typeface="Calibri" panose="020F0502020204030204" pitchFamily="34" charset="0"/>
                        </a:rPr>
                        <a:t>10</a:t>
                      </a:r>
                      <a:r>
                        <a:rPr lang="en-US" sz="1800" b="1" kern="1200" baseline="0" dirty="0">
                          <a:solidFill>
                            <a:srgbClr val="008000"/>
                          </a:solidFill>
                          <a:effectLst/>
                          <a:latin typeface="Calibri" panose="020F0502020204030204" pitchFamily="34" charset="0"/>
                          <a:ea typeface="+mn-ea"/>
                          <a:cs typeface="Calibri" panose="020F0502020204030204" pitchFamily="34" charset="0"/>
                        </a:rPr>
                        <a:t>)</a:t>
                      </a:r>
                      <a:endParaRPr lang="en-IN" sz="1800" b="1" kern="1200" baseline="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54.5 to 68.6</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100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Particulate matter (</a:t>
                      </a:r>
                      <a:r>
                        <a:rPr lang="en-US" sz="1800" b="1" kern="1200" dirty="0" err="1">
                          <a:solidFill>
                            <a:srgbClr val="008000"/>
                          </a:solidFill>
                          <a:effectLst/>
                          <a:latin typeface="Calibri" panose="020F0502020204030204" pitchFamily="34" charset="0"/>
                          <a:ea typeface="+mn-ea"/>
                          <a:cs typeface="Calibri" panose="020F0502020204030204" pitchFamily="34" charset="0"/>
                        </a:rPr>
                        <a:t>PM</a:t>
                      </a:r>
                      <a:r>
                        <a:rPr lang="en-US" sz="1800" b="1" kern="1200" baseline="-25000" dirty="0" err="1">
                          <a:solidFill>
                            <a:srgbClr val="008000"/>
                          </a:solidFill>
                          <a:effectLst/>
                          <a:latin typeface="Calibri" panose="020F0502020204030204" pitchFamily="34" charset="0"/>
                          <a:ea typeface="+mn-ea"/>
                          <a:cs typeface="Calibri" panose="020F0502020204030204" pitchFamily="34" charset="0"/>
                        </a:rPr>
                        <a:t>2.5</a:t>
                      </a:r>
                      <a:r>
                        <a:rPr lang="en-US" sz="1800" b="1" kern="1200" baseline="0" dirty="0">
                          <a:solidFill>
                            <a:srgbClr val="008000"/>
                          </a:solidFill>
                          <a:effectLst/>
                          <a:latin typeface="Calibri" panose="020F0502020204030204" pitchFamily="34" charset="0"/>
                          <a:ea typeface="+mn-ea"/>
                          <a:cs typeface="Calibri" panose="020F0502020204030204" pitchFamily="34" charset="0"/>
                        </a:rPr>
                        <a:t>)</a:t>
                      </a:r>
                      <a:endParaRPr lang="en-IN" sz="1800" b="1" kern="1200" baseline="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34.9 to 45.9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60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Sulphur dioxide (</a:t>
                      </a:r>
                      <a:r>
                        <a:rPr lang="en-IN" sz="1800" b="1" kern="1200" dirty="0" err="1">
                          <a:solidFill>
                            <a:srgbClr val="008000"/>
                          </a:solidFill>
                          <a:effectLst/>
                          <a:latin typeface="Calibri" panose="020F0502020204030204" pitchFamily="34" charset="0"/>
                          <a:ea typeface="+mn-ea"/>
                          <a:cs typeface="Calibri" panose="020F0502020204030204" pitchFamily="34" charset="0"/>
                        </a:rPr>
                        <a:t>SO</a:t>
                      </a:r>
                      <a:r>
                        <a:rPr lang="en-IN" sz="1800" b="1" kern="1200" baseline="-25000" dirty="0" err="1">
                          <a:solidFill>
                            <a:srgbClr val="008000"/>
                          </a:solidFill>
                          <a:effectLst/>
                          <a:latin typeface="Calibri" panose="020F0502020204030204" pitchFamily="34" charset="0"/>
                          <a:ea typeface="+mn-ea"/>
                          <a:cs typeface="Calibri" panose="020F0502020204030204" pitchFamily="34" charset="0"/>
                        </a:rPr>
                        <a:t>2</a:t>
                      </a:r>
                      <a:r>
                        <a:rPr lang="en-IN" sz="1800" b="1" kern="1200" dirty="0">
                          <a:solidFill>
                            <a:srgbClr val="008000"/>
                          </a:solidFill>
                          <a:effectLst/>
                          <a:latin typeface="Calibri" panose="020F0502020204030204" pitchFamily="34" charset="0"/>
                          <a:ea typeface="+mn-ea"/>
                          <a:cs typeface="Calibri" panose="020F0502020204030204" pitchFamily="34" charset="0"/>
                        </a:rPr>
                        <a: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11.4 to 17.1</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80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Oxides of Nitrogen ( NO</a:t>
                      </a:r>
                      <a:r>
                        <a:rPr lang="en-IN" sz="1800" b="1" kern="1200" baseline="-25000" dirty="0">
                          <a:solidFill>
                            <a:srgbClr val="008000"/>
                          </a:solidFill>
                          <a:effectLst/>
                          <a:latin typeface="Calibri" panose="020F0502020204030204" pitchFamily="34" charset="0"/>
                          <a:ea typeface="+mn-ea"/>
                          <a:cs typeface="Calibri" panose="020F0502020204030204" pitchFamily="34" charset="0"/>
                        </a:rPr>
                        <a:t>x</a:t>
                      </a:r>
                      <a:r>
                        <a:rPr lang="en-IN" sz="1800" b="1" kern="1200" dirty="0">
                          <a:solidFill>
                            <a:srgbClr val="008000"/>
                          </a:solidFill>
                          <a:effectLst/>
                          <a:latin typeface="Calibri" panose="020F0502020204030204" pitchFamily="34" charset="0"/>
                          <a:ea typeface="+mn-ea"/>
                          <a:cs typeface="Calibri" panose="020F0502020204030204" pitchFamily="34" charset="0"/>
                        </a:rPr>
                        <a: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18.9 to 26.3</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80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Ammonia (</a:t>
                      </a:r>
                      <a:r>
                        <a:rPr lang="en-IN" sz="1800" b="1" kern="1200" dirty="0" err="1">
                          <a:solidFill>
                            <a:srgbClr val="008000"/>
                          </a:solidFill>
                          <a:effectLst/>
                          <a:latin typeface="Calibri" panose="020F0502020204030204" pitchFamily="34" charset="0"/>
                          <a:ea typeface="+mn-ea"/>
                          <a:cs typeface="Calibri" panose="020F0502020204030204" pitchFamily="34" charset="0"/>
                        </a:rPr>
                        <a:t>NH</a:t>
                      </a:r>
                      <a:r>
                        <a:rPr lang="en-IN" sz="1800" b="1" kern="1200" baseline="-25000" dirty="0" err="1">
                          <a:solidFill>
                            <a:srgbClr val="008000"/>
                          </a:solidFill>
                          <a:effectLst/>
                          <a:latin typeface="Calibri" panose="020F0502020204030204" pitchFamily="34" charset="0"/>
                          <a:ea typeface="+mn-ea"/>
                          <a:cs typeface="Calibri" panose="020F0502020204030204" pitchFamily="34" charset="0"/>
                        </a:rPr>
                        <a:t>3</a:t>
                      </a:r>
                      <a:r>
                        <a:rPr lang="en-IN" sz="1800" b="1" kern="1200" baseline="-25000" dirty="0">
                          <a:solidFill>
                            <a:srgbClr val="008000"/>
                          </a:solidFill>
                          <a:effectLst/>
                          <a:latin typeface="Calibri" panose="020F0502020204030204" pitchFamily="34" charset="0"/>
                          <a:ea typeface="+mn-ea"/>
                          <a:cs typeface="Calibri" panose="020F0502020204030204" pitchFamily="34" charset="0"/>
                        </a:rPr>
                        <a:t> </a:t>
                      </a:r>
                      <a:r>
                        <a:rPr lang="en-IN" sz="1800" b="1" kern="1200" dirty="0">
                          <a:solidFill>
                            <a:srgbClr val="008000"/>
                          </a:solidFill>
                          <a:effectLst/>
                          <a:latin typeface="Calibri" panose="020F0502020204030204" pitchFamily="34" charset="0"/>
                          <a:ea typeface="+mn-ea"/>
                          <a:cs typeface="Calibri" panose="020F0502020204030204" pitchFamily="34" charset="0"/>
                        </a:rPr>
                        <a: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15.9 to 24.4</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400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Ozone (</a:t>
                      </a:r>
                      <a:r>
                        <a:rPr lang="en-IN" sz="1800" b="1" kern="1200" dirty="0" err="1">
                          <a:solidFill>
                            <a:srgbClr val="008000"/>
                          </a:solidFill>
                          <a:effectLst/>
                          <a:latin typeface="Calibri" panose="020F0502020204030204" pitchFamily="34" charset="0"/>
                          <a:ea typeface="+mn-ea"/>
                          <a:cs typeface="Calibri" panose="020F0502020204030204" pitchFamily="34" charset="0"/>
                        </a:rPr>
                        <a:t>O</a:t>
                      </a:r>
                      <a:r>
                        <a:rPr lang="en-IN" sz="1800" b="1" kern="1200" baseline="-25000" dirty="0" err="1">
                          <a:solidFill>
                            <a:srgbClr val="008000"/>
                          </a:solidFill>
                          <a:effectLst/>
                          <a:latin typeface="Calibri" panose="020F0502020204030204" pitchFamily="34" charset="0"/>
                          <a:ea typeface="+mn-ea"/>
                          <a:cs typeface="Calibri" panose="020F0502020204030204" pitchFamily="34" charset="0"/>
                        </a:rPr>
                        <a:t>3</a:t>
                      </a:r>
                      <a:r>
                        <a:rPr lang="en-IN" sz="1800" b="1" kern="1200" dirty="0">
                          <a:solidFill>
                            <a:srgbClr val="008000"/>
                          </a:solidFill>
                          <a:effectLst/>
                          <a:latin typeface="Calibri" panose="020F0502020204030204" pitchFamily="34" charset="0"/>
                          <a:ea typeface="+mn-ea"/>
                          <a:cs typeface="Calibri" panose="020F0502020204030204" pitchFamily="34" charset="0"/>
                        </a:rPr>
                        <a: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20.6 to 40.2</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100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Carbon monoxide (CO)</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660 to 940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IN" sz="1800" b="1" kern="1200" dirty="0">
                          <a:solidFill>
                            <a:srgbClr val="008000"/>
                          </a:solidFill>
                          <a:effectLst/>
                          <a:latin typeface="Calibri" panose="020F0502020204030204" pitchFamily="34" charset="0"/>
                          <a:ea typeface="+mn-ea"/>
                          <a:cs typeface="Calibri" panose="020F0502020204030204" pitchFamily="34" charset="0"/>
                        </a:rPr>
                        <a:t>2000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8"/>
                  </a:ext>
                </a:extLst>
              </a:tr>
              <a:tr h="370840">
                <a:tc gridSpan="3">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Mercury values in all monitoring stations is less than 0.001 1μg/m</a:t>
                      </a:r>
                      <a:r>
                        <a:rPr lang="en-US" sz="1800" b="1" strike="noStrike" kern="1200" baseline="30000" dirty="0">
                          <a:solidFill>
                            <a:srgbClr val="008000"/>
                          </a:solidFill>
                          <a:effectLst/>
                          <a:latin typeface="Calibri" panose="020F0502020204030204" pitchFamily="34" charset="0"/>
                          <a:ea typeface="+mn-ea"/>
                          <a:cs typeface="Calibri" panose="020F0502020204030204" pitchFamily="34" charset="0"/>
                        </a:rPr>
                        <a:t>3</a:t>
                      </a:r>
                      <a:endParaRPr lang="en-IN" sz="1800" b="1" strike="noStrike" kern="1200" baseline="300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687864031"/>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Air Quality Index</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IN" sz="1600" kern="1200" dirty="0">
                          <a:solidFill>
                            <a:srgbClr val="008000"/>
                          </a:solidFill>
                          <a:effectLst/>
                          <a:latin typeface="Calibri" panose="020F0502020204030204" pitchFamily="34" charset="0"/>
                          <a:ea typeface="+mn-ea"/>
                          <a:cs typeface="Calibri" panose="020F0502020204030204" pitchFamily="34" charset="0"/>
                        </a:rPr>
                        <a:t>Baseline Air Quality Index (AQI) of study area is in the range of 56 to 69 which falls under Satisfactory range. 5 </a:t>
                      </a:r>
                      <a:r>
                        <a:rPr lang="en-IN" sz="1600" kern="1200" dirty="0" err="1">
                          <a:solidFill>
                            <a:srgbClr val="008000"/>
                          </a:solidFill>
                          <a:effectLst/>
                          <a:latin typeface="Calibri" panose="020F0502020204030204" pitchFamily="34" charset="0"/>
                          <a:ea typeface="+mn-ea"/>
                          <a:cs typeface="Calibri" panose="020F0502020204030204" pitchFamily="34" charset="0"/>
                        </a:rPr>
                        <a:t>AAQ</a:t>
                      </a:r>
                      <a:r>
                        <a:rPr lang="en-IN" sz="1600" kern="1200" dirty="0">
                          <a:solidFill>
                            <a:srgbClr val="008000"/>
                          </a:solidFill>
                          <a:effectLst/>
                          <a:latin typeface="Calibri" panose="020F0502020204030204" pitchFamily="34" charset="0"/>
                          <a:ea typeface="+mn-ea"/>
                          <a:cs typeface="Calibri" panose="020F0502020204030204" pitchFamily="34" charset="0"/>
                        </a:rPr>
                        <a:t> monitoring station fall under Good and remaining 4 under satisfactory range.</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9"/>
                  </a:ext>
                </a:extLst>
              </a:tr>
            </a:tbl>
          </a:graphicData>
        </a:graphic>
      </p:graphicFrame>
      <p:sp>
        <p:nvSpPr>
          <p:cNvPr id="12" name="Right Arrow 14">
            <a:hlinkClick r:id="rId3" action="ppaction://hlinkfile"/>
            <a:extLst>
              <a:ext uri="{FF2B5EF4-FFF2-40B4-BE49-F238E27FC236}">
                <a16:creationId xmlns:a16="http://schemas.microsoft.com/office/drawing/2014/main" id="{170DFDBB-153D-4892-8ED5-6FDFADDE6911}"/>
              </a:ext>
            </a:extLst>
          </p:cNvPr>
          <p:cNvSpPr/>
          <p:nvPr/>
        </p:nvSpPr>
        <p:spPr>
          <a:xfrm>
            <a:off x="396387" y="1522361"/>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043DA905-89F1-4CD1-9F68-3CB7942E2A06}"/>
              </a:ext>
            </a:extLst>
          </p:cNvPr>
          <p:cNvSpPr txBox="1"/>
          <p:nvPr/>
        </p:nvSpPr>
        <p:spPr>
          <a:xfrm>
            <a:off x="961703" y="1475601"/>
            <a:ext cx="643638" cy="276999"/>
          </a:xfrm>
          <a:prstGeom prst="rect">
            <a:avLst/>
          </a:prstGeom>
          <a:noFill/>
        </p:spPr>
        <p:txBody>
          <a:bodyPr wrap="none" rtlCol="0">
            <a:spAutoFit/>
          </a:bodyPr>
          <a:lstStyle/>
          <a:p>
            <a:r>
              <a:rPr lang="en-US" sz="1200" dirty="0">
                <a:solidFill>
                  <a:schemeClr val="accent1"/>
                </a:solidFill>
              </a:rPr>
              <a:t>Report </a:t>
            </a:r>
            <a:endParaRPr lang="en-IN" sz="1200" dirty="0">
              <a:solidFill>
                <a:schemeClr val="accent1"/>
              </a:solidFill>
            </a:endParaRPr>
          </a:p>
        </p:txBody>
      </p:sp>
      <p:sp>
        <p:nvSpPr>
          <p:cNvPr id="14" name="Right Arrow 11">
            <a:hlinkClick r:id="rId4" action="ppaction://hlinksldjump"/>
            <a:extLst>
              <a:ext uri="{FF2B5EF4-FFF2-40B4-BE49-F238E27FC236}">
                <a16:creationId xmlns:a16="http://schemas.microsoft.com/office/drawing/2014/main" id="{28FAB2B9-3DFE-474C-8B32-FD28861B926E}"/>
              </a:ext>
            </a:extLst>
          </p:cNvPr>
          <p:cNvSpPr/>
          <p:nvPr/>
        </p:nvSpPr>
        <p:spPr>
          <a:xfrm>
            <a:off x="457200" y="63331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a:extLst>
              <a:ext uri="{FF2B5EF4-FFF2-40B4-BE49-F238E27FC236}">
                <a16:creationId xmlns:a16="http://schemas.microsoft.com/office/drawing/2014/main" id="{DC127ED8-D514-4F6C-ABD7-AD99849951FB}"/>
              </a:ext>
            </a:extLst>
          </p:cNvPr>
          <p:cNvSpPr txBox="1"/>
          <p:nvPr/>
        </p:nvSpPr>
        <p:spPr>
          <a:xfrm>
            <a:off x="1143000" y="6306979"/>
            <a:ext cx="117371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point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377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35</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( 12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930444432"/>
              </p:ext>
            </p:extLst>
          </p:nvPr>
        </p:nvGraphicFramePr>
        <p:xfrm>
          <a:off x="167573" y="609600"/>
          <a:ext cx="8824026" cy="5805170"/>
        </p:xfrm>
        <a:graphic>
          <a:graphicData uri="http://schemas.openxmlformats.org/drawingml/2006/table">
            <a:tbl>
              <a:tblPr firstRow="1" bandRow="1">
                <a:tableStyleId>{5940675A-B579-460E-94D1-54222C63F5DA}</a:tableStyleId>
              </a:tblPr>
              <a:tblGrid>
                <a:gridCol w="842611">
                  <a:extLst>
                    <a:ext uri="{9D8B030D-6E8A-4147-A177-3AD203B41FA5}">
                      <a16:colId xmlns:a16="http://schemas.microsoft.com/office/drawing/2014/main" val="20000"/>
                    </a:ext>
                  </a:extLst>
                </a:gridCol>
                <a:gridCol w="7981415">
                  <a:extLst>
                    <a:ext uri="{9D8B030D-6E8A-4147-A177-3AD203B41FA5}">
                      <a16:colId xmlns:a16="http://schemas.microsoft.com/office/drawing/2014/main" val="20002"/>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liii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85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In case of expansion project, air quality monitoring data of 104 observations a year for relevant parameters at air quality monitoring stations as identified/ stipulated shall be submitted to assess for compliance of </a:t>
                      </a:r>
                      <a:r>
                        <a:rPr lang="en-US" sz="1600" kern="1200" dirty="0" err="1">
                          <a:solidFill>
                            <a:srgbClr val="0000CC"/>
                          </a:solidFill>
                          <a:latin typeface="Calibri" panose="020F0502020204030204" pitchFamily="34" charset="0"/>
                          <a:ea typeface="+mn-ea"/>
                          <a:cs typeface="Calibri" panose="020F0502020204030204" pitchFamily="34" charset="0"/>
                        </a:rPr>
                        <a:t>AAQ</a:t>
                      </a:r>
                      <a:r>
                        <a:rPr lang="en-US" sz="1600" kern="1200" dirty="0">
                          <a:solidFill>
                            <a:srgbClr val="0000CC"/>
                          </a:solidFill>
                          <a:latin typeface="Calibri" panose="020F0502020204030204" pitchFamily="34" charset="0"/>
                          <a:ea typeface="+mn-ea"/>
                          <a:cs typeface="Calibri" panose="020F0502020204030204" pitchFamily="34" charset="0"/>
                        </a:rPr>
                        <a:t> Standards (annual average as well as 24 hrs.)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0">
                <a:tc gridSpan="2">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Ambient Air quality monitoring data with 104 observation a year for relevant parameters at air quality monitoring station of existing plant was monitored</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24 </a:t>
                      </a:r>
                      <a:r>
                        <a:rPr lang="en-US" sz="1600" kern="1200" dirty="0" err="1">
                          <a:solidFill>
                            <a:srgbClr val="008000"/>
                          </a:solidFill>
                          <a:latin typeface="Calibri" panose="020F0502020204030204" pitchFamily="34" charset="0"/>
                          <a:ea typeface="+mn-ea"/>
                          <a:cs typeface="Calibri" panose="020F0502020204030204" pitchFamily="34" charset="0"/>
                        </a:rPr>
                        <a:t>hr</a:t>
                      </a:r>
                      <a:r>
                        <a:rPr lang="en-US" sz="1600" kern="1200" dirty="0">
                          <a:solidFill>
                            <a:srgbClr val="008000"/>
                          </a:solidFill>
                          <a:latin typeface="Calibri" panose="020F0502020204030204" pitchFamily="34" charset="0"/>
                          <a:ea typeface="+mn-ea"/>
                          <a:cs typeface="Calibri" panose="020F0502020204030204" pitchFamily="34" charset="0"/>
                        </a:rPr>
                        <a:t>  Annual average values are PM</a:t>
                      </a:r>
                      <a:r>
                        <a:rPr lang="en-US" sz="1600" kern="1200" baseline="-25000" dirty="0">
                          <a:solidFill>
                            <a:srgbClr val="008000"/>
                          </a:solidFill>
                          <a:latin typeface="Calibri" panose="020F0502020204030204" pitchFamily="34" charset="0"/>
                          <a:ea typeface="+mn-ea"/>
                          <a:cs typeface="Calibri" panose="020F0502020204030204" pitchFamily="34" charset="0"/>
                        </a:rPr>
                        <a:t>10</a:t>
                      </a:r>
                      <a:r>
                        <a:rPr lang="en-US" sz="1600" kern="1200" dirty="0">
                          <a:solidFill>
                            <a:srgbClr val="008000"/>
                          </a:solidFill>
                          <a:latin typeface="Calibri" panose="020F0502020204030204" pitchFamily="34" charset="0"/>
                          <a:ea typeface="+mn-ea"/>
                          <a:cs typeface="Calibri" panose="020F0502020204030204" pitchFamily="34" charset="0"/>
                        </a:rPr>
                        <a:t> 42.2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SO</a:t>
                      </a:r>
                      <a:r>
                        <a:rPr lang="en-US" sz="1600" kern="1200" baseline="-25000" dirty="0">
                          <a:solidFill>
                            <a:srgbClr val="008000"/>
                          </a:solidFill>
                          <a:latin typeface="Calibri" panose="020F0502020204030204" pitchFamily="34" charset="0"/>
                          <a:ea typeface="+mn-ea"/>
                          <a:cs typeface="Calibri" panose="020F0502020204030204" pitchFamily="34" charset="0"/>
                        </a:rPr>
                        <a:t>2 </a:t>
                      </a:r>
                      <a:r>
                        <a:rPr lang="en-US" sz="1600" kern="1200" baseline="0" dirty="0">
                          <a:solidFill>
                            <a:srgbClr val="008000"/>
                          </a:solidFill>
                          <a:latin typeface="Calibri" panose="020F0502020204030204" pitchFamily="34" charset="0"/>
                          <a:ea typeface="+mn-ea"/>
                          <a:cs typeface="Calibri" panose="020F0502020204030204" pitchFamily="34" charset="0"/>
                        </a:rPr>
                        <a:t> 6.9 </a:t>
                      </a:r>
                      <a:r>
                        <a:rPr lang="en-US" sz="1600" kern="1200" dirty="0">
                          <a:solidFill>
                            <a:srgbClr val="008000"/>
                          </a:solidFill>
                          <a:latin typeface="Calibri" panose="020F0502020204030204" pitchFamily="34" charset="0"/>
                          <a:ea typeface="+mn-ea"/>
                          <a:cs typeface="Calibri" panose="020F0502020204030204" pitchFamily="34" charset="0"/>
                        </a:rPr>
                        <a:t>(µg/m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a:t>
                      </a:r>
                      <a:r>
                        <a:rPr lang="en-US" sz="1600" kern="1200" baseline="0" dirty="0">
                          <a:solidFill>
                            <a:srgbClr val="008000"/>
                          </a:solidFill>
                          <a:latin typeface="Calibri" panose="020F0502020204030204" pitchFamily="34" charset="0"/>
                          <a:ea typeface="+mn-ea"/>
                          <a:cs typeface="Calibri" panose="020F0502020204030204" pitchFamily="34" charset="0"/>
                        </a:rPr>
                        <a:t>&amp; NOx 17.2 </a:t>
                      </a:r>
                      <a:r>
                        <a:rPr lang="en-US" sz="1600" kern="1200" baseline="-25000" dirty="0">
                          <a:solidFill>
                            <a:srgbClr val="008000"/>
                          </a:solidFill>
                          <a:latin typeface="Calibri" panose="020F0502020204030204" pitchFamily="34" charset="0"/>
                          <a:ea typeface="+mn-ea"/>
                          <a:cs typeface="Calibri" panose="020F0502020204030204" pitchFamily="34" charset="0"/>
                        </a:rPr>
                        <a:t> </a:t>
                      </a:r>
                      <a:r>
                        <a:rPr lang="en-US" sz="1600" kern="1200" dirty="0">
                          <a:solidFill>
                            <a:srgbClr val="008000"/>
                          </a:solidFill>
                          <a:latin typeface="Calibri" panose="020F0502020204030204" pitchFamily="34" charset="0"/>
                          <a:ea typeface="+mn-ea"/>
                          <a:cs typeface="Calibri" panose="020F0502020204030204" pitchFamily="34" charset="0"/>
                        </a:rPr>
                        <a:t>(µg/m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a:t>
                      </a:r>
                      <a:r>
                        <a:rPr lang="en-US" sz="1600" b="1" kern="1200" dirty="0">
                          <a:solidFill>
                            <a:srgbClr val="008000"/>
                          </a:solidFill>
                          <a:latin typeface="Calibri" panose="020F0502020204030204" pitchFamily="34" charset="0"/>
                          <a:ea typeface="+mn-ea"/>
                          <a:cs typeface="Calibri" panose="020F0502020204030204" pitchFamily="34" charset="0"/>
                        </a:rPr>
                        <a:t> </a:t>
                      </a:r>
                      <a:r>
                        <a:rPr lang="en-US" sz="1600" kern="1200" dirty="0">
                          <a:solidFill>
                            <a:srgbClr val="008000"/>
                          </a:solidFill>
                          <a:latin typeface="Calibri" panose="020F0502020204030204" pitchFamily="34" charset="0"/>
                          <a:ea typeface="+mn-ea"/>
                          <a:cs typeface="Calibri" panose="020F0502020204030204" pitchFamily="34" charset="0"/>
                        </a:rPr>
                        <a:t>against a standard  of PM</a:t>
                      </a:r>
                      <a:r>
                        <a:rPr lang="en-US" sz="1600" kern="1200" baseline="-25000" dirty="0">
                          <a:solidFill>
                            <a:srgbClr val="008000"/>
                          </a:solidFill>
                          <a:latin typeface="Calibri" panose="020F0502020204030204" pitchFamily="34" charset="0"/>
                          <a:ea typeface="+mn-ea"/>
                          <a:cs typeface="Calibri" panose="020F0502020204030204" pitchFamily="34" charset="0"/>
                        </a:rPr>
                        <a:t>10</a:t>
                      </a:r>
                      <a:r>
                        <a:rPr lang="en-US" sz="1600" kern="1200" dirty="0">
                          <a:solidFill>
                            <a:srgbClr val="008000"/>
                          </a:solidFill>
                          <a:latin typeface="Calibri" panose="020F0502020204030204" pitchFamily="34" charset="0"/>
                          <a:ea typeface="+mn-ea"/>
                          <a:cs typeface="Calibri" panose="020F0502020204030204" pitchFamily="34" charset="0"/>
                        </a:rPr>
                        <a:t> 60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SO</a:t>
                      </a:r>
                      <a:r>
                        <a:rPr lang="en-US" sz="1600" kern="1200" baseline="-25000" dirty="0">
                          <a:solidFill>
                            <a:srgbClr val="008000"/>
                          </a:solidFill>
                          <a:latin typeface="Calibri" panose="020F0502020204030204" pitchFamily="34" charset="0"/>
                          <a:ea typeface="+mn-ea"/>
                          <a:cs typeface="Calibri" panose="020F0502020204030204" pitchFamily="34" charset="0"/>
                        </a:rPr>
                        <a:t>2 </a:t>
                      </a:r>
                      <a:r>
                        <a:rPr lang="en-US" sz="1600" kern="1200" dirty="0">
                          <a:solidFill>
                            <a:srgbClr val="008000"/>
                          </a:solidFill>
                          <a:latin typeface="Calibri" panose="020F0502020204030204" pitchFamily="34" charset="0"/>
                          <a:ea typeface="+mn-ea"/>
                          <a:cs typeface="Calibri" panose="020F0502020204030204" pitchFamily="34" charset="0"/>
                        </a:rPr>
                        <a:t>50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&amp; </a:t>
                      </a:r>
                      <a:r>
                        <a:rPr lang="en-US" sz="1600" kern="1200" baseline="0" dirty="0">
                          <a:solidFill>
                            <a:srgbClr val="008000"/>
                          </a:solidFill>
                          <a:latin typeface="Calibri" panose="020F0502020204030204" pitchFamily="34" charset="0"/>
                          <a:ea typeface="+mn-ea"/>
                          <a:cs typeface="Calibri" panose="020F0502020204030204" pitchFamily="34" charset="0"/>
                        </a:rPr>
                        <a:t>NOx  40 </a:t>
                      </a:r>
                      <a:r>
                        <a:rPr lang="en-US" sz="1600" kern="1200" dirty="0">
                          <a:solidFill>
                            <a:srgbClr val="008000"/>
                          </a:solidFill>
                          <a:latin typeface="Calibri" panose="020F0502020204030204" pitchFamily="34" charset="0"/>
                          <a:ea typeface="+mn-ea"/>
                          <a:cs typeface="Calibri" panose="020F0502020204030204" pitchFamily="34" charset="0"/>
                        </a:rPr>
                        <a:t>(µg/m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liv</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A list of industries existing and proposed in the study area shall be furnished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0721670"/>
                  </a:ext>
                </a:extLst>
              </a:tr>
              <a:tr h="0">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Major industries in study area are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1x210 MW TPP within ATPS boundary and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Orient Paper Mill is around 3.8 km in NW direction</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04824045"/>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lv</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Cumulative impacts of all sources of emissions including handling and transportation of existing and proposed projects on the environment of the area shall be assessed in detail. Details of the Model used and the input data used for modeling shall also be provided. The air quality contours should be plotted on a location map showing the location of project site, habitation nearby, sensitive receptors, if any. The wind rose and isopleths should also be shown on the location map. The cumulative study should also include impacts on water, soil and socio-economics</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1776727"/>
                  </a:ext>
                </a:extLst>
              </a:tr>
              <a:tr h="0">
                <a:tc gridSpan="2">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Cumulative impact on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in the study area was estimated using </a:t>
                      </a:r>
                      <a:r>
                        <a:rPr lang="en-US" sz="1600" kern="1200" dirty="0" err="1">
                          <a:solidFill>
                            <a:srgbClr val="008000"/>
                          </a:solidFill>
                          <a:latin typeface="Calibri" panose="020F0502020204030204" pitchFamily="34" charset="0"/>
                          <a:ea typeface="+mn-ea"/>
                          <a:cs typeface="Calibri" panose="020F0502020204030204" pitchFamily="34" charset="0"/>
                        </a:rPr>
                        <a:t>AERMOD</a:t>
                      </a:r>
                      <a:r>
                        <a:rPr lang="en-US" sz="1600" kern="1200" dirty="0">
                          <a:solidFill>
                            <a:srgbClr val="008000"/>
                          </a:solidFill>
                          <a:latin typeface="Calibri" panose="020F0502020204030204" pitchFamily="34" charset="0"/>
                          <a:ea typeface="+mn-ea"/>
                          <a:cs typeface="Calibri" panose="020F0502020204030204" pitchFamily="34" charset="0"/>
                        </a:rPr>
                        <a:t> 7.0.3 software .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Maximum ground level concentrations in Post</a:t>
                      </a:r>
                      <a:r>
                        <a:rPr lang="en-IN" sz="1600" kern="1200" dirty="0">
                          <a:solidFill>
                            <a:srgbClr val="008000"/>
                          </a:solidFill>
                          <a:latin typeface="Calibri" panose="020F0502020204030204" pitchFamily="34" charset="0"/>
                          <a:ea typeface="+mn-ea"/>
                          <a:cs typeface="Calibri" panose="020F0502020204030204" pitchFamily="34" charset="0"/>
                        </a:rPr>
                        <a:t> project scenario (with cumulative environmental impact) for PM10, PM</a:t>
                      </a:r>
                      <a:r>
                        <a:rPr lang="en-IN" sz="1600" kern="1200" baseline="-25000" dirty="0">
                          <a:solidFill>
                            <a:srgbClr val="008000"/>
                          </a:solidFill>
                          <a:latin typeface="Calibri" panose="020F0502020204030204" pitchFamily="34" charset="0"/>
                          <a:ea typeface="+mn-ea"/>
                          <a:cs typeface="Calibri" panose="020F0502020204030204" pitchFamily="34" charset="0"/>
                        </a:rPr>
                        <a:t>2.5</a:t>
                      </a:r>
                      <a:r>
                        <a:rPr lang="en-IN" sz="1600" kern="1200" dirty="0">
                          <a:solidFill>
                            <a:srgbClr val="008000"/>
                          </a:solidFill>
                          <a:latin typeface="Calibri" panose="020F0502020204030204" pitchFamily="34" charset="0"/>
                          <a:ea typeface="+mn-ea"/>
                          <a:cs typeface="Calibri" panose="020F0502020204030204" pitchFamily="34" charset="0"/>
                        </a:rPr>
                        <a:t> SO</a:t>
                      </a:r>
                      <a:r>
                        <a:rPr lang="en-IN" sz="1600" kern="1200" baseline="-25000" dirty="0">
                          <a:solidFill>
                            <a:srgbClr val="008000"/>
                          </a:solidFill>
                          <a:latin typeface="Calibri" panose="020F0502020204030204" pitchFamily="34" charset="0"/>
                          <a:ea typeface="+mn-ea"/>
                          <a:cs typeface="Calibri" panose="020F0502020204030204" pitchFamily="34" charset="0"/>
                        </a:rPr>
                        <a:t>2</a:t>
                      </a:r>
                      <a:r>
                        <a:rPr lang="en-IN" sz="1600" kern="1200" dirty="0">
                          <a:solidFill>
                            <a:srgbClr val="008000"/>
                          </a:solidFill>
                          <a:latin typeface="Calibri" panose="020F0502020204030204" pitchFamily="34" charset="0"/>
                          <a:ea typeface="+mn-ea"/>
                          <a:cs typeface="Calibri" panose="020F0502020204030204" pitchFamily="34" charset="0"/>
                        </a:rPr>
                        <a:t> &amp; NO</a:t>
                      </a:r>
                      <a:r>
                        <a:rPr lang="en-IN" sz="1600" kern="1200" baseline="30000" dirty="0">
                          <a:solidFill>
                            <a:srgbClr val="008000"/>
                          </a:solidFill>
                          <a:latin typeface="Calibri" panose="020F0502020204030204" pitchFamily="34" charset="0"/>
                          <a:ea typeface="+mn-ea"/>
                          <a:cs typeface="Calibri" panose="020F0502020204030204" pitchFamily="34" charset="0"/>
                        </a:rPr>
                        <a:t>X</a:t>
                      </a:r>
                      <a:r>
                        <a:rPr lang="en-IN" sz="1600" kern="1200" dirty="0">
                          <a:solidFill>
                            <a:srgbClr val="008000"/>
                          </a:solidFill>
                          <a:latin typeface="Calibri" panose="020F0502020204030204" pitchFamily="34" charset="0"/>
                          <a:ea typeface="+mn-ea"/>
                          <a:cs typeface="Calibri" panose="020F0502020204030204" pitchFamily="34" charset="0"/>
                        </a:rPr>
                        <a:t> is 69.02 </a:t>
                      </a:r>
                      <a:r>
                        <a:rPr lang="en-US" sz="1600" kern="1200" dirty="0">
                          <a:solidFill>
                            <a:srgbClr val="008000"/>
                          </a:solidFill>
                          <a:latin typeface="Calibri" panose="020F0502020204030204" pitchFamily="34" charset="0"/>
                          <a:ea typeface="+mn-ea"/>
                          <a:cs typeface="Calibri" panose="020F0502020204030204" pitchFamily="34" charset="0"/>
                        </a:rPr>
                        <a:t>µg/m3, 46.15</a:t>
                      </a:r>
                      <a:r>
                        <a:rPr lang="en-US" sz="1600" kern="1200" dirty="0">
                          <a:solidFill>
                            <a:srgbClr val="FF0000"/>
                          </a:solidFill>
                          <a:latin typeface="Calibri" panose="020F0502020204030204" pitchFamily="34" charset="0"/>
                          <a:ea typeface="+mn-ea"/>
                          <a:cs typeface="Calibri" panose="020F0502020204030204" pitchFamily="34" charset="0"/>
                        </a:rPr>
                        <a:t> </a:t>
                      </a:r>
                      <a:r>
                        <a:rPr lang="en-US" sz="1600" kern="1200" dirty="0">
                          <a:solidFill>
                            <a:srgbClr val="008000"/>
                          </a:solidFill>
                          <a:latin typeface="Calibri" panose="020F0502020204030204" pitchFamily="34" charset="0"/>
                          <a:ea typeface="+mn-ea"/>
                          <a:cs typeface="Calibri" panose="020F0502020204030204" pitchFamily="34" charset="0"/>
                        </a:rPr>
                        <a:t>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18.4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&amp; 27.6 µg/m</a:t>
                      </a:r>
                      <a:r>
                        <a:rPr lang="en-US" sz="1600" kern="1200" baseline="30000" dirty="0">
                          <a:solidFill>
                            <a:srgbClr val="008000"/>
                          </a:solidFill>
                          <a:latin typeface="Calibri" panose="020F0502020204030204" pitchFamily="34" charset="0"/>
                          <a:ea typeface="+mn-ea"/>
                          <a:cs typeface="Calibri" panose="020F0502020204030204" pitchFamily="34" charset="0"/>
                        </a:rPr>
                        <a:t>3</a:t>
                      </a:r>
                      <a:r>
                        <a:rPr lang="en-US" sz="1600" kern="1200" dirty="0">
                          <a:solidFill>
                            <a:srgbClr val="008000"/>
                          </a:solidFill>
                          <a:latin typeface="Calibri" panose="020F0502020204030204" pitchFamily="34" charset="0"/>
                          <a:ea typeface="+mn-ea"/>
                          <a:cs typeface="Calibri" panose="020F0502020204030204" pitchFamily="34" charset="0"/>
                        </a:rPr>
                        <a:t> . These values are well within the CPCB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standards.</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086529440"/>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9996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380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IN" sz="2800" b="1" dirty="0">
                <a:solidFill>
                  <a:srgbClr val="0000CC"/>
                </a:solidFill>
                <a:latin typeface="+mj-lt"/>
              </a:rPr>
              <a:t>AAQ post project scenario unit: </a:t>
            </a:r>
            <a:r>
              <a:rPr lang="en-IN" sz="2800" b="1" dirty="0" err="1">
                <a:solidFill>
                  <a:srgbClr val="0000CC"/>
                </a:solidFill>
                <a:latin typeface="+mj-lt"/>
              </a:rPr>
              <a:t>μg</a:t>
            </a:r>
            <a:r>
              <a:rPr lang="en-IN" sz="2800" b="1" dirty="0">
                <a:solidFill>
                  <a:srgbClr val="0000CC"/>
                </a:solidFill>
                <a:latin typeface="+mj-lt"/>
              </a:rPr>
              <a:t>/m3 (Worst case)</a:t>
            </a:r>
          </a:p>
          <a:p>
            <a:pPr algn="ctr"/>
            <a:endParaRPr lang="en-US" sz="2200" b="1" dirty="0">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36</a:t>
            </a:fld>
            <a:endParaRPr lang="en-US" sz="1400" b="1" dirty="0">
              <a:solidFill>
                <a:schemeClr val="tx2"/>
              </a:solidFill>
              <a:latin typeface="Calibri" pitchFamily="34" charset="0"/>
              <a:cs typeface="Calibri" pitchFamily="34" charset="0"/>
            </a:endParaRPr>
          </a:p>
        </p:txBody>
      </p:sp>
      <p:graphicFrame>
        <p:nvGraphicFramePr>
          <p:cNvPr id="15" name="Table 14">
            <a:extLst>
              <a:ext uri="{FF2B5EF4-FFF2-40B4-BE49-F238E27FC236}">
                <a16:creationId xmlns:a16="http://schemas.microsoft.com/office/drawing/2014/main" id="{5B081D0F-3051-4843-B602-6BFE2710DF11}"/>
              </a:ext>
            </a:extLst>
          </p:cNvPr>
          <p:cNvGraphicFramePr>
            <a:graphicFrameLocks noGrp="1"/>
          </p:cNvGraphicFramePr>
          <p:nvPr>
            <p:extLst>
              <p:ext uri="{D42A27DB-BD31-4B8C-83A1-F6EECF244321}">
                <p14:modId xmlns:p14="http://schemas.microsoft.com/office/powerpoint/2010/main" val="40893706"/>
              </p:ext>
            </p:extLst>
          </p:nvPr>
        </p:nvGraphicFramePr>
        <p:xfrm>
          <a:off x="228600" y="630837"/>
          <a:ext cx="8493179" cy="1795204"/>
        </p:xfrm>
        <a:graphic>
          <a:graphicData uri="http://schemas.openxmlformats.org/drawingml/2006/table">
            <a:tbl>
              <a:tblPr firstRow="1" firstCol="1" bandRow="1">
                <a:tableStyleId>{5940675A-B579-460E-94D1-54222C63F5DA}</a:tableStyleId>
              </a:tblPr>
              <a:tblGrid>
                <a:gridCol w="2805782">
                  <a:extLst>
                    <a:ext uri="{9D8B030D-6E8A-4147-A177-3AD203B41FA5}">
                      <a16:colId xmlns:a16="http://schemas.microsoft.com/office/drawing/2014/main" val="820648786"/>
                    </a:ext>
                  </a:extLst>
                </a:gridCol>
                <a:gridCol w="2123294">
                  <a:extLst>
                    <a:ext uri="{9D8B030D-6E8A-4147-A177-3AD203B41FA5}">
                      <a16:colId xmlns:a16="http://schemas.microsoft.com/office/drawing/2014/main" val="188989659"/>
                    </a:ext>
                  </a:extLst>
                </a:gridCol>
                <a:gridCol w="1971630">
                  <a:extLst>
                    <a:ext uri="{9D8B030D-6E8A-4147-A177-3AD203B41FA5}">
                      <a16:colId xmlns:a16="http://schemas.microsoft.com/office/drawing/2014/main" val="2094439752"/>
                    </a:ext>
                  </a:extLst>
                </a:gridCol>
                <a:gridCol w="1592473">
                  <a:extLst>
                    <a:ext uri="{9D8B030D-6E8A-4147-A177-3AD203B41FA5}">
                      <a16:colId xmlns:a16="http://schemas.microsoft.com/office/drawing/2014/main" val="1787077292"/>
                    </a:ext>
                  </a:extLst>
                </a:gridCol>
              </a:tblGrid>
              <a:tr h="131163">
                <a:tc gridSpan="4">
                  <a:txBody>
                    <a:bodyPr/>
                    <a:lstStyle/>
                    <a:p>
                      <a:pPr algn="ctr">
                        <a:lnSpc>
                          <a:spcPct val="115000"/>
                        </a:lnSpc>
                        <a:spcAft>
                          <a:spcPts val="0"/>
                        </a:spcAft>
                      </a:pPr>
                      <a:r>
                        <a:rPr lang="en-IN" sz="1400" b="1" dirty="0">
                          <a:solidFill>
                            <a:srgbClr val="FF0000"/>
                          </a:solidFill>
                          <a:effectLst/>
                          <a:latin typeface="Calibri" panose="020F0502020204030204" pitchFamily="34" charset="0"/>
                          <a:cs typeface="Calibri" panose="020F0502020204030204" pitchFamily="34" charset="0"/>
                        </a:rPr>
                        <a:t>Worst case scenario</a:t>
                      </a:r>
                      <a:endParaRPr lang="en-IN"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pPr algn="ctr">
                        <a:lnSpc>
                          <a:spcPct val="115000"/>
                        </a:lnSpc>
                        <a:spcAft>
                          <a:spcPts val="0"/>
                        </a:spcAft>
                      </a:pPr>
                      <a:endParaRPr lang="en-IN" sz="1600">
                        <a:effectLst/>
                        <a:latin typeface="Times New Roman" panose="02020603050405020304" pitchFamily="18" charset="0"/>
                        <a:ea typeface="Calibri" panose="020F0502020204030204" pitchFamily="34" charset="0"/>
                        <a:cs typeface="Gautami" panose="020B0502040204020203" pitchFamily="34" charset="0"/>
                      </a:endParaRPr>
                    </a:p>
                  </a:txBody>
                  <a:tcPr marL="49964" marR="49964" marT="0" marB="0" anchor="ctr"/>
                </a:tc>
                <a:extLst>
                  <a:ext uri="{0D108BD9-81ED-4DB2-BD59-A6C34878D82A}">
                    <a16:rowId xmlns:a16="http://schemas.microsoft.com/office/drawing/2014/main" val="2567986105"/>
                  </a:ext>
                </a:extLst>
              </a:tr>
              <a:tr h="305545">
                <a:tc>
                  <a:txBody>
                    <a:bodyPr/>
                    <a:lstStyle/>
                    <a:p>
                      <a:pP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Particulates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r>
                        <a:rPr lang="en-IN" sz="1400" b="1" dirty="0">
                          <a:solidFill>
                            <a:schemeClr val="bg1"/>
                          </a:solidFill>
                          <a:effectLst/>
                          <a:latin typeface="Calibri" panose="020F0502020204030204" pitchFamily="34" charset="0"/>
                          <a:cs typeface="Calibri" panose="020F0502020204030204" pitchFamily="34" charset="0"/>
                        </a:rPr>
                        <a:t>PM </a:t>
                      </a:r>
                      <a:r>
                        <a:rPr lang="it-IT" sz="1400" b="1" dirty="0">
                          <a:solidFill>
                            <a:schemeClr val="bg1"/>
                          </a:solidFill>
                          <a:effectLst/>
                          <a:latin typeface="Calibri" panose="020F0502020204030204" pitchFamily="34" charset="0"/>
                          <a:cs typeface="Calibri" panose="020F0502020204030204" pitchFamily="34" charset="0"/>
                        </a:rPr>
                        <a:t> (µg/m</a:t>
                      </a:r>
                      <a:r>
                        <a:rPr lang="it-IT" sz="1400" b="1" baseline="30000" dirty="0">
                          <a:solidFill>
                            <a:schemeClr val="bg1"/>
                          </a:solidFill>
                          <a:effectLst/>
                          <a:latin typeface="Calibri" panose="020F0502020204030204" pitchFamily="34" charset="0"/>
                          <a:cs typeface="Calibri" panose="020F0502020204030204" pitchFamily="34" charset="0"/>
                        </a:rPr>
                        <a:t>3</a:t>
                      </a:r>
                      <a:r>
                        <a:rPr lang="it-IT" sz="1400" b="1" dirty="0">
                          <a:solidFill>
                            <a:schemeClr val="bg1"/>
                          </a:solidFill>
                          <a:effectLst/>
                          <a:latin typeface="Calibri" panose="020F0502020204030204" pitchFamily="34" charset="0"/>
                          <a:cs typeface="Calibri" panose="020F0502020204030204" pitchFamily="34" charset="0"/>
                        </a:rPr>
                        <a:t>) </a:t>
                      </a:r>
                      <a:endParaRPr lang="en-IN" sz="1400" b="1" dirty="0">
                        <a:solidFill>
                          <a:schemeClr val="bg1"/>
                        </a:solidFill>
                        <a:latin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r>
                        <a:rPr lang="en-IN" sz="1400" b="1" dirty="0">
                          <a:solidFill>
                            <a:schemeClr val="bg1"/>
                          </a:solidFill>
                          <a:effectLst/>
                          <a:latin typeface="Calibri" panose="020F0502020204030204" pitchFamily="34" charset="0"/>
                          <a:cs typeface="Calibri" panose="020F0502020204030204" pitchFamily="34" charset="0"/>
                        </a:rPr>
                        <a:t>SO</a:t>
                      </a:r>
                      <a:r>
                        <a:rPr lang="en-IN" sz="1400" b="1" baseline="-25000" dirty="0">
                          <a:solidFill>
                            <a:schemeClr val="bg1"/>
                          </a:solidFill>
                          <a:effectLst/>
                          <a:latin typeface="Calibri" panose="020F0502020204030204" pitchFamily="34" charset="0"/>
                          <a:cs typeface="Calibri" panose="020F0502020204030204" pitchFamily="34" charset="0"/>
                        </a:rPr>
                        <a:t>2 </a:t>
                      </a:r>
                      <a:r>
                        <a:rPr lang="it-IT" sz="1400" b="1" dirty="0">
                          <a:solidFill>
                            <a:schemeClr val="bg1"/>
                          </a:solidFill>
                          <a:effectLst/>
                          <a:latin typeface="Calibri" panose="020F0502020204030204" pitchFamily="34" charset="0"/>
                          <a:cs typeface="Calibri" panose="020F0502020204030204" pitchFamily="34" charset="0"/>
                        </a:rPr>
                        <a:t>(µg/m</a:t>
                      </a:r>
                      <a:r>
                        <a:rPr lang="it-IT" sz="1400" b="1" baseline="30000" dirty="0">
                          <a:solidFill>
                            <a:schemeClr val="bg1"/>
                          </a:solidFill>
                          <a:effectLst/>
                          <a:latin typeface="Calibri" panose="020F0502020204030204" pitchFamily="34" charset="0"/>
                          <a:cs typeface="Calibri" panose="020F0502020204030204" pitchFamily="34" charset="0"/>
                        </a:rPr>
                        <a:t>3</a:t>
                      </a:r>
                      <a:r>
                        <a:rPr lang="it-IT" sz="1400" b="1" dirty="0">
                          <a:solidFill>
                            <a:schemeClr val="bg1"/>
                          </a:solidFill>
                          <a:effectLst/>
                          <a:latin typeface="Calibri" panose="020F0502020204030204" pitchFamily="34" charset="0"/>
                          <a:cs typeface="Calibri" panose="020F0502020204030204" pitchFamily="34" charset="0"/>
                        </a:rPr>
                        <a:t>) </a:t>
                      </a:r>
                      <a:endParaRPr lang="en-IN" sz="1400" b="1" dirty="0">
                        <a:solidFill>
                          <a:schemeClr val="bg1"/>
                        </a:solidFill>
                        <a:latin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NO</a:t>
                      </a:r>
                      <a:r>
                        <a:rPr lang="en-IN" sz="1400" b="1" baseline="-25000" dirty="0">
                          <a:solidFill>
                            <a:schemeClr val="bg1"/>
                          </a:solidFill>
                          <a:effectLst/>
                          <a:latin typeface="Calibri" panose="020F0502020204030204" pitchFamily="34" charset="0"/>
                          <a:cs typeface="Calibri" panose="020F0502020204030204" pitchFamily="34" charset="0"/>
                        </a:rPr>
                        <a:t>x </a:t>
                      </a:r>
                      <a:r>
                        <a:rPr lang="it-IT" sz="1400" b="1" dirty="0">
                          <a:solidFill>
                            <a:schemeClr val="bg1"/>
                          </a:solidFill>
                          <a:effectLst/>
                          <a:latin typeface="Calibri" panose="020F0502020204030204" pitchFamily="34" charset="0"/>
                          <a:cs typeface="Calibri" panose="020F0502020204030204" pitchFamily="34" charset="0"/>
                        </a:rPr>
                        <a:t>(µg/m</a:t>
                      </a:r>
                      <a:r>
                        <a:rPr lang="it-IT" sz="1400" b="1" baseline="30000" dirty="0">
                          <a:solidFill>
                            <a:schemeClr val="bg1"/>
                          </a:solidFill>
                          <a:effectLst/>
                          <a:latin typeface="Calibri" panose="020F0502020204030204" pitchFamily="34" charset="0"/>
                          <a:cs typeface="Calibri" panose="020F0502020204030204" pitchFamily="34" charset="0"/>
                        </a:rPr>
                        <a:t>3</a:t>
                      </a:r>
                      <a:r>
                        <a:rPr lang="it-IT" sz="1400" b="1" dirty="0">
                          <a:solidFill>
                            <a:schemeClr val="bg1"/>
                          </a:solidFill>
                          <a:effectLst/>
                          <a:latin typeface="Calibri" panose="020F0502020204030204" pitchFamily="34" charset="0"/>
                          <a:cs typeface="Calibri" panose="020F0502020204030204" pitchFamily="34" charset="0"/>
                        </a:rPr>
                        <a:t>)</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891804538"/>
                  </a:ext>
                </a:extLst>
              </a:tr>
              <a:tr h="265603">
                <a:tc>
                  <a:txBody>
                    <a:bodyPr/>
                    <a:lstStyle/>
                    <a:p>
                      <a:pP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With ESP</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With </a:t>
                      </a:r>
                      <a:r>
                        <a:rPr lang="en-IN" sz="1400" b="1" dirty="0" err="1">
                          <a:solidFill>
                            <a:schemeClr val="bg1"/>
                          </a:solidFill>
                          <a:effectLst/>
                          <a:latin typeface="Calibri" panose="020F0502020204030204" pitchFamily="34" charset="0"/>
                          <a:cs typeface="Calibri" panose="020F0502020204030204" pitchFamily="34" charset="0"/>
                        </a:rPr>
                        <a:t>FGD</a:t>
                      </a:r>
                      <a:r>
                        <a:rPr lang="en-IN" sz="1400" b="1" dirty="0">
                          <a:solidFill>
                            <a:schemeClr val="bg1"/>
                          </a:solidFill>
                          <a:effectLst/>
                          <a:latin typeface="Calibri" panose="020F0502020204030204" pitchFamily="34" charset="0"/>
                          <a:cs typeface="Calibri" panose="020F0502020204030204" pitchFamily="34" charset="0"/>
                        </a:rPr>
                        <a:t>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IN" sz="1400" b="1" dirty="0">
                          <a:solidFill>
                            <a:schemeClr val="bg1"/>
                          </a:solidFill>
                          <a:effectLst/>
                          <a:latin typeface="Calibri" panose="020F0502020204030204" pitchFamily="34" charset="0"/>
                          <a:cs typeface="Calibri" panose="020F0502020204030204" pitchFamily="34" charset="0"/>
                        </a:rPr>
                        <a:t>With SCR</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82292856"/>
                  </a:ext>
                </a:extLst>
              </a:tr>
              <a:tr h="265603">
                <a:tc>
                  <a:txBody>
                    <a:bodyPr/>
                    <a:lstStyle/>
                    <a:p>
                      <a:pPr>
                        <a:lnSpc>
                          <a:spcPct val="115000"/>
                        </a:lnSpc>
                        <a:spcAft>
                          <a:spcPts val="0"/>
                        </a:spcAft>
                      </a:pPr>
                      <a:r>
                        <a:rPr lang="en-IN" sz="1400" dirty="0">
                          <a:effectLst/>
                          <a:latin typeface="Calibri" panose="020F0502020204030204" pitchFamily="34" charset="0"/>
                          <a:cs typeface="Calibri" panose="020F0502020204030204" pitchFamily="34" charset="0"/>
                        </a:rPr>
                        <a:t>Maximum baseline value</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68.6</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17.1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a:effectLst/>
                          <a:latin typeface="Calibri" panose="020F0502020204030204" pitchFamily="34" charset="0"/>
                          <a:cs typeface="Calibri" panose="020F0502020204030204" pitchFamily="34" charset="0"/>
                        </a:rPr>
                        <a:t>26.3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28673870"/>
                  </a:ext>
                </a:extLst>
              </a:tr>
              <a:tr h="214776">
                <a:tc>
                  <a:txBody>
                    <a:bodyPr/>
                    <a:lstStyle/>
                    <a:p>
                      <a:pPr>
                        <a:lnSpc>
                          <a:spcPct val="115000"/>
                        </a:lnSpc>
                        <a:spcAft>
                          <a:spcPts val="0"/>
                        </a:spcAft>
                      </a:pPr>
                      <a:r>
                        <a:rPr lang="en-IN" sz="1400" dirty="0">
                          <a:effectLst/>
                          <a:latin typeface="Calibri" panose="020F0502020204030204" pitchFamily="34" charset="0"/>
                          <a:cs typeface="Calibri" panose="020F0502020204030204" pitchFamily="34" charset="0"/>
                        </a:rPr>
                        <a:t>Predicted increment in </a:t>
                      </a:r>
                      <a:r>
                        <a:rPr lang="en-IN" sz="1400" dirty="0" err="1">
                          <a:effectLst/>
                          <a:latin typeface="Calibri" panose="020F0502020204030204" pitchFamily="34" charset="0"/>
                          <a:cs typeface="Calibri" panose="020F0502020204030204" pitchFamily="34" charset="0"/>
                        </a:rPr>
                        <a:t>GLC</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0.42</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1.3</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a:effectLst/>
                          <a:latin typeface="Calibri" panose="020F0502020204030204" pitchFamily="34" charset="0"/>
                          <a:cs typeface="Calibri" panose="020F0502020204030204" pitchFamily="34" charset="0"/>
                        </a:rPr>
                        <a:t>1.3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68503743"/>
                  </a:ext>
                </a:extLst>
              </a:tr>
              <a:tr h="127912">
                <a:tc>
                  <a:txBody>
                    <a:bodyPr/>
                    <a:lstStyle/>
                    <a:p>
                      <a:pPr>
                        <a:lnSpc>
                          <a:spcPct val="115000"/>
                        </a:lnSpc>
                        <a:spcAft>
                          <a:spcPts val="0"/>
                        </a:spcAft>
                      </a:pPr>
                      <a:r>
                        <a:rPr lang="en-IN" sz="1400" dirty="0">
                          <a:effectLst/>
                          <a:latin typeface="Calibri" panose="020F0502020204030204" pitchFamily="34" charset="0"/>
                          <a:cs typeface="Calibri" panose="020F0502020204030204" pitchFamily="34" charset="0"/>
                        </a:rPr>
                        <a:t>Post project scenario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69.02</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18.4</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27.6</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1834890"/>
                  </a:ext>
                </a:extLst>
              </a:tr>
              <a:tr h="265603">
                <a:tc>
                  <a:txBody>
                    <a:bodyPr/>
                    <a:lstStyle/>
                    <a:p>
                      <a:pPr>
                        <a:lnSpc>
                          <a:spcPct val="115000"/>
                        </a:lnSpc>
                        <a:spcAft>
                          <a:spcPts val="0"/>
                        </a:spcAft>
                      </a:pPr>
                      <a:r>
                        <a:rPr lang="en-IN" sz="1400" dirty="0">
                          <a:effectLst/>
                          <a:latin typeface="Calibri" panose="020F0502020204030204" pitchFamily="34" charset="0"/>
                          <a:cs typeface="Calibri" panose="020F0502020204030204" pitchFamily="34" charset="0"/>
                        </a:rPr>
                        <a:t>CPCB </a:t>
                      </a:r>
                      <a:r>
                        <a:rPr lang="en-IN" sz="1400" dirty="0" err="1">
                          <a:effectLst/>
                          <a:latin typeface="Calibri" panose="020F0502020204030204" pitchFamily="34" charset="0"/>
                          <a:cs typeface="Calibri" panose="020F0502020204030204" pitchFamily="34" charset="0"/>
                        </a:rPr>
                        <a:t>NAAQ</a:t>
                      </a:r>
                      <a:r>
                        <a:rPr lang="en-IN" sz="1400" dirty="0">
                          <a:effectLst/>
                          <a:latin typeface="Calibri" panose="020F0502020204030204" pitchFamily="34" charset="0"/>
                          <a:cs typeface="Calibri" panose="020F0502020204030204" pitchFamily="34" charset="0"/>
                        </a:rPr>
                        <a:t> standard (24hr)</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80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en-IN" sz="1400" dirty="0">
                          <a:effectLst/>
                          <a:latin typeface="Calibri" panose="020F0502020204030204" pitchFamily="34" charset="0"/>
                          <a:cs typeface="Calibri" panose="020F0502020204030204" pitchFamily="34" charset="0"/>
                        </a:rPr>
                        <a:t>80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49964" marR="49964"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87357216"/>
                  </a:ext>
                </a:extLst>
              </a:tr>
            </a:tbl>
          </a:graphicData>
        </a:graphic>
      </p:graphicFrame>
      <p:pic>
        <p:nvPicPr>
          <p:cNvPr id="16" name="Picture 15">
            <a:extLst>
              <a:ext uri="{FF2B5EF4-FFF2-40B4-BE49-F238E27FC236}">
                <a16:creationId xmlns:a16="http://schemas.microsoft.com/office/drawing/2014/main" id="{9045FC4C-BD03-40DC-AD2C-6ED4BE6F88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988" y="2701735"/>
            <a:ext cx="3600000" cy="1946465"/>
          </a:xfrm>
          <a:prstGeom prst="rect">
            <a:avLst/>
          </a:prstGeom>
          <a:noFill/>
          <a:ln w="28575">
            <a:solidFill>
              <a:srgbClr val="00B400"/>
            </a:solidFill>
          </a:ln>
        </p:spPr>
      </p:pic>
      <p:sp>
        <p:nvSpPr>
          <p:cNvPr id="11" name="Rectangle 10">
            <a:extLst>
              <a:ext uri="{FF2B5EF4-FFF2-40B4-BE49-F238E27FC236}">
                <a16:creationId xmlns:a16="http://schemas.microsoft.com/office/drawing/2014/main" id="{BC1A1639-E91A-4BFD-B1E4-446980A6DC19}"/>
              </a:ext>
            </a:extLst>
          </p:cNvPr>
          <p:cNvSpPr/>
          <p:nvPr/>
        </p:nvSpPr>
        <p:spPr>
          <a:xfrm>
            <a:off x="457200" y="2438400"/>
            <a:ext cx="3409013" cy="276999"/>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rPr>
              <a:t>Predicted 24- hourly average </a:t>
            </a:r>
            <a:r>
              <a:rPr lang="en-US" sz="1200" b="1" dirty="0" err="1">
                <a:latin typeface="Calibri" panose="020F0502020204030204" pitchFamily="34" charset="0"/>
                <a:ea typeface="Calibri" panose="020F0502020204030204" pitchFamily="34" charset="0"/>
              </a:rPr>
              <a:t>GLCs</a:t>
            </a:r>
            <a:r>
              <a:rPr lang="en-US" sz="1200" b="1" dirty="0">
                <a:latin typeface="Calibri" panose="020F0502020204030204" pitchFamily="34" charset="0"/>
                <a:ea typeface="Calibri" panose="020F0502020204030204" pitchFamily="34" charset="0"/>
              </a:rPr>
              <a:t> of PM (</a:t>
            </a:r>
            <a:r>
              <a:rPr lang="en-US" sz="1200" b="1" dirty="0" err="1">
                <a:latin typeface="Calibri" panose="020F0502020204030204" pitchFamily="34" charset="0"/>
                <a:ea typeface="Calibri" panose="020F0502020204030204" pitchFamily="34" charset="0"/>
              </a:rPr>
              <a:t>μg</a:t>
            </a:r>
            <a:r>
              <a:rPr lang="en-US" sz="1200" b="1" dirty="0">
                <a:latin typeface="Calibri" panose="020F0502020204030204" pitchFamily="34" charset="0"/>
                <a:ea typeface="Calibri" panose="020F0502020204030204" pitchFamily="34" charset="0"/>
              </a:rPr>
              <a:t>/m</a:t>
            </a:r>
            <a:r>
              <a:rPr lang="en-US" sz="1200" b="1" baseline="30000" dirty="0">
                <a:latin typeface="Calibri" panose="020F0502020204030204" pitchFamily="34" charset="0"/>
                <a:ea typeface="Calibri" panose="020F0502020204030204" pitchFamily="34" charset="0"/>
              </a:rPr>
              <a:t>3</a:t>
            </a:r>
            <a:r>
              <a:rPr lang="en-US" sz="1200" b="1" dirty="0">
                <a:latin typeface="Calibri" panose="020F0502020204030204" pitchFamily="34" charset="0"/>
                <a:ea typeface="Calibri" panose="020F0502020204030204" pitchFamily="34" charset="0"/>
              </a:rPr>
              <a:t>) </a:t>
            </a:r>
            <a:endParaRPr lang="en-IN" sz="1200" dirty="0"/>
          </a:p>
        </p:txBody>
      </p:sp>
      <p:pic>
        <p:nvPicPr>
          <p:cNvPr id="18" name="Picture 17" descr="C:\Users\vishnuvardhan.m\Desktop\NOx1.jpg">
            <a:extLst>
              <a:ext uri="{FF2B5EF4-FFF2-40B4-BE49-F238E27FC236}">
                <a16:creationId xmlns:a16="http://schemas.microsoft.com/office/drawing/2014/main" id="{C3CFF1A6-B79B-4706-876B-AC9088ABD8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43200"/>
            <a:ext cx="3600000" cy="1947600"/>
          </a:xfrm>
          <a:prstGeom prst="rect">
            <a:avLst/>
          </a:prstGeom>
          <a:noFill/>
          <a:ln w="28575">
            <a:solidFill>
              <a:srgbClr val="00B400"/>
            </a:solidFill>
          </a:ln>
        </p:spPr>
      </p:pic>
      <p:sp>
        <p:nvSpPr>
          <p:cNvPr id="17" name="Rectangle 16">
            <a:extLst>
              <a:ext uri="{FF2B5EF4-FFF2-40B4-BE49-F238E27FC236}">
                <a16:creationId xmlns:a16="http://schemas.microsoft.com/office/drawing/2014/main" id="{6009D88B-1DC9-4C9B-992A-AC83D5897650}"/>
              </a:ext>
            </a:extLst>
          </p:cNvPr>
          <p:cNvSpPr/>
          <p:nvPr/>
        </p:nvSpPr>
        <p:spPr>
          <a:xfrm>
            <a:off x="4972987" y="2446121"/>
            <a:ext cx="3409013" cy="276999"/>
          </a:xfrm>
          <a:prstGeom prst="rect">
            <a:avLst/>
          </a:prstGeom>
        </p:spPr>
        <p:txBody>
          <a:bodyPr wrap="square">
            <a:spAutoFit/>
          </a:bodyPr>
          <a:lstStyle/>
          <a:p>
            <a:r>
              <a:rPr lang="en-US" sz="1200" b="1" dirty="0">
                <a:latin typeface="Calibri" panose="020F0502020204030204" pitchFamily="34" charset="0"/>
              </a:rPr>
              <a:t>Predicted 24- hourly average GLCs of SO2 (</a:t>
            </a:r>
            <a:r>
              <a:rPr lang="en-US" sz="1200" b="1" dirty="0" err="1">
                <a:latin typeface="Calibri" panose="020F0502020204030204" pitchFamily="34" charset="0"/>
              </a:rPr>
              <a:t>μg</a:t>
            </a:r>
            <a:r>
              <a:rPr lang="en-US" sz="1200" b="1" dirty="0">
                <a:latin typeface="Calibri" panose="020F0502020204030204" pitchFamily="34" charset="0"/>
              </a:rPr>
              <a:t>/m</a:t>
            </a:r>
            <a:r>
              <a:rPr lang="en-US" sz="1200" b="1" baseline="30000" dirty="0">
                <a:latin typeface="Calibri" panose="020F0502020204030204" pitchFamily="34" charset="0"/>
              </a:rPr>
              <a:t>3</a:t>
            </a:r>
            <a:r>
              <a:rPr lang="en-US" sz="1200" b="1" dirty="0">
                <a:latin typeface="Calibri" panose="020F0502020204030204" pitchFamily="34" charset="0"/>
              </a:rPr>
              <a:t>) </a:t>
            </a:r>
            <a:endParaRPr lang="en-IN" sz="1200" b="1" dirty="0">
              <a:latin typeface="Calibri" panose="020F0502020204030204" pitchFamily="34" charset="0"/>
            </a:endParaRPr>
          </a:p>
        </p:txBody>
      </p:sp>
      <p:pic>
        <p:nvPicPr>
          <p:cNvPr id="20" name="Picture 19" descr="C:\Users\vishnuvardhan.m\Desktop\NOx1.jpg">
            <a:extLst>
              <a:ext uri="{FF2B5EF4-FFF2-40B4-BE49-F238E27FC236}">
                <a16:creationId xmlns:a16="http://schemas.microsoft.com/office/drawing/2014/main" id="{4DBEB5BF-BB4E-4C7B-80AD-330EC75CC4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0988" y="4754312"/>
            <a:ext cx="3600000" cy="1947600"/>
          </a:xfrm>
          <a:prstGeom prst="rect">
            <a:avLst/>
          </a:prstGeom>
          <a:noFill/>
          <a:ln w="28575">
            <a:solidFill>
              <a:srgbClr val="00B050"/>
            </a:solidFill>
          </a:ln>
        </p:spPr>
      </p:pic>
      <p:sp>
        <p:nvSpPr>
          <p:cNvPr id="19" name="Rectangle 18">
            <a:extLst>
              <a:ext uri="{FF2B5EF4-FFF2-40B4-BE49-F238E27FC236}">
                <a16:creationId xmlns:a16="http://schemas.microsoft.com/office/drawing/2014/main" id="{42938247-537B-46BB-973B-88AB08546F99}"/>
              </a:ext>
            </a:extLst>
          </p:cNvPr>
          <p:cNvSpPr/>
          <p:nvPr/>
        </p:nvSpPr>
        <p:spPr>
          <a:xfrm>
            <a:off x="3860562" y="5222918"/>
            <a:ext cx="4572000" cy="276999"/>
          </a:xfrm>
          <a:prstGeom prst="rect">
            <a:avLst/>
          </a:prstGeom>
        </p:spPr>
        <p:txBody>
          <a:bodyPr>
            <a:spAutoFit/>
          </a:bodyPr>
          <a:lstStyle/>
          <a:p>
            <a:r>
              <a:rPr lang="en-US" sz="1200" b="1" dirty="0">
                <a:latin typeface="Calibri" panose="020F0502020204030204" pitchFamily="34" charset="0"/>
              </a:rPr>
              <a:t>Predicted 24- hourly average GLCs of NOx (</a:t>
            </a:r>
            <a:r>
              <a:rPr lang="en-US" sz="1200" b="1" dirty="0" err="1">
                <a:latin typeface="Calibri" panose="020F0502020204030204" pitchFamily="34" charset="0"/>
              </a:rPr>
              <a:t>μg</a:t>
            </a:r>
            <a:r>
              <a:rPr lang="en-US" sz="1200" b="1" dirty="0">
                <a:latin typeface="Calibri" panose="020F0502020204030204" pitchFamily="34" charset="0"/>
              </a:rPr>
              <a:t>/m</a:t>
            </a:r>
            <a:r>
              <a:rPr lang="en-US" sz="1200" b="1" baseline="30000" dirty="0">
                <a:latin typeface="Calibri" panose="020F0502020204030204" pitchFamily="34" charset="0"/>
              </a:rPr>
              <a:t>3</a:t>
            </a:r>
            <a:r>
              <a:rPr lang="en-US" sz="1200" b="1" dirty="0">
                <a:latin typeface="Calibri" panose="020F0502020204030204" pitchFamily="34" charset="0"/>
              </a:rPr>
              <a:t>) </a:t>
            </a:r>
            <a:endParaRPr lang="en-IN" sz="1200" b="1" dirty="0">
              <a:latin typeface="Calibri" panose="020F0502020204030204" pitchFamily="34" charset="0"/>
            </a:endParaRPr>
          </a:p>
        </p:txBody>
      </p:sp>
      <p:sp>
        <p:nvSpPr>
          <p:cNvPr id="22" name="Rectangle 21">
            <a:extLst>
              <a:ext uri="{FF2B5EF4-FFF2-40B4-BE49-F238E27FC236}">
                <a16:creationId xmlns:a16="http://schemas.microsoft.com/office/drawing/2014/main" id="{144763A5-D95F-4019-BA6F-B1382A42BC38}"/>
              </a:ext>
            </a:extLst>
          </p:cNvPr>
          <p:cNvSpPr/>
          <p:nvPr/>
        </p:nvSpPr>
        <p:spPr>
          <a:xfrm>
            <a:off x="3860562" y="5766293"/>
            <a:ext cx="5131038" cy="710707"/>
          </a:xfrm>
          <a:prstGeom prst="rect">
            <a:avLst/>
          </a:prstGeom>
        </p:spPr>
        <p:txBody>
          <a:bodyPr wrap="square">
            <a:spAutoFit/>
          </a:bodyPr>
          <a:lstStyle/>
          <a:p>
            <a:pPr algn="ctr">
              <a:lnSpc>
                <a:spcPct val="115000"/>
              </a:lnSpc>
              <a:spcBef>
                <a:spcPts val="600"/>
              </a:spcBef>
              <a:spcAft>
                <a:spcPts val="600"/>
              </a:spcAft>
            </a:pPr>
            <a:r>
              <a:rPr lang="en-US" b="1" dirty="0">
                <a:solidFill>
                  <a:srgbClr val="0000CC"/>
                </a:solidFill>
                <a:latin typeface="Calibri" panose="020F0502020204030204" pitchFamily="34" charset="0"/>
                <a:ea typeface="Calibri" panose="020F0502020204030204" pitchFamily="34" charset="0"/>
                <a:cs typeface="Calibri" panose="020F0502020204030204" pitchFamily="34" charset="0"/>
              </a:rPr>
              <a:t>Max Concentration </a:t>
            </a:r>
            <a:r>
              <a:rPr lang="en-US" b="1" dirty="0">
                <a:solidFill>
                  <a:srgbClr val="0000CC"/>
                </a:solidFill>
                <a:latin typeface="Calibri" panose="020F0502020204030204" pitchFamily="34" charset="0"/>
                <a:cs typeface="Calibri" panose="020F0502020204030204" pitchFamily="34" charset="0"/>
              </a:rPr>
              <a:t>of PM is 0.42 µg/m3 , SO</a:t>
            </a:r>
            <a:r>
              <a:rPr lang="en-US" b="1" baseline="-25000" dirty="0">
                <a:solidFill>
                  <a:srgbClr val="0000CC"/>
                </a:solidFill>
                <a:latin typeface="Calibri" panose="020F0502020204030204" pitchFamily="34" charset="0"/>
                <a:cs typeface="Calibri" panose="020F0502020204030204" pitchFamily="34" charset="0"/>
              </a:rPr>
              <a:t>2 </a:t>
            </a:r>
            <a:r>
              <a:rPr lang="en-US" b="1" dirty="0">
                <a:solidFill>
                  <a:srgbClr val="0000CC"/>
                </a:solidFill>
                <a:latin typeface="Calibri" panose="020F0502020204030204" pitchFamily="34" charset="0"/>
                <a:cs typeface="Calibri" panose="020F0502020204030204" pitchFamily="34" charset="0"/>
              </a:rPr>
              <a:t>&amp;  NOx is 1.3 µg/m</a:t>
            </a:r>
            <a:r>
              <a:rPr lang="en-US" b="1" baseline="30000" dirty="0">
                <a:solidFill>
                  <a:srgbClr val="0000CC"/>
                </a:solidFill>
                <a:latin typeface="Calibri" panose="020F0502020204030204" pitchFamily="34" charset="0"/>
                <a:cs typeface="Calibri" panose="020F0502020204030204" pitchFamily="34" charset="0"/>
              </a:rPr>
              <a:t>3</a:t>
            </a:r>
            <a:r>
              <a:rPr lang="en-US" b="1" dirty="0">
                <a:solidFill>
                  <a:srgbClr val="0000CC"/>
                </a:solidFill>
                <a:latin typeface="Calibri" panose="020F0502020204030204" pitchFamily="34" charset="0"/>
                <a:cs typeface="Calibri" panose="020F0502020204030204" pitchFamily="34" charset="0"/>
              </a:rPr>
              <a:t> @</a:t>
            </a:r>
            <a:r>
              <a:rPr lang="en-US" b="1" dirty="0">
                <a:solidFill>
                  <a:srgbClr val="0000CC"/>
                </a:solidFill>
                <a:latin typeface="Calibri" panose="020F0502020204030204" pitchFamily="34" charset="0"/>
                <a:ea typeface="Calibri" panose="020F0502020204030204" pitchFamily="34" charset="0"/>
                <a:cs typeface="Calibri" panose="020F0502020204030204" pitchFamily="34" charset="0"/>
              </a:rPr>
              <a:t> 1.3 km distance in SSE direction</a:t>
            </a:r>
            <a:endParaRPr lang="en-IN"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ight Arrow 11">
            <a:hlinkClick r:id="rId5" action="ppaction://hlinksldjump"/>
            <a:extLst>
              <a:ext uri="{FF2B5EF4-FFF2-40B4-BE49-F238E27FC236}">
                <a16:creationId xmlns:a16="http://schemas.microsoft.com/office/drawing/2014/main" id="{916252D9-307B-4536-84F6-CB41BCF40DB5}"/>
              </a:ext>
            </a:extLst>
          </p:cNvPr>
          <p:cNvSpPr/>
          <p:nvPr/>
        </p:nvSpPr>
        <p:spPr>
          <a:xfrm>
            <a:off x="7817881" y="50292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4566AB9F-8DD3-4B81-BB48-C1D76870F29D}"/>
              </a:ext>
            </a:extLst>
          </p:cNvPr>
          <p:cNvSpPr txBox="1"/>
          <p:nvPr/>
        </p:nvSpPr>
        <p:spPr>
          <a:xfrm>
            <a:off x="7436881" y="5307856"/>
            <a:ext cx="117371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point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1641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37</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( 13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263948990"/>
              </p:ext>
            </p:extLst>
          </p:nvPr>
        </p:nvGraphicFramePr>
        <p:xfrm>
          <a:off x="181428" y="992759"/>
          <a:ext cx="8810171" cy="5457444"/>
        </p:xfrm>
        <a:graphic>
          <a:graphicData uri="http://schemas.openxmlformats.org/drawingml/2006/table">
            <a:tbl>
              <a:tblPr firstRow="1" bandRow="1">
                <a:tableStyleId>{5940675A-B579-460E-94D1-54222C63F5DA}</a:tableStyleId>
              </a:tblPr>
              <a:tblGrid>
                <a:gridCol w="960702">
                  <a:extLst>
                    <a:ext uri="{9D8B030D-6E8A-4147-A177-3AD203B41FA5}">
                      <a16:colId xmlns:a16="http://schemas.microsoft.com/office/drawing/2014/main" val="20000"/>
                    </a:ext>
                  </a:extLst>
                </a:gridCol>
                <a:gridCol w="7849469">
                  <a:extLst>
                    <a:ext uri="{9D8B030D-6E8A-4147-A177-3AD203B41FA5}">
                      <a16:colId xmlns:a16="http://schemas.microsoft.com/office/drawing/2014/main" val="1997532220"/>
                    </a:ext>
                  </a:extLst>
                </a:gridCol>
              </a:tblGrid>
              <a:tr h="263525">
                <a:tc>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lvi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Radio activity and heavy metal contents of coal to be sourced shall be examined and submitted along with laboratory reports.</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97485">
                <a:tc gridSpan="2">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coal mines from which coal will be supplied is yet to be communicated. Coal will be sent to accreted lab for testing once finalized.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95000"/>
                        </a:lnSpc>
                        <a:spcBef>
                          <a:spcPts val="0"/>
                        </a:spcBef>
                        <a:spcAft>
                          <a:spcPts val="0"/>
                        </a:spcAft>
                        <a:buClrTx/>
                        <a:buSzTx/>
                        <a:buFontTx/>
                        <a:buNone/>
                        <a:tabLst/>
                        <a:defRPr/>
                      </a:pP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lvii</a:t>
                      </a:r>
                      <a:endParaRPr lang="en-IN" sz="1600" dirty="0">
                        <a:solidFill>
                          <a:srgbClr val="0000CC"/>
                        </a:solidFill>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4000"/>
                        </a:lnSpc>
                        <a:spcBef>
                          <a:spcPts val="0"/>
                        </a:spcBef>
                        <a:spcAft>
                          <a:spcPts val="0"/>
                        </a:spcAft>
                        <a:buClrTx/>
                        <a:buSzTx/>
                        <a:buFontTx/>
                        <a:buNone/>
                        <a:tabLst/>
                        <a:defRPr/>
                      </a:pP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Fuel analysis shall be provided. Details of auxiliary fuel, if any, including its quantity, quality, storage </a:t>
                      </a:r>
                      <a:r>
                        <a:rPr lang="en-US" sz="1600" kern="1200" dirty="0" err="1">
                          <a:solidFill>
                            <a:srgbClr val="0000CC"/>
                          </a:solidFill>
                          <a:latin typeface="Calibri" panose="020F0502020204030204" pitchFamily="34" charset="0"/>
                          <a:ea typeface="+mn-ea"/>
                          <a:cs typeface="Calibri" panose="020F0502020204030204" pitchFamily="34" charset="0"/>
                        </a:rPr>
                        <a:t>etc</a:t>
                      </a:r>
                      <a:r>
                        <a:rPr lang="en-US" sz="1600" kern="1200" dirty="0">
                          <a:solidFill>
                            <a:srgbClr val="0000CC"/>
                          </a:solidFill>
                          <a:latin typeface="Calibri" panose="020F0502020204030204" pitchFamily="34" charset="0"/>
                          <a:ea typeface="+mn-ea"/>
                          <a:cs typeface="Calibri" panose="020F0502020204030204" pitchFamily="34" charset="0"/>
                        </a:rPr>
                        <a:t> should also are furnished.</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6046757"/>
                  </a:ext>
                </a:extLst>
              </a:tr>
              <a:tr h="0">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The primary fuel used is domestic coal and support fuel used is Light Diesel Oil (</a:t>
                      </a:r>
                      <a:r>
                        <a:rPr lang="en-US" sz="1600" kern="1200" dirty="0" err="1">
                          <a:solidFill>
                            <a:srgbClr val="008000"/>
                          </a:solidFill>
                          <a:latin typeface="Calibri" panose="020F0502020204030204" pitchFamily="34" charset="0"/>
                          <a:ea typeface="+mn-ea"/>
                          <a:cs typeface="Calibri" panose="020F0502020204030204" pitchFamily="34" charset="0"/>
                        </a:rPr>
                        <a:t>LDO</a:t>
                      </a:r>
                      <a:r>
                        <a:rPr lang="en-US" sz="1600" kern="1200" dirty="0">
                          <a:solidFill>
                            <a:srgbClr val="008000"/>
                          </a:solidFill>
                          <a:latin typeface="Calibri" panose="020F0502020204030204" pitchFamily="34" charset="0"/>
                          <a:ea typeface="+mn-ea"/>
                          <a:cs typeface="Calibri" panose="020F0502020204030204" pitchFamily="34" charset="0"/>
                        </a:rPr>
                        <a:t>).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a:lnSpc>
                          <a:spcPct val="95000"/>
                        </a:lnSpc>
                      </a:pP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392109179"/>
                  </a:ext>
                </a:extLst>
              </a:tr>
              <a:tr h="370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lviii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Quantity of fuel required, source characteristics &amp; documentary evidence to substantiate confirmed fuel linkage shall be furnished. Ministry's Notification dated 02.01.2014 regarding ash content in coal shall be complied. For expansion projects, compliance of existing units to said Notification shall also be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5170147"/>
                  </a:ext>
                </a:extLst>
              </a:tr>
              <a:tr h="953897">
                <a:tc gridSpan="2">
                  <a:txBody>
                    <a:bodyPr/>
                    <a:lstStyle/>
                    <a:p>
                      <a:pPr marL="285750" indent="-285750">
                        <a:lnSpc>
                          <a:spcPct val="114000"/>
                        </a:lnSpc>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1x660 MW unit has a coal consumption of 4,279 </a:t>
                      </a:r>
                      <a:r>
                        <a:rPr lang="en-US" sz="1600" kern="1200" dirty="0" err="1">
                          <a:solidFill>
                            <a:srgbClr val="008000"/>
                          </a:solidFill>
                          <a:latin typeface="Calibri" panose="020F0502020204030204" pitchFamily="34" charset="0"/>
                          <a:ea typeface="+mn-ea"/>
                          <a:cs typeface="Calibri" panose="020F0502020204030204" pitchFamily="34" charset="0"/>
                        </a:rPr>
                        <a:t>TPA</a:t>
                      </a:r>
                      <a:r>
                        <a:rPr lang="en-US" sz="1600" kern="1200" dirty="0">
                          <a:solidFill>
                            <a:srgbClr val="008000"/>
                          </a:solidFill>
                          <a:latin typeface="Calibri" panose="020F0502020204030204" pitchFamily="34" charset="0"/>
                          <a:ea typeface="+mn-ea"/>
                          <a:cs typeface="Calibri" panose="020F0502020204030204" pitchFamily="34" charset="0"/>
                        </a:rPr>
                        <a:t> per MW  @ 85% </a:t>
                      </a:r>
                      <a:r>
                        <a:rPr lang="en-US" sz="1600" kern="1200" dirty="0" err="1">
                          <a:solidFill>
                            <a:srgbClr val="008000"/>
                          </a:solidFill>
                          <a:latin typeface="Calibri" panose="020F0502020204030204" pitchFamily="34" charset="0"/>
                          <a:ea typeface="+mn-ea"/>
                          <a:cs typeface="Calibri" panose="020F0502020204030204" pitchFamily="34" charset="0"/>
                        </a:rPr>
                        <a:t>PLF</a:t>
                      </a:r>
                      <a:endParaRPr lang="en-US" sz="1600" kern="1200" dirty="0">
                        <a:solidFill>
                          <a:srgbClr val="008000"/>
                        </a:solidFill>
                        <a:latin typeface="Calibri" panose="020F0502020204030204" pitchFamily="34" charset="0"/>
                        <a:ea typeface="+mn-ea"/>
                        <a:cs typeface="Calibri" panose="020F0502020204030204" pitchFamily="34" charset="0"/>
                      </a:endParaRPr>
                    </a:p>
                    <a:p>
                      <a:pPr marL="285750" indent="-285750">
                        <a:lnSpc>
                          <a:spcPct val="114000"/>
                        </a:lnSpc>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Normative requirement of 2.542 </a:t>
                      </a:r>
                      <a:r>
                        <a:rPr lang="en-US" sz="1600" kern="1200" dirty="0" err="1">
                          <a:solidFill>
                            <a:srgbClr val="008000"/>
                          </a:solidFill>
                          <a:latin typeface="Calibri" panose="020F0502020204030204" pitchFamily="34" charset="0"/>
                          <a:ea typeface="+mn-ea"/>
                          <a:cs typeface="Calibri" panose="020F0502020204030204" pitchFamily="34" charset="0"/>
                        </a:rPr>
                        <a:t>MTPA</a:t>
                      </a:r>
                      <a:r>
                        <a:rPr lang="en-US" sz="1600" kern="1200" dirty="0">
                          <a:solidFill>
                            <a:srgbClr val="008000"/>
                          </a:solidFill>
                          <a:latin typeface="Calibri" panose="020F0502020204030204" pitchFamily="34" charset="0"/>
                          <a:ea typeface="+mn-ea"/>
                          <a:cs typeface="Calibri" panose="020F0502020204030204" pitchFamily="34" charset="0"/>
                        </a:rPr>
                        <a:t> @ 90% (LOA) as per CEA norms dated 23.3.2019</a:t>
                      </a:r>
                    </a:p>
                    <a:p>
                      <a:pPr marL="285750" indent="-285750">
                        <a:lnSpc>
                          <a:spcPct val="114000"/>
                        </a:lnSpc>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LOA for grant of coal linkage with </a:t>
                      </a: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(minutes of 34</a:t>
                      </a:r>
                      <a:r>
                        <a:rPr lang="en-US" sz="1600" kern="1200" baseline="30000" dirty="0">
                          <a:solidFill>
                            <a:srgbClr val="008000"/>
                          </a:solidFill>
                          <a:latin typeface="Calibri" panose="020F0502020204030204" pitchFamily="34" charset="0"/>
                          <a:ea typeface="+mn-ea"/>
                          <a:cs typeface="Calibri" panose="020F0502020204030204" pitchFamily="34" charset="0"/>
                        </a:rPr>
                        <a:t>th</a:t>
                      </a:r>
                      <a:r>
                        <a:rPr lang="en-US" sz="1600" kern="1200" dirty="0">
                          <a:solidFill>
                            <a:srgbClr val="008000"/>
                          </a:solidFill>
                          <a:latin typeface="Calibri" panose="020F0502020204030204" pitchFamily="34" charset="0"/>
                          <a:ea typeface="+mn-ea"/>
                          <a:cs typeface="Calibri" panose="020F0502020204030204" pitchFamily="34" charset="0"/>
                        </a:rPr>
                        <a:t> </a:t>
                      </a:r>
                      <a:r>
                        <a:rPr lang="en-US" sz="1600" kern="1200" dirty="0" err="1">
                          <a:solidFill>
                            <a:srgbClr val="008000"/>
                          </a:solidFill>
                          <a:latin typeface="Calibri" panose="020F0502020204030204" pitchFamily="34" charset="0"/>
                          <a:ea typeface="+mn-ea"/>
                          <a:cs typeface="Calibri" panose="020F0502020204030204" pitchFamily="34" charset="0"/>
                        </a:rPr>
                        <a:t>CLOA</a:t>
                      </a:r>
                      <a:r>
                        <a:rPr lang="en-US" sz="1600" kern="1200" dirty="0">
                          <a:solidFill>
                            <a:srgbClr val="008000"/>
                          </a:solidFill>
                          <a:latin typeface="Calibri" panose="020F0502020204030204" pitchFamily="34" charset="0"/>
                          <a:ea typeface="+mn-ea"/>
                          <a:cs typeface="Calibri" panose="020F0502020204030204" pitchFamily="34" charset="0"/>
                        </a:rPr>
                        <a:t> meeting dated 20th Dec 2019 ).</a:t>
                      </a:r>
                    </a:p>
                    <a:p>
                      <a:pPr marL="285750" indent="-285750">
                        <a:lnSpc>
                          <a:spcPct val="114000"/>
                        </a:lnSpc>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Coal likely to be sourced from </a:t>
                      </a:r>
                      <a:r>
                        <a:rPr lang="en-US" sz="1600" kern="1200" dirty="0" err="1">
                          <a:solidFill>
                            <a:srgbClr val="008000"/>
                          </a:solidFill>
                          <a:latin typeface="Calibri" panose="020F0502020204030204" pitchFamily="34" charset="0"/>
                          <a:ea typeface="+mn-ea"/>
                          <a:cs typeface="Calibri" panose="020F0502020204030204" pitchFamily="34" charset="0"/>
                        </a:rPr>
                        <a:t>Sangma</a:t>
                      </a:r>
                      <a:r>
                        <a:rPr lang="en-US" sz="1600" kern="1200" dirty="0">
                          <a:solidFill>
                            <a:srgbClr val="008000"/>
                          </a:solidFill>
                          <a:latin typeface="Calibri" panose="020F0502020204030204" pitchFamily="34" charset="0"/>
                          <a:ea typeface="+mn-ea"/>
                          <a:cs typeface="Calibri" panose="020F0502020204030204" pitchFamily="34" charset="0"/>
                        </a:rPr>
                        <a:t> &amp; </a:t>
                      </a:r>
                      <a:r>
                        <a:rPr lang="en-US" sz="1600" kern="1200" dirty="0" err="1">
                          <a:solidFill>
                            <a:srgbClr val="008000"/>
                          </a:solidFill>
                          <a:latin typeface="Calibri" panose="020F0502020204030204" pitchFamily="34" charset="0"/>
                          <a:ea typeface="+mn-ea"/>
                          <a:cs typeface="Calibri" panose="020F0502020204030204" pitchFamily="34" charset="0"/>
                        </a:rPr>
                        <a:t>Korba</a:t>
                      </a:r>
                      <a:r>
                        <a:rPr lang="en-US" sz="1600" kern="1200" dirty="0">
                          <a:solidFill>
                            <a:srgbClr val="008000"/>
                          </a:solidFill>
                          <a:latin typeface="Calibri" panose="020F0502020204030204" pitchFamily="34" charset="0"/>
                          <a:ea typeface="+mn-ea"/>
                          <a:cs typeface="Calibri" panose="020F0502020204030204" pitchFamily="34" charset="0"/>
                        </a:rPr>
                        <a:t> side of </a:t>
                      </a: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a:t>
                      </a:r>
                    </a:p>
                    <a:p>
                      <a:pPr marL="285750" indent="-285750">
                        <a:lnSpc>
                          <a:spcPct val="114000"/>
                        </a:lnSpc>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The Ministry's Notification dated 02.01.2014 regarding ash content in coal will be complied</a:t>
                      </a:r>
                    </a:p>
                    <a:p>
                      <a:pPr marL="285750" marR="0" lvl="0" indent="-285750" algn="l" defTabSz="9144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lang="en-IN" sz="1600" kern="1200" dirty="0">
                          <a:solidFill>
                            <a:srgbClr val="008000"/>
                          </a:solidFill>
                          <a:latin typeface="Calibri" panose="020F0502020204030204" pitchFamily="34" charset="0"/>
                          <a:ea typeface="+mn-ea"/>
                          <a:cs typeface="Calibri" panose="020F0502020204030204" pitchFamily="34" charset="0"/>
                        </a:rPr>
                        <a:t>Support fuel Light Diesel Oil (</a:t>
                      </a:r>
                      <a:r>
                        <a:rPr lang="en-IN" sz="1600" kern="1200" dirty="0" err="1">
                          <a:solidFill>
                            <a:srgbClr val="008000"/>
                          </a:solidFill>
                          <a:latin typeface="Calibri" panose="020F0502020204030204" pitchFamily="34" charset="0"/>
                          <a:ea typeface="+mn-ea"/>
                          <a:cs typeface="Calibri" panose="020F0502020204030204" pitchFamily="34" charset="0"/>
                        </a:rPr>
                        <a:t>LDO</a:t>
                      </a:r>
                      <a:r>
                        <a:rPr lang="en-IN" sz="1600" kern="1200" dirty="0">
                          <a:solidFill>
                            <a:srgbClr val="008000"/>
                          </a:solidFill>
                          <a:latin typeface="Calibri" panose="020F0502020204030204" pitchFamily="34" charset="0"/>
                          <a:ea typeface="+mn-ea"/>
                          <a:cs typeface="Calibri" panose="020F0502020204030204" pitchFamily="34" charset="0"/>
                        </a:rPr>
                        <a:t>) of 2730 KL per year @ 0.5 ml/kwh for Boiler start-up / support and for subsequent low load operations</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a:lnSpc>
                          <a:spcPct val="95000"/>
                        </a:lnSpc>
                      </a:pP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673822788"/>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sldjump"/>
            <a:extLst>
              <a:ext uri="{FF2B5EF4-FFF2-40B4-BE49-F238E27FC236}">
                <a16:creationId xmlns:a16="http://schemas.microsoft.com/office/drawing/2014/main" id="{32A309AA-1E8B-4E74-8910-A5123B1B3383}"/>
              </a:ext>
            </a:extLst>
          </p:cNvPr>
          <p:cNvSpPr/>
          <p:nvPr/>
        </p:nvSpPr>
        <p:spPr>
          <a:xfrm>
            <a:off x="7467600" y="2931095"/>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Arrow 11">
            <a:hlinkClick r:id="rId4" action="ppaction://hlinkfile"/>
            <a:extLst>
              <a:ext uri="{FF2B5EF4-FFF2-40B4-BE49-F238E27FC236}">
                <a16:creationId xmlns:a16="http://schemas.microsoft.com/office/drawing/2014/main" id="{C609A24C-C3D5-413F-B5B8-159C2C280577}"/>
              </a:ext>
            </a:extLst>
          </p:cNvPr>
          <p:cNvSpPr/>
          <p:nvPr/>
        </p:nvSpPr>
        <p:spPr>
          <a:xfrm>
            <a:off x="8142530" y="47244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884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38</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( 14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122068716"/>
              </p:ext>
            </p:extLst>
          </p:nvPr>
        </p:nvGraphicFramePr>
        <p:xfrm>
          <a:off x="181428" y="751586"/>
          <a:ext cx="8818152" cy="5512054"/>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20000"/>
                    </a:ext>
                  </a:extLst>
                </a:gridCol>
                <a:gridCol w="7932780">
                  <a:extLst>
                    <a:ext uri="{9D8B030D-6E8A-4147-A177-3AD203B41FA5}">
                      <a16:colId xmlns:a16="http://schemas.microsoft.com/office/drawing/2014/main" val="3456157947"/>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TOR lix</a:t>
                      </a:r>
                      <a:endParaRPr lang="en-IN" sz="1600" kern="1200" dirty="0">
                        <a:solidFill>
                          <a:srgbClr val="0000CC"/>
                        </a:solidFill>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Details of transportation of fuel from source (including port handling) to plant &amp;  its impact on </a:t>
                      </a:r>
                      <a:r>
                        <a:rPr lang="en-US" sz="1600" kern="1200" dirty="0" err="1">
                          <a:solidFill>
                            <a:srgbClr val="0000CC"/>
                          </a:solidFill>
                          <a:latin typeface="Calibri" panose="020F0502020204030204" pitchFamily="34" charset="0"/>
                          <a:ea typeface="+mn-ea"/>
                          <a:cs typeface="Calibri" panose="020F0502020204030204" pitchFamily="34" charset="0"/>
                        </a:rPr>
                        <a:t>AAAQ</a:t>
                      </a:r>
                      <a:r>
                        <a:rPr lang="en-US" sz="1600" kern="1200" dirty="0">
                          <a:solidFill>
                            <a:srgbClr val="0000CC"/>
                          </a:solidFill>
                          <a:latin typeface="Calibri" panose="020F0502020204030204" pitchFamily="34" charset="0"/>
                          <a:ea typeface="+mn-ea"/>
                          <a:cs typeface="Calibri" panose="020F0502020204030204" pitchFamily="34" charset="0"/>
                        </a:rPr>
                        <a:t> shall be suitably assessed &amp; submitted. If transportation entails a long distance it shall be ensured rail transportation to site be first assessed. Wagon loading at source preferably be through silo/ conveyor belt.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Coal is transported to project site by Indian Railways &amp; own rail system of MPPGCL from </a:t>
                      </a:r>
                      <a:r>
                        <a:rPr lang="en-US" sz="1600" kern="1200" dirty="0" err="1">
                          <a:solidFill>
                            <a:srgbClr val="008000"/>
                          </a:solidFill>
                          <a:latin typeface="Calibri" panose="020F0502020204030204" pitchFamily="34" charset="0"/>
                          <a:ea typeface="+mn-ea"/>
                          <a:cs typeface="Calibri" panose="020F0502020204030204" pitchFamily="34" charset="0"/>
                        </a:rPr>
                        <a:t>Sangma</a:t>
                      </a:r>
                      <a:r>
                        <a:rPr lang="en-US" sz="1600" kern="1200" dirty="0">
                          <a:solidFill>
                            <a:srgbClr val="008000"/>
                          </a:solidFill>
                          <a:latin typeface="Calibri" panose="020F0502020204030204" pitchFamily="34" charset="0"/>
                          <a:ea typeface="+mn-ea"/>
                          <a:cs typeface="Calibri" panose="020F0502020204030204" pitchFamily="34" charset="0"/>
                        </a:rPr>
                        <a:t> &amp; </a:t>
                      </a:r>
                      <a:r>
                        <a:rPr lang="en-US" sz="1600" kern="1200" dirty="0" err="1">
                          <a:solidFill>
                            <a:srgbClr val="008000"/>
                          </a:solidFill>
                          <a:latin typeface="Calibri" panose="020F0502020204030204" pitchFamily="34" charset="0"/>
                          <a:ea typeface="+mn-ea"/>
                          <a:cs typeface="Calibri" panose="020F0502020204030204" pitchFamily="34" charset="0"/>
                        </a:rPr>
                        <a:t>Korba</a:t>
                      </a:r>
                      <a:r>
                        <a:rPr lang="en-US" sz="1600" kern="1200" dirty="0">
                          <a:solidFill>
                            <a:srgbClr val="008000"/>
                          </a:solidFill>
                          <a:latin typeface="Calibri" panose="020F0502020204030204" pitchFamily="34" charset="0"/>
                          <a:ea typeface="+mn-ea"/>
                          <a:cs typeface="Calibri" panose="020F0502020204030204" pitchFamily="34" charset="0"/>
                        </a:rPr>
                        <a:t> side of South Eastern Coalfields Limited (</a:t>
                      </a: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Dust prevention and mitigation measures are proposed to minimise impact on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as detailed in Additional TOR iii </a:t>
                      </a:r>
                      <a:r>
                        <a:rPr lang="en-US" sz="1400" kern="1200" dirty="0">
                          <a:solidFill>
                            <a:srgbClr val="008000"/>
                          </a:solidFill>
                          <a:latin typeface="Calibri" panose="020F0502020204030204" pitchFamily="34" charset="0"/>
                          <a:ea typeface="+mn-ea"/>
                          <a:cs typeface="Calibri" panose="020F0502020204030204" pitchFamily="34" charset="0"/>
                        </a:rPr>
                        <a:t>.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1"/>
                  </a:ext>
                </a:extLst>
              </a:tr>
              <a:tr h="230505">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For proposals based on imported coal, inland transportation and port handling and rail movement shall be examined and details furnished. The approval of the Port and Rail Authorities shall be submitted</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254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Not applicable as domestic coal is proposed to be used as fuel for proposed plant</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Details regarding infrastructure facilities such as sanitation, fuel, restrooms, medical facilities, safety during construction phase etc. to be provided to </a:t>
                      </a:r>
                      <a:r>
                        <a:rPr lang="en-US" sz="1600" kern="1200" dirty="0" err="1">
                          <a:solidFill>
                            <a:srgbClr val="0000CC"/>
                          </a:solidFill>
                          <a:latin typeface="Calibri" panose="020F0502020204030204" pitchFamily="34" charset="0"/>
                          <a:ea typeface="+mn-ea"/>
                          <a:cs typeface="Calibri" panose="020F0502020204030204" pitchFamily="34" charset="0"/>
                        </a:rPr>
                        <a:t>labour</a:t>
                      </a:r>
                      <a:r>
                        <a:rPr lang="en-US" sz="1600" kern="1200" dirty="0">
                          <a:solidFill>
                            <a:srgbClr val="0000CC"/>
                          </a:solidFill>
                          <a:latin typeface="Calibri" panose="020F0502020204030204" pitchFamily="34" charset="0"/>
                          <a:ea typeface="+mn-ea"/>
                          <a:cs typeface="Calibri" panose="020F0502020204030204" pitchFamily="34" charset="0"/>
                        </a:rPr>
                        <a:t> force during construction as well as to the casual workers including truck drivers during operation phase should be adequately catered for and details furnished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9626514"/>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Basic health care facilities i.e. first-aid &amp; ambulance will be made available to workers during construction period. Temporary sanitary facilities will be provided.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Contractors will be responsible for all basic amenities during construction other than sanitation &amp; basic health care. Necessary conditions will be imposed in work order of contractors</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37878598"/>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07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39</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( 15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89391367"/>
              </p:ext>
            </p:extLst>
          </p:nvPr>
        </p:nvGraphicFramePr>
        <p:xfrm>
          <a:off x="152400" y="532580"/>
          <a:ext cx="8818152" cy="6156960"/>
        </p:xfrm>
        <a:graphic>
          <a:graphicData uri="http://schemas.openxmlformats.org/drawingml/2006/table">
            <a:tbl>
              <a:tblPr firstRow="1" bandRow="1">
                <a:tableStyleId>{5940675A-B579-460E-94D1-54222C63F5DA}</a:tableStyleId>
              </a:tblPr>
              <a:tblGrid>
                <a:gridCol w="885372">
                  <a:extLst>
                    <a:ext uri="{9D8B030D-6E8A-4147-A177-3AD203B41FA5}">
                      <a16:colId xmlns:a16="http://schemas.microsoft.com/office/drawing/2014/main" val="20000"/>
                    </a:ext>
                  </a:extLst>
                </a:gridCol>
                <a:gridCol w="7932780">
                  <a:extLst>
                    <a:ext uri="{9D8B030D-6E8A-4147-A177-3AD203B41FA5}">
                      <a16:colId xmlns:a16="http://schemas.microsoft.com/office/drawing/2014/main" val="173524427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lxii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EMP to mitigate the adverse impacts due to the project along with item - wise cost of its implementation in a time bound manner shall be specified</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5568022"/>
                  </a:ext>
                </a:extLst>
              </a:tr>
              <a:tr h="370840">
                <a:tc gridSpan="2">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As amount of Rs 768.75 crores is earmarked for EMP Budget</a:t>
                      </a:r>
                      <a:endParaRPr lang="en-IN" sz="1600" b="1" kern="1200" dirty="0">
                        <a:solidFill>
                          <a:srgbClr val="008000"/>
                        </a:solidFill>
                        <a:latin typeface="Calibri" panose="020F0502020204030204" pitchFamily="34" charset="0"/>
                        <a:ea typeface="+mn-ea"/>
                        <a:cs typeface="Calibri" panose="020F0502020204030204" pitchFamily="34" charset="0"/>
                      </a:endParaRPr>
                    </a:p>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Item wise EMP during construction an operations phases is analysed and  suggested prevention and mitigative measures to keep the impacts if any within the standards.</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9800978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TOR</a:t>
                      </a:r>
                      <a:r>
                        <a:rPr lang="en-US" sz="1600" b="1" dirty="0">
                          <a:solidFill>
                            <a:srgbClr val="0000CC"/>
                          </a:solidFill>
                          <a:latin typeface="Calibri" panose="020F0502020204030204" pitchFamily="34" charset="0"/>
                          <a:cs typeface="Calibri" panose="020F0502020204030204" pitchFamily="34" charset="0"/>
                        </a:rPr>
                        <a:t> lxiii</a:t>
                      </a:r>
                      <a:endParaRPr lang="en-IN" sz="1600" dirty="0">
                        <a:solidFill>
                          <a:srgbClr val="0000CC"/>
                        </a:solidFill>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endParaRPr lang="en-US"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indent="0" algn="just">
                        <a:buFont typeface="Wingdings" panose="05000000000000000000" pitchFamily="2" charset="2"/>
                        <a:buNone/>
                      </a:pPr>
                      <a:r>
                        <a:rPr lang="en-US" sz="1600" kern="1200" dirty="0">
                          <a:solidFill>
                            <a:srgbClr val="0000CC"/>
                          </a:solidFill>
                          <a:latin typeface="Calibri" panose="020F0502020204030204" pitchFamily="34" charset="0"/>
                          <a:ea typeface="+mn-ea"/>
                          <a:cs typeface="Calibri" panose="020F0502020204030204" pitchFamily="34" charset="0"/>
                        </a:rPr>
                        <a:t>A Disaster Management Plan (</a:t>
                      </a:r>
                      <a:r>
                        <a:rPr lang="en-US" sz="1600" kern="1200" dirty="0" err="1">
                          <a:solidFill>
                            <a:srgbClr val="0000CC"/>
                          </a:solidFill>
                          <a:latin typeface="Calibri" panose="020F0502020204030204" pitchFamily="34" charset="0"/>
                          <a:ea typeface="+mn-ea"/>
                          <a:cs typeface="Calibri" panose="020F0502020204030204" pitchFamily="34" charset="0"/>
                        </a:rPr>
                        <a:t>DMP</a:t>
                      </a:r>
                      <a:r>
                        <a:rPr lang="en-US" sz="1600" kern="1200" dirty="0">
                          <a:solidFill>
                            <a:srgbClr val="0000CC"/>
                          </a:solidFill>
                          <a:latin typeface="Calibri" panose="020F0502020204030204" pitchFamily="34" charset="0"/>
                          <a:ea typeface="+mn-ea"/>
                          <a:cs typeface="Calibri" panose="020F0502020204030204" pitchFamily="34" charset="0"/>
                        </a:rPr>
                        <a:t>) along with risk assessment study including fire and explosion issues due to storage and use of fuel should be carried out. It should take into account the maximum inventory of storage at site at any point of time. The risk contours should be plotted on the plant layout map clearly showing which of the proposed activities would be affected in case of an accident taking place. Based on the same, proposed safeguard measures should be provided. Measures to guard against fire hazards should also be invariably provided. Mock drills shall be suitably carried out from time to time to check the efficiency of the plans drawn.</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3204185"/>
                  </a:ext>
                </a:extLst>
              </a:tr>
              <a:tr h="370840">
                <a:tc gridSpan="2">
                  <a:txBody>
                    <a:bodyPr/>
                    <a:lstStyle/>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Details of Disaster Management Plan, Onsite Emergency Plan, Hazardous Assessment and Evaluation, along with risk assessment study including fire and explosion issues due to storage and use of fuel is with mitigative measures is given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877590848"/>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1" dirty="0">
                          <a:solidFill>
                            <a:srgbClr val="0000CC"/>
                          </a:solidFill>
                          <a:latin typeface="Calibri" panose="020F0502020204030204" pitchFamily="34" charset="0"/>
                          <a:cs typeface="Calibri" panose="020F0502020204030204" pitchFamily="34" charset="0"/>
                        </a:rPr>
                        <a:t>TOR lxiv</a:t>
                      </a:r>
                      <a:endParaRPr lang="en-IN" sz="1600" dirty="0">
                        <a:solidFill>
                          <a:srgbClr val="0000CC"/>
                        </a:solidFill>
                      </a:endParaRPr>
                    </a:p>
                    <a:p>
                      <a:pPr marL="0" indent="0" algn="just">
                        <a:buFont typeface="Wingdings" panose="05000000000000000000" pitchFamily="2" charset="2"/>
                        <a:buNone/>
                      </a:pPr>
                      <a:endParaRPr lang="en-US"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The </a:t>
                      </a:r>
                      <a:r>
                        <a:rPr lang="en-US" sz="1600" kern="1200" dirty="0" err="1">
                          <a:solidFill>
                            <a:srgbClr val="0000CC"/>
                          </a:solidFill>
                          <a:latin typeface="Calibri" panose="020F0502020204030204" pitchFamily="34" charset="0"/>
                          <a:ea typeface="+mn-ea"/>
                          <a:cs typeface="Calibri" panose="020F0502020204030204" pitchFamily="34" charset="0"/>
                        </a:rPr>
                        <a:t>DMP</a:t>
                      </a:r>
                      <a:r>
                        <a:rPr lang="en-US" sz="1600" kern="1200" dirty="0">
                          <a:solidFill>
                            <a:srgbClr val="0000CC"/>
                          </a:solidFill>
                          <a:latin typeface="Calibri" panose="020F0502020204030204" pitchFamily="34" charset="0"/>
                          <a:ea typeface="+mn-ea"/>
                          <a:cs typeface="Calibri" panose="020F0502020204030204" pitchFamily="34" charset="0"/>
                        </a:rPr>
                        <a:t> so formulated shall include measures against likely Fires/ Tsunami/ Cyclones/ Storm Surges/ Earthquakes </a:t>
                      </a:r>
                      <a:r>
                        <a:rPr lang="en-US" sz="1600" kern="1200" dirty="0" err="1">
                          <a:solidFill>
                            <a:srgbClr val="0000CC"/>
                          </a:solidFill>
                          <a:latin typeface="Calibri" panose="020F0502020204030204" pitchFamily="34" charset="0"/>
                          <a:ea typeface="+mn-ea"/>
                          <a:cs typeface="Calibri" panose="020F0502020204030204" pitchFamily="34" charset="0"/>
                        </a:rPr>
                        <a:t>etc</a:t>
                      </a:r>
                      <a:r>
                        <a:rPr lang="en-US" sz="1600" kern="1200" dirty="0">
                          <a:solidFill>
                            <a:srgbClr val="0000CC"/>
                          </a:solidFill>
                          <a:latin typeface="Calibri" panose="020F0502020204030204" pitchFamily="34" charset="0"/>
                          <a:ea typeface="+mn-ea"/>
                          <a:cs typeface="Calibri" panose="020F0502020204030204" pitchFamily="34" charset="0"/>
                        </a:rPr>
                        <a:t>, as applicable. It shall be ensured that </a:t>
                      </a:r>
                      <a:r>
                        <a:rPr lang="en-US" sz="1600" kern="1200" dirty="0" err="1">
                          <a:solidFill>
                            <a:srgbClr val="0000CC"/>
                          </a:solidFill>
                          <a:latin typeface="Calibri" panose="020F0502020204030204" pitchFamily="34" charset="0"/>
                          <a:ea typeface="+mn-ea"/>
                          <a:cs typeface="Calibri" panose="020F0502020204030204" pitchFamily="34" charset="0"/>
                        </a:rPr>
                        <a:t>DMP</a:t>
                      </a:r>
                      <a:r>
                        <a:rPr lang="en-US" sz="1600" kern="1200" dirty="0">
                          <a:solidFill>
                            <a:srgbClr val="0000CC"/>
                          </a:solidFill>
                          <a:latin typeface="Calibri" panose="020F0502020204030204" pitchFamily="34" charset="0"/>
                          <a:ea typeface="+mn-ea"/>
                          <a:cs typeface="Calibri" panose="020F0502020204030204" pitchFamily="34" charset="0"/>
                        </a:rPr>
                        <a:t> consists of both On-site and Off-site plans, complete with details of containing likely disaster and shall specifically mention personnel identified for the task. Smaller version of the plan for different possible disasters shall be prepared both in English and local languages and circulated widely</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91275694"/>
                  </a:ext>
                </a:extLst>
              </a:tr>
              <a:tr h="370840">
                <a:tc gridSpan="2">
                  <a:txBody>
                    <a:bodyPr/>
                    <a:lstStyle/>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Details of Disaster Management Plan (</a:t>
                      </a:r>
                      <a:r>
                        <a:rPr lang="en-US" sz="1600" kern="1200" dirty="0" err="1">
                          <a:solidFill>
                            <a:srgbClr val="008000"/>
                          </a:solidFill>
                          <a:latin typeface="Calibri" panose="020F0502020204030204" pitchFamily="34" charset="0"/>
                          <a:ea typeface="+mn-ea"/>
                          <a:cs typeface="Calibri" panose="020F0502020204030204" pitchFamily="34" charset="0"/>
                        </a:rPr>
                        <a:t>DMP</a:t>
                      </a:r>
                      <a:r>
                        <a:rPr lang="en-US" sz="1600" kern="1200" dirty="0">
                          <a:solidFill>
                            <a:srgbClr val="008000"/>
                          </a:solidFill>
                          <a:latin typeface="Calibri" panose="020F0502020204030204" pitchFamily="34" charset="0"/>
                          <a:ea typeface="+mn-ea"/>
                          <a:cs typeface="Calibri" panose="020F0502020204030204" pitchFamily="34" charset="0"/>
                        </a:rPr>
                        <a:t>) covering all hazards like Fires/ Tsunami/ Cyclones/ Storm surges/ Earthquakes </a:t>
                      </a:r>
                      <a:r>
                        <a:rPr lang="en-US" sz="1600" kern="1200" dirty="0" err="1">
                          <a:solidFill>
                            <a:srgbClr val="008000"/>
                          </a:solidFill>
                          <a:latin typeface="Calibri" panose="020F0502020204030204" pitchFamily="34" charset="0"/>
                          <a:ea typeface="+mn-ea"/>
                          <a:cs typeface="Calibri" panose="020F0502020204030204" pitchFamily="34" charset="0"/>
                        </a:rPr>
                        <a:t>etc</a:t>
                      </a:r>
                      <a:r>
                        <a:rPr lang="en-US" sz="1600" kern="1200" dirty="0">
                          <a:solidFill>
                            <a:srgbClr val="008000"/>
                          </a:solidFill>
                          <a:latin typeface="Calibri" panose="020F0502020204030204" pitchFamily="34" charset="0"/>
                          <a:ea typeface="+mn-ea"/>
                          <a:cs typeface="Calibri" panose="020F0502020204030204" pitchFamily="34" charset="0"/>
                        </a:rPr>
                        <a:t> was done.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570296717"/>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sldjump"/>
            <a:extLst>
              <a:ext uri="{FF2B5EF4-FFF2-40B4-BE49-F238E27FC236}">
                <a16:creationId xmlns:a16="http://schemas.microsoft.com/office/drawing/2014/main" id="{337F2920-108C-4F5F-81D0-11F9B0DBA50F}"/>
              </a:ext>
            </a:extLst>
          </p:cNvPr>
          <p:cNvSpPr/>
          <p:nvPr/>
        </p:nvSpPr>
        <p:spPr>
          <a:xfrm>
            <a:off x="5715000" y="1156855"/>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57278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bwMode="auto">
          <a:xfrm>
            <a:off x="478331" y="640800"/>
            <a:ext cx="8140537" cy="5760000"/>
          </a:xfrm>
          <a:prstGeom prst="rect">
            <a:avLst/>
          </a:prstGeom>
          <a:noFill/>
          <a:ln w="28575">
            <a:solidFill>
              <a:srgbClr val="00B400"/>
            </a:solidFill>
          </a:ln>
        </p:spPr>
      </p:pic>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latin typeface="+mj-lt"/>
              </a:rPr>
              <a:t>Topographical map – 10 km radius</a:t>
            </a:r>
          </a:p>
        </p:txBody>
      </p:sp>
      <p:sp>
        <p:nvSpPr>
          <p:cNvPr id="11" name="Right Arrow 10">
            <a:hlinkClick r:id="rId4" action="ppaction://hlinksldjump"/>
          </p:cNvPr>
          <p:cNvSpPr/>
          <p:nvPr/>
        </p:nvSpPr>
        <p:spPr>
          <a:xfrm rot="5400000">
            <a:off x="470374" y="4947673"/>
            <a:ext cx="849070" cy="393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410399" y="5566059"/>
            <a:ext cx="1482209" cy="276999"/>
          </a:xfrm>
          <a:prstGeom prst="rect">
            <a:avLst/>
          </a:prstGeom>
        </p:spPr>
        <p:txBody>
          <a:bodyPr wrap="square">
            <a:spAutoFit/>
          </a:bodyPr>
          <a:lstStyle/>
          <a:p>
            <a:pPr algn="ctr"/>
            <a:r>
              <a:rPr lang="en-IN" sz="1200" dirty="0">
                <a:latin typeface="Calibri" panose="020F0502020204030204" pitchFamily="34" charset="0"/>
                <a:cs typeface="Calibri" panose="020F0502020204030204" pitchFamily="34" charset="0"/>
              </a:rPr>
              <a:t>Topo map of 5 km </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a:t>
            </a:fld>
            <a:endParaRPr lang="en-US" sz="1400" b="1" dirty="0">
              <a:solidFill>
                <a:schemeClr val="tx2"/>
              </a:solidFill>
              <a:latin typeface="Calibri" pitchFamily="34" charset="0"/>
              <a:cs typeface="Calibri" pitchFamily="34" charset="0"/>
            </a:endParaRPr>
          </a:p>
        </p:txBody>
      </p:sp>
      <p:sp>
        <p:nvSpPr>
          <p:cNvPr id="12" name="Right Arrow 11">
            <a:hlinkClick r:id="rId5" action="ppaction://hlinksldjump"/>
          </p:cNvPr>
          <p:cNvSpPr/>
          <p:nvPr/>
        </p:nvSpPr>
        <p:spPr>
          <a:xfrm rot="16200000">
            <a:off x="5487336" y="4897658"/>
            <a:ext cx="849070" cy="39374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195229" y="5829333"/>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Tree>
    <p:extLst>
      <p:ext uri="{BB962C8B-B14F-4D97-AF65-F5344CB8AC3E}">
        <p14:creationId xmlns:p14="http://schemas.microsoft.com/office/powerpoint/2010/main" val="2381952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40</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( 16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317958589"/>
              </p:ext>
            </p:extLst>
          </p:nvPr>
        </p:nvGraphicFramePr>
        <p:xfrm>
          <a:off x="181428" y="1005840"/>
          <a:ext cx="8818152" cy="5242560"/>
        </p:xfrm>
        <a:graphic>
          <a:graphicData uri="http://schemas.openxmlformats.org/drawingml/2006/table">
            <a:tbl>
              <a:tblPr firstRow="1" bandRow="1">
                <a:tableStyleId>{5940675A-B579-460E-94D1-54222C63F5DA}</a:tableStyleId>
              </a:tblPr>
              <a:tblGrid>
                <a:gridCol w="961572">
                  <a:extLst>
                    <a:ext uri="{9D8B030D-6E8A-4147-A177-3AD203B41FA5}">
                      <a16:colId xmlns:a16="http://schemas.microsoft.com/office/drawing/2014/main" val="20000"/>
                    </a:ext>
                  </a:extLst>
                </a:gridCol>
                <a:gridCol w="7856580">
                  <a:extLst>
                    <a:ext uri="{9D8B030D-6E8A-4147-A177-3AD203B41FA5}">
                      <a16:colId xmlns:a16="http://schemas.microsoft.com/office/drawing/2014/main"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lxv</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Detailed scheme for raising green belt of native species of appropriate width (50 to 100 m) and consisting of at least 3 tiers around plant boundary with tree density of 2000 to 2500 trees per ha with a good survival rate of around 80% shall be submitted. Photographic evidence must be created and submitted periodically including </a:t>
                      </a:r>
                      <a:r>
                        <a:rPr lang="en-US" sz="1600" kern="1200" dirty="0" err="1">
                          <a:solidFill>
                            <a:srgbClr val="0000CC"/>
                          </a:solidFill>
                          <a:latin typeface="Calibri" panose="020F0502020204030204" pitchFamily="34" charset="0"/>
                          <a:ea typeface="+mn-ea"/>
                          <a:cs typeface="Calibri" panose="020F0502020204030204" pitchFamily="34" charset="0"/>
                        </a:rPr>
                        <a:t>NRSA</a:t>
                      </a:r>
                      <a:r>
                        <a:rPr lang="en-US" sz="1600" kern="1200" dirty="0">
                          <a:solidFill>
                            <a:srgbClr val="0000CC"/>
                          </a:solidFill>
                          <a:latin typeface="Calibri" panose="020F0502020204030204" pitchFamily="34" charset="0"/>
                          <a:ea typeface="+mn-ea"/>
                          <a:cs typeface="Calibri" panose="020F0502020204030204" pitchFamily="34" charset="0"/>
                        </a:rPr>
                        <a:t> reports in case of expansion projects. A shrub layer beneath tree layer would serve as an effective sieve for dust and sink for C02 and other gaseous pollutants and hence a stratified green belt should be developed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gridSpan="2">
                  <a:txBody>
                    <a:bodyPr/>
                    <a:lstStyle/>
                    <a:p>
                      <a:pPr>
                        <a:spcBef>
                          <a:spcPts val="600"/>
                        </a:spcBef>
                        <a:spcAft>
                          <a:spcPts val="600"/>
                        </a:spcAft>
                      </a:pPr>
                      <a:r>
                        <a:rPr lang="en-US" sz="1600" kern="1200" dirty="0">
                          <a:solidFill>
                            <a:srgbClr val="008000"/>
                          </a:solidFill>
                          <a:latin typeface="Calibri" panose="020F0502020204030204" pitchFamily="34" charset="0"/>
                          <a:ea typeface="+mn-ea"/>
                          <a:cs typeface="Calibri" panose="020F0502020204030204" pitchFamily="34" charset="0"/>
                        </a:rPr>
                        <a:t>For 1x660 MW plant an area of 76.4 acres (34% of plant area) will be developed as green belt.</a:t>
                      </a:r>
                      <a:endParaRPr lang="en-IN" sz="1600" kern="1200" dirty="0">
                        <a:solidFill>
                          <a:srgbClr val="008000"/>
                        </a:solidFill>
                        <a:latin typeface="Calibri" panose="020F0502020204030204" pitchFamily="34" charset="0"/>
                        <a:ea typeface="+mn-ea"/>
                        <a:cs typeface="Calibri" panose="020F0502020204030204" pitchFamily="34" charset="0"/>
                      </a:endParaRPr>
                    </a:p>
                    <a:p>
                      <a:pPr>
                        <a:spcBef>
                          <a:spcPts val="600"/>
                        </a:spcBef>
                        <a:spcAft>
                          <a:spcPts val="600"/>
                        </a:spcAft>
                      </a:pPr>
                      <a:r>
                        <a:rPr lang="en-US" sz="1600" kern="1200" dirty="0">
                          <a:solidFill>
                            <a:srgbClr val="008000"/>
                          </a:solidFill>
                          <a:latin typeface="Calibri" panose="020F0502020204030204" pitchFamily="34" charset="0"/>
                          <a:ea typeface="+mn-ea"/>
                          <a:cs typeface="Calibri" panose="020F0502020204030204" pitchFamily="34" charset="0"/>
                        </a:rPr>
                        <a:t>For 1x210 MW plant an area of 56.1 acres (34% total area) is developed as greenbelt excluding GB in colony</a:t>
                      </a:r>
                      <a:r>
                        <a:rPr lang="en-US" sz="1400" kern="1200" dirty="0">
                          <a:solidFill>
                            <a:srgbClr val="008000"/>
                          </a:solidFill>
                          <a:latin typeface="Calibri" panose="020F0502020204030204" pitchFamily="34" charset="0"/>
                          <a:ea typeface="+mn-ea"/>
                          <a:cs typeface="Calibri" panose="020F0502020204030204" pitchFamily="34" charset="0"/>
                        </a:rPr>
                        <a:t>. </a:t>
                      </a:r>
                    </a:p>
                    <a:p>
                      <a:pPr>
                        <a:spcBef>
                          <a:spcPts val="600"/>
                        </a:spcBef>
                        <a:spcAft>
                          <a:spcPts val="600"/>
                        </a:spcAft>
                      </a:pPr>
                      <a:r>
                        <a:rPr lang="en-US" sz="1600" kern="1200" dirty="0">
                          <a:solidFill>
                            <a:srgbClr val="008000"/>
                          </a:solidFill>
                          <a:latin typeface="Calibri" panose="020F0502020204030204" pitchFamily="34" charset="0"/>
                          <a:ea typeface="+mn-ea"/>
                          <a:cs typeface="Calibri" panose="020F0502020204030204" pitchFamily="34" charset="0"/>
                        </a:rPr>
                        <a:t>For 1X660 MW unit an budget of 175 lakhs is earmarked for development green belt  including</a:t>
                      </a: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About 61,000 plants will be planted as a part of GB </a:t>
                      </a: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Greenbelt with native species of 15 m width consisting of 3 tires around plant boundary will be developed based on land available within the project boundary</a:t>
                      </a: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Avenue plantation of 2 m on both sides of the road will be developed. With plants grown at a distance of 10 m between then </a:t>
                      </a:r>
                      <a:r>
                        <a:rPr lang="en-US" sz="1600" kern="1200" dirty="0" err="1">
                          <a:solidFill>
                            <a:srgbClr val="008000"/>
                          </a:solidFill>
                          <a:latin typeface="Calibri" panose="020F0502020204030204" pitchFamily="34" charset="0"/>
                          <a:ea typeface="+mn-ea"/>
                          <a:cs typeface="Calibri" panose="020F0502020204030204" pitchFamily="34" charset="0"/>
                        </a:rPr>
                        <a:t>i.e</a:t>
                      </a:r>
                      <a:r>
                        <a:rPr lang="en-US" sz="1600" kern="1200" dirty="0">
                          <a:solidFill>
                            <a:srgbClr val="008000"/>
                          </a:solidFill>
                          <a:latin typeface="Calibri" panose="020F0502020204030204" pitchFamily="34" charset="0"/>
                          <a:ea typeface="+mn-ea"/>
                          <a:cs typeface="Calibri" panose="020F0502020204030204" pitchFamily="34" charset="0"/>
                        </a:rPr>
                        <a:t> 200 plants per each kilometer of road length.</a:t>
                      </a: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Block plantation will be developed in areas earmarked for greenbelt</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1"/>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1852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41</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( 17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213238863"/>
              </p:ext>
            </p:extLst>
          </p:nvPr>
        </p:nvGraphicFramePr>
        <p:xfrm>
          <a:off x="181428" y="848360"/>
          <a:ext cx="8818152" cy="5461000"/>
        </p:xfrm>
        <a:graphic>
          <a:graphicData uri="http://schemas.openxmlformats.org/drawingml/2006/table">
            <a:tbl>
              <a:tblPr firstRow="1" bandRow="1">
                <a:tableStyleId>{5940675A-B579-460E-94D1-54222C63F5DA}</a:tableStyleId>
              </a:tblPr>
              <a:tblGrid>
                <a:gridCol w="1097278">
                  <a:extLst>
                    <a:ext uri="{9D8B030D-6E8A-4147-A177-3AD203B41FA5}">
                      <a16:colId xmlns:a16="http://schemas.microsoft.com/office/drawing/2014/main" val="20000"/>
                    </a:ext>
                  </a:extLst>
                </a:gridCol>
                <a:gridCol w="7720874">
                  <a:extLst>
                    <a:ext uri="{9D8B030D-6E8A-4147-A177-3AD203B41FA5}">
                      <a16:colId xmlns:a16="http://schemas.microsoft.com/office/drawing/2014/main" val="20001"/>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lxvi</a:t>
                      </a:r>
                      <a:endParaRPr lang="en-IN" sz="160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Over and above the green belt, as carbon sink, plan for additional plantation shall be drawn by identifying blocks of degraded forests, in close consultation with the District Forests Department. In pursuance to this the project proponent shall formulate time bound Action Plans along with financial allocation and shall submit status of implementation to the Ministry every six months</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79609831"/>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In consultation with the District Forest Department, additional plantation will be done within the identified blocks of degraded forest under </a:t>
                      </a:r>
                      <a:r>
                        <a:rPr lang="en-US" sz="1600" kern="1200" dirty="0" err="1">
                          <a:solidFill>
                            <a:srgbClr val="008000"/>
                          </a:solidFill>
                          <a:latin typeface="Calibri" panose="020F0502020204030204" pitchFamily="34" charset="0"/>
                          <a:ea typeface="+mn-ea"/>
                          <a:cs typeface="Calibri" panose="020F0502020204030204" pitchFamily="34" charset="0"/>
                        </a:rPr>
                        <a:t>CER</a:t>
                      </a:r>
                      <a:r>
                        <a:rPr lang="en-US" sz="1600" kern="1200" dirty="0">
                          <a:solidFill>
                            <a:srgbClr val="008000"/>
                          </a:solidFill>
                          <a:latin typeface="Calibri" panose="020F0502020204030204" pitchFamily="34" charset="0"/>
                          <a:ea typeface="+mn-ea"/>
                          <a:cs typeface="Calibri" panose="020F0502020204030204" pitchFamily="34" charset="0"/>
                        </a:rPr>
                        <a:t> &amp; CSR activities.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pPr algn="just"/>
                      <a:endParaRPr lang="en-IN" sz="14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748103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lxvii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b="1" u="sng" kern="1200" dirty="0">
                          <a:solidFill>
                            <a:schemeClr val="tx1"/>
                          </a:solidFill>
                          <a:effectLst/>
                          <a:latin typeface="Calibri" panose="020F0502020204030204" pitchFamily="34" charset="0"/>
                          <a:ea typeface="+mn-ea"/>
                          <a:cs typeface="Calibri" panose="020F0502020204030204" pitchFamily="34" charset="0"/>
                        </a:rPr>
                        <a:t>Corporate  Environment   Policy</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dirty="0" err="1">
                          <a:solidFill>
                            <a:srgbClr val="0000CC"/>
                          </a:solidFill>
                          <a:latin typeface="Calibri" panose="020F0502020204030204" pitchFamily="34" charset="0"/>
                          <a:cs typeface="Calibri" panose="020F0502020204030204" pitchFamily="34" charset="0"/>
                        </a:rPr>
                        <a:t>i</a:t>
                      </a:r>
                      <a:r>
                        <a:rPr lang="en-US" sz="1600" dirty="0">
                          <a:solidFill>
                            <a:srgbClr val="0000CC"/>
                          </a:solidFill>
                          <a:latin typeface="Calibri" panose="020F0502020204030204" pitchFamily="34" charset="0"/>
                          <a:cs typeface="Calibri" panose="020F0502020204030204" pitchFamily="34" charset="0"/>
                        </a:rPr>
                        <a:t>. </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Does the company has a well laid down Environment Policy approved by its Board of Directors? If so, it may be detailed in the EIA report.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dirty="0">
                          <a:solidFill>
                            <a:srgbClr val="0000CC"/>
                          </a:solidFill>
                          <a:latin typeface="Calibri" panose="020F0502020204030204" pitchFamily="34" charset="0"/>
                          <a:cs typeface="Calibri" panose="020F0502020204030204" pitchFamily="34" charset="0"/>
                        </a:rPr>
                        <a:t>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Does the Environment Policy prescribe for standard operating process/ procedures to bring into focus any infringement/ deviation/ violation of the environmental or forest norms/ conditions? If so, it may be detailed in the EIA.</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914125079"/>
                  </a:ext>
                </a:extLst>
              </a:tr>
              <a:tr h="370840">
                <a:tc gridSpan="2">
                  <a:txBody>
                    <a:bodyPr/>
                    <a:lstStyle/>
                    <a:p>
                      <a:pPr marL="285750" indent="-285750" algn="just">
                        <a:buFont typeface="Wingdings" panose="05000000000000000000" pitchFamily="2" charset="2"/>
                        <a:buChar char="Ø"/>
                      </a:pPr>
                      <a:r>
                        <a:rPr lang="en-US" sz="1600" kern="1200" dirty="0" err="1">
                          <a:solidFill>
                            <a:srgbClr val="008000"/>
                          </a:solidFill>
                          <a:latin typeface="Calibri" panose="020F0502020204030204" pitchFamily="34" charset="0"/>
                          <a:ea typeface="+mn-ea"/>
                          <a:cs typeface="Calibri" panose="020F0502020204030204" pitchFamily="34" charset="0"/>
                        </a:rPr>
                        <a:t>MPPGCL</a:t>
                      </a:r>
                      <a:r>
                        <a:rPr lang="en-US" sz="1600" kern="1200" dirty="0">
                          <a:solidFill>
                            <a:srgbClr val="008000"/>
                          </a:solidFill>
                          <a:latin typeface="Calibri" panose="020F0502020204030204" pitchFamily="34" charset="0"/>
                          <a:ea typeface="+mn-ea"/>
                          <a:cs typeface="Calibri" panose="020F0502020204030204" pitchFamily="34" charset="0"/>
                        </a:rPr>
                        <a:t> has well laid down mission statement approved by Board of Directors with emphasis on environmental protection and health, safety and communication. Details of the vision and mission statement is given in </a:t>
                      </a:r>
                      <a:r>
                        <a:rPr lang="en-US" sz="1600" b="1" kern="1200" dirty="0">
                          <a:solidFill>
                            <a:srgbClr val="008000"/>
                          </a:solidFill>
                          <a:latin typeface="Calibri" panose="020F0502020204030204" pitchFamily="34" charset="0"/>
                          <a:ea typeface="+mn-ea"/>
                          <a:cs typeface="Calibri" panose="020F0502020204030204" pitchFamily="34" charset="0"/>
                        </a:rPr>
                        <a:t>Annexure-T 7 </a:t>
                      </a:r>
                      <a:endParaRPr lang="en-IN" sz="1600" b="0" kern="1200" dirty="0">
                        <a:solidFill>
                          <a:srgbClr val="FF0000"/>
                        </a:solidFill>
                        <a:latin typeface="Calibri" panose="020F0502020204030204" pitchFamily="34" charset="0"/>
                        <a:ea typeface="+mn-ea"/>
                        <a:cs typeface="Calibri" panose="020F0502020204030204" pitchFamily="34" charset="0"/>
                      </a:endParaRPr>
                    </a:p>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Environmental cell under the control of Chief Engineer to monitor the issues and make necessary report to Directors.</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lgn="jus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Environmental cell/ department monitors and implements the requisite measures to protect the environment as directed by the statutory authorities.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2"/>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file"/>
            <a:extLst>
              <a:ext uri="{FF2B5EF4-FFF2-40B4-BE49-F238E27FC236}">
                <a16:creationId xmlns:a16="http://schemas.microsoft.com/office/drawing/2014/main" id="{854DAD8F-8AC5-4309-B04F-E44FF370669A}"/>
              </a:ext>
            </a:extLst>
          </p:cNvPr>
          <p:cNvSpPr/>
          <p:nvPr/>
        </p:nvSpPr>
        <p:spPr>
          <a:xfrm>
            <a:off x="3790891" y="51054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76544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42</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( 18 / 21)</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4185499629"/>
              </p:ext>
            </p:extLst>
          </p:nvPr>
        </p:nvGraphicFramePr>
        <p:xfrm>
          <a:off x="152400" y="609600"/>
          <a:ext cx="8818157" cy="4820163"/>
        </p:xfrm>
        <a:graphic>
          <a:graphicData uri="http://schemas.openxmlformats.org/drawingml/2006/table">
            <a:tbl>
              <a:tblPr firstRow="1" bandRow="1">
                <a:tableStyleId>{5940675A-B579-460E-94D1-54222C63F5DA}</a:tableStyleId>
              </a:tblPr>
              <a:tblGrid>
                <a:gridCol w="737316">
                  <a:extLst>
                    <a:ext uri="{9D8B030D-6E8A-4147-A177-3AD203B41FA5}">
                      <a16:colId xmlns:a16="http://schemas.microsoft.com/office/drawing/2014/main" val="20000"/>
                    </a:ext>
                  </a:extLst>
                </a:gridCol>
                <a:gridCol w="300456">
                  <a:extLst>
                    <a:ext uri="{9D8B030D-6E8A-4147-A177-3AD203B41FA5}">
                      <a16:colId xmlns:a16="http://schemas.microsoft.com/office/drawing/2014/main" val="2749332142"/>
                    </a:ext>
                  </a:extLst>
                </a:gridCol>
                <a:gridCol w="7780385">
                  <a:extLst>
                    <a:ext uri="{9D8B030D-6E8A-4147-A177-3AD203B41FA5}">
                      <a16:colId xmlns:a16="http://schemas.microsoft.com/office/drawing/2014/main" val="41884251"/>
                    </a:ext>
                  </a:extLst>
                </a:gridCol>
              </a:tblGrid>
              <a:tr h="910501">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iii.</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What is the hierarchical system or Administrative order of the company to deal with the environmental issues and for    ensuring compliance with the environmental clearance conditions Details of this system may be given </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579710">
                <a:tc gridSpan="3">
                  <a:txBody>
                    <a:bodyPr/>
                    <a:lstStyle/>
                    <a:p>
                      <a:r>
                        <a:rPr lang="en-US" sz="1600" kern="1200" dirty="0">
                          <a:solidFill>
                            <a:srgbClr val="008000"/>
                          </a:solidFill>
                          <a:latin typeface="Calibri" panose="020F0502020204030204" pitchFamily="34" charset="0"/>
                          <a:ea typeface="+mn-ea"/>
                          <a:cs typeface="Calibri" panose="020F0502020204030204" pitchFamily="34" charset="0"/>
                        </a:rPr>
                        <a:t>Hierarchical system/ administrative setup of the company to deal the environmental related issues  for ensuring compliances with environmental clearance conditions is developed in line with MPPGCL policy</a:t>
                      </a:r>
                    </a:p>
                    <a:p>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r h="1067887">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iv.</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gridSpan="2">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Does company has compliance management system in place wherein compliance status along with compliances/ violations of environmental norms are reported to the </a:t>
                      </a:r>
                      <a:r>
                        <a:rPr lang="en-US" sz="1600" kern="1200" dirty="0" err="1">
                          <a:solidFill>
                            <a:srgbClr val="0000CC"/>
                          </a:solidFill>
                          <a:latin typeface="Calibri" panose="020F0502020204030204" pitchFamily="34" charset="0"/>
                          <a:ea typeface="+mn-ea"/>
                          <a:cs typeface="Calibri" panose="020F0502020204030204" pitchFamily="34" charset="0"/>
                        </a:rPr>
                        <a:t>CMD</a:t>
                      </a:r>
                      <a:r>
                        <a:rPr lang="en-US" sz="1600" kern="1200" dirty="0">
                          <a:solidFill>
                            <a:srgbClr val="0000CC"/>
                          </a:solidFill>
                          <a:latin typeface="Calibri" panose="020F0502020204030204" pitchFamily="34" charset="0"/>
                          <a:ea typeface="+mn-ea"/>
                          <a:cs typeface="Calibri" panose="020F0502020204030204" pitchFamily="34" charset="0"/>
                        </a:rPr>
                        <a:t> and the Board of Directors of the company and/ or shareholders or stakeholders at large? This reporting mechanism should be detailed in the EIA report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hMerge="1">
                  <a:txBody>
                    <a:bodyPr/>
                    <a:lstStyle/>
                    <a:p>
                      <a:pPr algn="just"/>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274571"/>
                  </a:ext>
                </a:extLst>
              </a:tr>
              <a:tr h="1067887">
                <a:tc gridSpan="3">
                  <a:txBody>
                    <a:bodyPr/>
                    <a:lstStyle/>
                    <a:p>
                      <a:r>
                        <a:rPr lang="en-US" sz="1600" kern="1200" dirty="0">
                          <a:solidFill>
                            <a:srgbClr val="008000"/>
                          </a:solidFill>
                          <a:latin typeface="Calibri" panose="020F0502020204030204" pitchFamily="34" charset="0"/>
                          <a:ea typeface="+mn-ea"/>
                          <a:cs typeface="Calibri" panose="020F0502020204030204" pitchFamily="34" charset="0"/>
                        </a:rPr>
                        <a:t>Yes, company has compliance management system in place with Environmental cell under the control of Chief Engineer to monitor the issues and make necessary report to Directors.</a:t>
                      </a:r>
                      <a:endParaRPr lang="en-IN" sz="1600" kern="1200" dirty="0">
                        <a:solidFill>
                          <a:srgbClr val="008000"/>
                        </a:solidFill>
                        <a:latin typeface="Calibri" panose="020F0502020204030204" pitchFamily="34" charset="0"/>
                        <a:ea typeface="+mn-ea"/>
                        <a:cs typeface="Calibri" panose="020F0502020204030204" pitchFamily="34" charset="0"/>
                      </a:endParaRPr>
                    </a:p>
                    <a:p>
                      <a:r>
                        <a:rPr lang="en-US" sz="1600" kern="1200" dirty="0">
                          <a:solidFill>
                            <a:srgbClr val="008000"/>
                          </a:solidFill>
                          <a:latin typeface="Calibri" panose="020F0502020204030204" pitchFamily="34" charset="0"/>
                          <a:ea typeface="+mn-ea"/>
                          <a:cs typeface="Calibri" panose="020F0502020204030204" pitchFamily="34" charset="0"/>
                        </a:rPr>
                        <a:t>Environmental cell/ department monitors and implements the requisite measures to protect the environment as directed by the statutory authorities</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265552859"/>
                  </a:ext>
                </a:extLst>
              </a:tr>
              <a:tr h="579710">
                <a:tc gridSpan="2">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TOR lxviii</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r>
                        <a:rPr lang="en-US" sz="1600" kern="1200" dirty="0">
                          <a:solidFill>
                            <a:srgbClr val="0000CC"/>
                          </a:solidFill>
                          <a:latin typeface="Calibri" panose="020F0502020204030204" pitchFamily="34" charset="0"/>
                          <a:ea typeface="+mn-ea"/>
                          <a:cs typeface="Calibri" panose="020F0502020204030204" pitchFamily="34" charset="0"/>
                        </a:rPr>
                        <a:t>Details of litigation pending or otherwise with respect to project in any Court, Tribunal etc. shall invariably be furnished</a:t>
                      </a:r>
                      <a:endParaRPr lang="en-IN"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Details of litigation pending or otherwise with respect to project in any Court, Tribunal etc. shall invariably be furnished</a:t>
                      </a:r>
                      <a:endParaRPr lang="en-IN"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519576474"/>
                  </a:ext>
                </a:extLst>
              </a:tr>
              <a:tr h="37121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 litigation/complaints are pending against the proposed project</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30822800"/>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sldjump"/>
            <a:extLst>
              <a:ext uri="{FF2B5EF4-FFF2-40B4-BE49-F238E27FC236}">
                <a16:creationId xmlns:a16="http://schemas.microsoft.com/office/drawing/2014/main" id="{DBAF8854-22F5-4029-A8BA-2ACFBD21F70F}"/>
              </a:ext>
            </a:extLst>
          </p:cNvPr>
          <p:cNvSpPr/>
          <p:nvPr/>
        </p:nvSpPr>
        <p:spPr>
          <a:xfrm>
            <a:off x="5334000" y="20574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181567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43</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23193"/>
          </a:xfrm>
          <a:prstGeom prst="rect">
            <a:avLst/>
          </a:prstGeom>
        </p:spPr>
        <p:txBody>
          <a:bodyPr wrap="square">
            <a:spAutoFit/>
          </a:bodyPr>
          <a:lstStyle/>
          <a:p>
            <a:pPr algn="ctr">
              <a:lnSpc>
                <a:spcPct val="114000"/>
              </a:lnSpc>
            </a:pPr>
            <a:r>
              <a:rPr lang="en-US" sz="2000" b="1" dirty="0">
                <a:solidFill>
                  <a:schemeClr val="tx2"/>
                </a:solidFill>
              </a:rPr>
              <a:t>Organization Structure of Environmental  Management Group (EMG) </a:t>
            </a:r>
            <a:endParaRPr lang="en-IN" sz="2000" b="1" dirty="0">
              <a:solidFill>
                <a:schemeClr val="tx2"/>
              </a:solidFill>
            </a:endParaRPr>
          </a:p>
        </p:txBody>
      </p:sp>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0D4F923-1938-41A5-B413-ACACE6FAFC89}"/>
              </a:ext>
            </a:extLst>
          </p:cNvPr>
          <p:cNvGrpSpPr/>
          <p:nvPr/>
        </p:nvGrpSpPr>
        <p:grpSpPr>
          <a:xfrm>
            <a:off x="1600200" y="946995"/>
            <a:ext cx="6400800" cy="4256802"/>
            <a:chOff x="0" y="0"/>
            <a:chExt cx="6336704" cy="2880320"/>
          </a:xfrm>
        </p:grpSpPr>
        <p:sp>
          <p:nvSpPr>
            <p:cNvPr id="11" name="Rectangle 10">
              <a:extLst>
                <a:ext uri="{FF2B5EF4-FFF2-40B4-BE49-F238E27FC236}">
                  <a16:creationId xmlns:a16="http://schemas.microsoft.com/office/drawing/2014/main" id="{6DDDD37C-3510-4B6C-9328-4692A728B2FA}"/>
                </a:ext>
              </a:extLst>
            </p:cNvPr>
            <p:cNvSpPr/>
            <p:nvPr/>
          </p:nvSpPr>
          <p:spPr>
            <a:xfrm>
              <a:off x="2304256" y="0"/>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dirty="0">
                  <a:solidFill>
                    <a:srgbClr val="000000"/>
                  </a:solidFill>
                  <a:effectLst/>
                  <a:ea typeface="Cambria" panose="02040503050406030204" pitchFamily="18" charset="0"/>
                </a:rPr>
                <a:t>Plant Head / </a:t>
              </a:r>
              <a:endParaRPr lang="en-IN" sz="1200" dirty="0">
                <a:effectLst/>
                <a:latin typeface="Times New Roman" panose="02020603050405020304" pitchFamily="18" charset="0"/>
                <a:ea typeface="Times New Roman" panose="02020603050405020304" pitchFamily="18" charset="0"/>
              </a:endParaRPr>
            </a:p>
            <a:p>
              <a:pPr algn="ctr">
                <a:spcAft>
                  <a:spcPts val="0"/>
                </a:spcAft>
              </a:pPr>
              <a:r>
                <a:rPr lang="en-IN" sz="1000" b="1" kern="1200" dirty="0">
                  <a:solidFill>
                    <a:srgbClr val="000000"/>
                  </a:solidFill>
                  <a:effectLst/>
                  <a:ea typeface="Cambria" panose="02040503050406030204" pitchFamily="18" charset="0"/>
                </a:rPr>
                <a:t>Chief Engineer </a:t>
              </a:r>
              <a:endParaRPr lang="en-IN" sz="12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FDFAB6E1-83E9-4A46-BEC3-814DADEB5CA6}"/>
                </a:ext>
              </a:extLst>
            </p:cNvPr>
            <p:cNvCxnSpPr/>
            <p:nvPr/>
          </p:nvCxnSpPr>
          <p:spPr>
            <a:xfrm>
              <a:off x="3240360" y="432048"/>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3" name="Rectangle 12">
              <a:extLst>
                <a:ext uri="{FF2B5EF4-FFF2-40B4-BE49-F238E27FC236}">
                  <a16:creationId xmlns:a16="http://schemas.microsoft.com/office/drawing/2014/main" id="{08277825-D1D3-4610-85AC-061BA7F4C891}"/>
                </a:ext>
              </a:extLst>
            </p:cNvPr>
            <p:cNvSpPr/>
            <p:nvPr/>
          </p:nvSpPr>
          <p:spPr>
            <a:xfrm>
              <a:off x="2304256" y="720080"/>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dirty="0">
                  <a:solidFill>
                    <a:srgbClr val="000000"/>
                  </a:solidFill>
                  <a:effectLst/>
                  <a:ea typeface="Cambria" panose="02040503050406030204" pitchFamily="18" charset="0"/>
                </a:rPr>
                <a:t>Environment Management Group (EMG) Head </a:t>
              </a:r>
              <a:endParaRPr lang="en-IN" sz="12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BB4FC08D-0996-432A-A21D-6F38FC2FAC69}"/>
                </a:ext>
              </a:extLst>
            </p:cNvPr>
            <p:cNvSpPr/>
            <p:nvPr/>
          </p:nvSpPr>
          <p:spPr>
            <a:xfrm>
              <a:off x="4464496" y="720080"/>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a:solidFill>
                    <a:srgbClr val="000000"/>
                  </a:solidFill>
                  <a:effectLst/>
                  <a:ea typeface="Cambria" panose="02040503050406030204" pitchFamily="18" charset="0"/>
                </a:rPr>
                <a:t>Ash Utilisation Group </a:t>
              </a:r>
              <a:endParaRPr lang="en-IN" sz="12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46E623B3-6C91-4DA4-BF86-F15F2A33526A}"/>
                </a:ext>
              </a:extLst>
            </p:cNvPr>
            <p:cNvSpPr/>
            <p:nvPr/>
          </p:nvSpPr>
          <p:spPr>
            <a:xfrm>
              <a:off x="0" y="1728192"/>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a:solidFill>
                    <a:srgbClr val="000000"/>
                  </a:solidFill>
                  <a:effectLst/>
                  <a:ea typeface="Cambria" panose="02040503050406030204" pitchFamily="18" charset="0"/>
                </a:rPr>
                <a:t>Environment Engineer / Scientist  </a:t>
              </a:r>
              <a:endParaRPr lang="en-IN" sz="120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89333DB7-36DB-4453-93DC-AAFBAEF4BA3D}"/>
                </a:ext>
              </a:extLst>
            </p:cNvPr>
            <p:cNvCxnSpPr/>
            <p:nvPr/>
          </p:nvCxnSpPr>
          <p:spPr>
            <a:xfrm>
              <a:off x="3240360" y="1152128"/>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7" name="Rectangle 16">
              <a:extLst>
                <a:ext uri="{FF2B5EF4-FFF2-40B4-BE49-F238E27FC236}">
                  <a16:creationId xmlns:a16="http://schemas.microsoft.com/office/drawing/2014/main" id="{6B480953-A31E-4DB8-A4B1-A15B9552CDB0}"/>
                </a:ext>
              </a:extLst>
            </p:cNvPr>
            <p:cNvSpPr/>
            <p:nvPr/>
          </p:nvSpPr>
          <p:spPr>
            <a:xfrm>
              <a:off x="2304256" y="1728192"/>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a:solidFill>
                    <a:srgbClr val="000000"/>
                  </a:solidFill>
                  <a:effectLst/>
                  <a:ea typeface="Cambria" panose="02040503050406030204" pitchFamily="18" charset="0"/>
                </a:rPr>
                <a:t>Sr. Chemist / </a:t>
              </a:r>
              <a:endParaRPr lang="en-IN" sz="1200">
                <a:effectLst/>
                <a:latin typeface="Times New Roman" panose="02020603050405020304" pitchFamily="18" charset="0"/>
                <a:ea typeface="Times New Roman" panose="02020603050405020304" pitchFamily="18" charset="0"/>
              </a:endParaRPr>
            </a:p>
            <a:p>
              <a:pPr algn="ctr">
                <a:spcAft>
                  <a:spcPts val="0"/>
                </a:spcAft>
              </a:pPr>
              <a:r>
                <a:rPr lang="en-IN" sz="1000" b="1" kern="1200">
                  <a:solidFill>
                    <a:srgbClr val="000000"/>
                  </a:solidFill>
                  <a:effectLst/>
                  <a:ea typeface="Cambria" panose="02040503050406030204" pitchFamily="18" charset="0"/>
                </a:rPr>
                <a:t>Chemical Engineer  </a:t>
              </a:r>
              <a:endParaRPr lang="en-IN" sz="1200">
                <a:effectLst/>
                <a:latin typeface="Times New Roman" panose="02020603050405020304" pitchFamily="18" charset="0"/>
                <a:ea typeface="Times New Roman" panose="02020603050405020304" pitchFamily="18" charset="0"/>
              </a:endParaRPr>
            </a:p>
          </p:txBody>
        </p:sp>
        <p:cxnSp>
          <p:nvCxnSpPr>
            <p:cNvPr id="19" name="Straight Connector 18">
              <a:extLst>
                <a:ext uri="{FF2B5EF4-FFF2-40B4-BE49-F238E27FC236}">
                  <a16:creationId xmlns:a16="http://schemas.microsoft.com/office/drawing/2014/main" id="{27D60854-44C2-4614-AAF5-A3FDBB5ADA98}"/>
                </a:ext>
              </a:extLst>
            </p:cNvPr>
            <p:cNvCxnSpPr/>
            <p:nvPr/>
          </p:nvCxnSpPr>
          <p:spPr>
            <a:xfrm>
              <a:off x="936104" y="1440160"/>
              <a:ext cx="4464496" cy="0"/>
            </a:xfrm>
            <a:prstGeom prst="line">
              <a:avLst/>
            </a:prstGeom>
            <a:ln/>
          </p:spPr>
          <p:style>
            <a:lnRef idx="2">
              <a:schemeClr val="dk1"/>
            </a:lnRef>
            <a:fillRef idx="1">
              <a:schemeClr val="lt1"/>
            </a:fillRef>
            <a:effectRef idx="0">
              <a:schemeClr val="dk1"/>
            </a:effectRef>
            <a:fontRef idx="minor">
              <a:schemeClr val="dk1"/>
            </a:fontRef>
          </p:style>
        </p:cxnSp>
        <p:cxnSp>
          <p:nvCxnSpPr>
            <p:cNvPr id="20" name="Straight Arrow Connector 19">
              <a:extLst>
                <a:ext uri="{FF2B5EF4-FFF2-40B4-BE49-F238E27FC236}">
                  <a16:creationId xmlns:a16="http://schemas.microsoft.com/office/drawing/2014/main" id="{581AAB35-EFE0-461E-AAB5-5E22B70A1C16}"/>
                </a:ext>
              </a:extLst>
            </p:cNvPr>
            <p:cNvCxnSpPr/>
            <p:nvPr/>
          </p:nvCxnSpPr>
          <p:spPr>
            <a:xfrm>
              <a:off x="936104" y="1440160"/>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1" name="Straight Arrow Connector 20">
              <a:extLst>
                <a:ext uri="{FF2B5EF4-FFF2-40B4-BE49-F238E27FC236}">
                  <a16:creationId xmlns:a16="http://schemas.microsoft.com/office/drawing/2014/main" id="{A8909A26-FB2E-4D5A-864A-F254D0A43090}"/>
                </a:ext>
              </a:extLst>
            </p:cNvPr>
            <p:cNvCxnSpPr/>
            <p:nvPr/>
          </p:nvCxnSpPr>
          <p:spPr>
            <a:xfrm>
              <a:off x="3240360" y="1440160"/>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3" name="Rectangle 22">
              <a:extLst>
                <a:ext uri="{FF2B5EF4-FFF2-40B4-BE49-F238E27FC236}">
                  <a16:creationId xmlns:a16="http://schemas.microsoft.com/office/drawing/2014/main" id="{D892F826-F5CD-42E5-BBEE-D55DCDE2C953}"/>
                </a:ext>
              </a:extLst>
            </p:cNvPr>
            <p:cNvSpPr/>
            <p:nvPr/>
          </p:nvSpPr>
          <p:spPr>
            <a:xfrm>
              <a:off x="4464496" y="1728192"/>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a:solidFill>
                    <a:srgbClr val="000000"/>
                  </a:solidFill>
                  <a:effectLst/>
                  <a:ea typeface="Cambria" panose="02040503050406030204" pitchFamily="18" charset="0"/>
                </a:rPr>
                <a:t>Flora Fauna / </a:t>
              </a:r>
              <a:endParaRPr lang="en-IN" sz="1200">
                <a:effectLst/>
                <a:latin typeface="Times New Roman" panose="02020603050405020304" pitchFamily="18" charset="0"/>
                <a:ea typeface="Times New Roman" panose="02020603050405020304" pitchFamily="18" charset="0"/>
              </a:endParaRPr>
            </a:p>
            <a:p>
              <a:pPr algn="ctr">
                <a:spcAft>
                  <a:spcPts val="0"/>
                </a:spcAft>
              </a:pPr>
              <a:r>
                <a:rPr lang="en-IN" sz="1000" b="1" kern="1200">
                  <a:solidFill>
                    <a:srgbClr val="000000"/>
                  </a:solidFill>
                  <a:effectLst/>
                  <a:ea typeface="Cambria" panose="02040503050406030204" pitchFamily="18" charset="0"/>
                </a:rPr>
                <a:t>Soil Expert </a:t>
              </a:r>
              <a:endParaRPr lang="en-IN" sz="1200">
                <a:effectLst/>
                <a:latin typeface="Times New Roman" panose="02020603050405020304" pitchFamily="18" charset="0"/>
                <a:ea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37EC558D-F839-4301-A503-F17E2CC853C3}"/>
                </a:ext>
              </a:extLst>
            </p:cNvPr>
            <p:cNvCxnSpPr/>
            <p:nvPr/>
          </p:nvCxnSpPr>
          <p:spPr>
            <a:xfrm>
              <a:off x="5400600" y="1440160"/>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5" name="Straight Arrow Connector 24">
              <a:extLst>
                <a:ext uri="{FF2B5EF4-FFF2-40B4-BE49-F238E27FC236}">
                  <a16:creationId xmlns:a16="http://schemas.microsoft.com/office/drawing/2014/main" id="{07AFA3E9-DE5C-4869-99D4-5567D0F8C443}"/>
                </a:ext>
              </a:extLst>
            </p:cNvPr>
            <p:cNvCxnSpPr/>
            <p:nvPr/>
          </p:nvCxnSpPr>
          <p:spPr>
            <a:xfrm>
              <a:off x="4176464" y="936104"/>
              <a:ext cx="288032"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6" name="Rectangle 25">
              <a:extLst>
                <a:ext uri="{FF2B5EF4-FFF2-40B4-BE49-F238E27FC236}">
                  <a16:creationId xmlns:a16="http://schemas.microsoft.com/office/drawing/2014/main" id="{700EDEBA-A0AD-4611-9C11-C2FF5BCFBB17}"/>
                </a:ext>
              </a:extLst>
            </p:cNvPr>
            <p:cNvSpPr/>
            <p:nvPr/>
          </p:nvSpPr>
          <p:spPr>
            <a:xfrm>
              <a:off x="2313984" y="2448272"/>
              <a:ext cx="1872208" cy="4320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IN" sz="1000" b="1" kern="1200">
                  <a:solidFill>
                    <a:srgbClr val="000000"/>
                  </a:solidFill>
                  <a:effectLst/>
                  <a:ea typeface="Cambria" panose="02040503050406030204" pitchFamily="18" charset="0"/>
                </a:rPr>
                <a:t>Lab Assistant / </a:t>
              </a:r>
              <a:endParaRPr lang="en-IN" sz="1200">
                <a:effectLst/>
                <a:latin typeface="Times New Roman" panose="02020603050405020304" pitchFamily="18" charset="0"/>
                <a:ea typeface="Times New Roman" panose="02020603050405020304" pitchFamily="18" charset="0"/>
              </a:endParaRPr>
            </a:p>
            <a:p>
              <a:pPr algn="ctr">
                <a:spcAft>
                  <a:spcPts val="0"/>
                </a:spcAft>
              </a:pPr>
              <a:r>
                <a:rPr lang="en-IN" sz="1000" b="1" kern="1200">
                  <a:solidFill>
                    <a:srgbClr val="000000"/>
                  </a:solidFill>
                  <a:effectLst/>
                  <a:ea typeface="Cambria" panose="02040503050406030204" pitchFamily="18" charset="0"/>
                </a:rPr>
                <a:t>Technical staff </a:t>
              </a:r>
              <a:endParaRPr lang="en-IN" sz="1200">
                <a:effectLst/>
                <a:latin typeface="Times New Roman" panose="02020603050405020304" pitchFamily="18" charset="0"/>
                <a:ea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id="{9DFBB7D9-C2D4-4D91-8990-A00983C9E4A3}"/>
                </a:ext>
              </a:extLst>
            </p:cNvPr>
            <p:cNvCxnSpPr/>
            <p:nvPr/>
          </p:nvCxnSpPr>
          <p:spPr>
            <a:xfrm>
              <a:off x="3250088" y="2160240"/>
              <a:ext cx="0" cy="28803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sp>
        <p:nvSpPr>
          <p:cNvPr id="28" name="Right Arrow 11">
            <a:hlinkClick r:id="rId3" action="ppaction://hlinksldjump"/>
            <a:extLst>
              <a:ext uri="{FF2B5EF4-FFF2-40B4-BE49-F238E27FC236}">
                <a16:creationId xmlns:a16="http://schemas.microsoft.com/office/drawing/2014/main" id="{26C616BB-A5BA-4E64-B94A-3513E38A4ACA}"/>
              </a:ext>
            </a:extLst>
          </p:cNvPr>
          <p:cNvSpPr/>
          <p:nvPr/>
        </p:nvSpPr>
        <p:spPr>
          <a:xfrm>
            <a:off x="5334000" y="56473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67A95C88-AF91-4A94-9D93-630141F8F4B6}"/>
              </a:ext>
            </a:extLst>
          </p:cNvPr>
          <p:cNvSpPr txBox="1"/>
          <p:nvPr/>
        </p:nvSpPr>
        <p:spPr>
          <a:xfrm>
            <a:off x="5023429" y="6007656"/>
            <a:ext cx="1076513" cy="276999"/>
          </a:xfrm>
          <a:prstGeom prst="rect">
            <a:avLst/>
          </a:prstGeom>
          <a:noFill/>
        </p:spPr>
        <p:txBody>
          <a:bodyPr wrap="none" rtlCol="0">
            <a:spAutoFit/>
          </a:bodyPr>
          <a:lstStyle/>
          <a:p>
            <a:r>
              <a:rPr lang="en-US" sz="1200" dirty="0"/>
              <a:t>Back to TOR Q</a:t>
            </a:r>
            <a:endParaRPr lang="en-IN" sz="1200" dirty="0"/>
          </a:p>
        </p:txBody>
      </p:sp>
    </p:spTree>
    <p:extLst>
      <p:ext uri="{BB962C8B-B14F-4D97-AF65-F5344CB8AC3E}">
        <p14:creationId xmlns:p14="http://schemas.microsoft.com/office/powerpoint/2010/main" val="65127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44</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(19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070721224"/>
              </p:ext>
            </p:extLst>
          </p:nvPr>
        </p:nvGraphicFramePr>
        <p:xfrm>
          <a:off x="181428" y="581890"/>
          <a:ext cx="8818152" cy="6198616"/>
        </p:xfrm>
        <a:graphic>
          <a:graphicData uri="http://schemas.openxmlformats.org/drawingml/2006/table">
            <a:tbl>
              <a:tblPr firstRow="1" bandRow="1">
                <a:tableStyleId>{5940675A-B579-460E-94D1-54222C63F5DA}</a:tableStyleId>
              </a:tblPr>
              <a:tblGrid>
                <a:gridCol w="732972">
                  <a:extLst>
                    <a:ext uri="{9D8B030D-6E8A-4147-A177-3AD203B41FA5}">
                      <a16:colId xmlns:a16="http://schemas.microsoft.com/office/drawing/2014/main" val="20000"/>
                    </a:ext>
                  </a:extLst>
                </a:gridCol>
                <a:gridCol w="8085180">
                  <a:extLst>
                    <a:ext uri="{9D8B030D-6E8A-4147-A177-3AD203B41FA5}">
                      <a16:colId xmlns:a16="http://schemas.microsoft.com/office/drawing/2014/main" val="20001"/>
                    </a:ext>
                  </a:extLst>
                </a:gridCol>
              </a:tblGrid>
              <a:tr h="225552">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16</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Besides  the  above, the  following general   points shall   be followed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3335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a.</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All documents properly referenced with index, page numbers &amp; continuous page numbering</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117348">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Noted and followed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6"/>
                  </a:ext>
                </a:extLst>
              </a:tr>
              <a:tr h="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b</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Where data is presented in the report especially in table, the period in which the data was collected and the source should invariably be indicated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132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Noted and followed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8"/>
                  </a:ext>
                </a:extLst>
              </a:tr>
              <a:tr h="132588">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c.</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Where documents provided are in a language other than English, an English translation should be provided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8242904"/>
                  </a:ext>
                </a:extLst>
              </a:tr>
              <a:tr h="26898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Noted and followed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695179"/>
                  </a:ext>
                </a:extLst>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d.</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The Questionnaire for environmental appraisal of thermal power projects as devised earlier by the Ministry shall also be filled and submitted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48986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Filled up questionnaire is given in </a:t>
                      </a:r>
                      <a:r>
                        <a:rPr lang="en-US" sz="1600" b="1" kern="1200" dirty="0">
                          <a:solidFill>
                            <a:srgbClr val="008000"/>
                          </a:solidFill>
                          <a:latin typeface="Calibri" panose="020F0502020204030204" pitchFamily="34" charset="0"/>
                          <a:ea typeface="+mn-ea"/>
                          <a:cs typeface="Calibri" panose="020F0502020204030204" pitchFamily="34" charset="0"/>
                        </a:rPr>
                        <a:t>Annexure-T 13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6777778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e.</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The consultants involved in the preparation of EIA/EMP report after accreditation with Quality Council of India (</a:t>
                      </a:r>
                      <a:r>
                        <a:rPr lang="en-US" sz="1600" kern="1200" dirty="0" err="1">
                          <a:solidFill>
                            <a:srgbClr val="0000CC"/>
                          </a:solidFill>
                          <a:latin typeface="Calibri" panose="020F0502020204030204" pitchFamily="34" charset="0"/>
                          <a:ea typeface="+mn-ea"/>
                          <a:cs typeface="Calibri" panose="020F0502020204030204" pitchFamily="34" charset="0"/>
                        </a:rPr>
                        <a:t>QCI</a:t>
                      </a:r>
                      <a:r>
                        <a:rPr lang="en-US" sz="1600" kern="1200" dirty="0">
                          <a:solidFill>
                            <a:srgbClr val="0000CC"/>
                          </a:solidFill>
                          <a:latin typeface="Calibri" panose="020F0502020204030204" pitchFamily="34" charset="0"/>
                          <a:ea typeface="+mn-ea"/>
                          <a:cs typeface="Calibri" panose="020F0502020204030204" pitchFamily="34" charset="0"/>
                        </a:rPr>
                        <a:t>)/ National Accreditation Board of Education and Training (</a:t>
                      </a:r>
                      <a:r>
                        <a:rPr lang="en-US" sz="1600" kern="1200" dirty="0" err="1">
                          <a:solidFill>
                            <a:srgbClr val="0000CC"/>
                          </a:solidFill>
                          <a:latin typeface="Calibri" panose="020F0502020204030204" pitchFamily="34" charset="0"/>
                          <a:ea typeface="+mn-ea"/>
                          <a:cs typeface="Calibri" panose="020F0502020204030204" pitchFamily="34" charset="0"/>
                        </a:rPr>
                        <a:t>NABET</a:t>
                      </a:r>
                      <a:r>
                        <a:rPr lang="en-US" sz="1600" kern="1200" dirty="0">
                          <a:solidFill>
                            <a:srgbClr val="0000CC"/>
                          </a:solidFill>
                          <a:latin typeface="Calibri" panose="020F0502020204030204" pitchFamily="34" charset="0"/>
                          <a:ea typeface="+mn-ea"/>
                          <a:cs typeface="Calibri" panose="020F0502020204030204" pitchFamily="34" charset="0"/>
                        </a:rPr>
                        <a:t>) would need to include a certificate in this regard in the EIA/ EMP reports prepared by them and data provided by other organization/ Laboratories including their status of approvals etc. In this regard circular no. </a:t>
                      </a:r>
                      <a:r>
                        <a:rPr lang="en-US" sz="1600" kern="1200" dirty="0" err="1">
                          <a:solidFill>
                            <a:srgbClr val="0000CC"/>
                          </a:solidFill>
                          <a:latin typeface="Calibri" panose="020F0502020204030204" pitchFamily="34" charset="0"/>
                          <a:ea typeface="+mn-ea"/>
                          <a:cs typeface="Calibri" panose="020F0502020204030204" pitchFamily="34" charset="0"/>
                        </a:rPr>
                        <a:t>F.No</a:t>
                      </a:r>
                      <a:r>
                        <a:rPr lang="en-US" sz="1600" kern="1200" dirty="0">
                          <a:solidFill>
                            <a:srgbClr val="0000CC"/>
                          </a:solidFill>
                          <a:latin typeface="Calibri" panose="020F0502020204030204" pitchFamily="34" charset="0"/>
                          <a:ea typeface="+mn-ea"/>
                          <a:cs typeface="Calibri" panose="020F0502020204030204" pitchFamily="34" charset="0"/>
                        </a:rPr>
                        <a:t>. J-11013/77/2004-IA-II (I) dated 2nd December, 2009 is posted on the Ministry's website: </a:t>
                      </a:r>
                      <a:r>
                        <a:rPr lang="en-US" sz="1600" kern="1200" dirty="0">
                          <a:solidFill>
                            <a:srgbClr val="0000CC"/>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http://www.moef.nic.in</a:t>
                      </a:r>
                      <a:r>
                        <a:rPr lang="en-US" sz="1600" kern="1200" dirty="0">
                          <a:solidFill>
                            <a:srgbClr val="0000CC"/>
                          </a:solidFill>
                          <a:latin typeface="Calibri" panose="020F0502020204030204" pitchFamily="34" charset="0"/>
                          <a:ea typeface="+mn-ea"/>
                          <a:cs typeface="Calibri" panose="020F0502020204030204" pitchFamily="34" charset="0"/>
                        </a:rPr>
                        <a:t> may be referred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958171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Noted and followed. Ramky Enviro Services Private Ltd, Hyderabad -500032 with </a:t>
                      </a:r>
                      <a:r>
                        <a:rPr lang="en-US" sz="1600" kern="1200" dirty="0" err="1">
                          <a:solidFill>
                            <a:srgbClr val="008000"/>
                          </a:solidFill>
                          <a:latin typeface="Calibri" panose="020F0502020204030204" pitchFamily="34" charset="0"/>
                          <a:ea typeface="+mn-ea"/>
                          <a:cs typeface="Calibri" panose="020F0502020204030204" pitchFamily="34" charset="0"/>
                        </a:rPr>
                        <a:t>NABET</a:t>
                      </a:r>
                      <a:r>
                        <a:rPr lang="en-US" sz="1600" kern="1200" dirty="0">
                          <a:solidFill>
                            <a:srgbClr val="008000"/>
                          </a:solidFill>
                          <a:latin typeface="Calibri" panose="020F0502020204030204" pitchFamily="34" charset="0"/>
                          <a:ea typeface="+mn-ea"/>
                          <a:cs typeface="Calibri" panose="020F0502020204030204" pitchFamily="34" charset="0"/>
                        </a:rPr>
                        <a:t> Certificate No: </a:t>
                      </a:r>
                      <a:r>
                        <a:rPr lang="en-US" sz="1600" kern="1200" dirty="0" err="1">
                          <a:solidFill>
                            <a:srgbClr val="008000"/>
                          </a:solidFill>
                          <a:latin typeface="Calibri" panose="020F0502020204030204" pitchFamily="34" charset="0"/>
                          <a:ea typeface="+mn-ea"/>
                          <a:cs typeface="Calibri" panose="020F0502020204030204" pitchFamily="34" charset="0"/>
                        </a:rPr>
                        <a:t>NABET</a:t>
                      </a:r>
                      <a:r>
                        <a:rPr lang="en-US" sz="1600" kern="1200" dirty="0">
                          <a:solidFill>
                            <a:srgbClr val="008000"/>
                          </a:solidFill>
                          <a:latin typeface="Calibri" panose="020F0502020204030204" pitchFamily="34" charset="0"/>
                          <a:ea typeface="+mn-ea"/>
                          <a:cs typeface="Calibri" panose="020F0502020204030204" pitchFamily="34" charset="0"/>
                        </a:rPr>
                        <a:t>/EIA/1922/SA 0134 . Was involved in EIA/ EMP preparation.  </a:t>
                      </a:r>
                      <a:r>
                        <a:rPr lang="en-US" sz="1600" kern="1200" dirty="0" err="1">
                          <a:solidFill>
                            <a:srgbClr val="008000"/>
                          </a:solidFill>
                          <a:latin typeface="Calibri" panose="020F0502020204030204" pitchFamily="34" charset="0"/>
                          <a:ea typeface="+mn-ea"/>
                          <a:cs typeface="Calibri" panose="020F0502020204030204" pitchFamily="34" charset="0"/>
                        </a:rPr>
                        <a:t>NABET</a:t>
                      </a:r>
                      <a:r>
                        <a:rPr lang="en-US" sz="1600" kern="1200" dirty="0">
                          <a:solidFill>
                            <a:srgbClr val="008000"/>
                          </a:solidFill>
                          <a:latin typeface="Calibri" panose="020F0502020204030204" pitchFamily="34" charset="0"/>
                          <a:ea typeface="+mn-ea"/>
                          <a:cs typeface="Calibri" panose="020F0502020204030204" pitchFamily="34" charset="0"/>
                        </a:rPr>
                        <a:t> certificate included as part of EIA report, which is valid till 21/05/2022 </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182697725"/>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4" action="ppaction://hlinkfile"/>
            <a:extLst>
              <a:ext uri="{FF2B5EF4-FFF2-40B4-BE49-F238E27FC236}">
                <a16:creationId xmlns:a16="http://schemas.microsoft.com/office/drawing/2014/main" id="{14E64D90-5BC5-49C0-987B-51C21C14FC9F}"/>
              </a:ext>
            </a:extLst>
          </p:cNvPr>
          <p:cNvSpPr/>
          <p:nvPr/>
        </p:nvSpPr>
        <p:spPr>
          <a:xfrm>
            <a:off x="4419600" y="4102504"/>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184606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45</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(20/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158871773"/>
              </p:ext>
            </p:extLst>
          </p:nvPr>
        </p:nvGraphicFramePr>
        <p:xfrm>
          <a:off x="181428" y="576072"/>
          <a:ext cx="8818152" cy="5833872"/>
        </p:xfrm>
        <a:graphic>
          <a:graphicData uri="http://schemas.openxmlformats.org/drawingml/2006/table">
            <a:tbl>
              <a:tblPr firstRow="1" bandRow="1">
                <a:tableStyleId>{5940675A-B579-460E-94D1-54222C63F5DA}</a:tableStyleId>
              </a:tblPr>
              <a:tblGrid>
                <a:gridCol w="732972">
                  <a:extLst>
                    <a:ext uri="{9D8B030D-6E8A-4147-A177-3AD203B41FA5}">
                      <a16:colId xmlns:a16="http://schemas.microsoft.com/office/drawing/2014/main" val="20000"/>
                    </a:ext>
                  </a:extLst>
                </a:gridCol>
                <a:gridCol w="8085180">
                  <a:extLst>
                    <a:ext uri="{9D8B030D-6E8A-4147-A177-3AD203B41FA5}">
                      <a16:colId xmlns:a16="http://schemas.microsoft.com/office/drawing/2014/main" val="20001"/>
                    </a:ext>
                  </a:extLst>
                </a:gridCol>
              </a:tblGrid>
              <a:tr h="12192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17.</a:t>
                      </a:r>
                      <a:endParaRPr lang="en-IN" sz="1600" b="1"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In addition to above, information on following may be incorporated/ in EIA report.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182118">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rgbClr val="0000CC"/>
                          </a:solidFill>
                          <a:latin typeface="Calibri" panose="020F0502020204030204" pitchFamily="34" charset="0"/>
                          <a:cs typeface="Calibri" panose="020F0502020204030204" pitchFamily="34" charset="0"/>
                        </a:rPr>
                        <a:t>1</a:t>
                      </a:r>
                      <a:endParaRPr lang="en-IN" sz="1600" b="1"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Is the project intended to have </a:t>
                      </a:r>
                      <a:r>
                        <a:rPr lang="en-US" sz="1600" kern="1200" dirty="0" err="1">
                          <a:solidFill>
                            <a:srgbClr val="0000CC"/>
                          </a:solidFill>
                          <a:latin typeface="Calibri" panose="020F0502020204030204" pitchFamily="34" charset="0"/>
                          <a:ea typeface="+mn-ea"/>
                          <a:cs typeface="Calibri" panose="020F0502020204030204" pitchFamily="34" charset="0"/>
                        </a:rPr>
                        <a:t>CDM</a:t>
                      </a:r>
                      <a:r>
                        <a:rPr lang="en-US" sz="1600" kern="1200" dirty="0">
                          <a:solidFill>
                            <a:srgbClr val="0000CC"/>
                          </a:solidFill>
                          <a:latin typeface="Calibri" panose="020F0502020204030204" pitchFamily="34" charset="0"/>
                          <a:ea typeface="+mn-ea"/>
                          <a:cs typeface="Calibri" panose="020F0502020204030204" pitchFamily="34" charset="0"/>
                        </a:rPr>
                        <a:t>-intent?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42316">
                <a:tc gridSpan="2">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Yes</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pPr algn="just"/>
                      <a:endParaRPr lang="en-IN" sz="18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50114">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dirty="0" err="1">
                          <a:solidFill>
                            <a:srgbClr val="0000CC"/>
                          </a:solidFill>
                          <a:latin typeface="Calibri" panose="020F0502020204030204" pitchFamily="34" charset="0"/>
                          <a:cs typeface="Calibri" panose="020F0502020204030204" pitchFamily="34" charset="0"/>
                        </a:rPr>
                        <a:t>i</a:t>
                      </a:r>
                      <a:r>
                        <a:rPr lang="en-US" sz="1600" dirty="0">
                          <a:solidFill>
                            <a:srgbClr val="0000CC"/>
                          </a:solidFill>
                          <a:latin typeface="Calibri" panose="020F0502020204030204" pitchFamily="34" charset="0"/>
                          <a:cs typeface="Calibri" panose="020F0502020204030204" pitchFamily="34" charset="0"/>
                        </a:rPr>
                        <a:t>.</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If not, then why?</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341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NA</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439639881"/>
                  </a:ext>
                </a:extLst>
              </a:tr>
              <a:tr h="139192">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ii.</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r>
                        <a:rPr lang="en-US" sz="1600" kern="1200" dirty="0">
                          <a:solidFill>
                            <a:srgbClr val="0000CC"/>
                          </a:solidFill>
                          <a:latin typeface="Calibri" panose="020F0502020204030204" pitchFamily="34" charset="0"/>
                          <a:ea typeface="+mn-ea"/>
                          <a:cs typeface="Calibri" panose="020F0502020204030204" pitchFamily="34" charset="0"/>
                        </a:rPr>
                        <a:t>If yes, then a. Has PIN (Project Idea   Note) {or </a:t>
                      </a:r>
                      <a:r>
                        <a:rPr lang="en-US" sz="1600" kern="1200" dirty="0" err="1">
                          <a:solidFill>
                            <a:srgbClr val="0000CC"/>
                          </a:solidFill>
                          <a:latin typeface="Calibri" panose="020F0502020204030204" pitchFamily="34" charset="0"/>
                          <a:ea typeface="+mn-ea"/>
                          <a:cs typeface="Calibri" panose="020F0502020204030204" pitchFamily="34" charset="0"/>
                        </a:rPr>
                        <a:t>PCN</a:t>
                      </a:r>
                      <a:r>
                        <a:rPr lang="en-US" sz="1600" kern="1200" dirty="0">
                          <a:solidFill>
                            <a:srgbClr val="0000CC"/>
                          </a:solidFill>
                          <a:latin typeface="Calibri" panose="020F0502020204030204" pitchFamily="34" charset="0"/>
                          <a:ea typeface="+mn-ea"/>
                          <a:cs typeface="Calibri" panose="020F0502020204030204" pitchFamily="34" charset="0"/>
                        </a:rPr>
                        <a:t> (Project Concept Note)} submitted to the? </a:t>
                      </a:r>
                      <a:r>
                        <a:rPr lang="en-US" sz="1600" kern="1200" dirty="0" err="1">
                          <a:solidFill>
                            <a:srgbClr val="0000CC"/>
                          </a:solidFill>
                          <a:latin typeface="Calibri" panose="020F0502020204030204" pitchFamily="34" charset="0"/>
                          <a:ea typeface="+mn-ea"/>
                          <a:cs typeface="Calibri" panose="020F0502020204030204" pitchFamily="34" charset="0"/>
                        </a:rPr>
                        <a:t>NCA</a:t>
                      </a:r>
                      <a:r>
                        <a:rPr lang="en-US" sz="1600" kern="1200" dirty="0">
                          <a:solidFill>
                            <a:srgbClr val="0000CC"/>
                          </a:solidFill>
                          <a:latin typeface="Calibri" panose="020F0502020204030204" pitchFamily="34" charset="0"/>
                          <a:ea typeface="+mn-ea"/>
                          <a:cs typeface="Calibri" panose="020F0502020204030204" pitchFamily="34" charset="0"/>
                        </a:rPr>
                        <a:t>? (National </a:t>
                      </a:r>
                      <a:r>
                        <a:rPr lang="en-US" sz="1600" kern="1200" dirty="0" err="1">
                          <a:solidFill>
                            <a:srgbClr val="0000CC"/>
                          </a:solidFill>
                          <a:latin typeface="Calibri" panose="020F0502020204030204" pitchFamily="34" charset="0"/>
                          <a:ea typeface="+mn-ea"/>
                          <a:cs typeface="Calibri" panose="020F0502020204030204" pitchFamily="34" charset="0"/>
                        </a:rPr>
                        <a:t>CDM</a:t>
                      </a:r>
                      <a:r>
                        <a:rPr lang="en-US" sz="1600" kern="1200" dirty="0">
                          <a:solidFill>
                            <a:srgbClr val="0000CC"/>
                          </a:solidFill>
                          <a:latin typeface="Calibri" panose="020F0502020204030204" pitchFamily="34" charset="0"/>
                          <a:ea typeface="+mn-ea"/>
                          <a:cs typeface="Calibri" panose="020F0502020204030204" pitchFamily="34" charset="0"/>
                        </a:rPr>
                        <a:t> Authority) in the </a:t>
                      </a:r>
                      <a:r>
                        <a:rPr lang="en-US" sz="1600" kern="1200" dirty="0" err="1">
                          <a:solidFill>
                            <a:srgbClr val="0000CC"/>
                          </a:solidFill>
                          <a:latin typeface="Calibri" panose="020F0502020204030204" pitchFamily="34" charset="0"/>
                          <a:ea typeface="+mn-ea"/>
                          <a:cs typeface="Calibri" panose="020F0502020204030204" pitchFamily="34" charset="0"/>
                        </a:rPr>
                        <a:t>MoEF</a:t>
                      </a:r>
                      <a:r>
                        <a:rPr lang="en-US" sz="1600" kern="1200" dirty="0">
                          <a:solidFill>
                            <a:srgbClr val="0000CC"/>
                          </a:solidFill>
                          <a:latin typeface="Calibri" panose="020F0502020204030204" pitchFamily="34" charset="0"/>
                          <a:ea typeface="+mn-ea"/>
                          <a:cs typeface="Calibri" panose="020F0502020204030204" pitchFamily="34" charset="0"/>
                        </a:rPr>
                        <a: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90932915"/>
                  </a:ext>
                </a:extLst>
              </a:tr>
              <a:tr h="225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NA</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462938484"/>
                  </a:ext>
                </a:extLst>
              </a:tr>
              <a:tr h="149352">
                <a:tc>
                  <a:txBody>
                    <a:bodyPr/>
                    <a:lstStyle/>
                    <a:p>
                      <a:pPr algn="ctr"/>
                      <a:r>
                        <a:rPr lang="en-US" sz="1600" kern="1200" dirty="0">
                          <a:solidFill>
                            <a:srgbClr val="008000"/>
                          </a:solidFill>
                          <a:latin typeface="Calibri" panose="020F0502020204030204" pitchFamily="34" charset="0"/>
                          <a:ea typeface="+mn-ea"/>
                          <a:cs typeface="Calibri" panose="020F0502020204030204" pitchFamily="34" charset="0"/>
                        </a:rPr>
                        <a:t>b.</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r>
                        <a:rPr lang="en-US" sz="1600" kern="1200" dirty="0">
                          <a:solidFill>
                            <a:srgbClr val="0000CC"/>
                          </a:solidFill>
                          <a:latin typeface="Calibri" panose="020F0502020204030204" pitchFamily="34" charset="0"/>
                          <a:ea typeface="+mn-ea"/>
                          <a:cs typeface="Calibri" panose="020F0502020204030204" pitchFamily="34" charset="0"/>
                        </a:rPr>
                        <a:t>If not, then by when is that expected?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796644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Subsequently after commissioning</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35706702"/>
                  </a:ext>
                </a:extLst>
              </a:tr>
              <a:tr h="149352">
                <a:tc>
                  <a:txBody>
                    <a:bodyPr/>
                    <a:lstStyle/>
                    <a:p>
                      <a:pPr algn="ctr"/>
                      <a:r>
                        <a:rPr lang="en-US" sz="1600" kern="1200" dirty="0">
                          <a:solidFill>
                            <a:srgbClr val="008000"/>
                          </a:solidFill>
                          <a:latin typeface="Calibri" panose="020F0502020204030204" pitchFamily="34" charset="0"/>
                          <a:ea typeface="+mn-ea"/>
                          <a:cs typeface="Calibri" panose="020F0502020204030204" pitchFamily="34" charset="0"/>
                        </a:rPr>
                        <a:t>c.</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Has </a:t>
                      </a:r>
                      <a:r>
                        <a:rPr lang="en-US" sz="1600" kern="1200" dirty="0" err="1">
                          <a:solidFill>
                            <a:srgbClr val="0000CC"/>
                          </a:solidFill>
                          <a:latin typeface="Calibri" panose="020F0502020204030204" pitchFamily="34" charset="0"/>
                          <a:ea typeface="+mn-ea"/>
                          <a:cs typeface="Calibri" panose="020F0502020204030204" pitchFamily="34" charset="0"/>
                        </a:rPr>
                        <a:t>PDD</a:t>
                      </a:r>
                      <a:r>
                        <a:rPr lang="en-US" sz="1600" kern="1200" dirty="0">
                          <a:solidFill>
                            <a:srgbClr val="0000CC"/>
                          </a:solidFill>
                          <a:latin typeface="Calibri" panose="020F0502020204030204" pitchFamily="34" charset="0"/>
                          <a:ea typeface="+mn-ea"/>
                          <a:cs typeface="Calibri" panose="020F0502020204030204" pitchFamily="34" charset="0"/>
                        </a:rPr>
                        <a:t> (Project Design Document) been prepared?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0531527"/>
                  </a:ext>
                </a:extLst>
              </a:tr>
              <a:tr h="1493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013730039"/>
                  </a:ext>
                </a:extLst>
              </a:tr>
              <a:tr h="149352">
                <a:tc>
                  <a:txBody>
                    <a:bodyPr/>
                    <a:lstStyle/>
                    <a:p>
                      <a:pPr algn="ctr"/>
                      <a:r>
                        <a:rPr lang="en-US" sz="1600" kern="1200" dirty="0">
                          <a:solidFill>
                            <a:srgbClr val="0000CC"/>
                          </a:solidFill>
                          <a:latin typeface="Calibri" panose="020F0502020204030204" pitchFamily="34" charset="0"/>
                          <a:ea typeface="+mn-ea"/>
                          <a:cs typeface="Calibri" panose="020F0502020204030204" pitchFamily="34" charset="0"/>
                        </a:rPr>
                        <a:t>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600" kern="1200" dirty="0">
                          <a:solidFill>
                            <a:srgbClr val="0000CC"/>
                          </a:solidFill>
                          <a:latin typeface="Calibri" panose="020F0502020204030204" pitchFamily="34" charset="0"/>
                          <a:ea typeface="+mn-ea"/>
                          <a:cs typeface="Calibri" panose="020F0502020204030204" pitchFamily="34" charset="0"/>
                        </a:rPr>
                        <a:t>What is Carbon intensity? From your electricity generation projected (i.e. CO2 Tons/ MWH or Kg/ KWH)</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098088562"/>
                  </a:ext>
                </a:extLst>
              </a:tr>
              <a:tr h="1493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0.53 Tons/MWh of CO2.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4146729860"/>
                  </a:ext>
                </a:extLst>
              </a:tr>
              <a:tr h="149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e.</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CC"/>
                          </a:solidFill>
                          <a:latin typeface="Calibri" panose="020F0502020204030204" pitchFamily="34" charset="0"/>
                          <a:ea typeface="+mn-ea"/>
                          <a:cs typeface="Calibri" panose="020F0502020204030204" pitchFamily="34" charset="0"/>
                        </a:rPr>
                        <a:t>Amount of CO2 in Tons/year expected to be reduced from the baseline data available on the </a:t>
                      </a:r>
                      <a:r>
                        <a:rPr lang="en-US" sz="1600" kern="1200" dirty="0" err="1">
                          <a:solidFill>
                            <a:srgbClr val="0000CC"/>
                          </a:solidFill>
                          <a:latin typeface="Calibri" panose="020F0502020204030204" pitchFamily="34" charset="0"/>
                          <a:ea typeface="+mn-ea"/>
                          <a:cs typeface="Calibri" panose="020F0502020204030204" pitchFamily="34" charset="0"/>
                        </a:rPr>
                        <a:t>CEA?s</a:t>
                      </a:r>
                      <a:r>
                        <a:rPr lang="en-US" sz="1600" kern="1200" dirty="0">
                          <a:solidFill>
                            <a:srgbClr val="0000CC"/>
                          </a:solidFill>
                          <a:latin typeface="Calibri" panose="020F0502020204030204" pitchFamily="34" charset="0"/>
                          <a:ea typeface="+mn-ea"/>
                          <a:cs typeface="Calibri" panose="020F0502020204030204" pitchFamily="34" charset="0"/>
                        </a:rPr>
                        <a:t> web-site </a:t>
                      </a:r>
                      <a:r>
                        <a:rPr lang="en-US" sz="1600" kern="1200" dirty="0">
                          <a:solidFill>
                            <a:srgbClr val="0000CC"/>
                          </a:solidFill>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(www.cea.nic.in)</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859411325"/>
                  </a:ext>
                </a:extLst>
              </a:tr>
              <a:tr h="1493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kern="1200" dirty="0">
                          <a:solidFill>
                            <a:srgbClr val="008000"/>
                          </a:solidFill>
                          <a:latin typeface="Calibri" panose="020F0502020204030204" pitchFamily="34" charset="0"/>
                          <a:ea typeface="+mn-ea"/>
                          <a:cs typeface="Calibri" panose="020F0502020204030204" pitchFamily="34" charset="0"/>
                        </a:rPr>
                        <a:t>1448508 tons/year of CO2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697235917"/>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5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46</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489365"/>
          </a:xfrm>
          <a:prstGeom prst="rect">
            <a:avLst/>
          </a:prstGeom>
        </p:spPr>
        <p:txBody>
          <a:bodyPr wrap="square">
            <a:spAutoFit/>
          </a:bodyPr>
          <a:lstStyle/>
          <a:p>
            <a:pPr algn="ctr">
              <a:lnSpc>
                <a:spcPct val="114000"/>
              </a:lnSpc>
            </a:pPr>
            <a:r>
              <a:rPr lang="en-US" sz="2400" b="1" dirty="0">
                <a:solidFill>
                  <a:schemeClr val="tx2"/>
                </a:solidFill>
              </a:rPr>
              <a:t>Standard TOR compliance </a:t>
            </a:r>
            <a:r>
              <a:rPr lang="en-US" sz="1200" b="1" dirty="0">
                <a:solidFill>
                  <a:schemeClr val="tx2"/>
                </a:solidFill>
              </a:rPr>
              <a:t>(21 / 21 )</a:t>
            </a:r>
            <a:endParaRPr lang="en-IN" sz="1200" b="1" dirty="0">
              <a:solidFill>
                <a:schemeClr val="tx2"/>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596573360"/>
              </p:ext>
            </p:extLst>
          </p:nvPr>
        </p:nvGraphicFramePr>
        <p:xfrm>
          <a:off x="181428" y="533400"/>
          <a:ext cx="8818152" cy="5618734"/>
        </p:xfrm>
        <a:graphic>
          <a:graphicData uri="http://schemas.openxmlformats.org/drawingml/2006/table">
            <a:tbl>
              <a:tblPr firstRow="1" bandRow="1">
                <a:tableStyleId>{5940675A-B579-460E-94D1-54222C63F5DA}</a:tableStyleId>
              </a:tblPr>
              <a:tblGrid>
                <a:gridCol w="732972">
                  <a:extLst>
                    <a:ext uri="{9D8B030D-6E8A-4147-A177-3AD203B41FA5}">
                      <a16:colId xmlns:a16="http://schemas.microsoft.com/office/drawing/2014/main" val="20000"/>
                    </a:ext>
                  </a:extLst>
                </a:gridCol>
                <a:gridCol w="8085180">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dirty="0">
                          <a:solidFill>
                            <a:srgbClr val="0000CC"/>
                          </a:solidFill>
                          <a:latin typeface="Calibri" panose="020F0502020204030204" pitchFamily="34" charset="0"/>
                          <a:cs typeface="Calibri" panose="020F0502020204030204" pitchFamily="34" charset="0"/>
                        </a:rPr>
                        <a:t>2.</a:t>
                      </a:r>
                      <a:endParaRPr lang="en-IN" sz="1600" dirty="0">
                        <a:solidFill>
                          <a:srgbClr val="0000CC"/>
                        </a:solidFill>
                        <a:latin typeface="Calibri" panose="020F0502020204030204" pitchFamily="34" charset="0"/>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kern="1200" dirty="0">
                          <a:solidFill>
                            <a:srgbClr val="0000CC"/>
                          </a:solidFill>
                          <a:latin typeface="Calibri" panose="020F0502020204030204" pitchFamily="34" charset="0"/>
                          <a:ea typeface="+mn-ea"/>
                          <a:cs typeface="Calibri" panose="020F0502020204030204" pitchFamily="34" charset="0"/>
                        </a:rPr>
                        <a:t>Notwithstanding 1 (</a:t>
                      </a:r>
                      <a:r>
                        <a:rPr lang="en-US" sz="1600" kern="1200" dirty="0" err="1">
                          <a:solidFill>
                            <a:srgbClr val="0000CC"/>
                          </a:solidFill>
                          <a:latin typeface="Calibri" panose="020F0502020204030204" pitchFamily="34" charset="0"/>
                          <a:ea typeface="+mn-ea"/>
                          <a:cs typeface="Calibri" panose="020F0502020204030204" pitchFamily="34" charset="0"/>
                        </a:rPr>
                        <a:t>i</a:t>
                      </a:r>
                      <a:r>
                        <a:rPr lang="en-US" sz="1600" kern="1200" dirty="0">
                          <a:solidFill>
                            <a:srgbClr val="0000CC"/>
                          </a:solidFill>
                          <a:latin typeface="Calibri" panose="020F0502020204030204" pitchFamily="34" charset="0"/>
                          <a:ea typeface="+mn-ea"/>
                          <a:cs typeface="Calibri" panose="020F0502020204030204" pitchFamily="34" charset="0"/>
                        </a:rPr>
                        <a:t>) above, data on (d) &amp; (e) above shall be worked out and reported.</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Noted and followed.</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18</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algn="just" defTabSz="914400" rtl="0" eaLnBrk="1" latinLnBrk="0" hangingPunct="1"/>
                      <a:r>
                        <a:rPr lang="en-US" sz="1600" kern="1200" dirty="0">
                          <a:solidFill>
                            <a:srgbClr val="0000CC"/>
                          </a:solidFill>
                          <a:latin typeface="Calibri" panose="020F0502020204030204" pitchFamily="34" charset="0"/>
                          <a:ea typeface="+mn-ea"/>
                          <a:cs typeface="Calibri" panose="020F0502020204030204" pitchFamily="34" charset="0"/>
                        </a:rPr>
                        <a:t>The Environmental Clearance shall be applied only after fuel and water linkage are firmed up </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70840">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Proposed unit has a coal linkage with </a:t>
                      </a: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(LOA dated 20th Dec 2019 )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Proposed unit has Water allocation by </a:t>
                      </a:r>
                      <a:r>
                        <a:rPr lang="en-IN" sz="1600" kern="1200" dirty="0">
                          <a:solidFill>
                            <a:srgbClr val="008000"/>
                          </a:solidFill>
                          <a:latin typeface="Calibri" panose="020F0502020204030204" pitchFamily="34" charset="0"/>
                          <a:ea typeface="+mn-ea"/>
                          <a:cs typeface="Calibri" panose="020F0502020204030204" pitchFamily="34" charset="0"/>
                        </a:rPr>
                        <a:t>Water Resources Department, Major Project Control Board, MP (Letter dated 07/03/2020)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5"/>
                  </a:ext>
                </a:extLst>
              </a:tr>
              <a:tr h="370840">
                <a:tc>
                  <a:txBody>
                    <a:bodyPr/>
                    <a:lstStyle/>
                    <a:p>
                      <a:r>
                        <a:rPr lang="en-US" sz="1600" b="1" kern="1200" dirty="0">
                          <a:solidFill>
                            <a:srgbClr val="008000"/>
                          </a:solidFill>
                          <a:latin typeface="Calibri" panose="020F0502020204030204" pitchFamily="34" charset="0"/>
                          <a:ea typeface="+mn-ea"/>
                          <a:cs typeface="Calibri" panose="020F0502020204030204" pitchFamily="34" charset="0"/>
                        </a:rPr>
                        <a:t>19</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IN" sz="1600" kern="1200" dirty="0">
                          <a:solidFill>
                            <a:srgbClr val="0000CC"/>
                          </a:solidFill>
                          <a:latin typeface="Calibri" panose="020F0502020204030204" pitchFamily="34" charset="0"/>
                          <a:ea typeface="+mn-ea"/>
                          <a:cs typeface="Calibri" panose="020F0502020204030204" pitchFamily="34" charset="0"/>
                        </a:rPr>
                        <a:t>After preparing the draft EIA (as per the generic structure prescribed in Appendix-II of the EIA Notification 2006) coving the above mentioned issues, the same shall be submitted to the </a:t>
                      </a:r>
                      <a:r>
                        <a:rPr lang="en-IN" sz="1600" kern="1200" dirty="0" err="1">
                          <a:solidFill>
                            <a:srgbClr val="0000CC"/>
                          </a:solidFill>
                          <a:latin typeface="Calibri" panose="020F0502020204030204" pitchFamily="34" charset="0"/>
                          <a:ea typeface="+mn-ea"/>
                          <a:cs typeface="Calibri" panose="020F0502020204030204" pitchFamily="34" charset="0"/>
                        </a:rPr>
                        <a:t>SPCB</a:t>
                      </a:r>
                      <a:r>
                        <a:rPr lang="en-IN" sz="1600" kern="1200" dirty="0">
                          <a:solidFill>
                            <a:srgbClr val="0000CC"/>
                          </a:solidFill>
                          <a:latin typeface="Calibri" panose="020F0502020204030204" pitchFamily="34" charset="0"/>
                          <a:ea typeface="+mn-ea"/>
                          <a:cs typeface="Calibri" panose="020F0502020204030204" pitchFamily="34" charset="0"/>
                        </a:rPr>
                        <a:t> for conducting the for conducting the public hearing as per procedure of EIA notification 2006. The issue emerged during public hearing shall be further incorporated in the draft EIA/ EMP report. The final EIA/ EMP report along with public hearing report and the Ministry for appraisal by Expert Appraisal committee for consideration of awarding environmental clearance under the provisions of Environmental Impact Assessment notification dated September 14,2006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3255609"/>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Draft EIA report as per TOR was submitted to SPCB for conducting the public hearing. PH was conducted on 17/12/2020. Issues during PH are incorporated in the draft EIA/ EMP report and Final EIA report prepared. Same is submitted to </a:t>
                      </a:r>
                      <a:r>
                        <a:rPr lang="en-US" sz="1600" kern="1200" dirty="0" err="1">
                          <a:solidFill>
                            <a:srgbClr val="008000"/>
                          </a:solidFill>
                          <a:latin typeface="Calibri" panose="020F0502020204030204" pitchFamily="34" charset="0"/>
                          <a:ea typeface="+mn-ea"/>
                          <a:cs typeface="Calibri" panose="020F0502020204030204" pitchFamily="34" charset="0"/>
                        </a:rPr>
                        <a:t>EAC</a:t>
                      </a:r>
                      <a:r>
                        <a:rPr lang="en-US" sz="1600" kern="1200" dirty="0">
                          <a:solidFill>
                            <a:srgbClr val="008000"/>
                          </a:solidFill>
                          <a:latin typeface="Calibri" panose="020F0502020204030204" pitchFamily="34" charset="0"/>
                          <a:ea typeface="+mn-ea"/>
                          <a:cs typeface="Calibri" panose="020F0502020204030204" pitchFamily="34" charset="0"/>
                        </a:rPr>
                        <a:t> committee for consideration of awarding environmental clearance.</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10794099"/>
                  </a:ext>
                </a:extLst>
              </a:tr>
              <a:tr h="370840">
                <a:tc>
                  <a:txBody>
                    <a:bodyPr/>
                    <a:lstStyle/>
                    <a:p>
                      <a:pPr>
                        <a:lnSpc>
                          <a:spcPct val="100000"/>
                        </a:lnSpc>
                        <a:spcBef>
                          <a:spcPts val="0"/>
                        </a:spcBef>
                      </a:pPr>
                      <a:r>
                        <a:rPr lang="en-US" sz="1600" b="1" kern="1200" dirty="0">
                          <a:solidFill>
                            <a:srgbClr val="008000"/>
                          </a:solidFill>
                          <a:latin typeface="Calibri" panose="020F0502020204030204" pitchFamily="34" charset="0"/>
                          <a:ea typeface="+mn-ea"/>
                          <a:cs typeface="Calibri" panose="020F0502020204030204" pitchFamily="34" charset="0"/>
                        </a:rPr>
                        <a:t>20</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a:lnSpc>
                          <a:spcPct val="100000"/>
                        </a:lnSpc>
                        <a:spcBef>
                          <a:spcPts val="0"/>
                        </a:spcBef>
                      </a:pPr>
                      <a:r>
                        <a:rPr lang="en-US" sz="1600" kern="1200" dirty="0">
                          <a:solidFill>
                            <a:srgbClr val="0000CC"/>
                          </a:solidFill>
                          <a:latin typeface="Calibri" panose="020F0502020204030204" pitchFamily="34" charset="0"/>
                          <a:ea typeface="+mn-ea"/>
                          <a:cs typeface="Calibri" panose="020F0502020204030204" pitchFamily="34" charset="0"/>
                        </a:rPr>
                        <a:t>TOR prescribed shall be valid for a period of 3 years from the date of issue for submission of Final EIA / EMP report, after pubic heating </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30879856"/>
                  </a:ext>
                </a:extLst>
              </a:tr>
              <a:tr h="482854">
                <a:tc gridSpan="2">
                  <a:txBody>
                    <a:bodyPr/>
                    <a:lstStyle/>
                    <a:p>
                      <a:pPr>
                        <a:lnSpc>
                          <a:spcPct val="100000"/>
                        </a:lnSpc>
                        <a:spcBef>
                          <a:spcPts val="0"/>
                        </a:spcBef>
                      </a:pPr>
                      <a:r>
                        <a:rPr lang="en-US" sz="1600" kern="1200" dirty="0">
                          <a:solidFill>
                            <a:srgbClr val="008000"/>
                          </a:solidFill>
                          <a:latin typeface="Calibri" panose="020F0502020204030204" pitchFamily="34" charset="0"/>
                          <a:ea typeface="+mn-ea"/>
                          <a:cs typeface="Calibri" panose="020F0502020204030204" pitchFamily="34" charset="0"/>
                        </a:rPr>
                        <a:t>Noted and Final EIA report submitted before 3 years issue of TOR (TOR issued on 10/10/2019)</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891374145"/>
                  </a:ext>
                </a:extLst>
              </a:tr>
            </a:tbl>
          </a:graphicData>
        </a:graphic>
      </p:graphicFrame>
      <p:sp>
        <p:nvSpPr>
          <p:cNvPr id="22" name="Rectangle 21"/>
          <p:cNvSpPr/>
          <p:nvPr/>
        </p:nvSpPr>
        <p:spPr>
          <a:xfrm rot="16200000">
            <a:off x="4544274" y="-395020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11">
            <a:hlinkClick r:id="rId3" action="ppaction://hlinkfile"/>
            <a:extLst>
              <a:ext uri="{FF2B5EF4-FFF2-40B4-BE49-F238E27FC236}">
                <a16:creationId xmlns:a16="http://schemas.microsoft.com/office/drawing/2014/main" id="{990F0084-8FD2-4ED6-8CED-AFC1948E64DD}"/>
              </a:ext>
            </a:extLst>
          </p:cNvPr>
          <p:cNvSpPr/>
          <p:nvPr/>
        </p:nvSpPr>
        <p:spPr>
          <a:xfrm>
            <a:off x="8447330" y="45720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Arrow 11">
            <a:hlinkClick r:id="rId4" action="ppaction://hlinkfile"/>
            <a:extLst>
              <a:ext uri="{FF2B5EF4-FFF2-40B4-BE49-F238E27FC236}">
                <a16:creationId xmlns:a16="http://schemas.microsoft.com/office/drawing/2014/main" id="{8DB3660D-2C6A-4631-AC30-906AD297C3A4}"/>
              </a:ext>
            </a:extLst>
          </p:cNvPr>
          <p:cNvSpPr/>
          <p:nvPr/>
        </p:nvSpPr>
        <p:spPr>
          <a:xfrm>
            <a:off x="7086600" y="16764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ight Arrow 11">
            <a:hlinkClick r:id="rId5" action="ppaction://hlinkfile"/>
            <a:extLst>
              <a:ext uri="{FF2B5EF4-FFF2-40B4-BE49-F238E27FC236}">
                <a16:creationId xmlns:a16="http://schemas.microsoft.com/office/drawing/2014/main" id="{3AF4DA55-7768-40F2-9E60-EDC7C8352A8D}"/>
              </a:ext>
            </a:extLst>
          </p:cNvPr>
          <p:cNvSpPr/>
          <p:nvPr/>
        </p:nvSpPr>
        <p:spPr>
          <a:xfrm>
            <a:off x="7162800" y="22098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37518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1828800"/>
            <a:ext cx="7315200" cy="1772793"/>
          </a:xfrm>
          <a:prstGeom prst="rect">
            <a:avLst/>
          </a:prstGeom>
        </p:spPr>
        <p:txBody>
          <a:bodyPr wrap="square">
            <a:spAutoFit/>
          </a:bodyPr>
          <a:lstStyle/>
          <a:p>
            <a:pPr marL="457200" indent="6350" algn="ctr">
              <a:lnSpc>
                <a:spcPct val="130000"/>
              </a:lnSpc>
              <a:defRPr/>
            </a:pPr>
            <a:r>
              <a:rPr lang="en-US" altLang="zh-CN" sz="2800" b="1" dirty="0">
                <a:solidFill>
                  <a:srgbClr val="00B050"/>
                </a:solidFill>
                <a:latin typeface="Trebuchet MS" pitchFamily="34" charset="0"/>
                <a:cs typeface="Arial" charset="0"/>
              </a:rPr>
              <a:t>Honorable Expert Appraisal Committee is requested to grant EC for proposed project </a:t>
            </a:r>
            <a:endParaRPr lang="en-US" sz="2800" dirty="0"/>
          </a:p>
        </p:txBody>
      </p:sp>
      <p:sp>
        <p:nvSpPr>
          <p:cNvPr id="11" name="Rectangle 5"/>
          <p:cNvSpPr>
            <a:spLocks noChangeArrowheads="1"/>
          </p:cNvSpPr>
          <p:nvPr/>
        </p:nvSpPr>
        <p:spPr bwMode="auto">
          <a:xfrm>
            <a:off x="2667006" y="4013538"/>
            <a:ext cx="3908827" cy="1015663"/>
          </a:xfrm>
          <a:prstGeom prst="rect">
            <a:avLst/>
          </a:prstGeom>
          <a:noFill/>
          <a:ln w="9525">
            <a:noFill/>
            <a:miter lim="800000"/>
            <a:headEnd/>
            <a:tailEnd/>
          </a:ln>
          <a:effectLst/>
        </p:spPr>
        <p:txBody>
          <a:bodyPr wrap="none" anchor="ctr">
            <a:spAutoFit/>
          </a:bodyPr>
          <a:lstStyle/>
          <a:p>
            <a:pPr eaLnBrk="0" hangingPunct="0">
              <a:defRPr/>
            </a:pPr>
            <a:r>
              <a:rPr lang="en-US" sz="6000" b="1" dirty="0">
                <a:ln>
                  <a:solidFill>
                    <a:srgbClr val="92D050"/>
                  </a:solidFill>
                </a:ln>
                <a:latin typeface="Trebuchet MS" pitchFamily="34" charset="0"/>
                <a:ea typeface="Times New Roman" pitchFamily="18" charset="0"/>
                <a:cs typeface="Arial" pitchFamily="34" charset="0"/>
              </a:rPr>
              <a:t>Thank You</a:t>
            </a:r>
            <a:endParaRPr lang="en-US" sz="3600" b="1" dirty="0">
              <a:ln>
                <a:solidFill>
                  <a:srgbClr val="92D050"/>
                </a:solidFill>
              </a:ln>
              <a:latin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47</a:t>
            </a:fld>
            <a:endParaRPr lang="en-US" sz="14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25489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bwMode="auto">
          <a:xfrm>
            <a:off x="389943" y="729996"/>
            <a:ext cx="8140537" cy="5759782"/>
          </a:xfrm>
          <a:prstGeom prst="rect">
            <a:avLst/>
          </a:prstGeom>
          <a:noFill/>
          <a:ln w="28575">
            <a:solidFill>
              <a:srgbClr val="00B400"/>
            </a:solidFill>
          </a:ln>
        </p:spPr>
      </p:pic>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latin typeface="+mj-lt"/>
              </a:rPr>
              <a:t>Topographical map – 5 km radius</a:t>
            </a:r>
          </a:p>
        </p:txBody>
      </p:sp>
      <p:sp>
        <p:nvSpPr>
          <p:cNvPr id="11" name="Right Arrow 10">
            <a:hlinkClick r:id="rId4" action="ppaction://hlinksldjump"/>
          </p:cNvPr>
          <p:cNvSpPr/>
          <p:nvPr/>
        </p:nvSpPr>
        <p:spPr>
          <a:xfrm rot="16200000">
            <a:off x="589019" y="5368971"/>
            <a:ext cx="849070" cy="393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496083" y="5967832"/>
            <a:ext cx="1428684" cy="276999"/>
          </a:xfrm>
          <a:prstGeom prst="rect">
            <a:avLst/>
          </a:prstGeom>
        </p:spPr>
        <p:txBody>
          <a:bodyPr wrap="square">
            <a:spAutoFit/>
          </a:bodyPr>
          <a:lstStyle/>
          <a:p>
            <a:pPr algn="ctr"/>
            <a:r>
              <a:rPr lang="en-IN" sz="1200" dirty="0">
                <a:latin typeface="Calibri" panose="020F0502020204030204" pitchFamily="34" charset="0"/>
                <a:cs typeface="Calibri" panose="020F0502020204030204" pitchFamily="34" charset="0"/>
              </a:rPr>
              <a:t>Topo map of 10 km  </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48</a:t>
            </a:fld>
            <a:endParaRPr lang="en-US" sz="1400" b="1" dirty="0">
              <a:solidFill>
                <a:schemeClr val="tx2"/>
              </a:solidFill>
              <a:latin typeface="Calibri" pitchFamily="34" charset="0"/>
              <a:cs typeface="Calibri" pitchFamily="34" charset="0"/>
            </a:endParaRPr>
          </a:p>
        </p:txBody>
      </p:sp>
      <p:sp>
        <p:nvSpPr>
          <p:cNvPr id="12" name="Right Arrow 11">
            <a:hlinkClick r:id="rId5" action="ppaction://hlinksldjump"/>
          </p:cNvPr>
          <p:cNvSpPr/>
          <p:nvPr/>
        </p:nvSpPr>
        <p:spPr>
          <a:xfrm rot="16200000">
            <a:off x="5380294" y="5211734"/>
            <a:ext cx="849070" cy="39374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195229" y="5829333"/>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Tree>
    <p:extLst>
      <p:ext uri="{BB962C8B-B14F-4D97-AF65-F5344CB8AC3E}">
        <p14:creationId xmlns:p14="http://schemas.microsoft.com/office/powerpoint/2010/main" val="4059631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Green Belt plan for the plant area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49</a:t>
            </a:fld>
            <a:endParaRPr lang="en-US" sz="1400" b="1" dirty="0">
              <a:solidFill>
                <a:schemeClr val="tx2"/>
              </a:solidFill>
              <a:latin typeface="Calibri" pitchFamily="34" charset="0"/>
              <a:cs typeface="Calibri" pitchFamily="34" charset="0"/>
            </a:endParaRPr>
          </a:p>
        </p:txBody>
      </p:sp>
      <p:pic>
        <p:nvPicPr>
          <p:cNvPr id="9" name="Picture 8">
            <a:extLst>
              <a:ext uri="{FF2B5EF4-FFF2-40B4-BE49-F238E27FC236}">
                <a16:creationId xmlns:a16="http://schemas.microsoft.com/office/drawing/2014/main" id="{18451353-90B2-4627-9514-51B847E296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543800" cy="5730873"/>
          </a:xfrm>
          <a:prstGeom prst="rect">
            <a:avLst/>
          </a:prstGeom>
          <a:noFill/>
          <a:ln w="19050">
            <a:solidFill>
              <a:schemeClr val="tx1"/>
            </a:solidFill>
          </a:ln>
        </p:spPr>
      </p:pic>
      <p:sp>
        <p:nvSpPr>
          <p:cNvPr id="10" name="Right Arrow 12">
            <a:hlinkClick r:id="rId4" action="ppaction://hlinksldjump"/>
            <a:extLst>
              <a:ext uri="{FF2B5EF4-FFF2-40B4-BE49-F238E27FC236}">
                <a16:creationId xmlns:a16="http://schemas.microsoft.com/office/drawing/2014/main" id="{755459C1-65DC-474B-B719-C6D728C4306A}"/>
              </a:ext>
            </a:extLst>
          </p:cNvPr>
          <p:cNvSpPr/>
          <p:nvPr/>
        </p:nvSpPr>
        <p:spPr>
          <a:xfrm>
            <a:off x="7572944" y="5204423"/>
            <a:ext cx="600521" cy="2404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61F7DF21-0AFF-497B-8405-5A54967D5396}"/>
              </a:ext>
            </a:extLst>
          </p:cNvPr>
          <p:cNvSpPr txBox="1"/>
          <p:nvPr/>
        </p:nvSpPr>
        <p:spPr>
          <a:xfrm>
            <a:off x="7004362" y="5406275"/>
            <a:ext cx="1169103" cy="276999"/>
          </a:xfrm>
          <a:prstGeom prst="rect">
            <a:avLst/>
          </a:prstGeom>
          <a:noFill/>
        </p:spPr>
        <p:txBody>
          <a:bodyPr wrap="none" rtlCol="0">
            <a:spAutoFit/>
          </a:bodyPr>
          <a:lstStyle/>
          <a:p>
            <a:pPr algn="ctr"/>
            <a:r>
              <a:rPr lang="en-US" sz="1000" dirty="0">
                <a:solidFill>
                  <a:schemeClr val="bg1"/>
                </a:solidFill>
              </a:rPr>
              <a:t>Back to TOR </a:t>
            </a:r>
            <a:r>
              <a:rPr lang="en-US" sz="1200" dirty="0">
                <a:solidFill>
                  <a:schemeClr val="bg1"/>
                </a:solidFill>
              </a:rPr>
              <a:t>point</a:t>
            </a:r>
            <a:endParaRPr lang="en-IN" sz="1200" dirty="0">
              <a:solidFill>
                <a:schemeClr val="bg1"/>
              </a:solidFill>
            </a:endParaRPr>
          </a:p>
        </p:txBody>
      </p:sp>
    </p:spTree>
    <p:extLst>
      <p:ext uri="{BB962C8B-B14F-4D97-AF65-F5344CB8AC3E}">
        <p14:creationId xmlns:p14="http://schemas.microsoft.com/office/powerpoint/2010/main" val="1018956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847879"/>
            <a:ext cx="8534400" cy="666721"/>
          </a:xfrm>
          <a:prstGeom prst="rect">
            <a:avLst/>
          </a:prstGeom>
        </p:spPr>
        <p:txBody>
          <a:bodyPr wrap="square">
            <a:spAutoFit/>
          </a:bodyPr>
          <a:lstStyle/>
          <a:p>
            <a:pPr marL="457200" indent="6350" algn="ctr" defTabSz="403225">
              <a:lnSpc>
                <a:spcPct val="130000"/>
              </a:lnSpc>
              <a:tabLst>
                <a:tab pos="444500" algn="l"/>
              </a:tabLst>
              <a:defRPr/>
            </a:pPr>
            <a:r>
              <a:rPr lang="en-US" sz="3200" b="1" dirty="0">
                <a:ln>
                  <a:solidFill>
                    <a:srgbClr val="92D050"/>
                  </a:solidFill>
                </a:ln>
                <a:solidFill>
                  <a:srgbClr val="008000"/>
                </a:solidFill>
                <a:latin typeface="Trebuchet MS" pitchFamily="34" charset="0"/>
                <a:ea typeface="Times New Roman" pitchFamily="18" charset="0"/>
                <a:cs typeface="Arial" pitchFamily="34" charset="0"/>
              </a:rPr>
              <a:t>A. Additional TOR Compliance </a:t>
            </a:r>
            <a:endParaRPr lang="en-IN" sz="3200" b="1" dirty="0">
              <a:ln>
                <a:solidFill>
                  <a:srgbClr val="92D050"/>
                </a:solidFill>
              </a:ln>
              <a:solidFill>
                <a:srgbClr val="008000"/>
              </a:solidFill>
              <a:latin typeface="Trebuchet MS" pitchFamily="34" charset="0"/>
              <a:ea typeface="Times New Roman" pitchFamily="18" charset="0"/>
              <a:cs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a:t>
            </a:fld>
            <a:endParaRPr lang="en-US" sz="14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553723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81385" y="6488113"/>
            <a:ext cx="421962" cy="571500"/>
          </a:xfrm>
          <a:prstGeom prst="rect">
            <a:avLst/>
          </a:prstGeom>
        </p:spPr>
        <p:txBody>
          <a:bodyPr/>
          <a:lstStyle/>
          <a:p>
            <a:pPr algn="r">
              <a:defRPr/>
            </a:pPr>
            <a:fld id="{D60D8303-5231-4792-A13A-42A809C05037}" type="slidenum">
              <a:rPr lang="en-US" sz="1400" smtClean="0">
                <a:latin typeface="+mn-lt"/>
              </a:rPr>
              <a:pPr algn="r">
                <a:defRPr/>
              </a:pPr>
              <a:t>50</a:t>
            </a:fld>
            <a:endParaRPr lang="en-US" sz="1400" dirty="0">
              <a:latin typeface="+mn-lt"/>
            </a:endParaRPr>
          </a:p>
        </p:txBody>
      </p:sp>
      <p:sp>
        <p:nvSpPr>
          <p:cNvPr id="10" name="Rectangle 2"/>
          <p:cNvSpPr txBox="1">
            <a:spLocks noChangeArrowheads="1"/>
          </p:cNvSpPr>
          <p:nvPr/>
        </p:nvSpPr>
        <p:spPr bwMode="auto">
          <a:xfrm>
            <a:off x="1" y="3"/>
            <a:ext cx="9144000" cy="64291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p>
            <a:pPr algn="ctr">
              <a:defRPr/>
            </a:pPr>
            <a:endParaRPr lang="en-US" sz="2800" dirty="0">
              <a:solidFill>
                <a:srgbClr val="FFFF00"/>
              </a:solidFill>
              <a:latin typeface="+mj-lt"/>
              <a:ea typeface="+mj-ea"/>
              <a:cs typeface="+mj-cs"/>
            </a:endParaRPr>
          </a:p>
          <a:p>
            <a:pPr algn="ctr">
              <a:defRPr/>
            </a:pPr>
            <a:r>
              <a:rPr lang="en-US" sz="2800" b="1" dirty="0">
                <a:solidFill>
                  <a:schemeClr val="tx2"/>
                </a:solidFill>
              </a:rPr>
              <a:t>Proposed project site photographs</a:t>
            </a:r>
          </a:p>
          <a:p>
            <a:pPr algn="ctr">
              <a:defRPr/>
            </a:pPr>
            <a:endParaRPr lang="en-US" sz="2800" dirty="0">
              <a:solidFill>
                <a:srgbClr val="FFFF00"/>
              </a:solidFill>
              <a:latin typeface="+mj-lt"/>
              <a:ea typeface="+mj-ea"/>
              <a:cs typeface="+mj-cs"/>
            </a:endParaRPr>
          </a:p>
        </p:txBody>
      </p:sp>
      <p:pic>
        <p:nvPicPr>
          <p:cNvPr id="1027" name="Picture 3"/>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3810000"/>
            <a:ext cx="4428000" cy="2988000"/>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8200" y="689376"/>
            <a:ext cx="4428000" cy="2988000"/>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6180" y="692696"/>
            <a:ext cx="4428000" cy="2988000"/>
          </a:xfrm>
          <a:prstGeom prst="rect">
            <a:avLst/>
          </a:prstGeom>
          <a:noFill/>
          <a:ln w="28575">
            <a:solidFill>
              <a:srgbClr val="00B050"/>
            </a:solidFill>
          </a:ln>
          <a:extLst>
            <a:ext uri="{909E8E84-426E-40DD-AFC4-6F175D3DCCD1}">
              <a14:hiddenFill xmlns:a14="http://schemas.microsoft.com/office/drawing/2010/main">
                <a:solidFill>
                  <a:srgbClr val="FFFFFF"/>
                </a:solidFill>
              </a14:hiddenFill>
            </a:ext>
          </a:extLst>
        </p:spPr>
      </p:pic>
      <p:pic>
        <p:nvPicPr>
          <p:cNvPr id="2"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657059" y="3810000"/>
            <a:ext cx="4374282" cy="2988000"/>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6200000">
            <a:off x="4520705" y="-4013696"/>
            <a:ext cx="10259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2">
            <a:hlinkClick r:id="rId7" action="ppaction://hlinksldjump"/>
            <a:extLst>
              <a:ext uri="{FF2B5EF4-FFF2-40B4-BE49-F238E27FC236}">
                <a16:creationId xmlns:a16="http://schemas.microsoft.com/office/drawing/2014/main" id="{D128A15F-7BFF-4820-8C7D-295C680D81D2}"/>
              </a:ext>
            </a:extLst>
          </p:cNvPr>
          <p:cNvSpPr/>
          <p:nvPr/>
        </p:nvSpPr>
        <p:spPr>
          <a:xfrm>
            <a:off x="7839643" y="4762806"/>
            <a:ext cx="600521" cy="24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2A2BB364-5884-471D-A888-8CFFBA640AF7}"/>
              </a:ext>
            </a:extLst>
          </p:cNvPr>
          <p:cNvSpPr txBox="1"/>
          <p:nvPr/>
        </p:nvSpPr>
        <p:spPr>
          <a:xfrm>
            <a:off x="7570789" y="5079485"/>
            <a:ext cx="1116011" cy="246221"/>
          </a:xfrm>
          <a:prstGeom prst="rect">
            <a:avLst/>
          </a:prstGeom>
          <a:noFill/>
        </p:spPr>
        <p:txBody>
          <a:bodyPr wrap="none" rtlCol="0">
            <a:spAutoFit/>
          </a:bodyPr>
          <a:lstStyle/>
          <a:p>
            <a:r>
              <a:rPr lang="en-US" sz="1000" dirty="0"/>
              <a:t>Back to TOR point</a:t>
            </a:r>
            <a:endParaRPr lang="en-IN" sz="1000" dirty="0"/>
          </a:p>
        </p:txBody>
      </p:sp>
    </p:spTree>
    <p:extLst>
      <p:ext uri="{BB962C8B-B14F-4D97-AF65-F5344CB8AC3E}">
        <p14:creationId xmlns:p14="http://schemas.microsoft.com/office/powerpoint/2010/main" val="25335085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1F9677D-4667-4902-9392-0218A1B50AE4}"/>
              </a:ext>
            </a:extLst>
          </p:cNvPr>
          <p:cNvGraphicFramePr>
            <a:graphicFrameLocks noGrp="1"/>
          </p:cNvGraphicFramePr>
          <p:nvPr>
            <p:extLst>
              <p:ext uri="{D42A27DB-BD31-4B8C-83A1-F6EECF244321}">
                <p14:modId xmlns:p14="http://schemas.microsoft.com/office/powerpoint/2010/main" val="2895206555"/>
              </p:ext>
            </p:extLst>
          </p:nvPr>
        </p:nvGraphicFramePr>
        <p:xfrm>
          <a:off x="228601" y="609600"/>
          <a:ext cx="8686799" cy="5820143"/>
        </p:xfrm>
        <a:graphic>
          <a:graphicData uri="http://schemas.openxmlformats.org/drawingml/2006/table">
            <a:tbl>
              <a:tblPr firstRow="1" firstCol="1" bandRow="1">
                <a:tableStyleId>{5940675A-B579-460E-94D1-54222C63F5DA}</a:tableStyleId>
              </a:tblPr>
              <a:tblGrid>
                <a:gridCol w="620486">
                  <a:extLst>
                    <a:ext uri="{9D8B030D-6E8A-4147-A177-3AD203B41FA5}">
                      <a16:colId xmlns:a16="http://schemas.microsoft.com/office/drawing/2014/main" val="3221852368"/>
                    </a:ext>
                  </a:extLst>
                </a:gridCol>
                <a:gridCol w="2835123">
                  <a:extLst>
                    <a:ext uri="{9D8B030D-6E8A-4147-A177-3AD203B41FA5}">
                      <a16:colId xmlns:a16="http://schemas.microsoft.com/office/drawing/2014/main" val="2546302832"/>
                    </a:ext>
                  </a:extLst>
                </a:gridCol>
                <a:gridCol w="868680">
                  <a:extLst>
                    <a:ext uri="{9D8B030D-6E8A-4147-A177-3AD203B41FA5}">
                      <a16:colId xmlns:a16="http://schemas.microsoft.com/office/drawing/2014/main" val="3349756998"/>
                    </a:ext>
                  </a:extLst>
                </a:gridCol>
                <a:gridCol w="1051102">
                  <a:extLst>
                    <a:ext uri="{9D8B030D-6E8A-4147-A177-3AD203B41FA5}">
                      <a16:colId xmlns:a16="http://schemas.microsoft.com/office/drawing/2014/main" val="2595167678"/>
                    </a:ext>
                  </a:extLst>
                </a:gridCol>
                <a:gridCol w="3311408">
                  <a:extLst>
                    <a:ext uri="{9D8B030D-6E8A-4147-A177-3AD203B41FA5}">
                      <a16:colId xmlns:a16="http://schemas.microsoft.com/office/drawing/2014/main" val="1505568236"/>
                    </a:ext>
                  </a:extLst>
                </a:gridCol>
              </a:tblGrid>
              <a:tr h="626102">
                <a:tc>
                  <a:txBody>
                    <a:bodyPr/>
                    <a:lstStyle/>
                    <a:p>
                      <a:pPr algn="ctr">
                        <a:lnSpc>
                          <a:spcPct val="90000"/>
                        </a:lnSpc>
                        <a:spcBef>
                          <a:spcPts val="0"/>
                        </a:spcBef>
                        <a:spcAft>
                          <a:spcPts val="0"/>
                        </a:spcAft>
                      </a:pPr>
                      <a:r>
                        <a:rPr lang="en-US" sz="1400" b="1" dirty="0">
                          <a:solidFill>
                            <a:schemeClr val="bg1"/>
                          </a:solidFill>
                          <a:effectLst/>
                        </a:rPr>
                        <a:t>S. No</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solidFill>
                      <a:schemeClr val="accent1"/>
                    </a:solidFill>
                  </a:tcPr>
                </a:tc>
                <a:tc>
                  <a:txBody>
                    <a:bodyPr/>
                    <a:lstStyle/>
                    <a:p>
                      <a:pPr algn="ctr">
                        <a:lnSpc>
                          <a:spcPct val="90000"/>
                        </a:lnSpc>
                        <a:spcBef>
                          <a:spcPts val="0"/>
                        </a:spcBef>
                        <a:spcAft>
                          <a:spcPts val="0"/>
                        </a:spcAft>
                      </a:pPr>
                      <a:r>
                        <a:rPr lang="en-US" sz="1400" b="1" dirty="0">
                          <a:solidFill>
                            <a:schemeClr val="bg1"/>
                          </a:solidFill>
                          <a:effectLst/>
                        </a:rPr>
                        <a:t>Activity</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solidFill>
                      <a:schemeClr val="accent1"/>
                    </a:solidFill>
                  </a:tcPr>
                </a:tc>
                <a:tc>
                  <a:txBody>
                    <a:bodyPr/>
                    <a:lstStyle/>
                    <a:p>
                      <a:pPr algn="ctr">
                        <a:lnSpc>
                          <a:spcPct val="90000"/>
                        </a:lnSpc>
                        <a:spcBef>
                          <a:spcPts val="0"/>
                        </a:spcBef>
                        <a:spcAft>
                          <a:spcPts val="0"/>
                        </a:spcAft>
                      </a:pPr>
                      <a:r>
                        <a:rPr lang="en-US" sz="1400" b="1" dirty="0">
                          <a:solidFill>
                            <a:schemeClr val="bg1"/>
                          </a:solidFill>
                          <a:effectLst/>
                        </a:rPr>
                        <a:t>Timeline* (months)</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solidFill>
                      <a:schemeClr val="accent1"/>
                    </a:solidFill>
                  </a:tcPr>
                </a:tc>
                <a:tc>
                  <a:txBody>
                    <a:bodyPr/>
                    <a:lstStyle/>
                    <a:p>
                      <a:pPr algn="ctr">
                        <a:lnSpc>
                          <a:spcPct val="90000"/>
                        </a:lnSpc>
                        <a:spcBef>
                          <a:spcPts val="0"/>
                        </a:spcBef>
                        <a:spcAft>
                          <a:spcPts val="0"/>
                        </a:spcAft>
                      </a:pPr>
                      <a:r>
                        <a:rPr lang="en-US" sz="1400" b="1" dirty="0">
                          <a:solidFill>
                            <a:schemeClr val="bg1"/>
                          </a:solidFill>
                          <a:effectLst/>
                        </a:rPr>
                        <a:t>ROM estimated  </a:t>
                      </a:r>
                      <a:endParaRPr lang="en-IN" sz="1400" b="1" dirty="0">
                        <a:solidFill>
                          <a:schemeClr val="bg1"/>
                        </a:solidFill>
                        <a:effectLst/>
                      </a:endParaRPr>
                    </a:p>
                    <a:p>
                      <a:pPr algn="ctr">
                        <a:lnSpc>
                          <a:spcPct val="90000"/>
                        </a:lnSpc>
                        <a:spcBef>
                          <a:spcPts val="0"/>
                        </a:spcBef>
                        <a:spcAft>
                          <a:spcPts val="0"/>
                        </a:spcAft>
                      </a:pPr>
                      <a:r>
                        <a:rPr lang="en-US" sz="1400" b="1" dirty="0">
                          <a:solidFill>
                            <a:schemeClr val="bg1"/>
                          </a:solidFill>
                          <a:effectLst/>
                        </a:rPr>
                        <a:t>( Rs. Lakhs)</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solidFill>
                      <a:schemeClr val="accent1"/>
                    </a:solidFill>
                  </a:tcPr>
                </a:tc>
                <a:tc>
                  <a:txBody>
                    <a:bodyPr/>
                    <a:lstStyle/>
                    <a:p>
                      <a:pPr algn="ctr">
                        <a:lnSpc>
                          <a:spcPct val="90000"/>
                        </a:lnSpc>
                        <a:spcBef>
                          <a:spcPts val="0"/>
                        </a:spcBef>
                        <a:spcAft>
                          <a:spcPts val="0"/>
                        </a:spcAft>
                      </a:pPr>
                      <a:r>
                        <a:rPr lang="en-US" sz="1400" b="1" dirty="0">
                          <a:solidFill>
                            <a:schemeClr val="bg1"/>
                          </a:solidFill>
                          <a:effectLst/>
                        </a:rPr>
                        <a:t>Remarks</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solidFill>
                      <a:schemeClr val="accent1"/>
                    </a:solidFill>
                  </a:tcPr>
                </a:tc>
                <a:extLst>
                  <a:ext uri="{0D108BD9-81ED-4DB2-BD59-A6C34878D82A}">
                    <a16:rowId xmlns:a16="http://schemas.microsoft.com/office/drawing/2014/main" val="2349749421"/>
                  </a:ext>
                </a:extLst>
              </a:tr>
              <a:tr h="502346">
                <a:tc>
                  <a:txBody>
                    <a:bodyPr/>
                    <a:lstStyle/>
                    <a:p>
                      <a:pPr algn="ctr">
                        <a:lnSpc>
                          <a:spcPct val="90000"/>
                        </a:lnSpc>
                        <a:spcBef>
                          <a:spcPts val="0"/>
                        </a:spcBef>
                        <a:spcAft>
                          <a:spcPts val="0"/>
                        </a:spcAft>
                      </a:pPr>
                      <a:r>
                        <a:rPr lang="en-US" sz="1400">
                          <a:effectLst/>
                        </a:rPr>
                        <a:t>1</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dirty="0">
                          <a:effectLst/>
                        </a:rPr>
                        <a:t>Topographic survey for mapping Lake  boundary as per revenue records along with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15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a:effectLst/>
                        </a:rPr>
                        <a:t>MPPGCL will hire an approved Surveying agency to map the lake. MPPGCL will work with revenue department to secure the boundaries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1945984331"/>
                  </a:ext>
                </a:extLst>
              </a:tr>
              <a:tr h="502346">
                <a:tc>
                  <a:txBody>
                    <a:bodyPr/>
                    <a:lstStyle/>
                    <a:p>
                      <a:pPr algn="ctr">
                        <a:lnSpc>
                          <a:spcPct val="90000"/>
                        </a:lnSpc>
                        <a:spcBef>
                          <a:spcPts val="0"/>
                        </a:spcBef>
                        <a:spcAft>
                          <a:spcPts val="0"/>
                        </a:spcAft>
                      </a:pPr>
                      <a:r>
                        <a:rPr lang="en-US" sz="1400">
                          <a:effectLst/>
                        </a:rPr>
                        <a:t>2</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dirty="0">
                          <a:effectLst/>
                        </a:rPr>
                        <a:t>De-silting/ dredging of lake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2</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35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a:effectLst/>
                        </a:rPr>
                        <a:t>De-silting of lake area will be taken up during summary season. Silt generated will be used for bund and Recreational area development.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2094344996"/>
                  </a:ext>
                </a:extLst>
              </a:tr>
              <a:tr h="502346">
                <a:tc>
                  <a:txBody>
                    <a:bodyPr/>
                    <a:lstStyle/>
                    <a:p>
                      <a:pPr algn="ctr">
                        <a:lnSpc>
                          <a:spcPct val="90000"/>
                        </a:lnSpc>
                        <a:spcBef>
                          <a:spcPts val="0"/>
                        </a:spcBef>
                        <a:spcAft>
                          <a:spcPts val="0"/>
                        </a:spcAft>
                      </a:pPr>
                      <a:r>
                        <a:rPr lang="en-US" sz="1400">
                          <a:effectLst/>
                        </a:rPr>
                        <a:t>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dirty="0">
                          <a:effectLst/>
                        </a:rPr>
                        <a:t>Construction of Silt traps for storm water inlets</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dirty="0">
                          <a:effectLst/>
                        </a:rPr>
                        <a:t>3</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10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a:effectLst/>
                        </a:rPr>
                        <a:t>All storm water inlet points will be identified and silt traps will be constructed to reduce silting of the lake.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640981277"/>
                  </a:ext>
                </a:extLst>
              </a:tr>
              <a:tr h="502346">
                <a:tc>
                  <a:txBody>
                    <a:bodyPr/>
                    <a:lstStyle/>
                    <a:p>
                      <a:pPr algn="ctr">
                        <a:lnSpc>
                          <a:spcPct val="90000"/>
                        </a:lnSpc>
                        <a:spcBef>
                          <a:spcPts val="0"/>
                        </a:spcBef>
                        <a:spcAft>
                          <a:spcPts val="0"/>
                        </a:spcAft>
                      </a:pPr>
                      <a:r>
                        <a:rPr lang="en-US" sz="1400">
                          <a:effectLst/>
                        </a:rPr>
                        <a:t>4</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a:effectLst/>
                        </a:rPr>
                        <a:t>Strengthening of existing bunds and development of new bunds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dirty="0">
                          <a:effectLst/>
                        </a:rPr>
                        <a:t>50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a:effectLst/>
                        </a:rPr>
                        <a:t>Strength of existing bund and development of new bund all along the perimeter of water spread area will be carried out.</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2591830900"/>
                  </a:ext>
                </a:extLst>
              </a:tr>
              <a:tr h="331563">
                <a:tc>
                  <a:txBody>
                    <a:bodyPr/>
                    <a:lstStyle/>
                    <a:p>
                      <a:pPr algn="ctr">
                        <a:lnSpc>
                          <a:spcPct val="90000"/>
                        </a:lnSpc>
                        <a:spcBef>
                          <a:spcPts val="0"/>
                        </a:spcBef>
                        <a:spcAft>
                          <a:spcPts val="0"/>
                        </a:spcAft>
                      </a:pPr>
                      <a:r>
                        <a:rPr lang="en-US" sz="1400">
                          <a:effectLst/>
                        </a:rPr>
                        <a:t>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a:effectLst/>
                        </a:rPr>
                        <a:t>Steel/ Iron wire fencing (safety rails) of 3 m height around water body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1</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dirty="0">
                          <a:effectLst/>
                        </a:rPr>
                        <a:t>30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dirty="0">
                          <a:effectLst/>
                        </a:rPr>
                        <a:t>Location of fencing shown in the Figure 9.1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430274443"/>
                  </a:ext>
                </a:extLst>
              </a:tr>
              <a:tr h="843913">
                <a:tc>
                  <a:txBody>
                    <a:bodyPr/>
                    <a:lstStyle/>
                    <a:p>
                      <a:pPr algn="ctr">
                        <a:lnSpc>
                          <a:spcPct val="90000"/>
                        </a:lnSpc>
                        <a:spcBef>
                          <a:spcPts val="0"/>
                        </a:spcBef>
                        <a:spcAft>
                          <a:spcPts val="0"/>
                        </a:spcAft>
                      </a:pPr>
                      <a:r>
                        <a:rPr lang="en-US" sz="1400">
                          <a:effectLst/>
                        </a:rPr>
                        <a:t>6</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a:effectLst/>
                        </a:rPr>
                        <a:t>Development of identified area (about 17.3 acers)along NH for recreation purpose open to public  (Develop green belt, walk-ways provide provision for food stalls, children park)</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6</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90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dirty="0">
                          <a:effectLst/>
                        </a:rPr>
                        <a:t>Area to be developed is shown in the Figure 9.1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2769744675"/>
                  </a:ext>
                </a:extLst>
              </a:tr>
              <a:tr h="160780">
                <a:tc>
                  <a:txBody>
                    <a:bodyPr/>
                    <a:lstStyle/>
                    <a:p>
                      <a:pPr algn="ctr">
                        <a:lnSpc>
                          <a:spcPct val="90000"/>
                        </a:lnSpc>
                        <a:spcBef>
                          <a:spcPts val="0"/>
                        </a:spcBef>
                        <a:spcAft>
                          <a:spcPts val="0"/>
                        </a:spcAft>
                      </a:pPr>
                      <a:r>
                        <a:rPr lang="en-US" sz="1400">
                          <a:effectLst/>
                        </a:rPr>
                        <a:t>7</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nchor="ctr"/>
                </a:tc>
                <a:tc>
                  <a:txBody>
                    <a:bodyPr/>
                    <a:lstStyle/>
                    <a:p>
                      <a:pPr algn="just">
                        <a:lnSpc>
                          <a:spcPct val="90000"/>
                        </a:lnSpc>
                        <a:spcBef>
                          <a:spcPts val="0"/>
                        </a:spcBef>
                        <a:spcAft>
                          <a:spcPts val="0"/>
                        </a:spcAft>
                      </a:pPr>
                      <a:r>
                        <a:rPr lang="en-US" sz="1400">
                          <a:effectLst/>
                        </a:rPr>
                        <a:t>Boundary wall / grill for controlled access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a:effectLst/>
                        </a:rPr>
                        <a:t>20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dirty="0">
                          <a:effectLst/>
                        </a:rPr>
                        <a:t>Location of wall/ grill shown in the Figure 9.1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1072981338"/>
                  </a:ext>
                </a:extLst>
              </a:tr>
              <a:tr h="160780">
                <a:tc>
                  <a:txBody>
                    <a:bodyPr/>
                    <a:lstStyle/>
                    <a:p>
                      <a:pPr algn="just">
                        <a:lnSpc>
                          <a:spcPct val="90000"/>
                        </a:lnSpc>
                        <a:spcBef>
                          <a:spcPts val="0"/>
                        </a:spcBef>
                        <a:spcAft>
                          <a:spcPts val="0"/>
                        </a:spcAft>
                      </a:pPr>
                      <a:r>
                        <a:rPr lang="en-US" sz="1400">
                          <a:effectLst/>
                        </a:rPr>
                        <a:t>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b="1" dirty="0">
                          <a:effectLst/>
                        </a:rPr>
                        <a:t>Total</a:t>
                      </a:r>
                      <a:endParaRPr lang="en-IN" sz="1400" b="1"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b="1" dirty="0">
                          <a:effectLst/>
                        </a:rPr>
                        <a:t> </a:t>
                      </a:r>
                      <a:endParaRPr lang="en-IN" sz="1400" b="1"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ctr">
                        <a:lnSpc>
                          <a:spcPct val="90000"/>
                        </a:lnSpc>
                        <a:spcBef>
                          <a:spcPts val="0"/>
                        </a:spcBef>
                        <a:spcAft>
                          <a:spcPts val="0"/>
                        </a:spcAft>
                      </a:pPr>
                      <a:r>
                        <a:rPr lang="en-US" sz="1400" b="1" dirty="0">
                          <a:effectLst/>
                        </a:rPr>
                        <a:t>250</a:t>
                      </a:r>
                      <a:endParaRPr lang="en-IN" sz="1400" b="1"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a:txBody>
                    <a:bodyPr/>
                    <a:lstStyle/>
                    <a:p>
                      <a:pPr algn="just">
                        <a:lnSpc>
                          <a:spcPct val="90000"/>
                        </a:lnSpc>
                        <a:spcBef>
                          <a:spcPts val="0"/>
                        </a:spcBef>
                        <a:spcAft>
                          <a:spcPts val="0"/>
                        </a:spcAft>
                      </a:pPr>
                      <a:r>
                        <a:rPr lang="en-US" sz="1400" b="1" dirty="0">
                          <a:effectLst/>
                        </a:rPr>
                        <a:t>About 2.5 crores</a:t>
                      </a:r>
                      <a:endParaRPr lang="en-IN" sz="1400" b="1"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extLst>
                  <a:ext uri="{0D108BD9-81ED-4DB2-BD59-A6C34878D82A}">
                    <a16:rowId xmlns:a16="http://schemas.microsoft.com/office/drawing/2014/main" val="3979802119"/>
                  </a:ext>
                </a:extLst>
              </a:tr>
              <a:tr h="393441">
                <a:tc gridSpan="5">
                  <a:txBody>
                    <a:bodyPr/>
                    <a:lstStyle/>
                    <a:p>
                      <a:pPr algn="just">
                        <a:lnSpc>
                          <a:spcPct val="90000"/>
                        </a:lnSpc>
                        <a:spcBef>
                          <a:spcPts val="0"/>
                        </a:spcBef>
                        <a:spcAft>
                          <a:spcPts val="0"/>
                        </a:spcAft>
                      </a:pPr>
                      <a:r>
                        <a:rPr lang="en-US" sz="1400" dirty="0">
                          <a:effectLst/>
                        </a:rPr>
                        <a:t>* After approvals  </a:t>
                      </a:r>
                      <a:endParaRPr lang="en-IN" sz="1400" dirty="0">
                        <a:effectLst/>
                      </a:endParaRPr>
                    </a:p>
                    <a:p>
                      <a:pPr algn="just">
                        <a:lnSpc>
                          <a:spcPct val="90000"/>
                        </a:lnSpc>
                        <a:spcBef>
                          <a:spcPts val="0"/>
                        </a:spcBef>
                        <a:spcAft>
                          <a:spcPts val="0"/>
                        </a:spcAft>
                      </a:pPr>
                      <a:r>
                        <a:rPr lang="en-US" sz="1400" dirty="0">
                          <a:effectLst/>
                        </a:rPr>
                        <a:t>All cost are indicative and detailed estimates will be derived /provided after completion of Topo graphic study</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55690" marR="5569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01961672"/>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Action plan for lake rejuvenation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51</a:t>
            </a:fld>
            <a:endParaRPr lang="en-US" sz="1400" b="1" dirty="0">
              <a:solidFill>
                <a:schemeClr val="tx2"/>
              </a:solidFill>
              <a:latin typeface="Calibri" pitchFamily="34" charset="0"/>
              <a:cs typeface="Calibri" pitchFamily="34" charset="0"/>
            </a:endParaRPr>
          </a:p>
        </p:txBody>
      </p:sp>
      <p:sp>
        <p:nvSpPr>
          <p:cNvPr id="14" name="Right Arrow 12">
            <a:hlinkClick r:id="rId3" action="ppaction://hlinksldjump"/>
            <a:extLst>
              <a:ext uri="{FF2B5EF4-FFF2-40B4-BE49-F238E27FC236}">
                <a16:creationId xmlns:a16="http://schemas.microsoft.com/office/drawing/2014/main" id="{35982FA2-4267-4F72-A34F-43E3A71384A3}"/>
              </a:ext>
            </a:extLst>
          </p:cNvPr>
          <p:cNvSpPr/>
          <p:nvPr/>
        </p:nvSpPr>
        <p:spPr>
          <a:xfrm>
            <a:off x="7839643" y="4762806"/>
            <a:ext cx="600521" cy="24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A276C77C-CC21-4EA9-94FC-B0484B59DDDC}"/>
              </a:ext>
            </a:extLst>
          </p:cNvPr>
          <p:cNvSpPr txBox="1"/>
          <p:nvPr/>
        </p:nvSpPr>
        <p:spPr>
          <a:xfrm>
            <a:off x="7570789" y="5079485"/>
            <a:ext cx="1116011" cy="246221"/>
          </a:xfrm>
          <a:prstGeom prst="rect">
            <a:avLst/>
          </a:prstGeom>
          <a:noFill/>
        </p:spPr>
        <p:txBody>
          <a:bodyPr wrap="none" rtlCol="0">
            <a:spAutoFit/>
          </a:bodyPr>
          <a:lstStyle/>
          <a:p>
            <a:r>
              <a:rPr lang="en-US" sz="1000" dirty="0"/>
              <a:t>Back to TOR point</a:t>
            </a:r>
            <a:endParaRPr lang="en-IN" sz="1000" dirty="0"/>
          </a:p>
        </p:txBody>
      </p:sp>
    </p:spTree>
    <p:extLst>
      <p:ext uri="{BB962C8B-B14F-4D97-AF65-F5344CB8AC3E}">
        <p14:creationId xmlns:p14="http://schemas.microsoft.com/office/powerpoint/2010/main" val="3686062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Chachai Lake development plan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52</a:t>
            </a:fld>
            <a:endParaRPr lang="en-US" sz="1400" b="1" dirty="0">
              <a:solidFill>
                <a:schemeClr val="tx2"/>
              </a:solidFill>
              <a:latin typeface="Calibri" pitchFamily="34" charset="0"/>
              <a:cs typeface="Calibri" pitchFamily="34" charset="0"/>
            </a:endParaRPr>
          </a:p>
        </p:txBody>
      </p:sp>
      <p:sp>
        <p:nvSpPr>
          <p:cNvPr id="10" name="Right Arrow 12">
            <a:hlinkClick r:id="rId3" action="ppaction://hlinksldjump"/>
            <a:extLst>
              <a:ext uri="{FF2B5EF4-FFF2-40B4-BE49-F238E27FC236}">
                <a16:creationId xmlns:a16="http://schemas.microsoft.com/office/drawing/2014/main" id="{755459C1-65DC-474B-B719-C6D728C4306A}"/>
              </a:ext>
            </a:extLst>
          </p:cNvPr>
          <p:cNvSpPr/>
          <p:nvPr/>
        </p:nvSpPr>
        <p:spPr>
          <a:xfrm>
            <a:off x="7572944" y="5204423"/>
            <a:ext cx="600521" cy="24047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61F7DF21-0AFF-497B-8405-5A54967D5396}"/>
              </a:ext>
            </a:extLst>
          </p:cNvPr>
          <p:cNvSpPr txBox="1"/>
          <p:nvPr/>
        </p:nvSpPr>
        <p:spPr>
          <a:xfrm>
            <a:off x="7004362" y="5406275"/>
            <a:ext cx="1169103" cy="276999"/>
          </a:xfrm>
          <a:prstGeom prst="rect">
            <a:avLst/>
          </a:prstGeom>
          <a:noFill/>
        </p:spPr>
        <p:txBody>
          <a:bodyPr wrap="none" rtlCol="0">
            <a:spAutoFit/>
          </a:bodyPr>
          <a:lstStyle/>
          <a:p>
            <a:pPr algn="ctr"/>
            <a:r>
              <a:rPr lang="en-US" sz="1000" dirty="0">
                <a:solidFill>
                  <a:schemeClr val="bg1"/>
                </a:solidFill>
              </a:rPr>
              <a:t>Back to TOR </a:t>
            </a:r>
            <a:r>
              <a:rPr lang="en-US" sz="1200" dirty="0">
                <a:solidFill>
                  <a:schemeClr val="bg1"/>
                </a:solidFill>
              </a:rPr>
              <a:t>point</a:t>
            </a:r>
            <a:endParaRPr lang="en-IN" sz="1200" dirty="0">
              <a:solidFill>
                <a:schemeClr val="bg1"/>
              </a:solidFill>
            </a:endParaRPr>
          </a:p>
        </p:txBody>
      </p:sp>
      <p:pic>
        <p:nvPicPr>
          <p:cNvPr id="12" name="Picture 11">
            <a:extLst>
              <a:ext uri="{FF2B5EF4-FFF2-40B4-BE49-F238E27FC236}">
                <a16:creationId xmlns:a16="http://schemas.microsoft.com/office/drawing/2014/main" id="{69163084-F58A-4828-9743-5DDDAEE44A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4235" y="856615"/>
            <a:ext cx="7415530" cy="5144770"/>
          </a:xfrm>
          <a:prstGeom prst="rect">
            <a:avLst/>
          </a:prstGeom>
          <a:noFill/>
          <a:ln>
            <a:noFill/>
          </a:ln>
        </p:spPr>
      </p:pic>
      <p:sp>
        <p:nvSpPr>
          <p:cNvPr id="13" name="Right Arrow 12">
            <a:hlinkClick r:id="rId5" action="ppaction://hlinksldjump"/>
            <a:extLst>
              <a:ext uri="{FF2B5EF4-FFF2-40B4-BE49-F238E27FC236}">
                <a16:creationId xmlns:a16="http://schemas.microsoft.com/office/drawing/2014/main" id="{2234832E-441E-400B-9485-271D92EB2A24}"/>
              </a:ext>
            </a:extLst>
          </p:cNvPr>
          <p:cNvSpPr/>
          <p:nvPr/>
        </p:nvSpPr>
        <p:spPr>
          <a:xfrm>
            <a:off x="7126854" y="5990300"/>
            <a:ext cx="600521" cy="24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F8C2FCD6-A34C-4389-A47A-B0792CA9A31D}"/>
              </a:ext>
            </a:extLst>
          </p:cNvPr>
          <p:cNvSpPr txBox="1"/>
          <p:nvPr/>
        </p:nvSpPr>
        <p:spPr>
          <a:xfrm>
            <a:off x="6858000" y="6306979"/>
            <a:ext cx="1116011" cy="246221"/>
          </a:xfrm>
          <a:prstGeom prst="rect">
            <a:avLst/>
          </a:prstGeom>
          <a:noFill/>
        </p:spPr>
        <p:txBody>
          <a:bodyPr wrap="none" rtlCol="0">
            <a:spAutoFit/>
          </a:bodyPr>
          <a:lstStyle/>
          <a:p>
            <a:r>
              <a:rPr lang="en-US" sz="1000" dirty="0"/>
              <a:t>Back to TOR point</a:t>
            </a:r>
            <a:endParaRPr lang="en-IN" sz="1000" dirty="0"/>
          </a:p>
        </p:txBody>
      </p:sp>
    </p:spTree>
    <p:extLst>
      <p:ext uri="{BB962C8B-B14F-4D97-AF65-F5344CB8AC3E}">
        <p14:creationId xmlns:p14="http://schemas.microsoft.com/office/powerpoint/2010/main" val="1645288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00CC"/>
                </a:solidFill>
                <a:latin typeface="+mj-lt"/>
              </a:rPr>
              <a:t>Satellite imagery of the study area</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53</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304962" y="610296"/>
            <a:ext cx="8596475" cy="6082607"/>
          </a:xfrm>
          <a:prstGeom prst="rect">
            <a:avLst/>
          </a:prstGeom>
          <a:noFill/>
          <a:ln w="28575">
            <a:solidFill>
              <a:schemeClr val="accent1"/>
            </a:solidFill>
          </a:ln>
        </p:spPr>
      </p:pic>
      <p:sp>
        <p:nvSpPr>
          <p:cNvPr id="11" name="Right Arrow 11">
            <a:hlinkClick r:id="rId4" action="ppaction://hlinksldjump"/>
            <a:extLst>
              <a:ext uri="{FF2B5EF4-FFF2-40B4-BE49-F238E27FC236}">
                <a16:creationId xmlns:a16="http://schemas.microsoft.com/office/drawing/2014/main" id="{D26F67FF-ED17-42F9-BE51-4658B5EB4208}"/>
              </a:ext>
            </a:extLst>
          </p:cNvPr>
          <p:cNvSpPr/>
          <p:nvPr/>
        </p:nvSpPr>
        <p:spPr>
          <a:xfrm rot="16200000">
            <a:off x="825507" y="3656664"/>
            <a:ext cx="849070" cy="393743"/>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9721F94-1FAE-45E5-9BDF-18217995E6A1}"/>
              </a:ext>
            </a:extLst>
          </p:cNvPr>
          <p:cNvSpPr/>
          <p:nvPr/>
        </p:nvSpPr>
        <p:spPr>
          <a:xfrm>
            <a:off x="533400" y="4588339"/>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Tree>
    <p:extLst>
      <p:ext uri="{BB962C8B-B14F-4D97-AF65-F5344CB8AC3E}">
        <p14:creationId xmlns:p14="http://schemas.microsoft.com/office/powerpoint/2010/main" val="1923667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00CC"/>
                </a:solidFill>
                <a:latin typeface="+mj-lt"/>
              </a:rPr>
              <a:t>Satellite imagery of the study area</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54</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304963" y="610296"/>
            <a:ext cx="8596473" cy="6082607"/>
          </a:xfrm>
          <a:prstGeom prst="rect">
            <a:avLst/>
          </a:prstGeom>
          <a:noFill/>
          <a:ln w="28575">
            <a:solidFill>
              <a:schemeClr val="accent1"/>
            </a:solidFill>
          </a:ln>
        </p:spPr>
      </p:pic>
      <p:sp>
        <p:nvSpPr>
          <p:cNvPr id="11" name="Right Arrow 11">
            <a:hlinkClick r:id="rId4" action="ppaction://hlinksldjump"/>
            <a:extLst>
              <a:ext uri="{FF2B5EF4-FFF2-40B4-BE49-F238E27FC236}">
                <a16:creationId xmlns:a16="http://schemas.microsoft.com/office/drawing/2014/main" id="{D26F67FF-ED17-42F9-BE51-4658B5EB4208}"/>
              </a:ext>
            </a:extLst>
          </p:cNvPr>
          <p:cNvSpPr/>
          <p:nvPr/>
        </p:nvSpPr>
        <p:spPr>
          <a:xfrm rot="16200000">
            <a:off x="381937" y="4117579"/>
            <a:ext cx="849070" cy="39374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9721F94-1FAE-45E5-9BDF-18217995E6A1}"/>
              </a:ext>
            </a:extLst>
          </p:cNvPr>
          <p:cNvSpPr/>
          <p:nvPr/>
        </p:nvSpPr>
        <p:spPr>
          <a:xfrm>
            <a:off x="393744" y="4747995"/>
            <a:ext cx="1219200" cy="276999"/>
          </a:xfrm>
          <a:prstGeom prst="rect">
            <a:avLst/>
          </a:prstGeom>
        </p:spPr>
        <p:txBody>
          <a:bodyPr wrap="square">
            <a:spAutoFit/>
          </a:bodyPr>
          <a:lstStyle/>
          <a:p>
            <a:r>
              <a:rPr lang="en-IN" sz="1200" dirty="0">
                <a:solidFill>
                  <a:schemeClr val="bg1"/>
                </a:solidFill>
                <a:latin typeface="Calibri" pitchFamily="34" charset="0"/>
                <a:cs typeface="Calibri" pitchFamily="34" charset="0"/>
              </a:rPr>
              <a:t>Back to TOR Q</a:t>
            </a:r>
          </a:p>
        </p:txBody>
      </p:sp>
    </p:spTree>
    <p:extLst>
      <p:ext uri="{BB962C8B-B14F-4D97-AF65-F5344CB8AC3E}">
        <p14:creationId xmlns:p14="http://schemas.microsoft.com/office/powerpoint/2010/main" val="3729796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anilkumar.gadale\Desktop\CHACHAI\EIA\EIA Report\Report\Final Maps from Utham\Figure 2.1   ATPS site boundary and Ash pond location 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5949"/>
            <a:ext cx="8839200" cy="5601657"/>
          </a:xfrm>
          <a:prstGeom prst="rect">
            <a:avLst/>
          </a:prstGeom>
          <a:solidFill>
            <a:schemeClr val="tx1"/>
          </a:solidFill>
          <a:ln w="28575">
            <a:solidFill>
              <a:srgbClr val="00B400"/>
            </a:solidFill>
          </a:ln>
        </p:spPr>
      </p:pic>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Land area break up existing &amp; proposed plants  </a:t>
            </a:r>
          </a:p>
        </p:txBody>
      </p:sp>
      <p:sp>
        <p:nvSpPr>
          <p:cNvPr id="3" name="Slide Number Placeholder 2"/>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55</a:t>
            </a:fld>
            <a:endParaRPr lang="en-US" sz="1400" b="1" dirty="0">
              <a:solidFill>
                <a:schemeClr val="tx2"/>
              </a:solidFill>
              <a:latin typeface="Calibri" pitchFamily="34" charset="0"/>
              <a:cs typeface="Calibri" pitchFamily="34" charset="0"/>
            </a:endParaRPr>
          </a:p>
        </p:txBody>
      </p:sp>
      <p:sp>
        <p:nvSpPr>
          <p:cNvPr id="13" name="Right Arrow 12">
            <a:hlinkClick r:id="rId4" action="ppaction://hlinkfile"/>
          </p:cNvPr>
          <p:cNvSpPr/>
          <p:nvPr/>
        </p:nvSpPr>
        <p:spPr>
          <a:xfrm rot="5400000">
            <a:off x="3701990" y="1251010"/>
            <a:ext cx="548891" cy="33287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302264" y="1670064"/>
            <a:ext cx="1600200" cy="276999"/>
          </a:xfrm>
          <a:prstGeom prst="rect">
            <a:avLst/>
          </a:prstGeom>
        </p:spPr>
        <p:txBody>
          <a:bodyPr wrap="square">
            <a:spAutoFit/>
          </a:bodyPr>
          <a:lstStyle/>
          <a:p>
            <a:pPr algn="ctr"/>
            <a:r>
              <a:rPr lang="en-IN" sz="1200" b="1" dirty="0">
                <a:solidFill>
                  <a:schemeClr val="bg1"/>
                </a:solidFill>
                <a:latin typeface="Calibri" panose="020F0502020204030204" pitchFamily="34" charset="0"/>
                <a:cs typeface="Calibri" panose="020F0502020204030204" pitchFamily="34" charset="0"/>
              </a:rPr>
              <a:t>Map expansion</a:t>
            </a:r>
            <a:r>
              <a:rPr lang="en-IN" sz="1200" dirty="0">
                <a:latin typeface="Calibri" panose="020F0502020204030204" pitchFamily="34" charset="0"/>
                <a:cs typeface="Calibri" panose="020F0502020204030204" pitchFamily="34" charset="0"/>
              </a:rPr>
              <a:t> </a:t>
            </a:r>
          </a:p>
        </p:txBody>
      </p:sp>
      <p:sp>
        <p:nvSpPr>
          <p:cNvPr id="18" name="Right Arrow 11">
            <a:hlinkClick r:id="rId5" action="ppaction://hlinksldjump"/>
            <a:extLst>
              <a:ext uri="{FF2B5EF4-FFF2-40B4-BE49-F238E27FC236}">
                <a16:creationId xmlns:a16="http://schemas.microsoft.com/office/drawing/2014/main" id="{E024223E-FFA9-45D4-888D-979DB9F6B9E7}"/>
              </a:ext>
            </a:extLst>
          </p:cNvPr>
          <p:cNvSpPr/>
          <p:nvPr/>
        </p:nvSpPr>
        <p:spPr>
          <a:xfrm>
            <a:off x="2547877" y="6290761"/>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20173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37086" y="-3957966"/>
            <a:ext cx="69828" cy="890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Land area break up of proposed 1x660 MW unit   </a:t>
            </a:r>
          </a:p>
        </p:txBody>
      </p:sp>
      <p:sp>
        <p:nvSpPr>
          <p:cNvPr id="3" name="Slide Number Placeholder 2"/>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56</a:t>
            </a:fld>
            <a:endParaRPr lang="en-US" sz="1400" b="1" dirty="0">
              <a:solidFill>
                <a:schemeClr val="tx2"/>
              </a:solidFill>
              <a:latin typeface="Calibri" pitchFamily="34" charset="0"/>
              <a:cs typeface="Calibri" pitchFamily="34" charset="0"/>
            </a:endParaRPr>
          </a:p>
        </p:txBody>
      </p:sp>
      <p:sp>
        <p:nvSpPr>
          <p:cNvPr id="17" name="Right Arrow 11">
            <a:hlinkClick r:id="rId3" action="ppaction://hlinkfile"/>
            <a:extLst>
              <a:ext uri="{FF2B5EF4-FFF2-40B4-BE49-F238E27FC236}">
                <a16:creationId xmlns:a16="http://schemas.microsoft.com/office/drawing/2014/main" id="{0741888F-5E7C-4CBA-B267-11B6A5E4E620}"/>
              </a:ext>
            </a:extLst>
          </p:cNvPr>
          <p:cNvSpPr/>
          <p:nvPr/>
        </p:nvSpPr>
        <p:spPr>
          <a:xfrm>
            <a:off x="7761530" y="45043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756BA772-3A54-43EE-9757-A292EEA5F24A}"/>
              </a:ext>
            </a:extLst>
          </p:cNvPr>
          <p:cNvSpPr txBox="1"/>
          <p:nvPr/>
        </p:nvSpPr>
        <p:spPr>
          <a:xfrm>
            <a:off x="3915600" y="6461973"/>
            <a:ext cx="185980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Additional ash pond location ,ap</a:t>
            </a:r>
            <a:endParaRPr lang="en-IN" sz="1000" dirty="0">
              <a:latin typeface="Calibri" panose="020F0502020204030204" pitchFamily="34" charset="0"/>
              <a:cs typeface="Calibri" panose="020F0502020204030204" pitchFamily="34" charset="0"/>
            </a:endParaRPr>
          </a:p>
        </p:txBody>
      </p:sp>
      <p:pic>
        <p:nvPicPr>
          <p:cNvPr id="22" name="Picture 8">
            <a:extLst>
              <a:ext uri="{FF2B5EF4-FFF2-40B4-BE49-F238E27FC236}">
                <a16:creationId xmlns:a16="http://schemas.microsoft.com/office/drawing/2014/main" id="{90023744-162A-4910-A930-9A26A85655C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8675" y="674586"/>
            <a:ext cx="8022587" cy="5667418"/>
          </a:xfrm>
          <a:prstGeom prst="rect">
            <a:avLst/>
          </a:prstGeom>
          <a:noFill/>
          <a:ln w="9525">
            <a:solidFill>
              <a:srgbClr val="0000CC"/>
            </a:solidFill>
            <a:miter lim="800000"/>
            <a:headEnd/>
            <a:tailEnd/>
          </a:ln>
        </p:spPr>
      </p:pic>
      <p:sp>
        <p:nvSpPr>
          <p:cNvPr id="23" name="TextBox 22">
            <a:extLst>
              <a:ext uri="{FF2B5EF4-FFF2-40B4-BE49-F238E27FC236}">
                <a16:creationId xmlns:a16="http://schemas.microsoft.com/office/drawing/2014/main" id="{23DB35CF-142A-4758-A6D9-2C1D93FCFE4D}"/>
              </a:ext>
            </a:extLst>
          </p:cNvPr>
          <p:cNvSpPr txBox="1"/>
          <p:nvPr/>
        </p:nvSpPr>
        <p:spPr>
          <a:xfrm>
            <a:off x="7319604" y="4732896"/>
            <a:ext cx="1671996" cy="369332"/>
          </a:xfrm>
          <a:prstGeom prst="rect">
            <a:avLst/>
          </a:prstGeom>
          <a:noFill/>
        </p:spPr>
        <p:txBody>
          <a:bodyPr wrap="none" rtlCol="0">
            <a:spAutoFit/>
          </a:bodyPr>
          <a:lstStyle/>
          <a:p>
            <a:r>
              <a:rPr lang="en-US" dirty="0"/>
              <a:t>Map expansion </a:t>
            </a:r>
            <a:endParaRPr lang="en-IN" dirty="0"/>
          </a:p>
        </p:txBody>
      </p:sp>
      <p:sp>
        <p:nvSpPr>
          <p:cNvPr id="13" name="Right Arrow 14">
            <a:hlinkClick r:id="rId5" action="ppaction://hlinksldjump"/>
            <a:extLst>
              <a:ext uri="{FF2B5EF4-FFF2-40B4-BE49-F238E27FC236}">
                <a16:creationId xmlns:a16="http://schemas.microsoft.com/office/drawing/2014/main" id="{B5CAB6B5-4FF2-432F-B0EE-2AA73F85F0F9}"/>
              </a:ext>
            </a:extLst>
          </p:cNvPr>
          <p:cNvSpPr/>
          <p:nvPr/>
        </p:nvSpPr>
        <p:spPr>
          <a:xfrm>
            <a:off x="457200" y="41148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4D82CEE9-4ADB-4DCC-8B95-C1252254721B}"/>
              </a:ext>
            </a:extLst>
          </p:cNvPr>
          <p:cNvSpPr txBox="1"/>
          <p:nvPr/>
        </p:nvSpPr>
        <p:spPr>
          <a:xfrm>
            <a:off x="366331" y="4388924"/>
            <a:ext cx="1111779" cy="276999"/>
          </a:xfrm>
          <a:prstGeom prst="rect">
            <a:avLst/>
          </a:prstGeom>
          <a:noFill/>
        </p:spPr>
        <p:txBody>
          <a:bodyPr wrap="none" rtlCol="0">
            <a:spAutoFit/>
          </a:bodyPr>
          <a:lstStyle/>
          <a:p>
            <a:r>
              <a:rPr lang="en-US" sz="1200" dirty="0"/>
              <a:t>Back to TOR Q </a:t>
            </a:r>
            <a:endParaRPr lang="en-IN" sz="1200" dirty="0"/>
          </a:p>
        </p:txBody>
      </p:sp>
    </p:spTree>
    <p:extLst>
      <p:ext uri="{BB962C8B-B14F-4D97-AF65-F5344CB8AC3E}">
        <p14:creationId xmlns:p14="http://schemas.microsoft.com/office/powerpoint/2010/main" val="1675038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57</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08365"/>
            <a:ext cx="8839200" cy="489365"/>
          </a:xfrm>
          <a:prstGeom prst="rect">
            <a:avLst/>
          </a:prstGeom>
        </p:spPr>
        <p:txBody>
          <a:bodyPr wrap="square">
            <a:spAutoFit/>
          </a:bodyPr>
          <a:lstStyle/>
          <a:p>
            <a:pPr algn="ctr">
              <a:lnSpc>
                <a:spcPct val="114000"/>
              </a:lnSpc>
            </a:pPr>
            <a:r>
              <a:rPr lang="en-US" sz="2400" b="1" dirty="0">
                <a:solidFill>
                  <a:schemeClr val="tx2"/>
                </a:solidFill>
              </a:rPr>
              <a:t>Fuel requirement  </a:t>
            </a:r>
            <a:endParaRPr lang="en-IN" sz="1200" b="1" dirty="0">
              <a:solidFill>
                <a:schemeClr val="tx2"/>
              </a:solidFill>
            </a:endParaRPr>
          </a:p>
        </p:txBody>
      </p:sp>
      <p:sp>
        <p:nvSpPr>
          <p:cNvPr id="22" name="Rectangle 21"/>
          <p:cNvSpPr/>
          <p:nvPr/>
        </p:nvSpPr>
        <p:spPr>
          <a:xfrm rot="16200000">
            <a:off x="4544274" y="-40046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1">
            <a:hlinkClick r:id="rId3" action="ppaction://hlinksldjump"/>
            <a:extLst>
              <a:ext uri="{FF2B5EF4-FFF2-40B4-BE49-F238E27FC236}">
                <a16:creationId xmlns:a16="http://schemas.microsoft.com/office/drawing/2014/main" id="{53BFE088-E7FE-42E4-B30D-097580687F0E}"/>
              </a:ext>
            </a:extLst>
          </p:cNvPr>
          <p:cNvSpPr/>
          <p:nvPr/>
        </p:nvSpPr>
        <p:spPr>
          <a:xfrm>
            <a:off x="8175195" y="4791326"/>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90CA866C-2689-421D-AD7F-0F61E8E724A0}"/>
              </a:ext>
            </a:extLst>
          </p:cNvPr>
          <p:cNvSpPr txBox="1"/>
          <p:nvPr/>
        </p:nvSpPr>
        <p:spPr>
          <a:xfrm>
            <a:off x="7949723" y="5097018"/>
            <a:ext cx="1076513" cy="276999"/>
          </a:xfrm>
          <a:prstGeom prst="rect">
            <a:avLst/>
          </a:prstGeom>
          <a:noFill/>
        </p:spPr>
        <p:txBody>
          <a:bodyPr wrap="none" rtlCol="0">
            <a:spAutoFit/>
          </a:bodyPr>
          <a:lstStyle/>
          <a:p>
            <a:r>
              <a:rPr lang="en-US" sz="1200" dirty="0"/>
              <a:t>Back to TOR Q</a:t>
            </a:r>
            <a:endParaRPr lang="en-IN" sz="1200" dirty="0"/>
          </a:p>
        </p:txBody>
      </p:sp>
      <p:graphicFrame>
        <p:nvGraphicFramePr>
          <p:cNvPr id="8" name="Table 7">
            <a:extLst>
              <a:ext uri="{FF2B5EF4-FFF2-40B4-BE49-F238E27FC236}">
                <a16:creationId xmlns:a16="http://schemas.microsoft.com/office/drawing/2014/main" id="{C02E5CA4-86CC-464B-A987-052902D88E69}"/>
              </a:ext>
            </a:extLst>
          </p:cNvPr>
          <p:cNvGraphicFramePr>
            <a:graphicFrameLocks noGrp="1"/>
          </p:cNvGraphicFramePr>
          <p:nvPr>
            <p:extLst>
              <p:ext uri="{D42A27DB-BD31-4B8C-83A1-F6EECF244321}">
                <p14:modId xmlns:p14="http://schemas.microsoft.com/office/powerpoint/2010/main" val="4025246131"/>
              </p:ext>
            </p:extLst>
          </p:nvPr>
        </p:nvGraphicFramePr>
        <p:xfrm>
          <a:off x="304800" y="1155192"/>
          <a:ext cx="8229600" cy="2941320"/>
        </p:xfrm>
        <a:graphic>
          <a:graphicData uri="http://schemas.openxmlformats.org/drawingml/2006/table">
            <a:tbl>
              <a:tblPr firstRow="1" firstCol="1" bandRow="1">
                <a:tableStyleId>{5940675A-B579-460E-94D1-54222C63F5DA}</a:tableStyleId>
              </a:tblPr>
              <a:tblGrid>
                <a:gridCol w="577718">
                  <a:extLst>
                    <a:ext uri="{9D8B030D-6E8A-4147-A177-3AD203B41FA5}">
                      <a16:colId xmlns:a16="http://schemas.microsoft.com/office/drawing/2014/main" val="1415151570"/>
                    </a:ext>
                  </a:extLst>
                </a:gridCol>
                <a:gridCol w="2779959">
                  <a:extLst>
                    <a:ext uri="{9D8B030D-6E8A-4147-A177-3AD203B41FA5}">
                      <a16:colId xmlns:a16="http://schemas.microsoft.com/office/drawing/2014/main" val="2096933502"/>
                    </a:ext>
                  </a:extLst>
                </a:gridCol>
                <a:gridCol w="908548">
                  <a:extLst>
                    <a:ext uri="{9D8B030D-6E8A-4147-A177-3AD203B41FA5}">
                      <a16:colId xmlns:a16="http://schemas.microsoft.com/office/drawing/2014/main" val="3931255238"/>
                    </a:ext>
                  </a:extLst>
                </a:gridCol>
                <a:gridCol w="1166957">
                  <a:extLst>
                    <a:ext uri="{9D8B030D-6E8A-4147-A177-3AD203B41FA5}">
                      <a16:colId xmlns:a16="http://schemas.microsoft.com/office/drawing/2014/main" val="344602423"/>
                    </a:ext>
                  </a:extLst>
                </a:gridCol>
                <a:gridCol w="906902">
                  <a:extLst>
                    <a:ext uri="{9D8B030D-6E8A-4147-A177-3AD203B41FA5}">
                      <a16:colId xmlns:a16="http://schemas.microsoft.com/office/drawing/2014/main" val="4015495609"/>
                    </a:ext>
                  </a:extLst>
                </a:gridCol>
                <a:gridCol w="1889516">
                  <a:extLst>
                    <a:ext uri="{9D8B030D-6E8A-4147-A177-3AD203B41FA5}">
                      <a16:colId xmlns:a16="http://schemas.microsoft.com/office/drawing/2014/main" val="856570956"/>
                    </a:ext>
                  </a:extLst>
                </a:gridCol>
              </a:tblGrid>
              <a:tr h="0">
                <a:tc>
                  <a:txBody>
                    <a:bodyPr/>
                    <a:lstStyle/>
                    <a:p>
                      <a:pPr algn="ctr">
                        <a:lnSpc>
                          <a:spcPct val="100000"/>
                        </a:lnSpc>
                        <a:spcBef>
                          <a:spcPts val="300"/>
                        </a:spcBef>
                        <a:spcAft>
                          <a:spcPts val="300"/>
                        </a:spcAft>
                        <a:tabLst>
                          <a:tab pos="1779905" algn="l"/>
                        </a:tabLst>
                      </a:pPr>
                      <a:r>
                        <a:rPr lang="en-US" sz="1800" b="1" dirty="0" err="1">
                          <a:solidFill>
                            <a:schemeClr val="bg1"/>
                          </a:solidFill>
                          <a:effectLst/>
                          <a:latin typeface="Calibri" panose="020F0502020204030204" pitchFamily="34" charset="0"/>
                          <a:cs typeface="Calibri" panose="020F0502020204030204" pitchFamily="34" charset="0"/>
                        </a:rPr>
                        <a:t>Sno</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0000"/>
                        </a:lnSpc>
                        <a:spcBef>
                          <a:spcPts val="300"/>
                        </a:spcBef>
                        <a:spcAft>
                          <a:spcPts val="300"/>
                        </a:spcAft>
                        <a:tabLst>
                          <a:tab pos="1779905" algn="l"/>
                        </a:tabLst>
                      </a:pPr>
                      <a:r>
                        <a:rPr lang="en-US" sz="1800" b="1" dirty="0">
                          <a:solidFill>
                            <a:schemeClr val="bg1"/>
                          </a:solidFill>
                          <a:effectLst/>
                          <a:latin typeface="Calibri" panose="020F0502020204030204" pitchFamily="34" charset="0"/>
                          <a:cs typeface="Calibri" panose="020F0502020204030204" pitchFamily="34" charset="0"/>
                        </a:rPr>
                        <a:t>Particulars</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0000"/>
                        </a:lnSpc>
                        <a:spcBef>
                          <a:spcPts val="300"/>
                        </a:spcBef>
                        <a:spcAft>
                          <a:spcPts val="300"/>
                        </a:spcAft>
                        <a:tabLst>
                          <a:tab pos="1779905" algn="l"/>
                        </a:tabLst>
                      </a:pPr>
                      <a:r>
                        <a:rPr lang="en-US" sz="1800" b="1" dirty="0">
                          <a:solidFill>
                            <a:schemeClr val="bg1"/>
                          </a:solidFill>
                          <a:effectLst/>
                          <a:latin typeface="Calibri" panose="020F0502020204030204" pitchFamily="34" charset="0"/>
                          <a:cs typeface="Calibri" panose="020F0502020204030204" pitchFamily="34" charset="0"/>
                        </a:rPr>
                        <a:t>Worst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0000"/>
                        </a:lnSpc>
                        <a:spcBef>
                          <a:spcPts val="300"/>
                        </a:spcBef>
                        <a:spcAft>
                          <a:spcPts val="300"/>
                        </a:spcAft>
                        <a:tabLst>
                          <a:tab pos="1779905" algn="l"/>
                        </a:tabLst>
                      </a:pPr>
                      <a:r>
                        <a:rPr lang="en-US" sz="1800" b="1" dirty="0">
                          <a:solidFill>
                            <a:schemeClr val="bg1"/>
                          </a:solidFill>
                          <a:effectLst/>
                          <a:latin typeface="Calibri" panose="020F0502020204030204" pitchFamily="34" charset="0"/>
                          <a:cs typeface="Calibri" panose="020F0502020204030204" pitchFamily="34" charset="0"/>
                        </a:rPr>
                        <a:t>Designed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90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Other  </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90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Linkage coal / LOA</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3401731801"/>
                  </a:ext>
                </a:extLst>
              </a:tr>
              <a:tr h="0">
                <a:tc>
                  <a:txBody>
                    <a:bodyPr/>
                    <a:lstStyle/>
                    <a:p>
                      <a:pPr algn="ctr">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1</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Coal in required </a:t>
                      </a:r>
                      <a:r>
                        <a:rPr lang="en-US" sz="1800" dirty="0" err="1">
                          <a:effectLst/>
                          <a:latin typeface="Calibri" panose="020F0502020204030204" pitchFamily="34" charset="0"/>
                          <a:cs typeface="Calibri" panose="020F0502020204030204" pitchFamily="34" charset="0"/>
                        </a:rPr>
                        <a:t>MTPA</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300"/>
                        </a:spcBef>
                        <a:spcAft>
                          <a:spcPts val="300"/>
                        </a:spcAft>
                        <a:tabLst>
                          <a:tab pos="1779905" algn="l"/>
                        </a:tabLst>
                      </a:pPr>
                      <a:r>
                        <a:rPr lang="en-US" sz="1800">
                          <a:effectLst/>
                          <a:latin typeface="Calibri" panose="020F0502020204030204" pitchFamily="34" charset="0"/>
                          <a:cs typeface="Calibri" panose="020F0502020204030204" pitchFamily="34" charset="0"/>
                        </a:rPr>
                        <a:t>3.52</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3.22</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90000"/>
                        </a:lnSpc>
                        <a:spcAft>
                          <a:spcPts val="0"/>
                        </a:spcAft>
                        <a:tabLst>
                          <a:tab pos="1779905" algn="l"/>
                        </a:tabLst>
                      </a:pPr>
                      <a:r>
                        <a:rPr lang="en-US" sz="1800">
                          <a:effectLst/>
                          <a:latin typeface="+mj-lt"/>
                        </a:rPr>
                        <a:t>3.04</a:t>
                      </a:r>
                      <a:endParaRPr lang="en-IN" sz="1800">
                        <a:effectLst/>
                        <a:latin typeface="+mj-lt"/>
                        <a:ea typeface="Calibri" panose="020F0502020204030204" pitchFamily="34" charset="0"/>
                        <a:cs typeface="Gautami" panose="020B0502040204020203" pitchFamily="34" charset="0"/>
                      </a:endParaRPr>
                    </a:p>
                  </a:txBody>
                  <a:tcPr marL="68580" marR="68580" marT="0" marB="0"/>
                </a:tc>
                <a:tc>
                  <a:txBody>
                    <a:bodyPr/>
                    <a:lstStyle/>
                    <a:p>
                      <a:pPr algn="ctr">
                        <a:lnSpc>
                          <a:spcPct val="90000"/>
                        </a:lnSpc>
                        <a:spcAft>
                          <a:spcPts val="0"/>
                        </a:spcAft>
                        <a:tabLst>
                          <a:tab pos="1779905" algn="l"/>
                        </a:tabLst>
                      </a:pPr>
                      <a:r>
                        <a:rPr lang="en-US" sz="1800" dirty="0">
                          <a:effectLst/>
                          <a:latin typeface="+mj-lt"/>
                        </a:rPr>
                        <a:t>2.542*</a:t>
                      </a:r>
                      <a:endParaRPr lang="en-IN" sz="1800" dirty="0">
                        <a:effectLst/>
                        <a:latin typeface="+mj-lt"/>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518268123"/>
                  </a:ext>
                </a:extLst>
              </a:tr>
              <a:tr h="0">
                <a:tc>
                  <a:txBody>
                    <a:bodyPr/>
                    <a:lstStyle/>
                    <a:p>
                      <a:pPr algn="ctr">
                        <a:lnSpc>
                          <a:spcPct val="100000"/>
                        </a:lnSpc>
                        <a:spcBef>
                          <a:spcPts val="300"/>
                        </a:spcBef>
                        <a:spcAft>
                          <a:spcPts val="300"/>
                        </a:spcAft>
                        <a:tabLst>
                          <a:tab pos="1779905" algn="l"/>
                        </a:tabLst>
                      </a:pPr>
                      <a:r>
                        <a:rPr lang="en-US" sz="1800">
                          <a:effectLst/>
                          <a:latin typeface="Calibri" panose="020F0502020204030204" pitchFamily="34" charset="0"/>
                          <a:cs typeface="Calibri" panose="020F0502020204030204" pitchFamily="34" charset="0"/>
                        </a:rPr>
                        <a:t>2</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22225" algn="just">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Plant Load Factor (</a:t>
                      </a:r>
                      <a:r>
                        <a:rPr lang="en-US" sz="1800" dirty="0" err="1">
                          <a:effectLst/>
                          <a:latin typeface="Calibri" panose="020F0502020204030204" pitchFamily="34" charset="0"/>
                          <a:cs typeface="Calibri" panose="020F0502020204030204" pitchFamily="34" charset="0"/>
                        </a:rPr>
                        <a:t>PLF</a:t>
                      </a:r>
                      <a:r>
                        <a:rPr lang="en-US" sz="1800" dirty="0">
                          <a:effectLst/>
                          <a:latin typeface="Calibri" panose="020F0502020204030204" pitchFamily="34" charset="0"/>
                          <a:cs typeface="Calibri" panose="020F0502020204030204" pitchFamily="34" charset="0"/>
                        </a:rPr>
                        <a:t>)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4">
                  <a:txBody>
                    <a:bodyPr/>
                    <a:lstStyle/>
                    <a:p>
                      <a:pPr algn="ctr">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85%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11918029"/>
                  </a:ext>
                </a:extLst>
              </a:tr>
              <a:tr h="140208">
                <a:tc>
                  <a:txBody>
                    <a:bodyPr/>
                    <a:lstStyle/>
                    <a:p>
                      <a:pPr algn="ctr">
                        <a:lnSpc>
                          <a:spcPct val="100000"/>
                        </a:lnSpc>
                        <a:spcBef>
                          <a:spcPts val="300"/>
                        </a:spcBef>
                        <a:spcAft>
                          <a:spcPts val="300"/>
                        </a:spcAft>
                        <a:tabLst>
                          <a:tab pos="1779905" algn="l"/>
                        </a:tabLst>
                      </a:pPr>
                      <a:r>
                        <a:rPr lang="en-US" sz="1800">
                          <a:effectLst/>
                          <a:latin typeface="Calibri" panose="020F0502020204030204" pitchFamily="34" charset="0"/>
                          <a:cs typeface="Calibri" panose="020F0502020204030204" pitchFamily="34" charset="0"/>
                        </a:rPr>
                        <a:t>3</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22225" algn="just">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Station Heat Rate (kcal/kwh</a:t>
                      </a:r>
                      <a:r>
                        <a:rPr lang="en-IN" sz="1800" dirty="0">
                          <a:effectLst/>
                          <a:latin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4">
                  <a:txBody>
                    <a:bodyPr/>
                    <a:lstStyle/>
                    <a:p>
                      <a:pPr algn="ctr">
                        <a:lnSpc>
                          <a:spcPct val="100000"/>
                        </a:lnSpc>
                        <a:spcBef>
                          <a:spcPts val="300"/>
                        </a:spcBef>
                        <a:spcAft>
                          <a:spcPts val="300"/>
                        </a:spcAft>
                        <a:tabLst>
                          <a:tab pos="1779905" algn="l"/>
                        </a:tabLst>
                      </a:pPr>
                      <a:r>
                        <a:rPr lang="en-US" sz="1800" dirty="0">
                          <a:effectLst/>
                          <a:latin typeface="Calibri" panose="020F0502020204030204" pitchFamily="34" charset="0"/>
                          <a:cs typeface="Calibri" panose="020F0502020204030204" pitchFamily="34" charset="0"/>
                        </a:rPr>
                        <a:t>2292</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07209960"/>
                  </a:ext>
                </a:extLst>
              </a:tr>
              <a:tr h="0">
                <a:tc gridSpan="6">
                  <a:txBody>
                    <a:bodyPr/>
                    <a:lstStyle/>
                    <a:p>
                      <a:pPr indent="21590" algn="just">
                        <a:lnSpc>
                          <a:spcPct val="100000"/>
                        </a:lnSpc>
                        <a:spcBef>
                          <a:spcPts val="300"/>
                        </a:spcBef>
                        <a:spcAft>
                          <a:spcPts val="0"/>
                        </a:spcAft>
                        <a:tabLst>
                          <a:tab pos="1779905" algn="l"/>
                        </a:tabLst>
                      </a:pPr>
                      <a:r>
                        <a:rPr lang="en-US" sz="1400" dirty="0">
                          <a:effectLst/>
                          <a:latin typeface="Calibri" panose="020F0502020204030204" pitchFamily="34" charset="0"/>
                          <a:cs typeface="Calibri" panose="020F0502020204030204" pitchFamily="34" charset="0"/>
                        </a:rPr>
                        <a:t>Source: Project DPR</a:t>
                      </a:r>
                      <a:endParaRPr lang="en-IN" sz="1400" dirty="0">
                        <a:effectLst/>
                        <a:latin typeface="Calibri" panose="020F0502020204030204" pitchFamily="34" charset="0"/>
                        <a:cs typeface="Calibri" panose="020F0502020204030204" pitchFamily="34" charset="0"/>
                      </a:endParaRPr>
                    </a:p>
                    <a:p>
                      <a:pPr indent="10795" algn="just">
                        <a:lnSpc>
                          <a:spcPct val="100000"/>
                        </a:lnSpc>
                        <a:spcBef>
                          <a:spcPts val="300"/>
                        </a:spcBef>
                        <a:spcAft>
                          <a:spcPts val="0"/>
                        </a:spcAft>
                        <a:tabLst>
                          <a:tab pos="1779905" algn="l"/>
                        </a:tabLst>
                      </a:pPr>
                      <a:r>
                        <a:rPr lang="en-US" sz="1400" dirty="0">
                          <a:effectLst/>
                          <a:latin typeface="Calibri" panose="020F0502020204030204" pitchFamily="34" charset="0"/>
                          <a:cs typeface="Calibri" panose="020F0502020204030204" pitchFamily="34" charset="0"/>
                        </a:rPr>
                        <a:t>* Representative grade G11 (</a:t>
                      </a:r>
                      <a:r>
                        <a:rPr lang="en-US" sz="1400" dirty="0" err="1">
                          <a:effectLst/>
                          <a:latin typeface="Calibri" panose="020F0502020204030204" pitchFamily="34" charset="0"/>
                          <a:cs typeface="Calibri" panose="020F0502020204030204" pitchFamily="34" charset="0"/>
                        </a:rPr>
                        <a:t>GCV</a:t>
                      </a:r>
                      <a:r>
                        <a:rPr lang="en-US" sz="1400" dirty="0">
                          <a:effectLst/>
                          <a:latin typeface="Calibri" panose="020F0502020204030204" pitchFamily="34" charset="0"/>
                          <a:cs typeface="Calibri" panose="020F0502020204030204" pitchFamily="34" charset="0"/>
                        </a:rPr>
                        <a:t> range 4000-4300 Kcal/Kg); Indicative grade G9-G14; Annual coal consumption @85% </a:t>
                      </a:r>
                      <a:r>
                        <a:rPr lang="en-US" sz="1400" dirty="0" err="1">
                          <a:effectLst/>
                          <a:latin typeface="Calibri" panose="020F0502020204030204" pitchFamily="34" charset="0"/>
                          <a:cs typeface="Calibri" panose="020F0502020204030204" pitchFamily="34" charset="0"/>
                        </a:rPr>
                        <a:t>PLF</a:t>
                      </a:r>
                      <a:r>
                        <a:rPr lang="en-US" sz="1400" dirty="0">
                          <a:effectLst/>
                          <a:latin typeface="Calibri" panose="020F0502020204030204" pitchFamily="34" charset="0"/>
                          <a:cs typeface="Calibri" panose="020F0502020204030204" pitchFamily="34" charset="0"/>
                        </a:rPr>
                        <a:t> 4279 </a:t>
                      </a:r>
                      <a:r>
                        <a:rPr lang="en-US" sz="1400" dirty="0" err="1">
                          <a:effectLst/>
                          <a:latin typeface="Calibri" panose="020F0502020204030204" pitchFamily="34" charset="0"/>
                          <a:cs typeface="Calibri" panose="020F0502020204030204" pitchFamily="34" charset="0"/>
                        </a:rPr>
                        <a:t>TPA</a:t>
                      </a:r>
                      <a:r>
                        <a:rPr lang="en-US" sz="1400" dirty="0">
                          <a:effectLst/>
                          <a:latin typeface="Calibri" panose="020F0502020204030204" pitchFamily="34" charset="0"/>
                          <a:cs typeface="Calibri" panose="020F0502020204030204" pitchFamily="34" charset="0"/>
                        </a:rPr>
                        <a:t>/ MW; Normative requirement of 2.542 </a:t>
                      </a:r>
                      <a:r>
                        <a:rPr lang="en-US" sz="1400" dirty="0" err="1">
                          <a:effectLst/>
                          <a:latin typeface="Calibri" panose="020F0502020204030204" pitchFamily="34" charset="0"/>
                          <a:cs typeface="Calibri" panose="020F0502020204030204" pitchFamily="34" charset="0"/>
                        </a:rPr>
                        <a:t>MTPA</a:t>
                      </a:r>
                      <a:r>
                        <a:rPr lang="en-US" sz="1400" dirty="0">
                          <a:effectLst/>
                          <a:latin typeface="Calibri" panose="020F0502020204030204" pitchFamily="34" charset="0"/>
                          <a:cs typeface="Calibri" panose="020F0502020204030204" pitchFamily="34" charset="0"/>
                        </a:rPr>
                        <a:t> @90% as per CEA norm (MOM of 30</a:t>
                      </a:r>
                      <a:r>
                        <a:rPr lang="en-US" sz="1400" baseline="30000" dirty="0">
                          <a:effectLst/>
                          <a:latin typeface="Calibri" panose="020F0502020204030204" pitchFamily="34" charset="0"/>
                          <a:cs typeface="Calibri" panose="020F0502020204030204" pitchFamily="34" charset="0"/>
                        </a:rPr>
                        <a:t>th</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CLOA</a:t>
                      </a:r>
                      <a:r>
                        <a:rPr lang="en-US" sz="1400" dirty="0">
                          <a:effectLst/>
                          <a:latin typeface="Calibri" panose="020F0502020204030204" pitchFamily="34" charset="0"/>
                          <a:cs typeface="Calibri" panose="020F0502020204030204" pitchFamily="34" charset="0"/>
                        </a:rPr>
                        <a:t> meeting held on 20</a:t>
                      </a:r>
                      <a:r>
                        <a:rPr lang="en-US" sz="1400" baseline="30000" dirty="0">
                          <a:effectLst/>
                          <a:latin typeface="Calibri" panose="020F0502020204030204" pitchFamily="34" charset="0"/>
                          <a:cs typeface="Calibri" panose="020F0502020204030204" pitchFamily="34" charset="0"/>
                        </a:rPr>
                        <a:t>th</a:t>
                      </a:r>
                      <a:r>
                        <a:rPr lang="en-US" sz="1400" dirty="0">
                          <a:effectLst/>
                          <a:latin typeface="Calibri" panose="020F0502020204030204" pitchFamily="34" charset="0"/>
                          <a:cs typeface="Calibri" panose="020F0502020204030204" pitchFamily="34" charset="0"/>
                        </a:rPr>
                        <a:t> December 2019)</a:t>
                      </a:r>
                      <a:endParaRPr lang="en-IN" sz="1400" dirty="0">
                        <a:effectLst/>
                        <a:latin typeface="Calibri" panose="020F0502020204030204" pitchFamily="34" charset="0"/>
                        <a:cs typeface="Calibri" panose="020F0502020204030204" pitchFamily="34" charset="0"/>
                      </a:endParaRPr>
                    </a:p>
                    <a:p>
                      <a:pPr indent="21590" algn="just">
                        <a:lnSpc>
                          <a:spcPct val="100000"/>
                        </a:lnSpc>
                        <a:spcBef>
                          <a:spcPts val="300"/>
                        </a:spcBef>
                        <a:spcAft>
                          <a:spcPts val="0"/>
                        </a:spcAft>
                        <a:tabLst>
                          <a:tab pos="1779905" algn="l"/>
                        </a:tabLst>
                      </a:pPr>
                      <a:r>
                        <a:rPr lang="en-US" sz="1400" dirty="0">
                          <a:effectLst/>
                          <a:latin typeface="Calibri" panose="020F0502020204030204" pitchFamily="34" charset="0"/>
                          <a:cs typeface="Calibri" panose="020F0502020204030204" pitchFamily="34" charset="0"/>
                        </a:rPr>
                        <a:t>Note: For existing 1x210 MW unit Coal supply is 0.933 </a:t>
                      </a:r>
                      <a:r>
                        <a:rPr lang="en-US" sz="1400" dirty="0" err="1">
                          <a:effectLst/>
                          <a:latin typeface="Calibri" panose="020F0502020204030204" pitchFamily="34" charset="0"/>
                          <a:cs typeface="Calibri" panose="020F0502020204030204" pitchFamily="34" charset="0"/>
                        </a:rPr>
                        <a:t>MTPA</a:t>
                      </a:r>
                      <a:r>
                        <a:rPr lang="en-US" sz="1400" dirty="0">
                          <a:effectLst/>
                          <a:latin typeface="Calibri" panose="020F0502020204030204" pitchFamily="34" charset="0"/>
                          <a:cs typeface="Calibri" panose="020F0502020204030204" pitchFamily="34" charset="0"/>
                        </a:rPr>
                        <a:t> (</a:t>
                      </a:r>
                      <a:r>
                        <a:rPr lang="en-US" sz="1400" dirty="0" err="1">
                          <a:effectLst/>
                          <a:latin typeface="Calibri" panose="020F0502020204030204" pitchFamily="34" charset="0"/>
                          <a:cs typeface="Calibri" panose="020F0502020204030204" pitchFamily="34" charset="0"/>
                        </a:rPr>
                        <a:t>SECL</a:t>
                      </a:r>
                      <a:r>
                        <a:rPr lang="en-US" sz="1400" dirty="0">
                          <a:effectLst/>
                          <a:latin typeface="Calibri" panose="020F0502020204030204" pitchFamily="34" charset="0"/>
                          <a:cs typeface="Calibri" panose="020F0502020204030204" pitchFamily="34" charset="0"/>
                        </a:rPr>
                        <a:t> letter dated 27/09/2019 on revised </a:t>
                      </a:r>
                      <a:r>
                        <a:rPr lang="en-US" sz="1400" dirty="0" err="1">
                          <a:effectLst/>
                          <a:latin typeface="Calibri" panose="020F0502020204030204" pitchFamily="34" charset="0"/>
                          <a:cs typeface="Calibri" panose="020F0502020204030204" pitchFamily="34" charset="0"/>
                        </a:rPr>
                        <a:t>ACQ</a:t>
                      </a:r>
                      <a:r>
                        <a:rPr lang="en-US" sz="1400" dirty="0">
                          <a:effectLst/>
                          <a:latin typeface="Calibri" panose="020F0502020204030204" pitchFamily="34" charset="0"/>
                          <a:cs typeface="Calibri" panose="020F0502020204030204" pitchFamily="34" charset="0"/>
                        </a:rPr>
                        <a:t>)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57276769"/>
                  </a:ext>
                </a:extLst>
              </a:tr>
              <a:tr h="0">
                <a:tc gridSpan="6">
                  <a:txBody>
                    <a:bodyPr/>
                    <a:lstStyle/>
                    <a:p>
                      <a:pPr indent="21590" algn="just">
                        <a:lnSpc>
                          <a:spcPct val="100000"/>
                        </a:lnSpc>
                        <a:spcBef>
                          <a:spcPts val="600"/>
                        </a:spcBef>
                        <a:spcAft>
                          <a:spcPts val="0"/>
                        </a:spcAft>
                        <a:tabLst>
                          <a:tab pos="1779905" algn="l"/>
                        </a:tabLst>
                      </a:pPr>
                      <a:r>
                        <a:rPr lang="en-IN" sz="1400" kern="1200" dirty="0">
                          <a:solidFill>
                            <a:schemeClr val="tx1"/>
                          </a:solidFill>
                          <a:effectLst/>
                          <a:latin typeface="Calibri" panose="020F0502020204030204" pitchFamily="34" charset="0"/>
                          <a:ea typeface="+mn-ea"/>
                          <a:cs typeface="Calibri" panose="020F0502020204030204" pitchFamily="34" charset="0"/>
                        </a:rPr>
                        <a:t>Support fuel Light Diesel Oil (</a:t>
                      </a:r>
                      <a:r>
                        <a:rPr lang="en-IN" sz="1400" kern="1200" dirty="0" err="1">
                          <a:solidFill>
                            <a:schemeClr val="tx1"/>
                          </a:solidFill>
                          <a:effectLst/>
                          <a:latin typeface="Calibri" panose="020F0502020204030204" pitchFamily="34" charset="0"/>
                          <a:ea typeface="+mn-ea"/>
                          <a:cs typeface="Calibri" panose="020F0502020204030204" pitchFamily="34" charset="0"/>
                        </a:rPr>
                        <a:t>LDO</a:t>
                      </a:r>
                      <a:r>
                        <a:rPr lang="en-IN" sz="1400" kern="1200" dirty="0">
                          <a:solidFill>
                            <a:schemeClr val="tx1"/>
                          </a:solidFill>
                          <a:effectLst/>
                          <a:latin typeface="Calibri" panose="020F0502020204030204" pitchFamily="34" charset="0"/>
                          <a:ea typeface="+mn-ea"/>
                          <a:cs typeface="Calibri" panose="020F0502020204030204" pitchFamily="34" charset="0"/>
                        </a:rPr>
                        <a:t>) of 2730 KL per year @ 0.5 ml/kwh is required for Boiler start-up / support and for subsequent low load operations</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392970783"/>
                  </a:ext>
                </a:extLst>
              </a:tr>
            </a:tbl>
          </a:graphicData>
        </a:graphic>
      </p:graphicFrame>
      <p:sp>
        <p:nvSpPr>
          <p:cNvPr id="9" name="Rectangle 8">
            <a:extLst>
              <a:ext uri="{FF2B5EF4-FFF2-40B4-BE49-F238E27FC236}">
                <a16:creationId xmlns:a16="http://schemas.microsoft.com/office/drawing/2014/main" id="{847ADAA0-4995-4527-BB84-68F73840D718}"/>
              </a:ext>
            </a:extLst>
          </p:cNvPr>
          <p:cNvSpPr/>
          <p:nvPr/>
        </p:nvSpPr>
        <p:spPr>
          <a:xfrm>
            <a:off x="2295773" y="639264"/>
            <a:ext cx="3510576"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cs typeface="Calibri" panose="020F0502020204030204" pitchFamily="34" charset="0"/>
              </a:rPr>
              <a:t>Details of coal for 1x660 MW unit</a:t>
            </a:r>
            <a:endParaRPr lang="en-IN" dirty="0"/>
          </a:p>
        </p:txBody>
      </p:sp>
    </p:spTree>
    <p:extLst>
      <p:ext uri="{BB962C8B-B14F-4D97-AF65-F5344CB8AC3E}">
        <p14:creationId xmlns:p14="http://schemas.microsoft.com/office/powerpoint/2010/main" val="1563595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58</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08365"/>
            <a:ext cx="8839200" cy="489365"/>
          </a:xfrm>
          <a:prstGeom prst="rect">
            <a:avLst/>
          </a:prstGeom>
        </p:spPr>
        <p:txBody>
          <a:bodyPr wrap="square">
            <a:spAutoFit/>
          </a:bodyPr>
          <a:lstStyle/>
          <a:p>
            <a:pPr algn="ctr">
              <a:lnSpc>
                <a:spcPct val="114000"/>
              </a:lnSpc>
            </a:pPr>
            <a:r>
              <a:rPr lang="en-US" sz="2400" b="1" dirty="0">
                <a:solidFill>
                  <a:schemeClr val="tx2"/>
                </a:solidFill>
              </a:rPr>
              <a:t>Coal Analysis </a:t>
            </a:r>
            <a:endParaRPr lang="en-IN" sz="1200" b="1" dirty="0">
              <a:solidFill>
                <a:schemeClr val="tx2"/>
              </a:solidFill>
            </a:endParaRPr>
          </a:p>
        </p:txBody>
      </p:sp>
      <p:sp>
        <p:nvSpPr>
          <p:cNvPr id="22" name="Rectangle 21"/>
          <p:cNvSpPr/>
          <p:nvPr/>
        </p:nvSpPr>
        <p:spPr>
          <a:xfrm rot="16200000">
            <a:off x="4544274" y="-40046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53F07D50-4F04-44C4-8EA0-966C18B010BB}"/>
              </a:ext>
            </a:extLst>
          </p:cNvPr>
          <p:cNvGraphicFramePr>
            <a:graphicFrameLocks noGrp="1"/>
          </p:cNvGraphicFramePr>
          <p:nvPr>
            <p:extLst>
              <p:ext uri="{D42A27DB-BD31-4B8C-83A1-F6EECF244321}">
                <p14:modId xmlns:p14="http://schemas.microsoft.com/office/powerpoint/2010/main" val="3029449882"/>
              </p:ext>
            </p:extLst>
          </p:nvPr>
        </p:nvGraphicFramePr>
        <p:xfrm>
          <a:off x="304800" y="770255"/>
          <a:ext cx="8229600" cy="4182745"/>
        </p:xfrm>
        <a:graphic>
          <a:graphicData uri="http://schemas.openxmlformats.org/drawingml/2006/table">
            <a:tbl>
              <a:tblPr firstRow="1" firstCol="1" bandRow="1">
                <a:tableStyleId>{5940675A-B579-460E-94D1-54222C63F5DA}</a:tableStyleId>
              </a:tblPr>
              <a:tblGrid>
                <a:gridCol w="515173">
                  <a:extLst>
                    <a:ext uri="{9D8B030D-6E8A-4147-A177-3AD203B41FA5}">
                      <a16:colId xmlns:a16="http://schemas.microsoft.com/office/drawing/2014/main" val="2599392518"/>
                    </a:ext>
                  </a:extLst>
                </a:gridCol>
                <a:gridCol w="2456627">
                  <a:extLst>
                    <a:ext uri="{9D8B030D-6E8A-4147-A177-3AD203B41FA5}">
                      <a16:colId xmlns:a16="http://schemas.microsoft.com/office/drawing/2014/main" val="24041264"/>
                    </a:ext>
                  </a:extLst>
                </a:gridCol>
                <a:gridCol w="1524000">
                  <a:extLst>
                    <a:ext uri="{9D8B030D-6E8A-4147-A177-3AD203B41FA5}">
                      <a16:colId xmlns:a16="http://schemas.microsoft.com/office/drawing/2014/main" val="1334880221"/>
                    </a:ext>
                  </a:extLst>
                </a:gridCol>
                <a:gridCol w="1143000">
                  <a:extLst>
                    <a:ext uri="{9D8B030D-6E8A-4147-A177-3AD203B41FA5}">
                      <a16:colId xmlns:a16="http://schemas.microsoft.com/office/drawing/2014/main" val="3084558897"/>
                    </a:ext>
                  </a:extLst>
                </a:gridCol>
                <a:gridCol w="1539057">
                  <a:extLst>
                    <a:ext uri="{9D8B030D-6E8A-4147-A177-3AD203B41FA5}">
                      <a16:colId xmlns:a16="http://schemas.microsoft.com/office/drawing/2014/main" val="2042557414"/>
                    </a:ext>
                  </a:extLst>
                </a:gridCol>
                <a:gridCol w="1051743">
                  <a:extLst>
                    <a:ext uri="{9D8B030D-6E8A-4147-A177-3AD203B41FA5}">
                      <a16:colId xmlns:a16="http://schemas.microsoft.com/office/drawing/2014/main" val="4148477188"/>
                    </a:ext>
                  </a:extLst>
                </a:gridCol>
              </a:tblGrid>
              <a:tr h="0">
                <a:tc>
                  <a:txBody>
                    <a:bodyPr/>
                    <a:lstStyle/>
                    <a:p>
                      <a:pPr algn="ctr">
                        <a:lnSpc>
                          <a:spcPct val="115000"/>
                        </a:lnSpc>
                        <a:spcAft>
                          <a:spcPts val="0"/>
                        </a:spcAft>
                        <a:tabLst>
                          <a:tab pos="1779905" algn="l"/>
                        </a:tabLst>
                      </a:pPr>
                      <a:r>
                        <a:rPr lang="en-US" sz="1600" b="1" dirty="0" err="1">
                          <a:solidFill>
                            <a:schemeClr val="bg1"/>
                          </a:solidFill>
                          <a:effectLst/>
                          <a:latin typeface="Calibri" panose="020F0502020204030204" pitchFamily="34" charset="0"/>
                          <a:cs typeface="Calibri" panose="020F0502020204030204" pitchFamily="34" charset="0"/>
                        </a:rPr>
                        <a:t>SNo</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Parameters </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Worst coal</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Design coal</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Other  coal </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Remarks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3212476658"/>
                  </a:ext>
                </a:extLst>
              </a:tr>
              <a:tr h="0">
                <a:tc>
                  <a:txBody>
                    <a:bodyPr/>
                    <a:lstStyle/>
                    <a:p>
                      <a:pPr algn="ctr">
                        <a:lnSpc>
                          <a:spcPct val="115000"/>
                        </a:lnSpc>
                        <a:spcAft>
                          <a:spcPts val="0"/>
                        </a:spcAft>
                        <a:tabLst>
                          <a:tab pos="1779905" algn="l"/>
                        </a:tabLst>
                      </a:pPr>
                      <a:r>
                        <a:rPr lang="en-US" sz="1600" dirty="0">
                          <a:effectLst/>
                          <a:latin typeface="Calibri" panose="020F0502020204030204" pitchFamily="34" charset="0"/>
                          <a:cs typeface="Calibri" panose="020F0502020204030204" pitchFamily="34" charset="0"/>
                        </a:rPr>
                        <a:t>1</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5560" algn="just">
                        <a:lnSpc>
                          <a:spcPct val="115000"/>
                        </a:lnSpc>
                        <a:spcAft>
                          <a:spcPts val="0"/>
                        </a:spcAft>
                        <a:tabLst>
                          <a:tab pos="1779905" algn="l"/>
                        </a:tabLst>
                      </a:pPr>
                      <a:r>
                        <a:rPr lang="en-US" sz="1600" dirty="0">
                          <a:effectLst/>
                          <a:latin typeface="Calibri" panose="020F0502020204030204" pitchFamily="34" charset="0"/>
                          <a:cs typeface="Calibri" panose="020F0502020204030204" pitchFamily="34" charset="0"/>
                        </a:rPr>
                        <a:t>Moisture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15.0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12.0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6">
                  <a:txBody>
                    <a:bodyPr/>
                    <a:lstStyle/>
                    <a:p>
                      <a:pPr algn="ctr">
                        <a:lnSpc>
                          <a:spcPct val="115000"/>
                        </a:lnSpc>
                        <a:spcAft>
                          <a:spcPts val="0"/>
                        </a:spcAft>
                        <a:tabLst>
                          <a:tab pos="1779905" algn="l"/>
                        </a:tabLst>
                      </a:pPr>
                      <a:r>
                        <a:rPr lang="en-IN" sz="1600">
                          <a:effectLst/>
                          <a:latin typeface="Calibri" panose="020F0502020204030204" pitchFamily="34" charset="0"/>
                          <a:cs typeface="Calibri" panose="020F0502020204030204" pitchFamily="34" charset="0"/>
                        </a:rPr>
                        <a:t>Proximate Analysis</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81054948"/>
                  </a:ext>
                </a:extLst>
              </a:tr>
              <a:tr h="0">
                <a:tc>
                  <a:txBody>
                    <a:bodyPr/>
                    <a:lstStyle/>
                    <a:p>
                      <a:pPr algn="ctr">
                        <a:lnSpc>
                          <a:spcPct val="115000"/>
                        </a:lnSpc>
                        <a:spcAft>
                          <a:spcPts val="0"/>
                        </a:spcAft>
                        <a:tabLst>
                          <a:tab pos="1779905" algn="l"/>
                        </a:tabLst>
                      </a:pPr>
                      <a:r>
                        <a:rPr lang="en-US" sz="1600">
                          <a:effectLst/>
                          <a:latin typeface="Calibri" panose="020F0502020204030204" pitchFamily="34" charset="0"/>
                          <a:cs typeface="Calibri" panose="020F0502020204030204" pitchFamily="34" charset="0"/>
                        </a:rPr>
                        <a:t>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5560" algn="just">
                        <a:lnSpc>
                          <a:spcPct val="115000"/>
                        </a:lnSpc>
                        <a:spcAft>
                          <a:spcPts val="0"/>
                        </a:spcAft>
                        <a:tabLst>
                          <a:tab pos="1779905" algn="l"/>
                        </a:tabLst>
                      </a:pPr>
                      <a:r>
                        <a:rPr lang="en-US" sz="1600" dirty="0">
                          <a:effectLst/>
                          <a:latin typeface="Calibri" panose="020F0502020204030204" pitchFamily="34" charset="0"/>
                          <a:cs typeface="Calibri" panose="020F0502020204030204" pitchFamily="34" charset="0"/>
                        </a:rPr>
                        <a:t>Ash content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45.6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44.0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43.2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3306759635"/>
                  </a:ext>
                </a:extLst>
              </a:tr>
              <a:tr h="0">
                <a:tc>
                  <a:txBody>
                    <a:bodyPr/>
                    <a:lstStyle/>
                    <a:p>
                      <a:pPr algn="ctr">
                        <a:lnSpc>
                          <a:spcPct val="115000"/>
                        </a:lnSpc>
                        <a:spcAft>
                          <a:spcPts val="0"/>
                        </a:spcAft>
                        <a:tabLst>
                          <a:tab pos="1779905" algn="l"/>
                        </a:tabLst>
                      </a:pPr>
                      <a:r>
                        <a:rPr lang="en-US" sz="1600">
                          <a:effectLst/>
                          <a:latin typeface="Calibri" panose="020F0502020204030204" pitchFamily="34" charset="0"/>
                          <a:cs typeface="Calibri" panose="020F0502020204030204" pitchFamily="34" charset="0"/>
                        </a:rPr>
                        <a:t>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5560" algn="just">
                        <a:lnSpc>
                          <a:spcPct val="115000"/>
                        </a:lnSpc>
                        <a:spcAft>
                          <a:spcPts val="0"/>
                        </a:spcAft>
                        <a:tabLst>
                          <a:tab pos="1779905" algn="l"/>
                        </a:tabLst>
                      </a:pPr>
                      <a:r>
                        <a:rPr lang="en-US" sz="1600" dirty="0">
                          <a:effectLst/>
                          <a:latin typeface="Calibri" panose="020F0502020204030204" pitchFamily="34" charset="0"/>
                          <a:cs typeface="Calibri" panose="020F0502020204030204" pitchFamily="34" charset="0"/>
                        </a:rPr>
                        <a:t>Volatile matter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19.4</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19.0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23.1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2688852126"/>
                  </a:ext>
                </a:extLst>
              </a:tr>
              <a:tr h="0">
                <a:tc>
                  <a:txBody>
                    <a:bodyPr/>
                    <a:lstStyle/>
                    <a:p>
                      <a:pPr algn="ctr">
                        <a:lnSpc>
                          <a:spcPct val="115000"/>
                        </a:lnSpc>
                        <a:spcAft>
                          <a:spcPts val="0"/>
                        </a:spcAft>
                        <a:tabLst>
                          <a:tab pos="1779905" algn="l"/>
                        </a:tabLst>
                      </a:pPr>
                      <a:r>
                        <a:rPr lang="en-US" sz="1600">
                          <a:effectLst/>
                          <a:latin typeface="Calibri" panose="020F0502020204030204" pitchFamily="34" charset="0"/>
                          <a:cs typeface="Calibri" panose="020F0502020204030204" pitchFamily="34" charset="0"/>
                        </a:rPr>
                        <a:t>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5560" algn="just">
                        <a:lnSpc>
                          <a:spcPct val="115000"/>
                        </a:lnSpc>
                        <a:spcAft>
                          <a:spcPts val="0"/>
                        </a:spcAft>
                        <a:tabLst>
                          <a:tab pos="1779905" algn="l"/>
                        </a:tabLst>
                      </a:pPr>
                      <a:r>
                        <a:rPr lang="en-US" sz="1600" dirty="0">
                          <a:effectLst/>
                          <a:latin typeface="Calibri" panose="020F0502020204030204" pitchFamily="34" charset="0"/>
                          <a:cs typeface="Calibri" panose="020F0502020204030204" pitchFamily="34" charset="0"/>
                        </a:rPr>
                        <a:t>Fixed Carbon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20.0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25.0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23.7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2453183312"/>
                  </a:ext>
                </a:extLst>
              </a:tr>
              <a:tr h="0">
                <a:tc>
                  <a:txBody>
                    <a:bodyPr/>
                    <a:lstStyle/>
                    <a:p>
                      <a:pPr algn="ctr">
                        <a:lnSpc>
                          <a:spcPct val="115000"/>
                        </a:lnSpc>
                        <a:spcAft>
                          <a:spcPts val="0"/>
                        </a:spcAft>
                        <a:tabLst>
                          <a:tab pos="1779905" algn="l"/>
                        </a:tabLst>
                      </a:pPr>
                      <a:r>
                        <a:rPr lang="en-US" sz="1600">
                          <a:effectLst/>
                          <a:latin typeface="Calibri" panose="020F0502020204030204" pitchFamily="34" charset="0"/>
                          <a:cs typeface="Calibri" panose="020F0502020204030204" pitchFamily="34" charset="0"/>
                        </a:rPr>
                        <a:t>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Total</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20482902"/>
                  </a:ext>
                </a:extLst>
              </a:tr>
              <a:tr h="0">
                <a:tc>
                  <a:txBody>
                    <a:bodyPr/>
                    <a:lstStyle/>
                    <a:p>
                      <a:pPr algn="ctr">
                        <a:lnSpc>
                          <a:spcPct val="115000"/>
                        </a:lnSpc>
                        <a:spcAft>
                          <a:spcPts val="0"/>
                        </a:spcAft>
                        <a:tabLst>
                          <a:tab pos="1779905" algn="l"/>
                        </a:tabLst>
                      </a:pPr>
                      <a:r>
                        <a:rPr lang="en-US" sz="1600">
                          <a:effectLst/>
                          <a:latin typeface="Calibri" panose="020F0502020204030204" pitchFamily="34" charset="0"/>
                          <a:cs typeface="Calibri" panose="020F0502020204030204" pitchFamily="34" charset="0"/>
                        </a:rPr>
                        <a:t>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en-IN" sz="1600" dirty="0" err="1">
                          <a:effectLst/>
                          <a:latin typeface="Calibri" panose="020F0502020204030204" pitchFamily="34" charset="0"/>
                          <a:cs typeface="Calibri" panose="020F0502020204030204" pitchFamily="34" charset="0"/>
                        </a:rPr>
                        <a:t>GCV</a:t>
                      </a:r>
                      <a:r>
                        <a:rPr lang="en-IN" sz="1600" dirty="0">
                          <a:effectLst/>
                          <a:latin typeface="Calibri" panose="020F0502020204030204" pitchFamily="34" charset="0"/>
                          <a:cs typeface="Calibri" panose="020F0502020204030204" pitchFamily="34" charset="0"/>
                        </a:rPr>
                        <a:t> (kcal/kg)</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3200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3500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3700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3864889494"/>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US" sz="1600" dirty="0">
                          <a:effectLst/>
                          <a:latin typeface="Calibri" panose="020F0502020204030204" pitchFamily="34" charset="0"/>
                          <a:cs typeface="Calibri" panose="020F0502020204030204" pitchFamily="34" charset="0"/>
                        </a:rPr>
                        <a:t>Moisture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15.0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12.0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8">
                  <a:txBody>
                    <a:bodyPr/>
                    <a:lstStyle/>
                    <a:p>
                      <a:pPr algn="ctr">
                        <a:lnSpc>
                          <a:spcPct val="115000"/>
                        </a:lnSpc>
                        <a:spcAft>
                          <a:spcPts val="0"/>
                        </a:spcAft>
                        <a:tabLst>
                          <a:tab pos="1779905" algn="l"/>
                        </a:tabLst>
                      </a:pPr>
                      <a:r>
                        <a:rPr lang="en-IN" sz="1600">
                          <a:effectLst/>
                          <a:latin typeface="Calibri" panose="020F0502020204030204" pitchFamily="34" charset="0"/>
                          <a:cs typeface="Calibri" panose="020F0502020204030204" pitchFamily="34" charset="0"/>
                        </a:rPr>
                        <a:t>Ultimate Analysis</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867843703"/>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Ash content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45.6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44.0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43.2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3526470841"/>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Carbon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31.5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35.38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37.11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94327849"/>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Hydrogen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2.33</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2.5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2.75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2524884226"/>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Nitrogen (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0.59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0.66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0.7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4138583673"/>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Sulphur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0.44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0.26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0.47</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3758465174"/>
                  </a:ext>
                </a:extLst>
              </a:tr>
              <a:tr h="0">
                <a:tc>
                  <a:txBody>
                    <a:bodyPr/>
                    <a:lstStyle/>
                    <a:p>
                      <a:pPr indent="201295" algn="ctr">
                        <a:lnSpc>
                          <a:spcPct val="115000"/>
                        </a:lnSpc>
                        <a:spcAft>
                          <a:spcPts val="0"/>
                        </a:spcAft>
                      </a:pPr>
                      <a:r>
                        <a:rPr lang="en-IN" sz="1600">
                          <a:effectLst/>
                          <a:latin typeface="Calibri" panose="020F0502020204030204" pitchFamily="34" charset="0"/>
                          <a:cs typeface="Calibri" panose="020F0502020204030204" pitchFamily="34" charset="0"/>
                        </a:rPr>
                        <a:t>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36195" algn="just">
                        <a:lnSpc>
                          <a:spcPct val="115000"/>
                        </a:lnSpc>
                        <a:spcAft>
                          <a:spcPts val="0"/>
                        </a:spcAft>
                      </a:pPr>
                      <a:r>
                        <a:rPr lang="en-IN" sz="1600" dirty="0">
                          <a:effectLst/>
                          <a:latin typeface="Calibri" panose="020F0502020204030204" pitchFamily="34" charset="0"/>
                          <a:cs typeface="Calibri" panose="020F0502020204030204" pitchFamily="34" charset="0"/>
                        </a:rPr>
                        <a:t>Oxygen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4.54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5.20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5.77</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3973528601"/>
                  </a:ext>
                </a:extLst>
              </a:tr>
              <a:tr h="117475">
                <a:tc>
                  <a:txBody>
                    <a:bodyPr/>
                    <a:lstStyle/>
                    <a:p>
                      <a:pPr>
                        <a:lnSpc>
                          <a:spcPct val="115000"/>
                        </a:lnSpc>
                        <a:spcAft>
                          <a:spcPts val="0"/>
                        </a:spcAft>
                      </a:pPr>
                      <a:r>
                        <a:rPr lang="en-IN" sz="1600">
                          <a:effectLst/>
                          <a:latin typeface="Calibri" panose="020F0502020204030204" pitchFamily="34" charset="0"/>
                          <a:cs typeface="Calibri" panose="020F0502020204030204" pitchFamily="34" charset="0"/>
                        </a:rPr>
                        <a:t>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Total</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a:effectLst/>
                          <a:latin typeface="Calibri" panose="020F0502020204030204" pitchFamily="34" charset="0"/>
                          <a:cs typeface="Calibri" panose="020F0502020204030204" pitchFamily="34" charset="0"/>
                        </a:rPr>
                        <a:t>100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Aft>
                          <a:spcPts val="0"/>
                        </a:spcAft>
                      </a:pPr>
                      <a:r>
                        <a:rPr lang="en-IN" sz="1600" dirty="0">
                          <a:effectLst/>
                          <a:latin typeface="Calibri" panose="020F0502020204030204" pitchFamily="34" charset="0"/>
                          <a:cs typeface="Calibri" panose="020F0502020204030204" pitchFamily="34" charset="0"/>
                        </a:rPr>
                        <a:t>100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vMerge="1">
                  <a:txBody>
                    <a:bodyPr/>
                    <a:lstStyle/>
                    <a:p>
                      <a:endParaRPr lang="en-IN"/>
                    </a:p>
                  </a:txBody>
                  <a:tcPr/>
                </a:tc>
                <a:extLst>
                  <a:ext uri="{0D108BD9-81ED-4DB2-BD59-A6C34878D82A}">
                    <a16:rowId xmlns:a16="http://schemas.microsoft.com/office/drawing/2014/main" val="2723173008"/>
                  </a:ext>
                </a:extLst>
              </a:tr>
              <a:tr h="224155">
                <a:tc gridSpan="6">
                  <a:txBody>
                    <a:bodyPr/>
                    <a:lstStyle/>
                    <a:p>
                      <a:pPr>
                        <a:lnSpc>
                          <a:spcPct val="115000"/>
                        </a:lnSpc>
                        <a:spcAft>
                          <a:spcPts val="0"/>
                        </a:spcAft>
                      </a:pPr>
                      <a:r>
                        <a:rPr lang="en-IN" sz="1000" dirty="0">
                          <a:effectLst/>
                          <a:latin typeface="Calibri" panose="020F0502020204030204" pitchFamily="34" charset="0"/>
                          <a:cs typeface="Calibri" panose="020F0502020204030204" pitchFamily="34" charset="0"/>
                        </a:rPr>
                        <a:t>Source: DPR &amp; EPC Tender Specification </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76353059"/>
                  </a:ext>
                </a:extLst>
              </a:tr>
            </a:tbl>
          </a:graphicData>
        </a:graphic>
      </p:graphicFrame>
      <p:sp>
        <p:nvSpPr>
          <p:cNvPr id="13" name="Right Arrow 11">
            <a:hlinkClick r:id="rId3" action="ppaction://hlinksldjump"/>
            <a:extLst>
              <a:ext uri="{FF2B5EF4-FFF2-40B4-BE49-F238E27FC236}">
                <a16:creationId xmlns:a16="http://schemas.microsoft.com/office/drawing/2014/main" id="{53BFE088-E7FE-42E4-B30D-097580687F0E}"/>
              </a:ext>
            </a:extLst>
          </p:cNvPr>
          <p:cNvSpPr/>
          <p:nvPr/>
        </p:nvSpPr>
        <p:spPr>
          <a:xfrm>
            <a:off x="8175195" y="4791326"/>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90CA866C-2689-421D-AD7F-0F61E8E724A0}"/>
              </a:ext>
            </a:extLst>
          </p:cNvPr>
          <p:cNvSpPr txBox="1"/>
          <p:nvPr/>
        </p:nvSpPr>
        <p:spPr>
          <a:xfrm>
            <a:off x="7949723" y="5097018"/>
            <a:ext cx="1076513" cy="276999"/>
          </a:xfrm>
          <a:prstGeom prst="rect">
            <a:avLst/>
          </a:prstGeom>
          <a:noFill/>
        </p:spPr>
        <p:txBody>
          <a:bodyPr wrap="none" rtlCol="0">
            <a:spAutoFit/>
          </a:bodyPr>
          <a:lstStyle/>
          <a:p>
            <a:r>
              <a:rPr lang="en-US" sz="1200" dirty="0"/>
              <a:t>Back to TOR Q</a:t>
            </a:r>
            <a:endParaRPr lang="en-IN" sz="1200" dirty="0"/>
          </a:p>
        </p:txBody>
      </p:sp>
    </p:spTree>
    <p:extLst>
      <p:ext uri="{BB962C8B-B14F-4D97-AF65-F5344CB8AC3E}">
        <p14:creationId xmlns:p14="http://schemas.microsoft.com/office/powerpoint/2010/main" val="2782495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59</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08365"/>
            <a:ext cx="8839200" cy="489365"/>
          </a:xfrm>
          <a:prstGeom prst="rect">
            <a:avLst/>
          </a:prstGeom>
        </p:spPr>
        <p:txBody>
          <a:bodyPr wrap="square">
            <a:spAutoFit/>
          </a:bodyPr>
          <a:lstStyle/>
          <a:p>
            <a:pPr algn="ctr">
              <a:lnSpc>
                <a:spcPct val="114000"/>
              </a:lnSpc>
            </a:pPr>
            <a:r>
              <a:rPr lang="en-US" sz="2400" b="1" dirty="0">
                <a:solidFill>
                  <a:schemeClr val="tx2"/>
                </a:solidFill>
              </a:rPr>
              <a:t>Fuel Oil Analysis </a:t>
            </a:r>
            <a:endParaRPr lang="en-IN" sz="1200" b="1" dirty="0">
              <a:solidFill>
                <a:schemeClr val="tx2"/>
              </a:solidFill>
            </a:endParaRPr>
          </a:p>
        </p:txBody>
      </p:sp>
      <p:sp>
        <p:nvSpPr>
          <p:cNvPr id="22" name="Rectangle 21"/>
          <p:cNvSpPr/>
          <p:nvPr/>
        </p:nvSpPr>
        <p:spPr>
          <a:xfrm rot="16200000">
            <a:off x="4544274" y="-4103039"/>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668FAE4B-3DD8-4E22-ACC3-981B98B0B55E}"/>
              </a:ext>
            </a:extLst>
          </p:cNvPr>
          <p:cNvGraphicFramePr>
            <a:graphicFrameLocks noGrp="1"/>
          </p:cNvGraphicFramePr>
          <p:nvPr>
            <p:extLst>
              <p:ext uri="{D42A27DB-BD31-4B8C-83A1-F6EECF244321}">
                <p14:modId xmlns:p14="http://schemas.microsoft.com/office/powerpoint/2010/main" val="3432127814"/>
              </p:ext>
            </p:extLst>
          </p:nvPr>
        </p:nvGraphicFramePr>
        <p:xfrm>
          <a:off x="1028700" y="685800"/>
          <a:ext cx="6781800" cy="2540127"/>
        </p:xfrm>
        <a:graphic>
          <a:graphicData uri="http://schemas.openxmlformats.org/drawingml/2006/table">
            <a:tbl>
              <a:tblPr firstRow="1" firstCol="1" bandRow="1">
                <a:tableStyleId>{5940675A-B579-460E-94D1-54222C63F5DA}</a:tableStyleId>
              </a:tblPr>
              <a:tblGrid>
                <a:gridCol w="528172">
                  <a:extLst>
                    <a:ext uri="{9D8B030D-6E8A-4147-A177-3AD203B41FA5}">
                      <a16:colId xmlns:a16="http://schemas.microsoft.com/office/drawing/2014/main" val="1846588641"/>
                    </a:ext>
                  </a:extLst>
                </a:gridCol>
                <a:gridCol w="2498038">
                  <a:extLst>
                    <a:ext uri="{9D8B030D-6E8A-4147-A177-3AD203B41FA5}">
                      <a16:colId xmlns:a16="http://schemas.microsoft.com/office/drawing/2014/main" val="1016399141"/>
                    </a:ext>
                  </a:extLst>
                </a:gridCol>
                <a:gridCol w="1272823">
                  <a:extLst>
                    <a:ext uri="{9D8B030D-6E8A-4147-A177-3AD203B41FA5}">
                      <a16:colId xmlns:a16="http://schemas.microsoft.com/office/drawing/2014/main" val="3621666176"/>
                    </a:ext>
                  </a:extLst>
                </a:gridCol>
                <a:gridCol w="2482767">
                  <a:extLst>
                    <a:ext uri="{9D8B030D-6E8A-4147-A177-3AD203B41FA5}">
                      <a16:colId xmlns:a16="http://schemas.microsoft.com/office/drawing/2014/main" val="4021469586"/>
                    </a:ext>
                  </a:extLst>
                </a:gridCol>
              </a:tblGrid>
              <a:tr h="0">
                <a:tc>
                  <a:txBody>
                    <a:bodyPr/>
                    <a:lstStyle/>
                    <a:p>
                      <a:pPr algn="ctr">
                        <a:lnSpc>
                          <a:spcPct val="115000"/>
                        </a:lnSpc>
                        <a:spcBef>
                          <a:spcPts val="600"/>
                        </a:spcBef>
                        <a:spcAft>
                          <a:spcPts val="0"/>
                        </a:spcAft>
                      </a:pPr>
                      <a:r>
                        <a:rPr lang="en-US" sz="1600" b="1" dirty="0" err="1">
                          <a:solidFill>
                            <a:schemeClr val="bg1"/>
                          </a:solidFill>
                          <a:effectLst/>
                        </a:rPr>
                        <a:t>Sno</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Bef>
                          <a:spcPts val="600"/>
                        </a:spcBef>
                        <a:spcAft>
                          <a:spcPts val="0"/>
                        </a:spcAft>
                      </a:pPr>
                      <a:r>
                        <a:rPr lang="en-US" sz="1600" b="1" dirty="0">
                          <a:solidFill>
                            <a:schemeClr val="bg1"/>
                          </a:solidFill>
                          <a:effectLst/>
                        </a:rPr>
                        <a:t>Particulars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Bef>
                          <a:spcPts val="600"/>
                        </a:spcBef>
                        <a:spcAft>
                          <a:spcPts val="0"/>
                        </a:spcAft>
                      </a:pPr>
                      <a:r>
                        <a:rPr lang="en-US" sz="1600" b="1" dirty="0">
                          <a:solidFill>
                            <a:schemeClr val="bg1"/>
                          </a:solidFill>
                          <a:effectLst/>
                        </a:rPr>
                        <a:t>Unit</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Bef>
                          <a:spcPts val="600"/>
                        </a:spcBef>
                        <a:spcAft>
                          <a:spcPts val="0"/>
                        </a:spcAft>
                      </a:pPr>
                      <a:r>
                        <a:rPr lang="en-US" sz="1600" b="1" dirty="0" err="1">
                          <a:solidFill>
                            <a:schemeClr val="bg1"/>
                          </a:solidFill>
                          <a:effectLst/>
                        </a:rPr>
                        <a:t>LDO</a:t>
                      </a:r>
                      <a:r>
                        <a:rPr lang="en-US" sz="1600" b="1" dirty="0">
                          <a:solidFill>
                            <a:schemeClr val="bg1"/>
                          </a:solidFill>
                          <a:effectLst/>
                        </a:rPr>
                        <a:t> Grade-II (IS : 1460)</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7235895"/>
                  </a:ext>
                </a:extLst>
              </a:tr>
              <a:tr h="0">
                <a:tc>
                  <a:txBody>
                    <a:bodyPr/>
                    <a:lstStyle/>
                    <a:p>
                      <a:pPr algn="ctr">
                        <a:lnSpc>
                          <a:spcPct val="115000"/>
                        </a:lnSpc>
                        <a:spcBef>
                          <a:spcPts val="600"/>
                        </a:spcBef>
                        <a:spcAft>
                          <a:spcPts val="0"/>
                        </a:spcAft>
                      </a:pPr>
                      <a:r>
                        <a:rPr lang="en-US" sz="1600">
                          <a:effectLst/>
                        </a:rPr>
                        <a:t>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Flash Point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baseline="30000">
                          <a:effectLst/>
                        </a:rPr>
                        <a:t>o</a:t>
                      </a:r>
                      <a:r>
                        <a:rPr lang="en-US" sz="1600">
                          <a:effectLst/>
                        </a:rPr>
                        <a:t>C</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66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40501075"/>
                  </a:ext>
                </a:extLst>
              </a:tr>
              <a:tr h="0">
                <a:tc>
                  <a:txBody>
                    <a:bodyPr/>
                    <a:lstStyle/>
                    <a:p>
                      <a:pPr algn="ctr">
                        <a:lnSpc>
                          <a:spcPct val="115000"/>
                        </a:lnSpc>
                        <a:spcBef>
                          <a:spcPts val="600"/>
                        </a:spcBef>
                        <a:spcAft>
                          <a:spcPts val="0"/>
                        </a:spcAft>
                      </a:pPr>
                      <a:r>
                        <a:rPr lang="en-US" sz="1600">
                          <a:effectLst/>
                        </a:rPr>
                        <a:t>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Viscosity</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Cst @ 50 </a:t>
                      </a:r>
                      <a:r>
                        <a:rPr lang="en-US" sz="1600" baseline="30000">
                          <a:effectLst/>
                        </a:rPr>
                        <a:t>o</a:t>
                      </a:r>
                      <a:r>
                        <a:rPr lang="en-US" sz="1600">
                          <a:effectLst/>
                        </a:rPr>
                        <a:t>C</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2.5 to 15.7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78285627"/>
                  </a:ext>
                </a:extLst>
              </a:tr>
              <a:tr h="0">
                <a:tc>
                  <a:txBody>
                    <a:bodyPr/>
                    <a:lstStyle/>
                    <a:p>
                      <a:pPr algn="ctr">
                        <a:lnSpc>
                          <a:spcPct val="115000"/>
                        </a:lnSpc>
                        <a:spcBef>
                          <a:spcPts val="600"/>
                        </a:spcBef>
                        <a:spcAft>
                          <a:spcPts val="0"/>
                        </a:spcAft>
                      </a:pPr>
                      <a:r>
                        <a:rPr lang="en-US" sz="1600" dirty="0">
                          <a:effectLst/>
                        </a:rPr>
                        <a:t>3</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Ash content by weight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en-US" sz="1600">
                          <a:effectLst/>
                        </a:rPr>
                        <a:t>% max</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0.02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34890708"/>
                  </a:ext>
                </a:extLst>
              </a:tr>
              <a:tr h="0">
                <a:tc>
                  <a:txBody>
                    <a:bodyPr/>
                    <a:lstStyle/>
                    <a:p>
                      <a:pPr algn="ctr">
                        <a:lnSpc>
                          <a:spcPct val="115000"/>
                        </a:lnSpc>
                        <a:spcBef>
                          <a:spcPts val="600"/>
                        </a:spcBef>
                        <a:spcAft>
                          <a:spcPts val="0"/>
                        </a:spcAft>
                      </a:pPr>
                      <a:r>
                        <a:rPr lang="en-US" sz="1600">
                          <a:effectLst/>
                        </a:rPr>
                        <a:t>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Water content by volume</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en-US" sz="1600" dirty="0">
                          <a:effectLst/>
                        </a:rPr>
                        <a:t>% max</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0.25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84736843"/>
                  </a:ext>
                </a:extLst>
              </a:tr>
              <a:tr h="0">
                <a:tc>
                  <a:txBody>
                    <a:bodyPr/>
                    <a:lstStyle/>
                    <a:p>
                      <a:pPr algn="ctr">
                        <a:lnSpc>
                          <a:spcPct val="115000"/>
                        </a:lnSpc>
                        <a:spcBef>
                          <a:spcPts val="600"/>
                        </a:spcBef>
                        <a:spcAft>
                          <a:spcPts val="0"/>
                        </a:spcAft>
                      </a:pPr>
                      <a:r>
                        <a:rPr lang="en-US" sz="1600">
                          <a:effectLst/>
                        </a:rPr>
                        <a:t>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Sediments by weight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15000"/>
                        </a:lnSpc>
                        <a:spcAft>
                          <a:spcPts val="0"/>
                        </a:spcAft>
                      </a:pPr>
                      <a:r>
                        <a:rPr lang="en-US" sz="1600" dirty="0">
                          <a:effectLst/>
                        </a:rPr>
                        <a:t>% max</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0.10</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51677835"/>
                  </a:ext>
                </a:extLst>
              </a:tr>
              <a:tr h="0">
                <a:tc>
                  <a:txBody>
                    <a:bodyPr/>
                    <a:lstStyle/>
                    <a:p>
                      <a:pPr algn="ctr">
                        <a:lnSpc>
                          <a:spcPct val="115000"/>
                        </a:lnSpc>
                        <a:spcBef>
                          <a:spcPts val="600"/>
                        </a:spcBef>
                        <a:spcAft>
                          <a:spcPts val="0"/>
                        </a:spcAft>
                      </a:pPr>
                      <a:r>
                        <a:rPr lang="en-US" sz="1600">
                          <a:effectLst/>
                        </a:rPr>
                        <a:t>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Total Sulphur by Weight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 max</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a:effectLst/>
                        </a:rPr>
                        <a:t>1.8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35643724"/>
                  </a:ext>
                </a:extLst>
              </a:tr>
              <a:tr h="0">
                <a:tc>
                  <a:txBody>
                    <a:bodyPr/>
                    <a:lstStyle/>
                    <a:p>
                      <a:pPr algn="ctr">
                        <a:lnSpc>
                          <a:spcPct val="115000"/>
                        </a:lnSpc>
                        <a:spcBef>
                          <a:spcPts val="600"/>
                        </a:spcBef>
                        <a:spcAft>
                          <a:spcPts val="0"/>
                        </a:spcAft>
                      </a:pPr>
                      <a:r>
                        <a:rPr lang="en-US" sz="1600">
                          <a:effectLst/>
                        </a:rPr>
                        <a:t>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Approximate </a:t>
                      </a:r>
                      <a:r>
                        <a:rPr lang="en-US" sz="1600" dirty="0" err="1">
                          <a:effectLst/>
                        </a:rPr>
                        <a:t>GVC</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kcal/kg</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10000</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58447130"/>
                  </a:ext>
                </a:extLst>
              </a:tr>
              <a:tr h="0">
                <a:tc>
                  <a:txBody>
                    <a:bodyPr/>
                    <a:lstStyle/>
                    <a:p>
                      <a:pPr algn="ctr">
                        <a:lnSpc>
                          <a:spcPct val="115000"/>
                        </a:lnSpc>
                        <a:spcBef>
                          <a:spcPts val="600"/>
                        </a:spcBef>
                        <a:spcAft>
                          <a:spcPts val="0"/>
                        </a:spcAft>
                      </a:pPr>
                      <a:r>
                        <a:rPr lang="en-US" sz="1600">
                          <a:effectLst/>
                        </a:rPr>
                        <a:t>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Pour Point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baseline="30000">
                          <a:effectLst/>
                        </a:rPr>
                        <a:t>o</a:t>
                      </a:r>
                      <a:r>
                        <a:rPr lang="en-US" sz="1600">
                          <a:effectLst/>
                        </a:rPr>
                        <a:t>C</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rPr>
                        <a:t>21</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45388184"/>
                  </a:ext>
                </a:extLst>
              </a:tr>
              <a:tr h="0">
                <a:tc gridSpan="4">
                  <a:txBody>
                    <a:bodyPr/>
                    <a:lstStyle/>
                    <a:p>
                      <a:pPr algn="l">
                        <a:lnSpc>
                          <a:spcPct val="115000"/>
                        </a:lnSpc>
                        <a:spcBef>
                          <a:spcPts val="600"/>
                        </a:spcBef>
                        <a:spcAft>
                          <a:spcPts val="0"/>
                        </a:spcAft>
                      </a:pPr>
                      <a:r>
                        <a:rPr lang="en-IN" sz="1000" dirty="0">
                          <a:effectLst/>
                        </a:rPr>
                        <a:t>Source: EPC Tender Specification</a:t>
                      </a:r>
                      <a:endParaRPr lang="en-IN"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5447726"/>
                  </a:ext>
                </a:extLst>
              </a:tr>
            </a:tbl>
          </a:graphicData>
        </a:graphic>
      </p:graphicFrame>
      <p:sp>
        <p:nvSpPr>
          <p:cNvPr id="13" name="Right Arrow 11">
            <a:hlinkClick r:id="rId3" action="ppaction://hlinksldjump"/>
            <a:extLst>
              <a:ext uri="{FF2B5EF4-FFF2-40B4-BE49-F238E27FC236}">
                <a16:creationId xmlns:a16="http://schemas.microsoft.com/office/drawing/2014/main" id="{53BFE088-E7FE-42E4-B30D-097580687F0E}"/>
              </a:ext>
            </a:extLst>
          </p:cNvPr>
          <p:cNvSpPr/>
          <p:nvPr/>
        </p:nvSpPr>
        <p:spPr>
          <a:xfrm>
            <a:off x="6172200" y="64855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90CA866C-2689-421D-AD7F-0F61E8E724A0}"/>
              </a:ext>
            </a:extLst>
          </p:cNvPr>
          <p:cNvSpPr txBox="1"/>
          <p:nvPr/>
        </p:nvSpPr>
        <p:spPr>
          <a:xfrm>
            <a:off x="5107570" y="6440658"/>
            <a:ext cx="1076513" cy="276999"/>
          </a:xfrm>
          <a:prstGeom prst="rect">
            <a:avLst/>
          </a:prstGeom>
          <a:noFill/>
        </p:spPr>
        <p:txBody>
          <a:bodyPr wrap="none" rtlCol="0">
            <a:spAutoFit/>
          </a:bodyPr>
          <a:lstStyle/>
          <a:p>
            <a:r>
              <a:rPr lang="en-US" sz="1200" dirty="0"/>
              <a:t>Back to TOR Q</a:t>
            </a:r>
            <a:endParaRPr lang="en-IN" sz="1200" dirty="0"/>
          </a:p>
        </p:txBody>
      </p:sp>
      <p:graphicFrame>
        <p:nvGraphicFramePr>
          <p:cNvPr id="3" name="Table 2">
            <a:extLst>
              <a:ext uri="{FF2B5EF4-FFF2-40B4-BE49-F238E27FC236}">
                <a16:creationId xmlns:a16="http://schemas.microsoft.com/office/drawing/2014/main" id="{6FEC3FAE-D77C-4649-BC9C-FB1EAEFD49F7}"/>
              </a:ext>
            </a:extLst>
          </p:cNvPr>
          <p:cNvGraphicFramePr>
            <a:graphicFrameLocks noGrp="1"/>
          </p:cNvGraphicFramePr>
          <p:nvPr>
            <p:extLst>
              <p:ext uri="{D42A27DB-BD31-4B8C-83A1-F6EECF244321}">
                <p14:modId xmlns:p14="http://schemas.microsoft.com/office/powerpoint/2010/main" val="264089305"/>
              </p:ext>
            </p:extLst>
          </p:nvPr>
        </p:nvGraphicFramePr>
        <p:xfrm>
          <a:off x="1143000" y="3860673"/>
          <a:ext cx="6172200" cy="2540127"/>
        </p:xfrm>
        <a:graphic>
          <a:graphicData uri="http://schemas.openxmlformats.org/drawingml/2006/table">
            <a:tbl>
              <a:tblPr firstRow="1" firstCol="1" bandRow="1">
                <a:tableStyleId>{5940675A-B579-460E-94D1-54222C63F5DA}</a:tableStyleId>
              </a:tblPr>
              <a:tblGrid>
                <a:gridCol w="628650">
                  <a:extLst>
                    <a:ext uri="{9D8B030D-6E8A-4147-A177-3AD203B41FA5}">
                      <a16:colId xmlns:a16="http://schemas.microsoft.com/office/drawing/2014/main" val="1701455995"/>
                    </a:ext>
                  </a:extLst>
                </a:gridCol>
                <a:gridCol w="2038350">
                  <a:extLst>
                    <a:ext uri="{9D8B030D-6E8A-4147-A177-3AD203B41FA5}">
                      <a16:colId xmlns:a16="http://schemas.microsoft.com/office/drawing/2014/main" val="4090536982"/>
                    </a:ext>
                  </a:extLst>
                </a:gridCol>
                <a:gridCol w="1143000">
                  <a:extLst>
                    <a:ext uri="{9D8B030D-6E8A-4147-A177-3AD203B41FA5}">
                      <a16:colId xmlns:a16="http://schemas.microsoft.com/office/drawing/2014/main" val="1453010083"/>
                    </a:ext>
                  </a:extLst>
                </a:gridCol>
                <a:gridCol w="1143000">
                  <a:extLst>
                    <a:ext uri="{9D8B030D-6E8A-4147-A177-3AD203B41FA5}">
                      <a16:colId xmlns:a16="http://schemas.microsoft.com/office/drawing/2014/main" val="1117356602"/>
                    </a:ext>
                  </a:extLst>
                </a:gridCol>
                <a:gridCol w="1219200">
                  <a:extLst>
                    <a:ext uri="{9D8B030D-6E8A-4147-A177-3AD203B41FA5}">
                      <a16:colId xmlns:a16="http://schemas.microsoft.com/office/drawing/2014/main" val="302416230"/>
                    </a:ext>
                  </a:extLst>
                </a:gridCol>
              </a:tblGrid>
              <a:tr h="0">
                <a:tc>
                  <a:txBody>
                    <a:bodyPr/>
                    <a:lstStyle/>
                    <a:p>
                      <a:pPr marL="0" algn="ctr" defTabSz="914400" rtl="0" eaLnBrk="1" latinLnBrk="0" hangingPunct="1">
                        <a:lnSpc>
                          <a:spcPct val="115000"/>
                        </a:lnSpc>
                        <a:spcBef>
                          <a:spcPts val="600"/>
                        </a:spcBef>
                        <a:spcAft>
                          <a:spcPts val="0"/>
                        </a:spcAft>
                      </a:pPr>
                      <a:r>
                        <a:rPr lang="en-US" sz="1600" b="1" kern="1200" dirty="0" err="1">
                          <a:solidFill>
                            <a:schemeClr val="bg1"/>
                          </a:solidFill>
                          <a:effectLst/>
                          <a:latin typeface="Calibri" panose="020F0502020204030204" pitchFamily="34" charset="0"/>
                          <a:ea typeface="+mn-ea"/>
                          <a:cs typeface="Calibri" panose="020F0502020204030204" pitchFamily="34" charset="0"/>
                        </a:rPr>
                        <a:t>Sno</a:t>
                      </a: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marL="68580" marR="68580" marT="0" marB="0">
                    <a:solidFill>
                      <a:schemeClr val="accent1"/>
                    </a:solidFill>
                  </a:tcPr>
                </a:tc>
                <a:tc>
                  <a:txBody>
                    <a:bodyPr/>
                    <a:lstStyle/>
                    <a:p>
                      <a:pPr marL="0" algn="ctr" defTabSz="914400" rtl="0" eaLnBrk="1" latinLnBrk="0" hangingPunct="1">
                        <a:lnSpc>
                          <a:spcPct val="115000"/>
                        </a:lnSpc>
                        <a:spcBef>
                          <a:spcPts val="600"/>
                        </a:spcBef>
                        <a:spcAft>
                          <a:spcPts val="0"/>
                        </a:spcAft>
                      </a:pPr>
                      <a:r>
                        <a:rPr lang="en-US" sz="1600" b="1" kern="1200" dirty="0">
                          <a:solidFill>
                            <a:schemeClr val="bg1"/>
                          </a:solidFill>
                          <a:effectLst/>
                          <a:latin typeface="Calibri" panose="020F0502020204030204" pitchFamily="34" charset="0"/>
                          <a:ea typeface="+mn-ea"/>
                          <a:cs typeface="Calibri" panose="020F0502020204030204" pitchFamily="34" charset="0"/>
                        </a:rPr>
                        <a:t>Parameter</a:t>
                      </a: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marL="68580" marR="68580" marT="0" marB="0">
                    <a:solidFill>
                      <a:schemeClr val="accent1"/>
                    </a:solidFill>
                  </a:tcPr>
                </a:tc>
                <a:tc>
                  <a:txBody>
                    <a:bodyPr/>
                    <a:lstStyle/>
                    <a:p>
                      <a:pPr marL="0" algn="ctr" defTabSz="914400" rtl="0" eaLnBrk="1" latinLnBrk="0" hangingPunct="1">
                        <a:lnSpc>
                          <a:spcPct val="115000"/>
                        </a:lnSpc>
                        <a:spcBef>
                          <a:spcPts val="600"/>
                        </a:spcBef>
                        <a:spcAft>
                          <a:spcPts val="0"/>
                        </a:spcAft>
                      </a:pPr>
                      <a:r>
                        <a:rPr lang="en-US" sz="1600" b="1" kern="1200" dirty="0">
                          <a:solidFill>
                            <a:schemeClr val="bg1"/>
                          </a:solidFill>
                          <a:effectLst/>
                          <a:latin typeface="Calibri" panose="020F0502020204030204" pitchFamily="34" charset="0"/>
                          <a:ea typeface="+mn-ea"/>
                          <a:cs typeface="Calibri" panose="020F0502020204030204" pitchFamily="34" charset="0"/>
                        </a:rPr>
                        <a:t>Design coal</a:t>
                      </a: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marL="68580" marR="68580" marT="0" marB="0">
                    <a:solidFill>
                      <a:schemeClr val="accent1"/>
                    </a:solidFill>
                  </a:tcPr>
                </a:tc>
                <a:tc>
                  <a:txBody>
                    <a:bodyPr/>
                    <a:lstStyle/>
                    <a:p>
                      <a:pPr algn="ctr">
                        <a:lnSpc>
                          <a:spcPct val="115000"/>
                        </a:lnSpc>
                        <a:spcBef>
                          <a:spcPts val="600"/>
                        </a:spcBef>
                        <a:spcAft>
                          <a:spcPts val="0"/>
                        </a:spcAft>
                      </a:pPr>
                      <a:r>
                        <a:rPr lang="en-US" sz="1600" b="1" kern="1200" dirty="0">
                          <a:solidFill>
                            <a:schemeClr val="bg1"/>
                          </a:solidFill>
                          <a:effectLst/>
                          <a:latin typeface="Calibri" panose="020F0502020204030204" pitchFamily="34" charset="0"/>
                          <a:ea typeface="+mn-ea"/>
                          <a:cs typeface="Calibri" panose="020F0502020204030204" pitchFamily="34" charset="0"/>
                        </a:rPr>
                        <a:t>Worst coal</a:t>
                      </a: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marL="68580" marR="68580" marT="0" marB="0">
                    <a:solidFill>
                      <a:schemeClr val="accent1"/>
                    </a:solidFill>
                  </a:tcPr>
                </a:tc>
                <a:tc>
                  <a:txBody>
                    <a:bodyPr/>
                    <a:lstStyle/>
                    <a:p>
                      <a:pPr algn="ctr">
                        <a:lnSpc>
                          <a:spcPct val="115000"/>
                        </a:lnSpc>
                        <a:spcBef>
                          <a:spcPts val="600"/>
                        </a:spcBef>
                        <a:spcAft>
                          <a:spcPts val="0"/>
                        </a:spcAft>
                      </a:pPr>
                      <a:r>
                        <a:rPr lang="en-US" sz="1600" b="1" dirty="0">
                          <a:solidFill>
                            <a:schemeClr val="bg1"/>
                          </a:solidFill>
                          <a:effectLst/>
                          <a:latin typeface="Calibri" panose="020F0502020204030204" pitchFamily="34" charset="0"/>
                          <a:cs typeface="Calibri" panose="020F0502020204030204" pitchFamily="34" charset="0"/>
                        </a:rPr>
                        <a:t>Other coal</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2066213409"/>
                  </a:ext>
                </a:extLst>
              </a:tr>
              <a:tr h="0">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1</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Silica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60.16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65.5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69.5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613897"/>
                  </a:ext>
                </a:extLst>
              </a:tr>
              <a:tr h="0">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2</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Alumina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27.44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24.3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24.8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24982492"/>
                  </a:ext>
                </a:extLst>
              </a:tr>
              <a:tr h="0">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3</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Iron oxide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5.6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2.72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3.33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31738936"/>
                  </a:ext>
                </a:extLst>
              </a:tr>
              <a:tr h="0">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4</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Titania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1.53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1,47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1.37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20726270"/>
                  </a:ext>
                </a:extLst>
              </a:tr>
              <a:tr h="0">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Phosphoric anhydride</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0.53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11623658"/>
                  </a:ext>
                </a:extLst>
              </a:tr>
              <a:tr h="0">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err="1">
                          <a:effectLst/>
                          <a:latin typeface="Calibri" panose="020F0502020204030204" pitchFamily="34" charset="0"/>
                          <a:cs typeface="Calibri" panose="020F0502020204030204" pitchFamily="34" charset="0"/>
                        </a:rPr>
                        <a:t>CaO</a:t>
                      </a:r>
                      <a:r>
                        <a:rPr lang="en-US" sz="1600" dirty="0">
                          <a:effectLst/>
                          <a:latin typeface="Calibri" panose="020F0502020204030204" pitchFamily="34" charset="0"/>
                          <a:cs typeface="Calibri" panose="020F0502020204030204" pitchFamily="34" charset="0"/>
                        </a:rPr>
                        <a: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1.43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0.48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0.71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88834109"/>
                  </a:ext>
                </a:extLst>
              </a:tr>
              <a:tr h="0">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MgO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0.97</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0.42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0.43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55347421"/>
                  </a:ext>
                </a:extLst>
              </a:tr>
              <a:tr h="0">
                <a:tc>
                  <a:txBody>
                    <a:bodyPr/>
                    <a:lstStyle/>
                    <a:p>
                      <a:pPr algn="ctr">
                        <a:lnSpc>
                          <a:spcPct val="115000"/>
                        </a:lnSpc>
                        <a:spcBef>
                          <a:spcPts val="600"/>
                        </a:spcBef>
                        <a:spcAft>
                          <a:spcPts val="0"/>
                        </a:spcAft>
                      </a:pPr>
                      <a:r>
                        <a:rPr lang="en-US" sz="1600">
                          <a:effectLst/>
                          <a:latin typeface="Calibri" panose="020F0502020204030204" pitchFamily="34" charset="0"/>
                          <a:cs typeface="Calibri" panose="020F0502020204030204" pitchFamily="34" charset="0"/>
                        </a:rPr>
                        <a:t>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15000"/>
                        </a:lnSpc>
                        <a:spcBef>
                          <a:spcPts val="600"/>
                        </a:spcBef>
                        <a:spcAft>
                          <a:spcPts val="0"/>
                        </a:spcAft>
                      </a:pPr>
                      <a:r>
                        <a:rPr lang="en-US" sz="1600" dirty="0" err="1">
                          <a:effectLst/>
                          <a:latin typeface="Calibri" panose="020F0502020204030204" pitchFamily="34" charset="0"/>
                          <a:cs typeface="Calibri" panose="020F0502020204030204" pitchFamily="34" charset="0"/>
                        </a:rPr>
                        <a:t>Alkalics</a:t>
                      </a:r>
                      <a:r>
                        <a:rPr lang="en-US" sz="1600" dirty="0">
                          <a:effectLst/>
                          <a:latin typeface="Calibri" panose="020F0502020204030204" pitchFamily="34" charset="0"/>
                          <a:cs typeface="Calibri" panose="020F0502020204030204" pitchFamily="34" charset="0"/>
                        </a:rPr>
                        <a:t>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1.99</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1.46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15000"/>
                        </a:lnSpc>
                        <a:spcBef>
                          <a:spcPts val="600"/>
                        </a:spcBef>
                        <a:spcAft>
                          <a:spcPts val="0"/>
                        </a:spcAft>
                      </a:pPr>
                      <a:r>
                        <a:rPr lang="en-US" sz="1600" dirty="0">
                          <a:effectLst/>
                          <a:latin typeface="Calibri" panose="020F0502020204030204" pitchFamily="34" charset="0"/>
                          <a:cs typeface="Calibri" panose="020F0502020204030204" pitchFamily="34" charset="0"/>
                        </a:rPr>
                        <a:t>1.65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40163986"/>
                  </a:ext>
                </a:extLst>
              </a:tr>
              <a:tr h="0">
                <a:tc gridSpan="5">
                  <a:txBody>
                    <a:bodyPr/>
                    <a:lstStyle/>
                    <a:p>
                      <a:pPr algn="l">
                        <a:lnSpc>
                          <a:spcPct val="115000"/>
                        </a:lnSpc>
                        <a:spcBef>
                          <a:spcPts val="600"/>
                        </a:spcBef>
                        <a:spcAft>
                          <a:spcPts val="0"/>
                        </a:spcAft>
                      </a:pPr>
                      <a:r>
                        <a:rPr lang="en-IN" sz="1000" dirty="0">
                          <a:effectLst/>
                        </a:rPr>
                        <a:t>Source: EPC Tender Specification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131755201"/>
                  </a:ext>
                </a:extLst>
              </a:tr>
            </a:tbl>
          </a:graphicData>
        </a:graphic>
      </p:graphicFrame>
      <p:sp>
        <p:nvSpPr>
          <p:cNvPr id="8" name="Rectangle 7">
            <a:extLst>
              <a:ext uri="{FF2B5EF4-FFF2-40B4-BE49-F238E27FC236}">
                <a16:creationId xmlns:a16="http://schemas.microsoft.com/office/drawing/2014/main" id="{64250725-2DAA-44E5-867C-67544BEEED08}"/>
              </a:ext>
            </a:extLst>
          </p:cNvPr>
          <p:cNvSpPr/>
          <p:nvPr/>
        </p:nvSpPr>
        <p:spPr>
          <a:xfrm>
            <a:off x="3175078" y="3232921"/>
            <a:ext cx="2793843" cy="492122"/>
          </a:xfrm>
          <a:prstGeom prst="rect">
            <a:avLst/>
          </a:prstGeom>
        </p:spPr>
        <p:txBody>
          <a:bodyPr wrap="none">
            <a:spAutoFit/>
          </a:bodyPr>
          <a:lstStyle/>
          <a:p>
            <a:pPr algn="ctr">
              <a:lnSpc>
                <a:spcPct val="115000"/>
              </a:lnSpc>
              <a:spcBef>
                <a:spcPts val="600"/>
              </a:spcBef>
              <a:spcAft>
                <a:spcPts val="0"/>
              </a:spcAft>
            </a:pPr>
            <a:r>
              <a:rPr lang="en-US" sz="2400" b="1" dirty="0">
                <a:solidFill>
                  <a:schemeClr val="tx2"/>
                </a:solidFill>
              </a:rPr>
              <a:t>Typical Ash Analysis </a:t>
            </a:r>
            <a:endParaRPr lang="en-IN" sz="2400" b="1" dirty="0">
              <a:solidFill>
                <a:schemeClr val="tx2"/>
              </a:solidFill>
            </a:endParaRPr>
          </a:p>
        </p:txBody>
      </p:sp>
      <p:sp>
        <p:nvSpPr>
          <p:cNvPr id="14" name="Rectangle 13">
            <a:extLst>
              <a:ext uri="{FF2B5EF4-FFF2-40B4-BE49-F238E27FC236}">
                <a16:creationId xmlns:a16="http://schemas.microsoft.com/office/drawing/2014/main" id="{5008A467-A411-4006-9997-19DBC6103A5B}"/>
              </a:ext>
            </a:extLst>
          </p:cNvPr>
          <p:cNvSpPr/>
          <p:nvPr/>
        </p:nvSpPr>
        <p:spPr>
          <a:xfrm rot="16200000">
            <a:off x="4560240" y="-728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73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44559353"/>
              </p:ext>
            </p:extLst>
          </p:nvPr>
        </p:nvGraphicFramePr>
        <p:xfrm>
          <a:off x="201387" y="998933"/>
          <a:ext cx="8741226" cy="3975862"/>
        </p:xfrm>
        <a:graphic>
          <a:graphicData uri="http://schemas.openxmlformats.org/drawingml/2006/table">
            <a:tbl>
              <a:tblPr firstRow="1" bandRow="1">
                <a:tableStyleId>{5940675A-B579-460E-94D1-54222C63F5DA}</a:tableStyleId>
              </a:tblPr>
              <a:tblGrid>
                <a:gridCol w="787398">
                  <a:extLst>
                    <a:ext uri="{9D8B030D-6E8A-4147-A177-3AD203B41FA5}">
                      <a16:colId xmlns:a16="http://schemas.microsoft.com/office/drawing/2014/main" val="20000"/>
                    </a:ext>
                  </a:extLst>
                </a:gridCol>
                <a:gridCol w="7953828">
                  <a:extLst>
                    <a:ext uri="{9D8B030D-6E8A-4147-A177-3AD203B41FA5}">
                      <a16:colId xmlns:a16="http://schemas.microsoft.com/office/drawing/2014/main" val="20001"/>
                    </a:ext>
                  </a:extLst>
                </a:gridCol>
              </a:tblGrid>
              <a:tr h="370840">
                <a:tc>
                  <a:txBody>
                    <a:bodyPr/>
                    <a:lstStyle/>
                    <a:p>
                      <a:pPr algn="l">
                        <a:lnSpc>
                          <a:spcPct val="114000"/>
                        </a:lnSpc>
                      </a:pPr>
                      <a:r>
                        <a:rPr lang="en-US" sz="1600" b="0" baseline="0" dirty="0">
                          <a:solidFill>
                            <a:srgbClr val="0000CC"/>
                          </a:solidFill>
                          <a:latin typeface="Calibri" panose="020F0502020204030204" pitchFamily="34" charset="0"/>
                          <a:cs typeface="Calibri" panose="020F0502020204030204" pitchFamily="34" charset="0"/>
                        </a:rPr>
                        <a:t>TOR </a:t>
                      </a:r>
                      <a:r>
                        <a:rPr lang="en-US" sz="1600" b="0" baseline="0" dirty="0" err="1">
                          <a:solidFill>
                            <a:srgbClr val="0000CC"/>
                          </a:solidFill>
                          <a:latin typeface="Calibri" panose="020F0502020204030204" pitchFamily="34" charset="0"/>
                          <a:cs typeface="Calibri" panose="020F0502020204030204" pitchFamily="34" charset="0"/>
                        </a:rPr>
                        <a:t>i</a:t>
                      </a:r>
                      <a:endParaRPr lang="en-IN" sz="1600" b="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lnSpc>
                          <a:spcPct val="114000"/>
                        </a:lnSpc>
                      </a:pPr>
                      <a:r>
                        <a:rPr lang="en-US" sz="1600" b="0" kern="1200" dirty="0">
                          <a:solidFill>
                            <a:srgbClr val="0000CC"/>
                          </a:solidFill>
                          <a:latin typeface="Calibri" panose="020F0502020204030204" pitchFamily="34" charset="0"/>
                          <a:ea typeface="+mn-ea"/>
                          <a:cs typeface="Calibri" panose="020F0502020204030204" pitchFamily="34" charset="0"/>
                        </a:rPr>
                        <a:t>No additional ash pond (as proposed in 165 acres) is allowed. Only existing ash pond (65 acres) is to be used as an emergency ash pond for the proposed project.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70840">
                <a:tc gridSpan="2">
                  <a:txBody>
                    <a:bodyPr/>
                    <a:lstStyle/>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As informed existing ash pond of an area of 67.70 acres (27.4 Ha) will be used for proposed project </a:t>
                      </a: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As per Notification </a:t>
                      </a:r>
                      <a:r>
                        <a:rPr lang="en-US" sz="1600" kern="1200" dirty="0" err="1">
                          <a:solidFill>
                            <a:srgbClr val="008000"/>
                          </a:solidFill>
                          <a:latin typeface="Calibri" panose="020F0502020204030204" pitchFamily="34" charset="0"/>
                          <a:ea typeface="+mn-ea"/>
                          <a:cs typeface="Calibri" panose="020F0502020204030204" pitchFamily="34" charset="0"/>
                        </a:rPr>
                        <a:t>S.O</a:t>
                      </a:r>
                      <a:r>
                        <a:rPr lang="en-US" sz="1600" kern="1200" dirty="0">
                          <a:solidFill>
                            <a:srgbClr val="008000"/>
                          </a:solidFill>
                          <a:latin typeface="Calibri" panose="020F0502020204030204" pitchFamily="34" charset="0"/>
                          <a:ea typeface="+mn-ea"/>
                          <a:cs typeface="Calibri" panose="020F0502020204030204" pitchFamily="34" charset="0"/>
                        </a:rPr>
                        <a:t>. 54819E dated 31</a:t>
                      </a:r>
                      <a:r>
                        <a:rPr lang="en-US" sz="1600" kern="1200" baseline="30000" dirty="0">
                          <a:solidFill>
                            <a:srgbClr val="008000"/>
                          </a:solidFill>
                          <a:latin typeface="Calibri" panose="020F0502020204030204" pitchFamily="34" charset="0"/>
                          <a:ea typeface="+mn-ea"/>
                          <a:cs typeface="Calibri" panose="020F0502020204030204" pitchFamily="34" charset="0"/>
                        </a:rPr>
                        <a:t>st</a:t>
                      </a:r>
                      <a:r>
                        <a:rPr lang="en-US" sz="1600" kern="1200" dirty="0">
                          <a:solidFill>
                            <a:srgbClr val="008000"/>
                          </a:solidFill>
                          <a:latin typeface="Calibri" panose="020F0502020204030204" pitchFamily="34" charset="0"/>
                          <a:ea typeface="+mn-ea"/>
                          <a:cs typeface="Calibri" panose="020F0502020204030204" pitchFamily="34" charset="0"/>
                        </a:rPr>
                        <a:t> December 2021, </a:t>
                      </a:r>
                      <a:r>
                        <a:rPr lang="en-US" sz="1600" kern="1200" dirty="0" err="1">
                          <a:solidFill>
                            <a:srgbClr val="008000"/>
                          </a:solidFill>
                          <a:latin typeface="Calibri" panose="020F0502020204030204" pitchFamily="34" charset="0"/>
                          <a:ea typeface="+mn-ea"/>
                          <a:cs typeface="Calibri" panose="020F0502020204030204" pitchFamily="34" charset="0"/>
                        </a:rPr>
                        <a:t>TPP</a:t>
                      </a:r>
                      <a:r>
                        <a:rPr lang="en-US" sz="1600" kern="1200" dirty="0">
                          <a:solidFill>
                            <a:srgbClr val="008000"/>
                          </a:solidFill>
                          <a:latin typeface="Calibri" panose="020F0502020204030204" pitchFamily="34" charset="0"/>
                          <a:ea typeface="+mn-ea"/>
                          <a:cs typeface="Calibri" panose="020F0502020204030204" pitchFamily="34" charset="0"/>
                        </a:rPr>
                        <a:t> may be permitted an emergency or temporary ash pond with an area of 0.1 hectare per Mega Watt (MW). </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spcBef>
                          <a:spcPts val="600"/>
                        </a:spcBef>
                        <a:spcAft>
                          <a:spcPts val="600"/>
                        </a:spcAft>
                        <a:buFont typeface="Wingdings" panose="05000000000000000000" pitchFamily="2" charset="2"/>
                        <a:buChar char="Ø"/>
                      </a:pPr>
                      <a:r>
                        <a:rPr lang="en-IN" sz="1600" b="0" i="0" u="none" strike="noStrike" kern="1200" baseline="0" dirty="0">
                          <a:solidFill>
                            <a:schemeClr val="tx1"/>
                          </a:solidFill>
                          <a:latin typeface="Calibri" panose="020F0502020204030204" pitchFamily="34" charset="0"/>
                          <a:ea typeface="+mn-ea"/>
                          <a:cs typeface="Calibri" panose="020F0502020204030204" pitchFamily="34" charset="0"/>
                        </a:rPr>
                        <a:t> T</a:t>
                      </a:r>
                      <a:r>
                        <a:rPr lang="en-US" sz="1600" kern="1200" dirty="0">
                          <a:solidFill>
                            <a:srgbClr val="008000"/>
                          </a:solidFill>
                          <a:latin typeface="Calibri" panose="020F0502020204030204" pitchFamily="34" charset="0"/>
                          <a:ea typeface="+mn-ea"/>
                          <a:cs typeface="Calibri" panose="020F0502020204030204" pitchFamily="34" charset="0"/>
                        </a:rPr>
                        <a:t>he difference of ash pond area (66 Ha – 27.4 Ha = 38.6 Ha) and 33% of the GB along the ash dyke together will be 51.4 Ha  </a:t>
                      </a:r>
                      <a:endParaRPr lang="en-IN" sz="1600" b="0" i="0" u="none" strike="noStrike" kern="1200" baseline="0" dirty="0">
                        <a:solidFill>
                          <a:schemeClr val="tx1"/>
                        </a:solidFill>
                        <a:latin typeface="Calibri" panose="020F0502020204030204" pitchFamily="34" charset="0"/>
                        <a:ea typeface="+mn-ea"/>
                        <a:cs typeface="Calibri" panose="020F0502020204030204" pitchFamily="34" charset="0"/>
                      </a:endParaRPr>
                    </a:p>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Hence, request honorable </a:t>
                      </a:r>
                      <a:r>
                        <a:rPr lang="en-US" sz="1600" kern="1200" dirty="0" err="1">
                          <a:solidFill>
                            <a:srgbClr val="008000"/>
                          </a:solidFill>
                          <a:latin typeface="Calibri" panose="020F0502020204030204" pitchFamily="34" charset="0"/>
                          <a:ea typeface="+mn-ea"/>
                          <a:cs typeface="Calibri" panose="020F0502020204030204" pitchFamily="34" charset="0"/>
                        </a:rPr>
                        <a:t>EAC</a:t>
                      </a:r>
                      <a:r>
                        <a:rPr lang="en-US" sz="1600" kern="1200" dirty="0">
                          <a:solidFill>
                            <a:srgbClr val="008000"/>
                          </a:solidFill>
                          <a:latin typeface="Calibri" panose="020F0502020204030204" pitchFamily="34" charset="0"/>
                          <a:ea typeface="+mn-ea"/>
                          <a:cs typeface="Calibri" panose="020F0502020204030204" pitchFamily="34" charset="0"/>
                        </a:rPr>
                        <a:t> to allow to allot 52 Ha (128 Ac) of land for new ash pond</a:t>
                      </a:r>
                      <a:endParaRPr lang="en-US" sz="16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a:t>
                      </a:r>
                      <a:r>
                        <a:rPr lang="en-US" sz="1600" b="0" baseline="0" dirty="0">
                          <a:solidFill>
                            <a:srgbClr val="0000CC"/>
                          </a:solidFill>
                          <a:latin typeface="Calibri" panose="020F0502020204030204" pitchFamily="34" charset="0"/>
                          <a:cs typeface="Calibri" panose="020F0502020204030204" pitchFamily="34" charset="0"/>
                        </a:rPr>
                        <a:t> ii</a:t>
                      </a:r>
                      <a:endParaRPr lang="en-IN" sz="1600" b="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lnSpc>
                          <a:spcPct val="114000"/>
                        </a:lnSpc>
                      </a:pPr>
                      <a:r>
                        <a:rPr lang="en-US" sz="1600" b="0" kern="1200" dirty="0">
                          <a:solidFill>
                            <a:srgbClr val="0000CC"/>
                          </a:solidFill>
                          <a:latin typeface="Calibri" panose="020F0502020204030204" pitchFamily="34" charset="0"/>
                          <a:ea typeface="+mn-ea"/>
                          <a:cs typeface="Calibri" panose="020F0502020204030204" pitchFamily="34" charset="0"/>
                        </a:rPr>
                        <a:t>A copy of Environmental Clearance obtained for 210 MW plant and certified compliance report from </a:t>
                      </a:r>
                      <a:r>
                        <a:rPr lang="en-US" sz="1600" b="0" kern="1200" dirty="0" err="1">
                          <a:solidFill>
                            <a:srgbClr val="0000CC"/>
                          </a:solidFill>
                          <a:latin typeface="Calibri" panose="020F0502020204030204" pitchFamily="34" charset="0"/>
                          <a:ea typeface="+mn-ea"/>
                          <a:cs typeface="Calibri" panose="020F0502020204030204" pitchFamily="34" charset="0"/>
                        </a:rPr>
                        <a:t>MoEF&amp;CC</a:t>
                      </a:r>
                      <a:r>
                        <a:rPr lang="en-US" sz="1600" b="0" kern="1200" dirty="0">
                          <a:solidFill>
                            <a:srgbClr val="0000CC"/>
                          </a:solidFill>
                          <a:latin typeface="Calibri" panose="020F0502020204030204" pitchFamily="34" charset="0"/>
                          <a:ea typeface="+mn-ea"/>
                          <a:cs typeface="Calibri" panose="020F0502020204030204" pitchFamily="34" charset="0"/>
                        </a:rPr>
                        <a:t>, Regional Office for operating 210 MW Power Plant shall be submitted</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2">
                  <a:txBody>
                    <a:bodyPr/>
                    <a:lstStyle/>
                    <a:p>
                      <a:pPr marL="285750" indent="-285750">
                        <a:spcBef>
                          <a:spcPts val="600"/>
                        </a:spcBef>
                        <a:spcAft>
                          <a:spcPts val="60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EC for 1X210 MW unit was received on 29th April 2004 (No,J-13011/20/2002.IA-II(T) )</a:t>
                      </a:r>
                    </a:p>
                    <a:p>
                      <a:pPr marL="285750" indent="-285750">
                        <a:spcBef>
                          <a:spcPts val="600"/>
                        </a:spcBef>
                        <a:spcAft>
                          <a:spcPts val="600"/>
                        </a:spcAft>
                        <a:buFont typeface="Wingdings" panose="05000000000000000000" pitchFamily="2" charset="2"/>
                        <a:buChar char="Ø"/>
                      </a:pPr>
                      <a:r>
                        <a:rPr lang="en-US" sz="1400" kern="1200" dirty="0">
                          <a:solidFill>
                            <a:srgbClr val="008000"/>
                          </a:solidFill>
                          <a:latin typeface="Calibri" panose="020F0502020204030204" pitchFamily="34" charset="0"/>
                          <a:ea typeface="+mn-ea"/>
                          <a:cs typeface="Calibri" panose="020F0502020204030204" pitchFamily="34" charset="0"/>
                        </a:rPr>
                        <a:t>Certificate of  compliance for 1x210 MW unit issued </a:t>
                      </a:r>
                      <a:r>
                        <a:rPr lang="en-US" sz="1400" kern="1200" dirty="0">
                          <a:solidFill>
                            <a:schemeClr val="tx1"/>
                          </a:solidFill>
                          <a:latin typeface="Calibri" panose="020F0502020204030204" pitchFamily="34" charset="0"/>
                          <a:ea typeface="+mn-ea"/>
                          <a:cs typeface="Calibri" panose="020F0502020204030204" pitchFamily="34" charset="0"/>
                        </a:rPr>
                        <a:t>on </a:t>
                      </a:r>
                      <a:r>
                        <a:rPr lang="en-US" sz="1400" kern="1200" dirty="0">
                          <a:solidFill>
                            <a:srgbClr val="008000"/>
                          </a:solidFill>
                          <a:latin typeface="Calibri" panose="020F0502020204030204" pitchFamily="34" charset="0"/>
                          <a:ea typeface="+mn-ea"/>
                          <a:cs typeface="Calibri" panose="020F0502020204030204" pitchFamily="34" charset="0"/>
                        </a:rPr>
                        <a:t>7/02/2020 by RO MOEF&amp;CC Bhopal</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03"/>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a:t>
            </a:fld>
            <a:endParaRPr lang="en-US" sz="1400" b="1" dirty="0">
              <a:solidFill>
                <a:schemeClr val="tx2"/>
              </a:solidFill>
              <a:latin typeface="Calibri" pitchFamily="34" charset="0"/>
              <a:cs typeface="Calibri" pitchFamily="34" charset="0"/>
            </a:endParaRPr>
          </a:p>
        </p:txBody>
      </p:sp>
      <p:sp>
        <p:nvSpPr>
          <p:cNvPr id="30" name="Right Arrow 29">
            <a:hlinkClick r:id="rId3" action="ppaction://hlinkfile"/>
          </p:cNvPr>
          <p:cNvSpPr/>
          <p:nvPr/>
        </p:nvSpPr>
        <p:spPr>
          <a:xfrm>
            <a:off x="2438400" y="1869073"/>
            <a:ext cx="544271" cy="264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Additional TOR compliance </a:t>
            </a:r>
            <a:r>
              <a:rPr lang="en-US" sz="1200" b="1" dirty="0">
                <a:solidFill>
                  <a:schemeClr val="tx2"/>
                </a:solidFill>
                <a:latin typeface="+mj-lt"/>
              </a:rPr>
              <a:t>(1/ 7)</a:t>
            </a:r>
            <a:endParaRPr lang="en-IN" sz="1200" b="1" dirty="0">
              <a:solidFill>
                <a:schemeClr val="tx2"/>
              </a:solidFill>
              <a:latin typeface="+mj-lt"/>
            </a:endParaRPr>
          </a:p>
        </p:txBody>
      </p:sp>
      <p:sp>
        <p:nvSpPr>
          <p:cNvPr id="11" name="Right Arrow 10">
            <a:hlinkClick r:id="rId4" action="ppaction://hlinkfile"/>
          </p:cNvPr>
          <p:cNvSpPr/>
          <p:nvPr/>
        </p:nvSpPr>
        <p:spPr>
          <a:xfrm>
            <a:off x="7892135" y="4343749"/>
            <a:ext cx="544271" cy="264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0">
            <a:hlinkClick r:id="rId5" action="ppaction://hlinkfile"/>
            <a:extLst>
              <a:ext uri="{FF2B5EF4-FFF2-40B4-BE49-F238E27FC236}">
                <a16:creationId xmlns:a16="http://schemas.microsoft.com/office/drawing/2014/main" id="{9D13C7E2-234D-4A56-ADBD-2955FE7CD30E}"/>
              </a:ext>
            </a:extLst>
          </p:cNvPr>
          <p:cNvSpPr/>
          <p:nvPr/>
        </p:nvSpPr>
        <p:spPr>
          <a:xfrm>
            <a:off x="7892134" y="4659272"/>
            <a:ext cx="544271" cy="264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2062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Ash Management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60</a:t>
            </a:fld>
            <a:endParaRPr lang="en-US" sz="1400" b="1" dirty="0">
              <a:solidFill>
                <a:schemeClr val="tx2"/>
              </a:solidFill>
              <a:latin typeface="Calibri" pitchFamily="34" charset="0"/>
              <a:cs typeface="Calibri" pitchFamily="34" charset="0"/>
            </a:endParaRPr>
          </a:p>
        </p:txBody>
      </p:sp>
      <p:graphicFrame>
        <p:nvGraphicFramePr>
          <p:cNvPr id="12" name="Table 11">
            <a:extLst>
              <a:ext uri="{FF2B5EF4-FFF2-40B4-BE49-F238E27FC236}">
                <a16:creationId xmlns:a16="http://schemas.microsoft.com/office/drawing/2014/main" id="{77D2C86E-380B-44A9-8DB6-A47E92298C95}"/>
              </a:ext>
            </a:extLst>
          </p:cNvPr>
          <p:cNvGraphicFramePr>
            <a:graphicFrameLocks noGrp="1"/>
          </p:cNvGraphicFramePr>
          <p:nvPr>
            <p:extLst>
              <p:ext uri="{D42A27DB-BD31-4B8C-83A1-F6EECF244321}">
                <p14:modId xmlns:p14="http://schemas.microsoft.com/office/powerpoint/2010/main" val="3624493390"/>
              </p:ext>
            </p:extLst>
          </p:nvPr>
        </p:nvGraphicFramePr>
        <p:xfrm>
          <a:off x="259080" y="849359"/>
          <a:ext cx="8580120" cy="1848104"/>
        </p:xfrm>
        <a:graphic>
          <a:graphicData uri="http://schemas.openxmlformats.org/drawingml/2006/table">
            <a:tbl>
              <a:tblPr firstRow="1" firstCol="1" bandRow="1">
                <a:tableStyleId>{5940675A-B579-460E-94D1-54222C63F5DA}</a:tableStyleId>
              </a:tblPr>
              <a:tblGrid>
                <a:gridCol w="853675">
                  <a:extLst>
                    <a:ext uri="{9D8B030D-6E8A-4147-A177-3AD203B41FA5}">
                      <a16:colId xmlns:a16="http://schemas.microsoft.com/office/drawing/2014/main" val="1318245952"/>
                    </a:ext>
                  </a:extLst>
                </a:gridCol>
                <a:gridCol w="5214842">
                  <a:extLst>
                    <a:ext uri="{9D8B030D-6E8A-4147-A177-3AD203B41FA5}">
                      <a16:colId xmlns:a16="http://schemas.microsoft.com/office/drawing/2014/main" val="3925021407"/>
                    </a:ext>
                  </a:extLst>
                </a:gridCol>
                <a:gridCol w="2511603">
                  <a:extLst>
                    <a:ext uri="{9D8B030D-6E8A-4147-A177-3AD203B41FA5}">
                      <a16:colId xmlns:a16="http://schemas.microsoft.com/office/drawing/2014/main" val="3122159519"/>
                    </a:ext>
                  </a:extLst>
                </a:gridCol>
              </a:tblGrid>
              <a:tr h="150884">
                <a:tc>
                  <a:txBody>
                    <a:bodyPr/>
                    <a:lstStyle/>
                    <a:p>
                      <a:pPr algn="ctr">
                        <a:lnSpc>
                          <a:spcPct val="100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S. No</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5513" marR="35513" marT="0" marB="0">
                    <a:solidFill>
                      <a:schemeClr val="accent1"/>
                    </a:solidFill>
                  </a:tcPr>
                </a:tc>
                <a:tc>
                  <a:txBody>
                    <a:bodyPr/>
                    <a:lstStyle/>
                    <a:p>
                      <a:pPr algn="ctr">
                        <a:lnSpc>
                          <a:spcPct val="100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Particulars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5513" marR="35513" marT="0" marB="0">
                    <a:solidFill>
                      <a:schemeClr val="accent1"/>
                    </a:solidFill>
                  </a:tcPr>
                </a:tc>
                <a:tc>
                  <a:txBody>
                    <a:bodyPr/>
                    <a:lstStyle/>
                    <a:p>
                      <a:pPr algn="ctr">
                        <a:lnSpc>
                          <a:spcPct val="100000"/>
                        </a:lnSpc>
                        <a:spcAft>
                          <a:spcPts val="0"/>
                        </a:spcAft>
                        <a:tabLst>
                          <a:tab pos="1779905" algn="l"/>
                        </a:tabLst>
                      </a:pPr>
                      <a:r>
                        <a:rPr lang="en-US" sz="1600" b="1" dirty="0">
                          <a:solidFill>
                            <a:schemeClr val="bg1"/>
                          </a:solidFill>
                          <a:effectLst/>
                          <a:latin typeface="Calibri" panose="020F0502020204030204" pitchFamily="34" charset="0"/>
                          <a:cs typeface="Calibri" panose="020F0502020204030204" pitchFamily="34" charset="0"/>
                        </a:rPr>
                        <a:t>Worst coal  (</a:t>
                      </a:r>
                      <a:r>
                        <a:rPr lang="en-US" sz="1600" b="1" dirty="0" err="1">
                          <a:solidFill>
                            <a:schemeClr val="bg1"/>
                          </a:solidFill>
                          <a:effectLst/>
                          <a:latin typeface="Calibri" panose="020F0502020204030204" pitchFamily="34" charset="0"/>
                          <a:cs typeface="Calibri" panose="020F0502020204030204" pitchFamily="34" charset="0"/>
                        </a:rPr>
                        <a:t>MTPH</a:t>
                      </a:r>
                      <a:r>
                        <a:rPr lang="en-US" sz="1600" b="1" dirty="0">
                          <a:solidFill>
                            <a:schemeClr val="bg1"/>
                          </a:solidFill>
                          <a:effectLst/>
                          <a:latin typeface="Calibri" panose="020F0502020204030204" pitchFamily="34" charset="0"/>
                          <a:cs typeface="Calibri" panose="020F0502020204030204" pitchFamily="34" charset="0"/>
                        </a:rPr>
                        <a:t>)</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35513" marR="35513" marT="0" marB="0">
                    <a:solidFill>
                      <a:schemeClr val="accent1"/>
                    </a:solidFill>
                  </a:tcPr>
                </a:tc>
                <a:extLst>
                  <a:ext uri="{0D108BD9-81ED-4DB2-BD59-A6C34878D82A}">
                    <a16:rowId xmlns:a16="http://schemas.microsoft.com/office/drawing/2014/main" val="4108305702"/>
                  </a:ext>
                </a:extLst>
              </a:tr>
              <a:tr h="186877">
                <a:tc>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1</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tc>
                  <a:txBody>
                    <a:bodyPr/>
                    <a:lstStyle/>
                    <a:p>
                      <a:pPr marL="0" indent="112395" algn="l"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Ash content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tc>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45.60 %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extLst>
                  <a:ext uri="{0D108BD9-81ED-4DB2-BD59-A6C34878D82A}">
                    <a16:rowId xmlns:a16="http://schemas.microsoft.com/office/drawing/2014/main" val="4230108929"/>
                  </a:ext>
                </a:extLst>
              </a:tr>
              <a:tr h="186877">
                <a:tc rowSpan="3">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2</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nchor="ctr"/>
                </a:tc>
                <a:tc>
                  <a:txBody>
                    <a:bodyPr/>
                    <a:lstStyle/>
                    <a:p>
                      <a:pPr marL="0" indent="112395" algn="l"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Ash generated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tc>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1.60</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extLst>
                  <a:ext uri="{0D108BD9-81ED-4DB2-BD59-A6C34878D82A}">
                    <a16:rowId xmlns:a16="http://schemas.microsoft.com/office/drawing/2014/main" val="2271551606"/>
                  </a:ext>
                </a:extLst>
              </a:tr>
              <a:tr h="186877">
                <a:tc vMerge="1">
                  <a:txBody>
                    <a:bodyPr/>
                    <a:lstStyle/>
                    <a:p>
                      <a:endParaRPr lang="en-IN"/>
                    </a:p>
                  </a:txBody>
                  <a:tcPr/>
                </a:tc>
                <a:tc>
                  <a:txBody>
                    <a:bodyPr/>
                    <a:lstStyle/>
                    <a:p>
                      <a:pPr marL="0" indent="112395" algn="l"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Fly ash generated @ 70%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tc>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1.12</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extLst>
                  <a:ext uri="{0D108BD9-81ED-4DB2-BD59-A6C34878D82A}">
                    <a16:rowId xmlns:a16="http://schemas.microsoft.com/office/drawing/2014/main" val="1703883777"/>
                  </a:ext>
                </a:extLst>
              </a:tr>
              <a:tr h="124966">
                <a:tc vMerge="1">
                  <a:txBody>
                    <a:bodyPr/>
                    <a:lstStyle/>
                    <a:p>
                      <a:endParaRPr lang="en-IN"/>
                    </a:p>
                  </a:txBody>
                  <a:tcPr/>
                </a:tc>
                <a:tc>
                  <a:txBody>
                    <a:bodyPr/>
                    <a:lstStyle/>
                    <a:p>
                      <a:pPr marL="0" indent="112395" algn="l"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Bottom and Coarse ash @30%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tc>
                  <a:txBody>
                    <a:bodyPr/>
                    <a:lstStyle/>
                    <a:p>
                      <a:pPr marL="0" algn="ctr" defTabSz="914400" rtl="0" eaLnBrk="1" latinLnBrk="0" hangingPunct="1">
                        <a:lnSpc>
                          <a:spcPct val="115000"/>
                        </a:lnSpc>
                        <a:spcAft>
                          <a:spcPts val="0"/>
                        </a:spcAft>
                        <a:tabLst>
                          <a:tab pos="1779905" algn="l"/>
                        </a:tabLst>
                      </a:pPr>
                      <a:r>
                        <a:rPr lang="en-US" sz="1600" kern="1200" dirty="0">
                          <a:solidFill>
                            <a:schemeClr val="tx1"/>
                          </a:solidFill>
                          <a:effectLst/>
                          <a:latin typeface="Calibri" panose="020F0502020204030204" pitchFamily="34" charset="0"/>
                          <a:ea typeface="+mn-ea"/>
                          <a:cs typeface="Calibri" panose="020F0502020204030204" pitchFamily="34" charset="0"/>
                        </a:rPr>
                        <a:t>0.48</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tc>
                <a:extLst>
                  <a:ext uri="{0D108BD9-81ED-4DB2-BD59-A6C34878D82A}">
                    <a16:rowId xmlns:a16="http://schemas.microsoft.com/office/drawing/2014/main" val="3166899646"/>
                  </a:ext>
                </a:extLst>
              </a:tr>
              <a:tr h="124966">
                <a:tc gridSpan="3">
                  <a: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Expected Ash generated for Representative grade G11is about : 1.13 </a:t>
                      </a:r>
                      <a:r>
                        <a:rPr lang="en-US" sz="1200" kern="1200" dirty="0" err="1">
                          <a:solidFill>
                            <a:schemeClr val="tx1"/>
                          </a:solidFill>
                          <a:effectLst/>
                          <a:latin typeface="Calibri" panose="020F0502020204030204" pitchFamily="34" charset="0"/>
                          <a:ea typeface="+mn-ea"/>
                          <a:cs typeface="Calibri" panose="020F0502020204030204" pitchFamily="34" charset="0"/>
                        </a:rPr>
                        <a:t>MTPA</a:t>
                      </a:r>
                      <a:r>
                        <a:rPr lang="en-US" sz="1200" kern="1200" dirty="0">
                          <a:solidFill>
                            <a:schemeClr val="tx1"/>
                          </a:solidFill>
                          <a:effectLst/>
                          <a:latin typeface="Calibri" panose="020F0502020204030204" pitchFamily="34" charset="0"/>
                          <a:ea typeface="+mn-ea"/>
                          <a:cs typeface="Calibri" panose="020F0502020204030204" pitchFamily="34" charset="0"/>
                        </a:rPr>
                        <a:t>; Fly ash 0.79 </a:t>
                      </a:r>
                      <a:r>
                        <a:rPr lang="en-US" sz="1200" kern="1200" dirty="0" err="1">
                          <a:solidFill>
                            <a:schemeClr val="tx1"/>
                          </a:solidFill>
                          <a:effectLst/>
                          <a:latin typeface="Calibri" panose="020F0502020204030204" pitchFamily="34" charset="0"/>
                          <a:ea typeface="+mn-ea"/>
                          <a:cs typeface="Calibri" panose="020F0502020204030204" pitchFamily="34" charset="0"/>
                        </a:rPr>
                        <a:t>MTPA</a:t>
                      </a:r>
                      <a:r>
                        <a:rPr lang="en-US" sz="1200" kern="1200" dirty="0">
                          <a:solidFill>
                            <a:schemeClr val="tx1"/>
                          </a:solidFill>
                          <a:effectLst/>
                          <a:latin typeface="Calibri" panose="020F0502020204030204" pitchFamily="34" charset="0"/>
                          <a:ea typeface="+mn-ea"/>
                          <a:cs typeface="Calibri" panose="020F0502020204030204" pitchFamily="34" charset="0"/>
                        </a:rPr>
                        <a:t>; Bottom Ash 0.34 </a:t>
                      </a:r>
                      <a:r>
                        <a:rPr lang="en-US" sz="1200" kern="1200" dirty="0" err="1">
                          <a:solidFill>
                            <a:schemeClr val="tx1"/>
                          </a:solidFill>
                          <a:effectLst/>
                          <a:latin typeface="Calibri" panose="020F0502020204030204" pitchFamily="34" charset="0"/>
                          <a:ea typeface="+mn-ea"/>
                          <a:cs typeface="Calibri" panose="020F0502020204030204" pitchFamily="34" charset="0"/>
                        </a:rPr>
                        <a:t>MTPA</a:t>
                      </a:r>
                      <a:r>
                        <a:rPr lang="en-US" sz="1200" kern="1200" dirty="0">
                          <a:solidFill>
                            <a:schemeClr val="tx1"/>
                          </a:solidFill>
                          <a:effectLst/>
                          <a:latin typeface="Calibri" panose="020F0502020204030204" pitchFamily="34" charset="0"/>
                          <a:ea typeface="+mn-ea"/>
                          <a:cs typeface="Calibri" panose="020F0502020204030204" pitchFamily="34" charset="0"/>
                        </a:rPr>
                        <a:t> (based on below)</a:t>
                      </a:r>
                      <a:endParaRPr lang="en-IN"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(Linked coal) Representative grade G11 Annual coal consumption @85% </a:t>
                      </a:r>
                      <a:r>
                        <a:rPr lang="en-US" sz="1200" kern="1200" dirty="0" err="1">
                          <a:solidFill>
                            <a:schemeClr val="tx1"/>
                          </a:solidFill>
                          <a:effectLst/>
                          <a:latin typeface="Calibri" panose="020F0502020204030204" pitchFamily="34" charset="0"/>
                          <a:ea typeface="+mn-ea"/>
                          <a:cs typeface="Calibri" panose="020F0502020204030204" pitchFamily="34" charset="0"/>
                        </a:rPr>
                        <a:t>PLF</a:t>
                      </a:r>
                      <a:r>
                        <a:rPr lang="en-US" sz="1200" kern="1200" dirty="0">
                          <a:solidFill>
                            <a:schemeClr val="tx1"/>
                          </a:solidFill>
                          <a:effectLst/>
                          <a:latin typeface="Calibri" panose="020F0502020204030204" pitchFamily="34" charset="0"/>
                          <a:ea typeface="+mn-ea"/>
                          <a:cs typeface="Calibri" panose="020F0502020204030204" pitchFamily="34" charset="0"/>
                        </a:rPr>
                        <a:t> 4279 </a:t>
                      </a:r>
                      <a:r>
                        <a:rPr lang="en-US" sz="1200" kern="1200" dirty="0" err="1">
                          <a:solidFill>
                            <a:schemeClr val="tx1"/>
                          </a:solidFill>
                          <a:effectLst/>
                          <a:latin typeface="Calibri" panose="020F0502020204030204" pitchFamily="34" charset="0"/>
                          <a:ea typeface="+mn-ea"/>
                          <a:cs typeface="Calibri" panose="020F0502020204030204" pitchFamily="34" charset="0"/>
                        </a:rPr>
                        <a:t>TPA</a:t>
                      </a:r>
                      <a:r>
                        <a:rPr lang="en-US" sz="1200" kern="1200" dirty="0">
                          <a:solidFill>
                            <a:schemeClr val="tx1"/>
                          </a:solidFill>
                          <a:effectLst/>
                          <a:latin typeface="Calibri" panose="020F0502020204030204" pitchFamily="34" charset="0"/>
                          <a:ea typeface="+mn-ea"/>
                          <a:cs typeface="Calibri" panose="020F0502020204030204" pitchFamily="34" charset="0"/>
                        </a:rPr>
                        <a:t>/ MW; Ash content of about 40% (as per 1x210 MW unit EC &amp; Monthly Ash generation report FY 2020-21 for 1x210 unit )</a:t>
                      </a:r>
                      <a:endParaRPr lang="en-IN" sz="1200" kern="1200" dirty="0">
                        <a:solidFill>
                          <a:schemeClr val="tx1"/>
                        </a:solidFill>
                        <a:effectLst/>
                        <a:latin typeface="Calibri" panose="020F0502020204030204" pitchFamily="34" charset="0"/>
                        <a:ea typeface="+mn-ea"/>
                        <a:cs typeface="Calibri" panose="020F0502020204030204" pitchFamily="34" charset="0"/>
                      </a:endParaRPr>
                    </a:p>
                  </a:txBody>
                  <a:tcPr marL="35513" marR="35513" marT="0" marB="0" anchor="ctr"/>
                </a:tc>
                <a:tc hMerge="1">
                  <a:txBody>
                    <a:bodyPr/>
                    <a:lstStyle/>
                    <a:p>
                      <a:pPr indent="112395" algn="just">
                        <a:lnSpc>
                          <a:spcPct val="115000"/>
                        </a:lnSpc>
                        <a:spcAft>
                          <a:spcPts val="0"/>
                        </a:spcAft>
                        <a:tabLst>
                          <a:tab pos="1779905" algn="l"/>
                        </a:tabLs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35513" marR="35513" marT="0" marB="0"/>
                </a:tc>
                <a:tc hMerge="1">
                  <a:txBody>
                    <a:bodyPr/>
                    <a:lstStyle/>
                    <a:p>
                      <a:pPr algn="ctr">
                        <a:lnSpc>
                          <a:spcPct val="115000"/>
                        </a:lnSpc>
                        <a:spcAft>
                          <a:spcPts val="0"/>
                        </a:spcAft>
                        <a:tabLst>
                          <a:tab pos="1779905" algn="l"/>
                        </a:tabLst>
                      </a:pP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35513" marR="35513" marT="0" marB="0"/>
                </a:tc>
                <a:extLst>
                  <a:ext uri="{0D108BD9-81ED-4DB2-BD59-A6C34878D82A}">
                    <a16:rowId xmlns:a16="http://schemas.microsoft.com/office/drawing/2014/main" val="1632673937"/>
                  </a:ext>
                </a:extLst>
              </a:tr>
            </a:tbl>
          </a:graphicData>
        </a:graphic>
      </p:graphicFrame>
      <p:sp>
        <p:nvSpPr>
          <p:cNvPr id="15" name="Rectangle 14">
            <a:extLst>
              <a:ext uri="{FF2B5EF4-FFF2-40B4-BE49-F238E27FC236}">
                <a16:creationId xmlns:a16="http://schemas.microsoft.com/office/drawing/2014/main" id="{A08A4ECE-3889-4CE5-9B27-72BEB4DBC290}"/>
              </a:ext>
            </a:extLst>
          </p:cNvPr>
          <p:cNvSpPr/>
          <p:nvPr/>
        </p:nvSpPr>
        <p:spPr>
          <a:xfrm>
            <a:off x="2496917" y="457200"/>
            <a:ext cx="4140172" cy="392159"/>
          </a:xfrm>
          <a:prstGeom prst="rect">
            <a:avLst/>
          </a:prstGeom>
        </p:spPr>
        <p:txBody>
          <a:bodyPr wrap="none">
            <a:spAutoFit/>
          </a:bodyPr>
          <a:lstStyle/>
          <a:p>
            <a:pPr algn="ctr">
              <a:lnSpc>
                <a:spcPct val="115000"/>
              </a:lnSpc>
              <a:spcBef>
                <a:spcPts val="600"/>
              </a:spcBef>
              <a:spcAft>
                <a:spcPts val="300"/>
              </a:spcAft>
            </a:pPr>
            <a:r>
              <a:rPr lang="en-US" b="1" dirty="0">
                <a:latin typeface="Calibri" panose="020F0502020204030204" pitchFamily="34" charset="0"/>
                <a:ea typeface="Calibri" panose="020F0502020204030204" pitchFamily="34" charset="0"/>
                <a:cs typeface="Calibri" panose="020F0502020204030204" pitchFamily="34" charset="0"/>
              </a:rPr>
              <a:t>Ash generation details of 1x660 MW unit</a:t>
            </a:r>
            <a:endParaRPr lang="en-IN" dirty="0">
              <a:latin typeface="Calibri" panose="020F0502020204030204" pitchFamily="34" charset="0"/>
              <a:ea typeface="Calibri" panose="020F0502020204030204" pitchFamily="34" charset="0"/>
              <a:cs typeface="Gautami" panose="020B0502040204020203" pitchFamily="34" charset="0"/>
            </a:endParaRPr>
          </a:p>
        </p:txBody>
      </p:sp>
      <p:sp>
        <p:nvSpPr>
          <p:cNvPr id="8" name="Rectangle 7">
            <a:extLst>
              <a:ext uri="{FF2B5EF4-FFF2-40B4-BE49-F238E27FC236}">
                <a16:creationId xmlns:a16="http://schemas.microsoft.com/office/drawing/2014/main" id="{B8BA68A5-A73B-4AE3-8528-30D06B9FCBB2}"/>
              </a:ext>
            </a:extLst>
          </p:cNvPr>
          <p:cNvSpPr/>
          <p:nvPr/>
        </p:nvSpPr>
        <p:spPr>
          <a:xfrm>
            <a:off x="152400" y="2840144"/>
            <a:ext cx="8839200" cy="3941656"/>
          </a:xfrm>
          <a:prstGeom prst="rect">
            <a:avLst/>
          </a:prstGeom>
        </p:spPr>
        <p:txBody>
          <a:bodyPr wrap="square">
            <a:spAutoFit/>
          </a:bodyPr>
          <a:lstStyle/>
          <a:p>
            <a:pPr algn="just">
              <a:spcBef>
                <a:spcPts val="300"/>
              </a:spcBef>
              <a:spcAft>
                <a:spcPts val="300"/>
              </a:spcAft>
            </a:pPr>
            <a:r>
              <a:rPr lang="en-US" sz="1600" b="1" dirty="0">
                <a:solidFill>
                  <a:srgbClr val="0000CC"/>
                </a:solidFill>
                <a:latin typeface="Calibri" panose="020F0502020204030204" pitchFamily="34" charset="0"/>
                <a:cs typeface="Calibri" panose="020F0502020204030204" pitchFamily="34" charset="0"/>
              </a:rPr>
              <a:t>Proposed unit will plan for 100% utilization of ash (fly ash &amp; bottom ash)  as per notification </a:t>
            </a:r>
            <a:r>
              <a:rPr lang="en-US" sz="1600" b="1" dirty="0" err="1">
                <a:solidFill>
                  <a:srgbClr val="0000CC"/>
                </a:solidFill>
                <a:latin typeface="Calibri" panose="020F0502020204030204" pitchFamily="34" charset="0"/>
                <a:cs typeface="Calibri" panose="020F0502020204030204" pitchFamily="34" charset="0"/>
              </a:rPr>
              <a:t>S.O</a:t>
            </a:r>
            <a:r>
              <a:rPr lang="en-US" sz="1600" b="1" dirty="0">
                <a:solidFill>
                  <a:srgbClr val="0000CC"/>
                </a:solidFill>
                <a:latin typeface="Calibri" panose="020F0502020204030204" pitchFamily="34" charset="0"/>
                <a:cs typeface="Calibri" panose="020F0502020204030204" pitchFamily="34" charset="0"/>
              </a:rPr>
              <a:t>. 54819E dated 31st December 2021 issued by MOEF&amp;CC, New Delhi</a:t>
            </a:r>
          </a:p>
          <a:p>
            <a:pPr marL="285750" indent="-285750">
              <a:lnSpc>
                <a:spcPct val="114000"/>
              </a:lnSpc>
              <a:spcBef>
                <a:spcPts val="300"/>
              </a:spcBef>
              <a:spcAft>
                <a:spcPts val="600"/>
              </a:spcAft>
              <a:buFont typeface="Wingdings" panose="05000000000000000000" pitchFamily="2" charset="2"/>
              <a:buChar char="Ø"/>
            </a:pPr>
            <a:r>
              <a:rPr lang="en-US" sz="1600" b="1" dirty="0">
                <a:solidFill>
                  <a:srgbClr val="008000"/>
                </a:solidFill>
                <a:latin typeface="Calibri" panose="020F0502020204030204" pitchFamily="34" charset="0"/>
                <a:cs typeface="Calibri" panose="020F0502020204030204" pitchFamily="34" charset="0"/>
              </a:rPr>
              <a:t>Ash will be utilized only for the following </a:t>
            </a:r>
            <a:r>
              <a:rPr lang="en-IN" sz="1600" b="1" dirty="0">
                <a:solidFill>
                  <a:srgbClr val="008000"/>
                </a:solidFill>
                <a:latin typeface="Calibri" panose="020F0502020204030204" pitchFamily="34" charset="0"/>
                <a:cs typeface="Calibri" panose="020F0502020204030204" pitchFamily="34" charset="0"/>
              </a:rPr>
              <a:t>eco-friendly purposes, namely</a:t>
            </a:r>
            <a:r>
              <a:rPr lang="en-IN" dirty="0"/>
              <a:t>:-</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Fly ash based products viz. bricks, blocks, tiles, </a:t>
            </a:r>
            <a:r>
              <a:rPr lang="en-US" sz="1600" dirty="0" err="1">
                <a:latin typeface="Calibri" panose="020F0502020204030204" pitchFamily="34" charset="0"/>
                <a:cs typeface="Calibri" panose="020F0502020204030204" pitchFamily="34" charset="0"/>
              </a:rPr>
              <a:t>fibre</a:t>
            </a:r>
            <a:r>
              <a:rPr lang="en-US" sz="1600" dirty="0">
                <a:latin typeface="Calibri" panose="020F0502020204030204" pitchFamily="34" charset="0"/>
                <a:cs typeface="Calibri" panose="020F0502020204030204" pitchFamily="34" charset="0"/>
              </a:rPr>
              <a:t> cement sheets, pipes, boards, panels;</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Cement manufacturing, ready mix concrete;</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Construction of road and fly over embankment, Ash and Geo-polymer based construction material;</a:t>
            </a:r>
          </a:p>
          <a:p>
            <a:pPr marL="400050" indent="-400050">
              <a:lnSpc>
                <a:spcPct val="114000"/>
              </a:lnSpc>
              <a:spcAft>
                <a:spcPts val="300"/>
              </a:spcAft>
              <a:buFont typeface="+mj-lt"/>
              <a:buAutoNum type="romanLcPeriod"/>
            </a:pPr>
            <a:r>
              <a:rPr lang="en-IN" sz="1600" dirty="0">
                <a:latin typeface="Calibri" panose="020F0502020204030204" pitchFamily="34" charset="0"/>
                <a:cs typeface="Calibri" panose="020F0502020204030204" pitchFamily="34" charset="0"/>
              </a:rPr>
              <a:t>Construction of dam;</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Filling up of low lying area;</a:t>
            </a:r>
          </a:p>
          <a:p>
            <a:pPr marL="400050" indent="-400050">
              <a:lnSpc>
                <a:spcPct val="114000"/>
              </a:lnSpc>
              <a:spcAft>
                <a:spcPts val="300"/>
              </a:spcAft>
              <a:buFont typeface="+mj-lt"/>
              <a:buAutoNum type="romanLcPeriod"/>
            </a:pPr>
            <a:r>
              <a:rPr lang="en-IN" sz="1600" dirty="0">
                <a:latin typeface="Calibri" panose="020F0502020204030204" pitchFamily="34" charset="0"/>
                <a:cs typeface="Calibri" panose="020F0502020204030204" pitchFamily="34" charset="0"/>
              </a:rPr>
              <a:t>Filling of mine voids;</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Manufacturing of sintered or cold bonded ash aggregate;</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Agriculture in a controlled manner based on soil testing;</a:t>
            </a:r>
          </a:p>
          <a:p>
            <a:pPr marL="400050" indent="-400050">
              <a:lnSpc>
                <a:spcPct val="114000"/>
              </a:lnSpc>
              <a:spcAft>
                <a:spcPts val="300"/>
              </a:spcAft>
              <a:buFont typeface="+mj-lt"/>
              <a:buAutoNum type="romanLcPeriod"/>
            </a:pPr>
            <a:r>
              <a:rPr lang="en-US" sz="1600" dirty="0">
                <a:latin typeface="Calibri" panose="020F0502020204030204" pitchFamily="34" charset="0"/>
                <a:cs typeface="Calibri" panose="020F0502020204030204" pitchFamily="34" charset="0"/>
              </a:rPr>
              <a:t>Construction of shoreline protection structures in coastal districts;</a:t>
            </a:r>
            <a:r>
              <a:rPr lang="en-US" sz="1600" b="1" dirty="0">
                <a:solidFill>
                  <a:srgbClr val="0000CC"/>
                </a:solidFill>
                <a:latin typeface="Calibri" panose="020F0502020204030204" pitchFamily="34" charset="0"/>
                <a:cs typeface="Calibri" panose="020F0502020204030204" pitchFamily="34" charset="0"/>
              </a:rPr>
              <a:t> </a:t>
            </a:r>
            <a:endParaRPr lang="en-IN" sz="1600" b="1" dirty="0">
              <a:solidFill>
                <a:srgbClr val="0000CC"/>
              </a:solidFill>
              <a:latin typeface="Calibri" panose="020F0502020204030204" pitchFamily="34" charset="0"/>
              <a:cs typeface="Calibri" panose="020F0502020204030204" pitchFamily="34" charset="0"/>
            </a:endParaRPr>
          </a:p>
        </p:txBody>
      </p:sp>
      <p:sp>
        <p:nvSpPr>
          <p:cNvPr id="11" name="Right Arrow 11">
            <a:hlinkClick r:id="rId3" action="ppaction://hlinksldjump"/>
            <a:extLst>
              <a:ext uri="{FF2B5EF4-FFF2-40B4-BE49-F238E27FC236}">
                <a16:creationId xmlns:a16="http://schemas.microsoft.com/office/drawing/2014/main" id="{FC9D8B0C-F106-49C9-8E4E-BE61D7CC2EF6}"/>
              </a:ext>
            </a:extLst>
          </p:cNvPr>
          <p:cNvSpPr/>
          <p:nvPr/>
        </p:nvSpPr>
        <p:spPr>
          <a:xfrm>
            <a:off x="6858541" y="57235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7E40BC23-8D93-4065-87AD-54A998BA7D74}"/>
              </a:ext>
            </a:extLst>
          </p:cNvPr>
          <p:cNvSpPr txBox="1"/>
          <p:nvPr/>
        </p:nvSpPr>
        <p:spPr>
          <a:xfrm>
            <a:off x="6477541" y="6002179"/>
            <a:ext cx="2255746"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Ash utilization plan of 1X210 MW unit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423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4A3E7EED-C18A-479E-B5A8-81C055A6F0A4}"/>
              </a:ext>
            </a:extLst>
          </p:cNvPr>
          <p:cNvGraphicFramePr>
            <a:graphicFrameLocks noGrp="1"/>
          </p:cNvGraphicFramePr>
          <p:nvPr>
            <p:extLst>
              <p:ext uri="{D42A27DB-BD31-4B8C-83A1-F6EECF244321}">
                <p14:modId xmlns:p14="http://schemas.microsoft.com/office/powerpoint/2010/main" val="3246714576"/>
              </p:ext>
            </p:extLst>
          </p:nvPr>
        </p:nvGraphicFramePr>
        <p:xfrm>
          <a:off x="304800" y="1676400"/>
          <a:ext cx="8153401" cy="4648200"/>
        </p:xfrm>
        <a:graphic>
          <a:graphicData uri="http://schemas.openxmlformats.org/drawingml/2006/table">
            <a:tbl>
              <a:tblPr firstRow="1" firstCol="1" bandRow="1">
                <a:tableStyleId>{5940675A-B579-460E-94D1-54222C63F5DA}</a:tableStyleId>
              </a:tblPr>
              <a:tblGrid>
                <a:gridCol w="743726">
                  <a:extLst>
                    <a:ext uri="{9D8B030D-6E8A-4147-A177-3AD203B41FA5}">
                      <a16:colId xmlns:a16="http://schemas.microsoft.com/office/drawing/2014/main" val="215883326"/>
                    </a:ext>
                  </a:extLst>
                </a:gridCol>
                <a:gridCol w="2990074">
                  <a:extLst>
                    <a:ext uri="{9D8B030D-6E8A-4147-A177-3AD203B41FA5}">
                      <a16:colId xmlns:a16="http://schemas.microsoft.com/office/drawing/2014/main" val="156484613"/>
                    </a:ext>
                  </a:extLst>
                </a:gridCol>
                <a:gridCol w="1051567">
                  <a:extLst>
                    <a:ext uri="{9D8B030D-6E8A-4147-A177-3AD203B41FA5}">
                      <a16:colId xmlns:a16="http://schemas.microsoft.com/office/drawing/2014/main" val="1048824454"/>
                    </a:ext>
                  </a:extLst>
                </a:gridCol>
                <a:gridCol w="1005833">
                  <a:extLst>
                    <a:ext uri="{9D8B030D-6E8A-4147-A177-3AD203B41FA5}">
                      <a16:colId xmlns:a16="http://schemas.microsoft.com/office/drawing/2014/main" val="3479781351"/>
                    </a:ext>
                  </a:extLst>
                </a:gridCol>
                <a:gridCol w="2362201">
                  <a:extLst>
                    <a:ext uri="{9D8B030D-6E8A-4147-A177-3AD203B41FA5}">
                      <a16:colId xmlns:a16="http://schemas.microsoft.com/office/drawing/2014/main" val="4229093219"/>
                    </a:ext>
                  </a:extLst>
                </a:gridCol>
              </a:tblGrid>
              <a:tr h="248036">
                <a:tc rowSpan="2">
                  <a:txBody>
                    <a:bodyPr/>
                    <a:lstStyle/>
                    <a:p>
                      <a:pPr algn="ct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S. No</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solidFill>
                      <a:schemeClr val="accent1"/>
                    </a:solidFill>
                  </a:tcPr>
                </a:tc>
                <a:tc rowSpan="2" gridSpan="2">
                  <a:txBody>
                    <a:bodyPr/>
                    <a:lstStyle/>
                    <a:p>
                      <a:pPr algn="ct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Details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solidFill>
                      <a:schemeClr val="accent1"/>
                    </a:solidFill>
                  </a:tcPr>
                </a:tc>
                <a:tc rowSpan="2" hMerge="1">
                  <a:txBody>
                    <a:bodyPr/>
                    <a:lstStyle/>
                    <a:p>
                      <a:endParaRPr lang="en-IN"/>
                    </a:p>
                  </a:txBody>
                  <a:tcPr/>
                </a:tc>
                <a:tc gridSpan="2">
                  <a:txBody>
                    <a:bodyPr/>
                    <a:lstStyle/>
                    <a:p>
                      <a:pPr algn="ctr">
                        <a:lnSpc>
                          <a:spcPct val="115000"/>
                        </a:lnSpc>
                        <a:spcAft>
                          <a:spcPts val="0"/>
                        </a:spcAft>
                      </a:pPr>
                      <a:r>
                        <a:rPr lang="en-US" sz="1400" b="1">
                          <a:solidFill>
                            <a:schemeClr val="bg1"/>
                          </a:solidFill>
                          <a:effectLst/>
                          <a:latin typeface="Calibri" panose="020F0502020204030204" pitchFamily="34" charset="0"/>
                          <a:cs typeface="Calibri" panose="020F0502020204030204" pitchFamily="34" charset="0"/>
                        </a:rPr>
                        <a:t>Water requirement </a:t>
                      </a:r>
                      <a:endParaRPr lang="en-IN" sz="14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solidFill>
                      <a:schemeClr val="accent1"/>
                    </a:solidFill>
                  </a:tcPr>
                </a:tc>
                <a:tc hMerge="1">
                  <a:txBody>
                    <a:bodyPr/>
                    <a:lstStyle/>
                    <a:p>
                      <a:endParaRPr lang="en-IN"/>
                    </a:p>
                  </a:txBody>
                  <a:tcPr/>
                </a:tc>
                <a:extLst>
                  <a:ext uri="{0D108BD9-81ED-4DB2-BD59-A6C34878D82A}">
                    <a16:rowId xmlns:a16="http://schemas.microsoft.com/office/drawing/2014/main" val="862627929"/>
                  </a:ext>
                </a:extLst>
              </a:tr>
              <a:tr h="0">
                <a:tc vMerge="1">
                  <a:txBody>
                    <a:bodyPr/>
                    <a:lstStyle/>
                    <a:p>
                      <a:endParaRPr lang="en-IN"/>
                    </a:p>
                  </a:txBody>
                  <a:tcP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m</a:t>
                      </a:r>
                      <a:r>
                        <a:rPr lang="en-US" sz="1400" b="1" baseline="30000" dirty="0">
                          <a:solidFill>
                            <a:schemeClr val="bg1"/>
                          </a:solidFill>
                          <a:effectLst/>
                          <a:latin typeface="Calibri" panose="020F0502020204030204" pitchFamily="34" charset="0"/>
                          <a:cs typeface="Calibri" panose="020F0502020204030204" pitchFamily="34" charset="0"/>
                        </a:rPr>
                        <a:t>3</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solidFill>
                      <a:schemeClr val="accent1"/>
                    </a:solidFill>
                  </a:tcPr>
                </a:tc>
                <a:tc>
                  <a:txBody>
                    <a:bodyPr/>
                    <a:lstStyle/>
                    <a:p>
                      <a:pPr algn="ct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m</a:t>
                      </a:r>
                      <a:r>
                        <a:rPr lang="en-US" sz="1400" b="1" baseline="30000" dirty="0">
                          <a:solidFill>
                            <a:schemeClr val="bg1"/>
                          </a:solidFill>
                          <a:effectLst/>
                          <a:latin typeface="Calibri" panose="020F0502020204030204" pitchFamily="34" charset="0"/>
                          <a:cs typeface="Calibri" panose="020F0502020204030204" pitchFamily="34" charset="0"/>
                        </a:rPr>
                        <a:t>3 </a:t>
                      </a:r>
                      <a:r>
                        <a:rPr lang="en-US" sz="1400" b="1" dirty="0">
                          <a:solidFill>
                            <a:schemeClr val="bg1"/>
                          </a:solidFill>
                          <a:effectLst/>
                          <a:latin typeface="Calibri" panose="020F0502020204030204" pitchFamily="34" charset="0"/>
                          <a:cs typeface="Calibri" panose="020F0502020204030204" pitchFamily="34" charset="0"/>
                        </a:rPr>
                        <a:t>/ h</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solidFill>
                      <a:schemeClr val="accent1"/>
                    </a:solidFill>
                  </a:tcPr>
                </a:tc>
                <a:extLst>
                  <a:ext uri="{0D108BD9-81ED-4DB2-BD59-A6C34878D82A}">
                    <a16:rowId xmlns:a16="http://schemas.microsoft.com/office/drawing/2014/main" val="3370080613"/>
                  </a:ext>
                </a:extLst>
              </a:tr>
              <a:tr h="147700">
                <a:tc rowSpan="3">
                  <a:txBody>
                    <a:bodyPr/>
                    <a:lstStyle/>
                    <a:p>
                      <a:pPr algn="ctr">
                        <a:lnSpc>
                          <a:spcPct val="115000"/>
                        </a:lnSpc>
                        <a:spcAft>
                          <a:spcPts val="0"/>
                        </a:spcAft>
                      </a:pPr>
                      <a:r>
                        <a:rPr lang="en-US" sz="1400">
                          <a:effectLst/>
                          <a:latin typeface="Calibri" panose="020F0502020204030204" pitchFamily="34" charset="0"/>
                          <a:cs typeface="Calibri" panose="020F0502020204030204" pitchFamily="34" charset="0"/>
                        </a:rPr>
                        <a:t>I</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Auxiliary cooling system</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tc hMerge="1">
                  <a:txBody>
                    <a:bodyPr/>
                    <a:lstStyle/>
                    <a:p>
                      <a:endParaRPr lang="en-IN"/>
                    </a:p>
                  </a:txBody>
                  <a:tcPr/>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4200</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 </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extLst>
                  <a:ext uri="{0D108BD9-81ED-4DB2-BD59-A6C34878D82A}">
                    <a16:rowId xmlns:a16="http://schemas.microsoft.com/office/drawing/2014/main" val="768417893"/>
                  </a:ext>
                </a:extLst>
              </a:tr>
              <a:tr h="86740">
                <a:tc vMerge="1">
                  <a:txBody>
                    <a:bodyPr/>
                    <a:lstStyle/>
                    <a:p>
                      <a:endParaRPr lang="en-IN"/>
                    </a:p>
                  </a:txBody>
                  <a:tcP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Fire water requirement as per TAC norms  (about)</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2000</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 </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496725605"/>
                  </a:ext>
                </a:extLst>
              </a:tr>
              <a:tr h="85817">
                <a:tc vMerge="1">
                  <a:txBody>
                    <a:bodyPr/>
                    <a:lstStyle/>
                    <a:p>
                      <a:endParaRPr lang="en-IN"/>
                    </a:p>
                  </a:txBody>
                  <a:tcP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One time requirement- Total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6200</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 </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738137693"/>
                  </a:ext>
                </a:extLst>
              </a:tr>
              <a:tr h="269620">
                <a:tc rowSpan="14">
                  <a:txBody>
                    <a:bodyPr/>
                    <a:lstStyle/>
                    <a:p>
                      <a:pPr algn="ctr">
                        <a:lnSpc>
                          <a:spcPct val="115000"/>
                        </a:lnSpc>
                        <a:spcAft>
                          <a:spcPts val="0"/>
                        </a:spcAft>
                      </a:pPr>
                      <a:r>
                        <a:rPr lang="en-US" sz="1400" dirty="0">
                          <a:effectLst/>
                          <a:latin typeface="Calibri" panose="020F0502020204030204" pitchFamily="34" charset="0"/>
                          <a:cs typeface="Calibri" panose="020F0502020204030204" pitchFamily="34" charset="0"/>
                        </a:rPr>
                        <a:t>II</a:t>
                      </a:r>
                      <a:endParaRPr lang="en-IN" sz="1400" dirty="0">
                        <a:effectLst/>
                        <a:latin typeface="Calibri" panose="020F0502020204030204" pitchFamily="34" charset="0"/>
                        <a:cs typeface="Calibri" panose="020F0502020204030204" pitchFamily="34" charset="0"/>
                      </a:endParaRPr>
                    </a:p>
                    <a:p>
                      <a:pPr algn="ctr">
                        <a:lnSpc>
                          <a:spcPct val="115000"/>
                        </a:lnSpc>
                        <a:spcAft>
                          <a:spcPts val="0"/>
                        </a:spcAft>
                      </a:pPr>
                      <a:r>
                        <a:rPr lang="en-US" sz="1400" dirty="0">
                          <a:effectLst/>
                          <a:latin typeface="Calibri" panose="020F0502020204030204" pitchFamily="34" charset="0"/>
                          <a:cs typeface="Calibri" panose="020F0502020204030204" pitchFamily="34" charset="0"/>
                        </a:rPr>
                        <a:t>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Auxiliary cooling tower make up water</a:t>
                      </a:r>
                      <a:endParaRPr lang="en-IN" sz="14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solidFill>
                      <a:schemeClr val="accent1"/>
                    </a:solidFill>
                  </a:tcPr>
                </a:tc>
                <a:tc>
                  <a:txBody>
                    <a:bodyPr/>
                    <a:lstStyle/>
                    <a:p>
                      <a:pPr algn="ctr">
                        <a:lnSpc>
                          <a:spcPct val="100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(m</a:t>
                      </a:r>
                      <a:r>
                        <a:rPr lang="en-US" sz="1400" b="1" baseline="30000" dirty="0">
                          <a:solidFill>
                            <a:schemeClr val="bg1"/>
                          </a:solidFill>
                          <a:effectLst/>
                          <a:latin typeface="Calibri" panose="020F0502020204030204" pitchFamily="34" charset="0"/>
                          <a:cs typeface="Calibri" panose="020F0502020204030204" pitchFamily="34" charset="0"/>
                        </a:rPr>
                        <a:t>3</a:t>
                      </a:r>
                      <a:r>
                        <a:rPr lang="en-US" sz="1400" b="1" dirty="0">
                          <a:solidFill>
                            <a:schemeClr val="bg1"/>
                          </a:solidFill>
                          <a:effectLst/>
                          <a:latin typeface="Calibri" panose="020F0502020204030204" pitchFamily="34" charset="0"/>
                          <a:cs typeface="Calibri" panose="020F0502020204030204" pitchFamily="34" charset="0"/>
                        </a:rPr>
                        <a:t>/h)</a:t>
                      </a:r>
                      <a:endParaRPr lang="en-IN" sz="14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solidFill>
                      <a:schemeClr val="accent1"/>
                    </a:solidFill>
                  </a:tcPr>
                </a:tc>
                <a:tc rowSpan="4">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rowSpan="4">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95</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extLst>
                  <a:ext uri="{0D108BD9-81ED-4DB2-BD59-A6C34878D82A}">
                    <a16:rowId xmlns:a16="http://schemas.microsoft.com/office/drawing/2014/main" val="1261179706"/>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Evaporation loss @ 1.458%</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76</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279387333"/>
                  </a:ext>
                </a:extLst>
              </a:tr>
              <a:tr h="66375">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Drift loss</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a:effectLst/>
                          <a:latin typeface="Calibri" panose="020F0502020204030204" pitchFamily="34" charset="0"/>
                          <a:cs typeface="Calibri" panose="020F0502020204030204" pitchFamily="34" charset="0"/>
                        </a:rPr>
                        <a:t>2</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587978980"/>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Blow down @ 5 </a:t>
                      </a:r>
                      <a:r>
                        <a:rPr lang="en-US" sz="1400" dirty="0" err="1">
                          <a:effectLst/>
                          <a:latin typeface="Calibri" panose="020F0502020204030204" pitchFamily="34" charset="0"/>
                          <a:cs typeface="Calibri" panose="020F0502020204030204" pitchFamily="34" charset="0"/>
                        </a:rPr>
                        <a:t>COC</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dirty="0">
                          <a:effectLst/>
                          <a:latin typeface="Calibri" panose="020F0502020204030204" pitchFamily="34" charset="0"/>
                          <a:cs typeface="Calibri" panose="020F0502020204030204" pitchFamily="34" charset="0"/>
                        </a:rPr>
                        <a:t>17</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877580665"/>
                  </a:ext>
                </a:extLst>
              </a:tr>
              <a:tr h="237294">
                <a:tc vMerge="1">
                  <a:txBody>
                    <a:bodyPr/>
                    <a:lstStyle/>
                    <a:p>
                      <a:endParaRPr lang="en-IN"/>
                    </a:p>
                  </a:txBody>
                  <a:tcPr/>
                </a:tc>
                <a:tc>
                  <a:txBody>
                    <a:bodyPr/>
                    <a:lstStyle/>
                    <a:p>
                      <a:pPr algn="ctr">
                        <a:lnSpc>
                          <a:spcPct val="100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Service water</a:t>
                      </a:r>
                      <a:endParaRPr lang="en-IN" sz="14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solidFill>
                      <a:schemeClr val="accent1"/>
                    </a:solidFill>
                  </a:tcPr>
                </a:tc>
                <a:tc>
                  <a:txBody>
                    <a:bodyPr/>
                    <a:lstStyle/>
                    <a:p>
                      <a:pPr>
                        <a:lnSpc>
                          <a:spcPct val="100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(m</a:t>
                      </a:r>
                      <a:r>
                        <a:rPr lang="en-US" sz="1400" b="1" baseline="30000" dirty="0">
                          <a:solidFill>
                            <a:schemeClr val="bg1"/>
                          </a:solidFill>
                          <a:effectLst/>
                          <a:latin typeface="Calibri" panose="020F0502020204030204" pitchFamily="34" charset="0"/>
                          <a:cs typeface="Calibri" panose="020F0502020204030204" pitchFamily="34" charset="0"/>
                        </a:rPr>
                        <a:t>3</a:t>
                      </a:r>
                      <a:r>
                        <a:rPr lang="en-US" sz="1400" b="1" dirty="0">
                          <a:solidFill>
                            <a:schemeClr val="bg1"/>
                          </a:solidFill>
                          <a:effectLst/>
                          <a:latin typeface="Calibri" panose="020F0502020204030204" pitchFamily="34" charset="0"/>
                          <a:cs typeface="Calibri" panose="020F0502020204030204" pitchFamily="34" charset="0"/>
                        </a:rPr>
                        <a:t>/h)</a:t>
                      </a:r>
                      <a:endParaRPr lang="en-IN" sz="1400" b="1"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solidFill>
                      <a:schemeClr val="accent1"/>
                    </a:solidFill>
                  </a:tcPr>
                </a:tc>
                <a:tc rowSpan="5">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rowSpan="5">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120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nchor="ctr"/>
                </a:tc>
                <a:extLst>
                  <a:ext uri="{0D108BD9-81ED-4DB2-BD59-A6C34878D82A}">
                    <a16:rowId xmlns:a16="http://schemas.microsoft.com/office/drawing/2014/main" val="630213707"/>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CHP dust suspension &amp; fogging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dirty="0">
                          <a:effectLst/>
                          <a:latin typeface="Calibri" panose="020F0502020204030204" pitchFamily="34" charset="0"/>
                          <a:cs typeface="Calibri" panose="020F0502020204030204" pitchFamily="34" charset="0"/>
                        </a:rPr>
                        <a:t>10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728944845"/>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HVAC make up</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dirty="0">
                          <a:effectLst/>
                          <a:latin typeface="Calibri" panose="020F0502020204030204" pitchFamily="34" charset="0"/>
                          <a:cs typeface="Calibri" panose="020F0502020204030204" pitchFamily="34" charset="0"/>
                        </a:rPr>
                        <a:t>50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535378760"/>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Plant service</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dirty="0">
                          <a:effectLst/>
                          <a:latin typeface="Calibri" panose="020F0502020204030204" pitchFamily="34" charset="0"/>
                          <a:cs typeface="Calibri" panose="020F0502020204030204" pitchFamily="34" charset="0"/>
                        </a:rPr>
                        <a:t>25</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440878097"/>
                  </a:ext>
                </a:extLst>
              </a:tr>
              <a:tr h="131342">
                <a:tc vMerge="1">
                  <a:txBody>
                    <a:bodyPr/>
                    <a:lstStyle/>
                    <a:p>
                      <a:endParaRPr lang="en-IN"/>
                    </a:p>
                  </a:txBody>
                  <a:tcPr/>
                </a:tc>
                <a:tc>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Miscellaneous</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algn="ctr">
                        <a:lnSpc>
                          <a:spcPct val="100000"/>
                        </a:lnSpc>
                        <a:spcAft>
                          <a:spcPts val="0"/>
                        </a:spcAft>
                      </a:pPr>
                      <a:r>
                        <a:rPr lang="en-US" sz="1400" dirty="0">
                          <a:effectLst/>
                          <a:latin typeface="Calibri" panose="020F0502020204030204" pitchFamily="34" charset="0"/>
                          <a:cs typeface="Calibri" panose="020F0502020204030204" pitchFamily="34" charset="0"/>
                        </a:rPr>
                        <a:t>35</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2572404313"/>
                  </a:ext>
                </a:extLst>
              </a:tr>
              <a:tr h="197013">
                <a:tc vMerge="1">
                  <a:txBody>
                    <a:bodyPr/>
                    <a:lstStyle/>
                    <a:p>
                      <a:endParaRPr lang="en-IN"/>
                    </a:p>
                  </a:txBody>
                  <a:tcPr/>
                </a:tc>
                <a:tc gridSpan="2">
                  <a:txBody>
                    <a:bodyPr/>
                    <a:lstStyle/>
                    <a:p>
                      <a:pPr>
                        <a:lnSpc>
                          <a:spcPct val="100000"/>
                        </a:lnSpc>
                        <a:spcAft>
                          <a:spcPts val="0"/>
                        </a:spcAft>
                      </a:pPr>
                      <a:r>
                        <a:rPr lang="en-US" sz="1400" dirty="0" err="1">
                          <a:effectLst/>
                          <a:latin typeface="Calibri" panose="020F0502020204030204" pitchFamily="34" charset="0"/>
                          <a:cs typeface="Calibri" panose="020F0502020204030204" pitchFamily="34" charset="0"/>
                        </a:rPr>
                        <a:t>FGD</a:t>
                      </a:r>
                      <a:r>
                        <a:rPr lang="en-US" sz="1400" dirty="0">
                          <a:effectLst/>
                          <a:latin typeface="Calibri" panose="020F0502020204030204" pitchFamily="34" charset="0"/>
                          <a:cs typeface="Calibri" panose="020F0502020204030204" pitchFamily="34" charset="0"/>
                        </a:rPr>
                        <a:t> make up water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150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1170443791"/>
                  </a:ext>
                </a:extLst>
              </a:tr>
              <a:tr h="131342">
                <a:tc vMerge="1">
                  <a:txBody>
                    <a:bodyPr/>
                    <a:lstStyle/>
                    <a:p>
                      <a:endParaRPr lang="en-IN"/>
                    </a:p>
                  </a:txBody>
                  <a:tcPr/>
                </a:tc>
                <a:tc gridSpan="2">
                  <a:txBody>
                    <a:bodyPr/>
                    <a:lstStyle/>
                    <a:p>
                      <a:pPr>
                        <a:lnSpc>
                          <a:spcPct val="100000"/>
                        </a:lnSpc>
                        <a:spcAft>
                          <a:spcPts val="0"/>
                        </a:spcAft>
                      </a:pPr>
                      <a:r>
                        <a:rPr lang="en-US" sz="1400" dirty="0" err="1">
                          <a:effectLst/>
                          <a:latin typeface="Calibri" panose="020F0502020204030204" pitchFamily="34" charset="0"/>
                          <a:cs typeface="Calibri" panose="020F0502020204030204" pitchFamily="34" charset="0"/>
                        </a:rPr>
                        <a:t>AHP</a:t>
                      </a:r>
                      <a:r>
                        <a:rPr lang="en-US" sz="1400" dirty="0">
                          <a:effectLst/>
                          <a:latin typeface="Calibri" panose="020F0502020204030204" pitchFamily="34" charset="0"/>
                          <a:cs typeface="Calibri" panose="020F0502020204030204" pitchFamily="34" charset="0"/>
                        </a:rPr>
                        <a:t> seal water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50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4179987177"/>
                  </a:ext>
                </a:extLst>
              </a:tr>
              <a:tr h="131342">
                <a:tc vMerge="1">
                  <a:txBody>
                    <a:bodyPr/>
                    <a:lstStyle/>
                    <a:p>
                      <a:endParaRPr lang="en-IN"/>
                    </a:p>
                  </a:txBody>
                  <a:tcP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DM plant feed</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65</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2459535894"/>
                  </a:ext>
                </a:extLst>
              </a:tr>
              <a:tr h="131342">
                <a:tc vMerge="1">
                  <a:txBody>
                    <a:bodyPr/>
                    <a:lstStyle/>
                    <a:p>
                      <a:endParaRPr lang="en-IN"/>
                    </a:p>
                  </a:txBody>
                  <a:tcP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Clarifier reject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10</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332581162"/>
                  </a:ext>
                </a:extLst>
              </a:tr>
              <a:tr h="131342">
                <a:tc vMerge="1">
                  <a:txBody>
                    <a:bodyPr/>
                    <a:lstStyle/>
                    <a:p>
                      <a:endParaRPr lang="en-IN"/>
                    </a:p>
                  </a:txBody>
                  <a:tcPr/>
                </a:tc>
                <a:tc gridSpan="2">
                  <a:txBody>
                    <a:bodyPr/>
                    <a:lstStyle/>
                    <a:p>
                      <a:pPr>
                        <a:lnSpc>
                          <a:spcPct val="100000"/>
                        </a:lnSpc>
                        <a:spcAft>
                          <a:spcPts val="0"/>
                        </a:spcAft>
                      </a:pPr>
                      <a:r>
                        <a:rPr lang="en-US" sz="1400" dirty="0">
                          <a:effectLst/>
                          <a:latin typeface="Calibri" panose="020F0502020204030204" pitchFamily="34" charset="0"/>
                          <a:cs typeface="Calibri" panose="020F0502020204030204" pitchFamily="34" charset="0"/>
                        </a:rPr>
                        <a:t>Green Belt, Buffer &amp; miscellaneous</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dirty="0">
                          <a:effectLst/>
                          <a:latin typeface="Calibri" panose="020F0502020204030204" pitchFamily="34" charset="0"/>
                          <a:cs typeface="Calibri" panose="020F0502020204030204" pitchFamily="34" charset="0"/>
                        </a:rPr>
                        <a:t>10 </a:t>
                      </a:r>
                      <a:endParaRPr lang="en-IN" sz="1400"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3759647"/>
                  </a:ext>
                </a:extLst>
              </a:tr>
              <a:tr h="197013">
                <a:tc>
                  <a:txBody>
                    <a:bodyPr/>
                    <a:lstStyle/>
                    <a:p>
                      <a:pPr algn="ctr">
                        <a:lnSpc>
                          <a:spcPct val="115000"/>
                        </a:lnSpc>
                        <a:spcAft>
                          <a:spcPts val="0"/>
                        </a:spcAft>
                      </a:pPr>
                      <a:r>
                        <a:rPr lang="en-US" sz="1400" dirty="0">
                          <a:effectLst/>
                          <a:latin typeface="Calibri" panose="020F0502020204030204" pitchFamily="34" charset="0"/>
                          <a:cs typeface="Calibri" panose="020F0502020204030204" pitchFamily="34" charset="0"/>
                        </a:rPr>
                        <a:t>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tc>
                <a:tc gridSpan="2">
                  <a:txBody>
                    <a:bodyPr/>
                    <a:lstStyle/>
                    <a:p>
                      <a:pPr>
                        <a:lnSpc>
                          <a:spcPct val="100000"/>
                        </a:lnSpc>
                        <a:spcAft>
                          <a:spcPts val="0"/>
                        </a:spcAft>
                      </a:pPr>
                      <a:r>
                        <a:rPr lang="en-US" sz="1400" b="1" dirty="0">
                          <a:effectLst/>
                          <a:latin typeface="Calibri" panose="020F0502020204030204" pitchFamily="34" charset="0"/>
                          <a:cs typeface="Calibri" panose="020F0502020204030204" pitchFamily="34" charset="0"/>
                        </a:rPr>
                        <a:t>Hourly requirement  -Total </a:t>
                      </a:r>
                      <a:endParaRPr lang="en-IN" sz="14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a:txBody>
                    <a:bodyPr/>
                    <a:lstStyle/>
                    <a:p>
                      <a:pPr marL="68580" algn="ctr">
                        <a:lnSpc>
                          <a:spcPct val="100000"/>
                        </a:lnSpc>
                        <a:spcAft>
                          <a:spcPts val="0"/>
                        </a:spcAft>
                      </a:pPr>
                      <a:r>
                        <a:rPr lang="en-US" sz="1400" b="1" dirty="0">
                          <a:effectLst/>
                          <a:latin typeface="Calibri" panose="020F0502020204030204" pitchFamily="34" charset="0"/>
                          <a:cs typeface="Calibri" panose="020F0502020204030204" pitchFamily="34" charset="0"/>
                        </a:rPr>
                        <a:t> </a:t>
                      </a:r>
                      <a:endParaRPr lang="en-IN" sz="14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a:txBody>
                    <a:bodyPr/>
                    <a:lstStyle/>
                    <a:p>
                      <a:pPr marL="68580" algn="ctr">
                        <a:lnSpc>
                          <a:spcPct val="100000"/>
                        </a:lnSpc>
                        <a:spcAft>
                          <a:spcPts val="0"/>
                        </a:spcAft>
                      </a:pPr>
                      <a:r>
                        <a:rPr lang="en-US" sz="1400" b="1" dirty="0">
                          <a:effectLst/>
                          <a:latin typeface="Calibri" panose="020F0502020204030204" pitchFamily="34" charset="0"/>
                          <a:cs typeface="Calibri" panose="020F0502020204030204" pitchFamily="34" charset="0"/>
                        </a:rPr>
                        <a:t>500</a:t>
                      </a:r>
                      <a:endParaRPr lang="en-IN" sz="14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737019722"/>
                  </a:ext>
                </a:extLst>
              </a:tr>
              <a:tr h="197013">
                <a:tc>
                  <a:txBody>
                    <a:bodyPr/>
                    <a:lstStyle/>
                    <a:p>
                      <a:pPr algn="ctr">
                        <a:lnSpc>
                          <a:spcPct val="115000"/>
                        </a:lnSpc>
                        <a:spcAft>
                          <a:spcPts val="0"/>
                        </a:spcAft>
                      </a:pP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25330" marR="25330" marT="0" marB="0"/>
                </a:tc>
                <a:tc gridSpan="4">
                  <a:txBody>
                    <a:bodyPr/>
                    <a:lstStyle/>
                    <a:p>
                      <a:pPr>
                        <a:lnSpc>
                          <a:spcPct val="100000"/>
                        </a:lnSpc>
                        <a:spcAft>
                          <a:spcPts val="0"/>
                        </a:spcAft>
                      </a:pPr>
                      <a:r>
                        <a:rPr lang="en-US" sz="1200" kern="1200" dirty="0">
                          <a:solidFill>
                            <a:schemeClr val="tx1"/>
                          </a:solidFill>
                          <a:effectLst/>
                          <a:latin typeface="Calibri" panose="020F0502020204030204" pitchFamily="34" charset="0"/>
                          <a:ea typeface="+mn-ea"/>
                          <a:cs typeface="Calibri" panose="020F0502020204030204" pitchFamily="34" charset="0"/>
                        </a:rPr>
                        <a:t>Make-up pumps requirement 122 m3/</a:t>
                      </a:r>
                      <a:r>
                        <a:rPr lang="en-US" sz="1200" kern="1200" dirty="0" err="1">
                          <a:solidFill>
                            <a:schemeClr val="tx1"/>
                          </a:solidFill>
                          <a:effectLst/>
                          <a:latin typeface="Calibri" panose="020F0502020204030204" pitchFamily="34" charset="0"/>
                          <a:ea typeface="+mn-ea"/>
                          <a:cs typeface="Calibri" panose="020F0502020204030204" pitchFamily="34" charset="0"/>
                        </a:rPr>
                        <a:t>hr</a:t>
                      </a:r>
                      <a:r>
                        <a:rPr lang="en-US" sz="1200" kern="1200" dirty="0">
                          <a:solidFill>
                            <a:schemeClr val="tx1"/>
                          </a:solidFill>
                          <a:effectLst/>
                          <a:latin typeface="Calibri" panose="020F0502020204030204" pitchFamily="34" charset="0"/>
                          <a:ea typeface="+mn-ea"/>
                          <a:cs typeface="Calibri" panose="020F0502020204030204" pitchFamily="34" charset="0"/>
                        </a:rPr>
                        <a:t>, to be used in emergency purpose only</a:t>
                      </a:r>
                      <a:endParaRPr lang="en-IN" sz="12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endParaRPr lang="en-IN"/>
                    </a:p>
                  </a:txBody>
                  <a:tcPr/>
                </a:tc>
                <a:tc hMerge="1">
                  <a:txBody>
                    <a:bodyPr/>
                    <a:lstStyle/>
                    <a:p>
                      <a:pPr marL="68580" algn="ctr">
                        <a:lnSpc>
                          <a:spcPct val="100000"/>
                        </a:lnSpc>
                        <a:spcAft>
                          <a:spcPts val="0"/>
                        </a:spcAft>
                      </a:pPr>
                      <a:endParaRPr lang="en-IN" sz="14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tc hMerge="1">
                  <a:txBody>
                    <a:bodyPr/>
                    <a:lstStyle/>
                    <a:p>
                      <a:pPr marL="68580" algn="ctr">
                        <a:lnSpc>
                          <a:spcPct val="100000"/>
                        </a:lnSpc>
                        <a:spcAft>
                          <a:spcPts val="0"/>
                        </a:spcAft>
                      </a:pPr>
                      <a:endParaRPr lang="en-IN" sz="1400" b="1" dirty="0">
                        <a:effectLst/>
                        <a:latin typeface="Calibri" panose="020F0502020204030204" pitchFamily="34" charset="0"/>
                        <a:ea typeface="Arial" panose="020B0604020202020204" pitchFamily="34" charset="0"/>
                        <a:cs typeface="Calibri" panose="020F0502020204030204" pitchFamily="34" charset="0"/>
                      </a:endParaRPr>
                    </a:p>
                  </a:txBody>
                  <a:tcPr marL="25330" marR="25330" marT="0" marB="0"/>
                </a:tc>
                <a:extLst>
                  <a:ext uri="{0D108BD9-81ED-4DB2-BD59-A6C34878D82A}">
                    <a16:rowId xmlns:a16="http://schemas.microsoft.com/office/drawing/2014/main" val="3494467968"/>
                  </a:ext>
                </a:extLst>
              </a:tr>
            </a:tbl>
          </a:graphicData>
        </a:graphic>
      </p:graphicFrame>
      <p:sp>
        <p:nvSpPr>
          <p:cNvPr id="2" name="Rectangle 1">
            <a:hlinkClick r:id="rId3" action="ppaction://hlinkfile"/>
            <a:extLst>
              <a:ext uri="{FF2B5EF4-FFF2-40B4-BE49-F238E27FC236}">
                <a16:creationId xmlns:a16="http://schemas.microsoft.com/office/drawing/2014/main" id="{EA374224-004E-476C-83B2-7DF61BDAA142}"/>
              </a:ext>
            </a:extLst>
          </p:cNvPr>
          <p:cNvSpPr/>
          <p:nvPr/>
        </p:nvSpPr>
        <p:spPr>
          <a:xfrm>
            <a:off x="273502" y="567483"/>
            <a:ext cx="8565698" cy="1077218"/>
          </a:xfrm>
          <a:prstGeom prst="rect">
            <a:avLst/>
          </a:prstGeom>
        </p:spPr>
        <p:txBody>
          <a:bodyPr wrap="square">
            <a:spAutoFit/>
          </a:bodyPr>
          <a:lstStyle/>
          <a:p>
            <a:pPr marL="285750" indent="-285750">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Consumptive water requirement of proposed plant is drawn from </a:t>
            </a:r>
            <a:r>
              <a:rPr lang="en-US" sz="1600" dirty="0" err="1">
                <a:latin typeface="Calibri" panose="020F0502020204030204" pitchFamily="34" charset="0"/>
                <a:ea typeface="Calibri" panose="020F0502020204030204" pitchFamily="34" charset="0"/>
                <a:cs typeface="Calibri" panose="020F0502020204030204" pitchFamily="34" charset="0"/>
              </a:rPr>
              <a:t>Suthna</a:t>
            </a:r>
            <a:r>
              <a:rPr lang="en-US" sz="1600" dirty="0">
                <a:latin typeface="Calibri" panose="020F0502020204030204" pitchFamily="34" charset="0"/>
                <a:ea typeface="Calibri" panose="020F0502020204030204" pitchFamily="34" charset="0"/>
                <a:cs typeface="Calibri" panose="020F0502020204030204" pitchFamily="34" charset="0"/>
              </a:rPr>
              <a:t> reservoir ( Chachai lake) </a:t>
            </a:r>
            <a:r>
              <a:rPr lang="en-IN" sz="1600" dirty="0">
                <a:latin typeface="Calibri" panose="020F0502020204030204" pitchFamily="34" charset="0"/>
                <a:ea typeface="Calibri" panose="020F0502020204030204" pitchFamily="34" charset="0"/>
                <a:cs typeface="Calibri" panose="020F0502020204030204" pitchFamily="34" charset="0"/>
              </a:rPr>
              <a:t>by dedicated intake</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Calibri" panose="020F0502020204030204" pitchFamily="34" charset="0"/>
              </a:rPr>
              <a:t>Proposed plant has a water allocation of 5.15 Million Cubic Meters per year (MCM) by Water Resource Department (</a:t>
            </a:r>
            <a:r>
              <a:rPr lang="en-US" sz="1600" dirty="0" err="1">
                <a:latin typeface="Calibri" panose="020F0502020204030204" pitchFamily="34" charset="0"/>
                <a:ea typeface="Calibri" panose="020F0502020204030204" pitchFamily="34" charset="0"/>
                <a:cs typeface="Calibri" panose="020F0502020204030204" pitchFamily="34" charset="0"/>
              </a:rPr>
              <a:t>WRD</a:t>
            </a:r>
            <a:r>
              <a:rPr lang="en-US" sz="1600" dirty="0">
                <a:latin typeface="Calibri" panose="020F0502020204030204" pitchFamily="34" charset="0"/>
                <a:ea typeface="Calibri" panose="020F0502020204030204" pitchFamily="34" charset="0"/>
                <a:cs typeface="Calibri" panose="020F0502020204030204" pitchFamily="34" charset="0"/>
              </a:rPr>
              <a:t>), Bhopal . Water allocation letter  </a:t>
            </a:r>
            <a:endParaRPr lang="en-IN" sz="1600" dirty="0">
              <a:latin typeface="Calibri" panose="020F0502020204030204" pitchFamily="34" charset="0"/>
              <a:cs typeface="Calibri" panose="020F0502020204030204" pitchFamily="34" charset="0"/>
            </a:endParaRPr>
          </a:p>
        </p:txBody>
      </p:sp>
      <p:sp>
        <p:nvSpPr>
          <p:cNvPr id="8" name="Rectangle 7"/>
          <p:cNvSpPr/>
          <p:nvPr/>
        </p:nvSpPr>
        <p:spPr>
          <a:xfrm rot="16200000">
            <a:off x="4537086" y="-3957966"/>
            <a:ext cx="69828" cy="890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Water requirement   1X660 MW unit</a:t>
            </a:r>
          </a:p>
        </p:txBody>
      </p:sp>
      <p:sp>
        <p:nvSpPr>
          <p:cNvPr id="3" name="Slide Number Placeholder 2"/>
          <p:cNvSpPr>
            <a:spLocks noGrp="1"/>
          </p:cNvSpPr>
          <p:nvPr>
            <p:ph type="sldNum" sz="quarter" idx="12"/>
          </p:nvPr>
        </p:nvSpPr>
        <p:spPr>
          <a:xfrm>
            <a:off x="8306360" y="6356350"/>
            <a:ext cx="380440" cy="365125"/>
          </a:xfrm>
        </p:spPr>
        <p:txBody>
          <a:bodyPr/>
          <a:lstStyle/>
          <a:p>
            <a:fld id="{B6F15528-21DE-4FAA-801E-634DDDAF4B2B}" type="slidenum">
              <a:rPr lang="en-US" sz="1400" b="1" smtClean="0">
                <a:solidFill>
                  <a:schemeClr val="tx2"/>
                </a:solidFill>
                <a:latin typeface="Calibri" pitchFamily="34" charset="0"/>
                <a:cs typeface="Calibri" pitchFamily="34" charset="0"/>
              </a:rPr>
              <a:pPr/>
              <a:t>61</a:t>
            </a:fld>
            <a:endParaRPr lang="en-US" sz="1400" b="1" dirty="0">
              <a:solidFill>
                <a:schemeClr val="tx2"/>
              </a:solidFill>
              <a:latin typeface="Calibri" pitchFamily="34" charset="0"/>
              <a:cs typeface="Calibri" pitchFamily="34" charset="0"/>
            </a:endParaRPr>
          </a:p>
        </p:txBody>
      </p:sp>
      <p:sp>
        <p:nvSpPr>
          <p:cNvPr id="17" name="Right Arrow 11">
            <a:hlinkClick r:id="rId4" action="ppaction://hlinksldjump"/>
            <a:extLst>
              <a:ext uri="{FF2B5EF4-FFF2-40B4-BE49-F238E27FC236}">
                <a16:creationId xmlns:a16="http://schemas.microsoft.com/office/drawing/2014/main" id="{0741888F-5E7C-4CBA-B267-11B6A5E4E620}"/>
              </a:ext>
            </a:extLst>
          </p:cNvPr>
          <p:cNvSpPr/>
          <p:nvPr/>
        </p:nvSpPr>
        <p:spPr>
          <a:xfrm>
            <a:off x="6868870" y="2827923"/>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ight Arrow 11">
            <a:hlinkClick r:id="rId5" action="ppaction://hlinksldjump"/>
            <a:extLst>
              <a:ext uri="{FF2B5EF4-FFF2-40B4-BE49-F238E27FC236}">
                <a16:creationId xmlns:a16="http://schemas.microsoft.com/office/drawing/2014/main" id="{56F853C1-A898-46E2-ABA6-C08DEF8E9979}"/>
              </a:ext>
            </a:extLst>
          </p:cNvPr>
          <p:cNvSpPr/>
          <p:nvPr/>
        </p:nvSpPr>
        <p:spPr>
          <a:xfrm>
            <a:off x="3277141" y="6344939"/>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14E84785-B3FB-4294-B488-2C6EDEC011BD}"/>
              </a:ext>
            </a:extLst>
          </p:cNvPr>
          <p:cNvSpPr txBox="1"/>
          <p:nvPr/>
        </p:nvSpPr>
        <p:spPr>
          <a:xfrm>
            <a:off x="2900220" y="6532315"/>
            <a:ext cx="1595309"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WW management scheme </a:t>
            </a:r>
            <a:endParaRPr lang="en-IN" sz="1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2020B70-AF19-4849-8842-A76F8F74F35A}"/>
              </a:ext>
            </a:extLst>
          </p:cNvPr>
          <p:cNvSpPr txBox="1"/>
          <p:nvPr/>
        </p:nvSpPr>
        <p:spPr>
          <a:xfrm>
            <a:off x="7467600" y="2771001"/>
            <a:ext cx="1681551" cy="276999"/>
          </a:xfrm>
          <a:prstGeom prst="rect">
            <a:avLst/>
          </a:prstGeom>
          <a:noFill/>
        </p:spPr>
        <p:txBody>
          <a:bodyPr wrap="none" rtlCol="0">
            <a:spAutoFit/>
          </a:bodyPr>
          <a:lstStyle/>
          <a:p>
            <a:r>
              <a:rPr lang="en-US" sz="1200" dirty="0"/>
              <a:t>Water balance Diagram </a:t>
            </a:r>
            <a:endParaRPr lang="en-IN" sz="1200" dirty="0"/>
          </a:p>
        </p:txBody>
      </p:sp>
      <p:sp>
        <p:nvSpPr>
          <p:cNvPr id="19" name="Right Arrow 11">
            <a:hlinkClick r:id="rId6" action="ppaction://hlinksldjump"/>
            <a:extLst>
              <a:ext uri="{FF2B5EF4-FFF2-40B4-BE49-F238E27FC236}">
                <a16:creationId xmlns:a16="http://schemas.microsoft.com/office/drawing/2014/main" id="{E8DF1DA5-6012-49BA-9E88-15FC616E2FE1}"/>
              </a:ext>
            </a:extLst>
          </p:cNvPr>
          <p:cNvSpPr/>
          <p:nvPr/>
        </p:nvSpPr>
        <p:spPr>
          <a:xfrm>
            <a:off x="6313730" y="6333079"/>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TextBox 11">
            <a:extLst>
              <a:ext uri="{FF2B5EF4-FFF2-40B4-BE49-F238E27FC236}">
                <a16:creationId xmlns:a16="http://schemas.microsoft.com/office/drawing/2014/main" id="{7CDDE530-6BC0-47C8-81F7-2FE3507D7FA4}"/>
              </a:ext>
            </a:extLst>
          </p:cNvPr>
          <p:cNvSpPr txBox="1"/>
          <p:nvPr/>
        </p:nvSpPr>
        <p:spPr>
          <a:xfrm>
            <a:off x="5904694" y="6535579"/>
            <a:ext cx="114486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Back to TOR point </a:t>
            </a:r>
            <a:endParaRPr lang="en-IN"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972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Details of fly ash utilization 1x210 MW unit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62</a:t>
            </a:fld>
            <a:endParaRPr lang="en-US" sz="1400" b="1" dirty="0">
              <a:solidFill>
                <a:schemeClr val="tx2"/>
              </a:solidFill>
              <a:latin typeface="Calibri" pitchFamily="34" charset="0"/>
              <a:cs typeface="Calibri" pitchFamily="34" charset="0"/>
            </a:endParaRPr>
          </a:p>
        </p:txBody>
      </p:sp>
      <p:sp>
        <p:nvSpPr>
          <p:cNvPr id="11" name="Right Arrow 11">
            <a:hlinkClick r:id="rId3" action="ppaction://hlinksldjump"/>
            <a:extLst>
              <a:ext uri="{FF2B5EF4-FFF2-40B4-BE49-F238E27FC236}">
                <a16:creationId xmlns:a16="http://schemas.microsoft.com/office/drawing/2014/main" id="{FC9D8B0C-F106-49C9-8E4E-BE61D7CC2EF6}"/>
              </a:ext>
            </a:extLst>
          </p:cNvPr>
          <p:cNvSpPr/>
          <p:nvPr/>
        </p:nvSpPr>
        <p:spPr>
          <a:xfrm flipV="1">
            <a:off x="6791321" y="6107070"/>
            <a:ext cx="544270" cy="1291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7E40BC23-8D93-4065-87AD-54A998BA7D74}"/>
              </a:ext>
            </a:extLst>
          </p:cNvPr>
          <p:cNvSpPr txBox="1"/>
          <p:nvPr/>
        </p:nvSpPr>
        <p:spPr>
          <a:xfrm>
            <a:off x="6244652" y="6316706"/>
            <a:ext cx="258519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Ash utilization plan of 1X660 MW unit </a:t>
            </a:r>
            <a:endParaRPr lang="en-IN" sz="1200" dirty="0">
              <a:latin typeface="Calibri" panose="020F0502020204030204" pitchFamily="34" charset="0"/>
              <a:cs typeface="Calibri" panose="020F0502020204030204" pitchFamily="34" charset="0"/>
            </a:endParaRPr>
          </a:p>
        </p:txBody>
      </p:sp>
      <p:sp>
        <p:nvSpPr>
          <p:cNvPr id="12" name="Right Arrow 11">
            <a:hlinkClick r:id="rId4" action="ppaction://hlinksldjump"/>
            <a:extLst>
              <a:ext uri="{FF2B5EF4-FFF2-40B4-BE49-F238E27FC236}">
                <a16:creationId xmlns:a16="http://schemas.microsoft.com/office/drawing/2014/main" id="{2755ED0A-27D1-4973-BA0F-184FB11649C8}"/>
              </a:ext>
            </a:extLst>
          </p:cNvPr>
          <p:cNvSpPr/>
          <p:nvPr/>
        </p:nvSpPr>
        <p:spPr>
          <a:xfrm flipV="1">
            <a:off x="1143000" y="6400800"/>
            <a:ext cx="544270" cy="12917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30FC6E39-02F9-4CA4-9216-63D21D51BC50}"/>
              </a:ext>
            </a:extLst>
          </p:cNvPr>
          <p:cNvSpPr txBox="1"/>
          <p:nvPr/>
        </p:nvSpPr>
        <p:spPr>
          <a:xfrm>
            <a:off x="1905000" y="6324600"/>
            <a:ext cx="1274195"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Back to Tor point </a:t>
            </a:r>
            <a:endParaRPr lang="en-IN" sz="1200" dirty="0">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E3AD999C-1A4A-4E95-BFEE-7F46FE327792}"/>
              </a:ext>
            </a:extLst>
          </p:cNvPr>
          <p:cNvGraphicFramePr>
            <a:graphicFrameLocks noGrp="1"/>
          </p:cNvGraphicFramePr>
          <p:nvPr>
            <p:extLst>
              <p:ext uri="{D42A27DB-BD31-4B8C-83A1-F6EECF244321}">
                <p14:modId xmlns:p14="http://schemas.microsoft.com/office/powerpoint/2010/main" val="371161728"/>
              </p:ext>
            </p:extLst>
          </p:nvPr>
        </p:nvGraphicFramePr>
        <p:xfrm>
          <a:off x="457200" y="637309"/>
          <a:ext cx="7391400" cy="5233828"/>
        </p:xfrm>
        <a:graphic>
          <a:graphicData uri="http://schemas.openxmlformats.org/drawingml/2006/table">
            <a:tbl>
              <a:tblPr firstRow="1" firstCol="1" bandRow="1">
                <a:tableStyleId>{5940675A-B579-460E-94D1-54222C63F5DA}</a:tableStyleId>
              </a:tblPr>
              <a:tblGrid>
                <a:gridCol w="873104">
                  <a:extLst>
                    <a:ext uri="{9D8B030D-6E8A-4147-A177-3AD203B41FA5}">
                      <a16:colId xmlns:a16="http://schemas.microsoft.com/office/drawing/2014/main" val="1811401186"/>
                    </a:ext>
                  </a:extLst>
                </a:gridCol>
                <a:gridCol w="227109">
                  <a:extLst>
                    <a:ext uri="{9D8B030D-6E8A-4147-A177-3AD203B41FA5}">
                      <a16:colId xmlns:a16="http://schemas.microsoft.com/office/drawing/2014/main" val="2082083395"/>
                    </a:ext>
                  </a:extLst>
                </a:gridCol>
                <a:gridCol w="499987">
                  <a:extLst>
                    <a:ext uri="{9D8B030D-6E8A-4147-A177-3AD203B41FA5}">
                      <a16:colId xmlns:a16="http://schemas.microsoft.com/office/drawing/2014/main" val="2935303252"/>
                    </a:ext>
                  </a:extLst>
                </a:gridCol>
                <a:gridCol w="1601414">
                  <a:extLst>
                    <a:ext uri="{9D8B030D-6E8A-4147-A177-3AD203B41FA5}">
                      <a16:colId xmlns:a16="http://schemas.microsoft.com/office/drawing/2014/main" val="2044364827"/>
                    </a:ext>
                  </a:extLst>
                </a:gridCol>
                <a:gridCol w="2094893">
                  <a:extLst>
                    <a:ext uri="{9D8B030D-6E8A-4147-A177-3AD203B41FA5}">
                      <a16:colId xmlns:a16="http://schemas.microsoft.com/office/drawing/2014/main" val="2721567066"/>
                    </a:ext>
                  </a:extLst>
                </a:gridCol>
                <a:gridCol w="2094893">
                  <a:extLst>
                    <a:ext uri="{9D8B030D-6E8A-4147-A177-3AD203B41FA5}">
                      <a16:colId xmlns:a16="http://schemas.microsoft.com/office/drawing/2014/main" val="2643760708"/>
                    </a:ext>
                  </a:extLst>
                </a:gridCol>
              </a:tblGrid>
              <a:tr h="190195">
                <a:tc gridSpan="3">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FY</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endParaRPr lang="en-IN"/>
                    </a:p>
                  </a:txBody>
                  <a:tcPr/>
                </a:tc>
                <a:tc hMerge="1">
                  <a:txBody>
                    <a:bodyPr/>
                    <a:lstStyle/>
                    <a:p>
                      <a:pPr algn="ctr">
                        <a:lnSpc>
                          <a:spcPct val="90000"/>
                        </a:lnSpc>
                        <a:spcBef>
                          <a:spcPts val="600"/>
                        </a:spcBef>
                        <a:spcAft>
                          <a:spcPts val="0"/>
                        </a:spcAft>
                      </a:pPr>
                      <a:r>
                        <a:rPr lang="en-US" sz="1200">
                          <a:effectLst/>
                        </a:rPr>
                        <a:t>Generated </a:t>
                      </a: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Generated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extLst>
                  <a:ext uri="{0D108BD9-81ED-4DB2-BD59-A6C34878D82A}">
                    <a16:rowId xmlns:a16="http://schemas.microsoft.com/office/drawing/2014/main" val="2942314116"/>
                  </a:ext>
                </a:extLst>
              </a:tr>
              <a:tr h="190195">
                <a:tc gridSpan="3">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2017-18</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ctr">
                        <a:lnSpc>
                          <a:spcPct val="90000"/>
                        </a:lnSpc>
                        <a:spcBef>
                          <a:spcPts val="600"/>
                        </a:spcBef>
                        <a:spcAft>
                          <a:spcPts val="0"/>
                        </a:spcAft>
                      </a:pPr>
                      <a:r>
                        <a:rPr lang="en-US" sz="1200">
                          <a:effectLst/>
                        </a:rPr>
                        <a:t>309086</a:t>
                      </a: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309086</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175952</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56.93</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549289943"/>
                  </a:ext>
                </a:extLst>
              </a:tr>
              <a:tr h="190195">
                <a:tc gridSpan="3">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2018-19</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ctr">
                        <a:lnSpc>
                          <a:spcPct val="90000"/>
                        </a:lnSpc>
                        <a:spcBef>
                          <a:spcPts val="600"/>
                        </a:spcBef>
                        <a:spcAft>
                          <a:spcPts val="0"/>
                        </a:spcAft>
                      </a:pPr>
                      <a:r>
                        <a:rPr lang="en-US" sz="1200">
                          <a:effectLst/>
                        </a:rPr>
                        <a:t>247702</a:t>
                      </a: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247702</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164533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66.42</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129559520"/>
                  </a:ext>
                </a:extLst>
              </a:tr>
              <a:tr h="190195">
                <a:tc gridSpan="3">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2019-20 </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ctr">
                        <a:lnSpc>
                          <a:spcPct val="90000"/>
                        </a:lnSpc>
                        <a:spcBef>
                          <a:spcPts val="600"/>
                        </a:spcBef>
                        <a:spcAft>
                          <a:spcPts val="0"/>
                        </a:spcAft>
                      </a:pPr>
                      <a:r>
                        <a:rPr lang="en-US" sz="1200">
                          <a:effectLst/>
                        </a:rPr>
                        <a:t>314659</a:t>
                      </a: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314659</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316396</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100.55</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235952907"/>
                  </a:ext>
                </a:extLst>
              </a:tr>
              <a:tr h="190195">
                <a:tc gridSpan="3">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2020-21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ctr">
                        <a:lnSpc>
                          <a:spcPct val="90000"/>
                        </a:lnSpc>
                        <a:spcBef>
                          <a:spcPts val="600"/>
                        </a:spcBef>
                        <a:spcAft>
                          <a:spcPts val="0"/>
                        </a:spcAft>
                      </a:pPr>
                      <a:r>
                        <a:rPr lang="en-US" sz="1200">
                          <a:effectLst/>
                        </a:rPr>
                        <a:t>336514</a:t>
                      </a: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336514</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218111.2</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64.81*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4088125030"/>
                  </a:ext>
                </a:extLst>
              </a:tr>
              <a:tr h="190195">
                <a:tc gridSpan="6">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Action Plan for fly ash utilization in next 5 years (estimated)</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87475459"/>
                  </a:ext>
                </a:extLst>
              </a:tr>
              <a:tr h="214732">
                <a:tc gridSpan="2">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FY</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endParaRPr lang="en-IN"/>
                    </a:p>
                  </a:txBody>
                  <a:tcPr/>
                </a:tc>
                <a:tc gridSpan="2">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Generated (</a:t>
                      </a:r>
                      <a:r>
                        <a:rPr lang="en-US" sz="1400" b="1" dirty="0" err="1">
                          <a:solidFill>
                            <a:schemeClr val="bg1"/>
                          </a:solidFill>
                          <a:effectLst/>
                          <a:latin typeface="Calibri" panose="020F0502020204030204" pitchFamily="34" charset="0"/>
                          <a:cs typeface="Calibri" panose="020F0502020204030204" pitchFamily="34" charset="0"/>
                        </a:rPr>
                        <a:t>LMT</a:t>
                      </a:r>
                      <a:r>
                        <a:rPr lang="en-US" sz="1400" b="1" dirty="0">
                          <a:solidFill>
                            <a:schemeClr val="bg1"/>
                          </a:solidFill>
                          <a:effectLst/>
                          <a:latin typeface="Calibri" panose="020F0502020204030204" pitchFamily="34" charset="0"/>
                          <a:cs typeface="Calibri" panose="020F0502020204030204" pitchFamily="34" charset="0"/>
                        </a:rPr>
                        <a:t>)</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r>
                        <a:rPr lang="en-US" sz="1400" b="1" dirty="0" err="1">
                          <a:solidFill>
                            <a:schemeClr val="bg1"/>
                          </a:solidFill>
                          <a:effectLst/>
                          <a:latin typeface="Calibri" panose="020F0502020204030204" pitchFamily="34" charset="0"/>
                          <a:cs typeface="Calibri" panose="020F0502020204030204" pitchFamily="34" charset="0"/>
                        </a:rPr>
                        <a:t>LMT</a:t>
                      </a:r>
                      <a:r>
                        <a:rPr lang="en-US" sz="1400" b="1" dirty="0">
                          <a:solidFill>
                            <a:schemeClr val="bg1"/>
                          </a:solidFill>
                          <a:effectLst/>
                          <a:latin typeface="Calibri" panose="020F0502020204030204" pitchFamily="34" charset="0"/>
                          <a:cs typeface="Calibri" panose="020F0502020204030204" pitchFamily="34" charset="0"/>
                        </a:rPr>
                        <a:t>)</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extLst>
                  <a:ext uri="{0D108BD9-81ED-4DB2-BD59-A6C34878D82A}">
                    <a16:rowId xmlns:a16="http://schemas.microsoft.com/office/drawing/2014/main" val="2336249808"/>
                  </a:ext>
                </a:extLst>
              </a:tr>
              <a:tr h="190195">
                <a:tc gridSpan="2">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2022-23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gridSpan="2">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3.50000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3.50000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285740849"/>
                  </a:ext>
                </a:extLst>
              </a:tr>
              <a:tr h="190195">
                <a:tc gridSpan="2">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2023-24</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gridSpan="2">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3.50000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3.50000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093821373"/>
                  </a:ext>
                </a:extLst>
              </a:tr>
              <a:tr h="190195">
                <a:tc gridSpan="2">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2024-25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gridSpan="2">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3.50000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3.50000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865139902"/>
                  </a:ext>
                </a:extLst>
              </a:tr>
              <a:tr h="190195">
                <a:tc gridSpan="2">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2025-26</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gridSpan="2">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3.50000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3.50000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2855348410"/>
                  </a:ext>
                </a:extLst>
              </a:tr>
              <a:tr h="190195">
                <a:tc gridSpan="2">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2026-27</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gridSpan="2">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3.50000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3.50000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3877732073"/>
                  </a:ext>
                </a:extLst>
              </a:tr>
              <a:tr h="190195">
                <a:tc gridSpan="6">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Mode of average annual fly ash utilization (Estimated)</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46020279"/>
                  </a:ext>
                </a:extLst>
              </a:tr>
              <a:tr h="190195">
                <a:tc>
                  <a:txBody>
                    <a:bodyPr/>
                    <a:lstStyle/>
                    <a:p>
                      <a:pPr algn="ctr">
                        <a:lnSpc>
                          <a:spcPct val="90000"/>
                        </a:lnSpc>
                        <a:spcBef>
                          <a:spcPts val="600"/>
                        </a:spcBef>
                        <a:spcAft>
                          <a:spcPts val="0"/>
                        </a:spcAft>
                      </a:pPr>
                      <a:r>
                        <a:rPr lang="en-US" sz="1400" b="1">
                          <a:solidFill>
                            <a:schemeClr val="bg1"/>
                          </a:solidFill>
                          <a:effectLst/>
                          <a:latin typeface="Calibri" panose="020F0502020204030204" pitchFamily="34" charset="0"/>
                          <a:cs typeface="Calibri" panose="020F0502020204030204" pitchFamily="34" charset="0"/>
                        </a:rPr>
                        <a:t> </a:t>
                      </a:r>
                      <a:endParaRPr lang="en-IN" sz="14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gridSpan="3">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Mode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hMerge="1">
                  <a:txBody>
                    <a:bodyPr/>
                    <a:lstStyle/>
                    <a:p>
                      <a:endParaRPr lang="en-IN"/>
                    </a:p>
                  </a:txBody>
                  <a:tcPr/>
                </a:tc>
                <a:tc hMerge="1">
                  <a:txBody>
                    <a:bodyPr/>
                    <a:lstStyle/>
                    <a:p>
                      <a:pPr algn="ctr">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r>
                        <a:rPr lang="en-US" sz="1400" b="1" dirty="0" err="1">
                          <a:solidFill>
                            <a:schemeClr val="bg1"/>
                          </a:solidFill>
                          <a:effectLst/>
                          <a:latin typeface="Calibri" panose="020F0502020204030204" pitchFamily="34" charset="0"/>
                          <a:cs typeface="Calibri" panose="020F0502020204030204" pitchFamily="34" charset="0"/>
                        </a:rPr>
                        <a:t>LMT</a:t>
                      </a:r>
                      <a:r>
                        <a:rPr lang="en-US" sz="1400" b="1" dirty="0">
                          <a:solidFill>
                            <a:schemeClr val="bg1"/>
                          </a:solidFill>
                          <a:effectLst/>
                          <a:latin typeface="Calibri" panose="020F0502020204030204" pitchFamily="34" charset="0"/>
                          <a:cs typeface="Calibri" panose="020F0502020204030204" pitchFamily="34" charset="0"/>
                        </a:rPr>
                        <a:t>)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tc>
                  <a:txBody>
                    <a:bodyPr/>
                    <a:lstStyle/>
                    <a:p>
                      <a:pPr algn="ctr">
                        <a:lnSpc>
                          <a:spcPct val="90000"/>
                        </a:lnSpc>
                        <a:spcBef>
                          <a:spcPts val="600"/>
                        </a:spcBef>
                        <a:spcAft>
                          <a:spcPts val="0"/>
                        </a:spcAft>
                      </a:pPr>
                      <a:r>
                        <a:rPr lang="en-US" sz="1400" b="1" dirty="0">
                          <a:solidFill>
                            <a:schemeClr val="bg1"/>
                          </a:solidFill>
                          <a:effectLst/>
                          <a:latin typeface="Calibri" panose="020F0502020204030204" pitchFamily="34" charset="0"/>
                          <a:cs typeface="Calibri" panose="020F0502020204030204" pitchFamily="34" charset="0"/>
                        </a:rPr>
                        <a:t>Utilization (%)</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solidFill>
                      <a:schemeClr val="accent1"/>
                    </a:solidFill>
                  </a:tcPr>
                </a:tc>
                <a:extLst>
                  <a:ext uri="{0D108BD9-81ED-4DB2-BD59-A6C34878D82A}">
                    <a16:rowId xmlns:a16="http://schemas.microsoft.com/office/drawing/2014/main" val="1989331314"/>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1</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Cement Manufactures</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1.75</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50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2893466766"/>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2</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Mining Filling*</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0.481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23</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3372666329"/>
                  </a:ext>
                </a:extLst>
              </a:tr>
              <a:tr h="229999">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Bricks &amp; Tiles Manufacturers</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0.53</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15</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017860937"/>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4</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Ash dyke raising</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0.35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141864239"/>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5</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Road &amp; Flyovers</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0.004</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2879481751"/>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6</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Concrete</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172277721"/>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7</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Agriculture</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0.04</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393092416"/>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8</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Hydropower sector</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1474635680"/>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9</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Other / Miscellaneous</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693015427"/>
                  </a:ext>
                </a:extLst>
              </a:tr>
              <a:tr h="190195">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gridSpan="3">
                  <a:txBody>
                    <a:bodyPr/>
                    <a:lstStyle/>
                    <a:p>
                      <a:pPr algn="l">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Total </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pPr algn="l">
                        <a:lnSpc>
                          <a:spcPct val="90000"/>
                        </a:lnSpc>
                        <a:spcBef>
                          <a:spcPts val="600"/>
                        </a:spcBef>
                        <a:spcAft>
                          <a:spcPts val="0"/>
                        </a:spcAft>
                      </a:pPr>
                      <a:endParaRPr lang="en-IN" sz="1200">
                        <a:effectLst/>
                        <a:latin typeface="Calibri" panose="020F0502020204030204" pitchFamily="34" charset="0"/>
                        <a:ea typeface="Calibri" panose="020F0502020204030204" pitchFamily="34" charset="0"/>
                        <a:cs typeface="Gautami" panose="020B0502040204020203" pitchFamily="34" charset="0"/>
                      </a:endParaRPr>
                    </a:p>
                  </a:txBody>
                  <a:tcPr marL="60257" marR="60257" marT="0" marB="0"/>
                </a:tc>
                <a:tc>
                  <a:txBody>
                    <a:bodyPr/>
                    <a:lstStyle/>
                    <a:p>
                      <a:pPr algn="ctr">
                        <a:lnSpc>
                          <a:spcPct val="90000"/>
                        </a:lnSpc>
                        <a:spcBef>
                          <a:spcPts val="600"/>
                        </a:spcBef>
                        <a:spcAft>
                          <a:spcPts val="0"/>
                        </a:spcAft>
                      </a:pPr>
                      <a:r>
                        <a:rPr lang="en-US" sz="1400">
                          <a:effectLst/>
                          <a:latin typeface="Calibri" panose="020F0502020204030204" pitchFamily="34" charset="0"/>
                          <a:cs typeface="Calibri" panose="020F0502020204030204" pitchFamily="34" charset="0"/>
                        </a:rPr>
                        <a:t>3.50</a:t>
                      </a:r>
                      <a:endParaRPr lang="en-IN" sz="140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a:txBody>
                    <a:bodyPr/>
                    <a:lstStyle/>
                    <a:p>
                      <a:pPr algn="ctr">
                        <a:lnSpc>
                          <a:spcPct val="90000"/>
                        </a:lnSpc>
                        <a:spcBef>
                          <a:spcPts val="600"/>
                        </a:spcBef>
                        <a:spcAft>
                          <a:spcPts val="0"/>
                        </a:spcAft>
                      </a:pPr>
                      <a:r>
                        <a:rPr lang="en-US" sz="1400" dirty="0">
                          <a:effectLst/>
                          <a:latin typeface="Calibri" panose="020F0502020204030204" pitchFamily="34" charset="0"/>
                          <a:cs typeface="Calibri" panose="020F0502020204030204" pitchFamily="34" charset="0"/>
                        </a:rPr>
                        <a:t>100</a:t>
                      </a:r>
                      <a:endParaRPr lang="en-IN" sz="1400" dirty="0">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extLst>
                  <a:ext uri="{0D108BD9-81ED-4DB2-BD59-A6C34878D82A}">
                    <a16:rowId xmlns:a16="http://schemas.microsoft.com/office/drawing/2014/main" val="4235503648"/>
                  </a:ext>
                </a:extLst>
              </a:tr>
              <a:tr h="564569">
                <a:tc gridSpan="6">
                  <a:txBody>
                    <a:bodyPr/>
                    <a:lstStyle/>
                    <a:p>
                      <a:pPr marL="457200" indent="-457200" algn="just">
                        <a:lnSpc>
                          <a:spcPct val="90000"/>
                        </a:lnSpc>
                        <a:spcBef>
                          <a:spcPts val="0"/>
                        </a:spcBef>
                        <a:spcAft>
                          <a:spcPts val="0"/>
                        </a:spcAft>
                      </a:pPr>
                      <a:r>
                        <a:rPr lang="en-US" sz="1000" b="0" dirty="0">
                          <a:solidFill>
                            <a:schemeClr val="tx1"/>
                          </a:solidFill>
                          <a:effectLst/>
                          <a:latin typeface="Calibri" panose="020F0502020204030204" pitchFamily="34" charset="0"/>
                          <a:cs typeface="Calibri" panose="020F0502020204030204" pitchFamily="34" charset="0"/>
                        </a:rPr>
                        <a:t>* Proposed abandoned mines identified for backfilling of fly ash </a:t>
                      </a:r>
                      <a:endParaRPr lang="en-IN" sz="1000" b="0" dirty="0">
                        <a:solidFill>
                          <a:schemeClr val="tx1"/>
                        </a:solidFill>
                        <a:effectLst/>
                        <a:latin typeface="Calibri" panose="020F0502020204030204" pitchFamily="34" charset="0"/>
                        <a:cs typeface="Calibri" panose="020F0502020204030204" pitchFamily="34" charset="0"/>
                      </a:endParaRPr>
                    </a:p>
                    <a:p>
                      <a:pPr marL="457200" indent="-457200" algn="just">
                        <a:lnSpc>
                          <a:spcPct val="90000"/>
                        </a:lnSpc>
                        <a:spcBef>
                          <a:spcPts val="0"/>
                        </a:spcBef>
                        <a:spcAft>
                          <a:spcPts val="0"/>
                        </a:spcAft>
                      </a:pPr>
                      <a:r>
                        <a:rPr lang="en-US" sz="1000" b="0" dirty="0">
                          <a:solidFill>
                            <a:schemeClr val="tx1"/>
                          </a:solidFill>
                          <a:effectLst/>
                          <a:latin typeface="Calibri" panose="020F0502020204030204" pitchFamily="34" charset="0"/>
                          <a:cs typeface="Calibri" panose="020F0502020204030204" pitchFamily="34" charset="0"/>
                        </a:rPr>
                        <a:t>Sharda Mine(</a:t>
                      </a:r>
                      <a:r>
                        <a:rPr lang="en-US" sz="1000" b="0" dirty="0" err="1">
                          <a:solidFill>
                            <a:schemeClr val="tx1"/>
                          </a:solidFill>
                          <a:effectLst/>
                          <a:latin typeface="Calibri" panose="020F0502020204030204" pitchFamily="34" charset="0"/>
                          <a:cs typeface="Calibri" panose="020F0502020204030204" pitchFamily="34" charset="0"/>
                        </a:rPr>
                        <a:t>QPQR</a:t>
                      </a:r>
                      <a:r>
                        <a:rPr lang="en-US" sz="1000" b="0" dirty="0">
                          <a:solidFill>
                            <a:schemeClr val="tx1"/>
                          </a:solidFill>
                          <a:effectLst/>
                          <a:latin typeface="Calibri" panose="020F0502020204030204" pitchFamily="34" charset="0"/>
                          <a:cs typeface="Calibri" panose="020F0502020204030204" pitchFamily="34" charset="0"/>
                        </a:rPr>
                        <a:t> 12 </a:t>
                      </a:r>
                      <a:r>
                        <a:rPr lang="en-US" sz="1000" b="0" dirty="0" err="1">
                          <a:solidFill>
                            <a:schemeClr val="tx1"/>
                          </a:solidFill>
                          <a:effectLst/>
                          <a:latin typeface="Calibri" panose="020F0502020204030204" pitchFamily="34" charset="0"/>
                          <a:cs typeface="Calibri" panose="020F0502020204030204" pitchFamily="34" charset="0"/>
                        </a:rPr>
                        <a:t>L.Cu.M</a:t>
                      </a:r>
                      <a:r>
                        <a:rPr lang="en-US" sz="1000" b="0" dirty="0">
                          <a:solidFill>
                            <a:schemeClr val="tx1"/>
                          </a:solidFill>
                          <a:effectLst/>
                          <a:latin typeface="Calibri" panose="020F0502020204030204" pitchFamily="34" charset="0"/>
                          <a:cs typeface="Calibri" panose="020F0502020204030204" pitchFamily="34" charset="0"/>
                        </a:rPr>
                        <a:t>; </a:t>
                      </a:r>
                      <a:r>
                        <a:rPr lang="en-US" sz="1000" b="0" dirty="0" err="1">
                          <a:solidFill>
                            <a:schemeClr val="tx1"/>
                          </a:solidFill>
                          <a:effectLst/>
                          <a:latin typeface="Calibri" panose="020F0502020204030204" pitchFamily="34" charset="0"/>
                          <a:cs typeface="Calibri" panose="020F0502020204030204" pitchFamily="34" charset="0"/>
                        </a:rPr>
                        <a:t>Bakehi</a:t>
                      </a:r>
                      <a:r>
                        <a:rPr lang="en-US" sz="1000" b="0" dirty="0">
                          <a:solidFill>
                            <a:schemeClr val="tx1"/>
                          </a:solidFill>
                          <a:effectLst/>
                          <a:latin typeface="Calibri" panose="020F0502020204030204" pitchFamily="34" charset="0"/>
                          <a:cs typeface="Calibri" panose="020F0502020204030204" pitchFamily="34" charset="0"/>
                        </a:rPr>
                        <a:t> Patch 25 </a:t>
                      </a:r>
                      <a:r>
                        <a:rPr lang="en-US" sz="1000" b="0" dirty="0" err="1">
                          <a:solidFill>
                            <a:schemeClr val="tx1"/>
                          </a:solidFill>
                          <a:effectLst/>
                          <a:latin typeface="Calibri" panose="020F0502020204030204" pitchFamily="34" charset="0"/>
                          <a:cs typeface="Calibri" panose="020F0502020204030204" pitchFamily="34" charset="0"/>
                        </a:rPr>
                        <a:t>L.Cu.M</a:t>
                      </a:r>
                      <a:r>
                        <a:rPr lang="en-US" sz="1000" b="0" dirty="0">
                          <a:solidFill>
                            <a:schemeClr val="tx1"/>
                          </a:solidFill>
                          <a:effectLst/>
                          <a:latin typeface="Calibri" panose="020F0502020204030204" pitchFamily="34" charset="0"/>
                          <a:cs typeface="Calibri" panose="020F0502020204030204" pitchFamily="34" charset="0"/>
                        </a:rPr>
                        <a:t>; Trench T1 65 </a:t>
                      </a:r>
                      <a:r>
                        <a:rPr lang="en-US" sz="1000" b="0" dirty="0" err="1">
                          <a:solidFill>
                            <a:schemeClr val="tx1"/>
                          </a:solidFill>
                          <a:effectLst/>
                          <a:latin typeface="Calibri" panose="020F0502020204030204" pitchFamily="34" charset="0"/>
                          <a:cs typeface="Calibri" panose="020F0502020204030204" pitchFamily="34" charset="0"/>
                        </a:rPr>
                        <a:t>L.Cu.M</a:t>
                      </a:r>
                      <a:r>
                        <a:rPr lang="en-US" sz="1000" b="0" dirty="0">
                          <a:solidFill>
                            <a:schemeClr val="tx1"/>
                          </a:solidFill>
                          <a:effectLst/>
                          <a:latin typeface="Calibri" panose="020F0502020204030204" pitchFamily="34" charset="0"/>
                          <a:cs typeface="Calibri" panose="020F0502020204030204" pitchFamily="34" charset="0"/>
                        </a:rPr>
                        <a:t>) &amp; </a:t>
                      </a:r>
                      <a:r>
                        <a:rPr lang="en-US" sz="1000" b="0" dirty="0" err="1">
                          <a:solidFill>
                            <a:schemeClr val="tx1"/>
                          </a:solidFill>
                          <a:effectLst/>
                          <a:latin typeface="Calibri" panose="020F0502020204030204" pitchFamily="34" charset="0"/>
                          <a:cs typeface="Calibri" panose="020F0502020204030204" pitchFamily="34" charset="0"/>
                        </a:rPr>
                        <a:t>Amlai</a:t>
                      </a:r>
                      <a:r>
                        <a:rPr lang="en-US" sz="1000" b="0" dirty="0">
                          <a:solidFill>
                            <a:schemeClr val="tx1"/>
                          </a:solidFill>
                          <a:effectLst/>
                          <a:latin typeface="Calibri" panose="020F0502020204030204" pitchFamily="34" charset="0"/>
                          <a:cs typeface="Calibri" panose="020F0502020204030204" pitchFamily="34" charset="0"/>
                        </a:rPr>
                        <a:t> Mine 5 </a:t>
                      </a:r>
                      <a:r>
                        <a:rPr lang="en-US" sz="1000" b="0" dirty="0" err="1">
                          <a:solidFill>
                            <a:schemeClr val="tx1"/>
                          </a:solidFill>
                          <a:effectLst/>
                          <a:latin typeface="Calibri" panose="020F0502020204030204" pitchFamily="34" charset="0"/>
                          <a:cs typeface="Calibri" panose="020F0502020204030204" pitchFamily="34" charset="0"/>
                        </a:rPr>
                        <a:t>L.Cu.M</a:t>
                      </a:r>
                      <a:r>
                        <a:rPr lang="en-US" sz="1000" b="0" dirty="0">
                          <a:solidFill>
                            <a:schemeClr val="tx1"/>
                          </a:solidFill>
                          <a:effectLst/>
                          <a:latin typeface="Calibri" panose="020F0502020204030204" pitchFamily="34" charset="0"/>
                          <a:cs typeface="Calibri" panose="020F0502020204030204" pitchFamily="34" charset="0"/>
                        </a:rPr>
                        <a:t> </a:t>
                      </a:r>
                    </a:p>
                    <a:p>
                      <a:pPr marL="457200" indent="-457200" algn="just">
                        <a:lnSpc>
                          <a:spcPct val="90000"/>
                        </a:lnSpc>
                        <a:spcBef>
                          <a:spcPts val="0"/>
                        </a:spcBef>
                        <a:spcAft>
                          <a:spcPts val="0"/>
                        </a:spcAft>
                      </a:pPr>
                      <a:endParaRPr lang="en-US" sz="1000" b="1" dirty="0">
                        <a:solidFill>
                          <a:schemeClr val="tx1"/>
                        </a:solidFill>
                        <a:effectLst/>
                        <a:latin typeface="Calibri" panose="020F0502020204030204" pitchFamily="34" charset="0"/>
                        <a:cs typeface="Calibri" panose="020F0502020204030204" pitchFamily="34" charset="0"/>
                      </a:endParaRPr>
                    </a:p>
                    <a:p>
                      <a:pPr marL="457200" indent="-457200" algn="just">
                        <a:lnSpc>
                          <a:spcPct val="90000"/>
                        </a:lnSpc>
                        <a:spcBef>
                          <a:spcPts val="0"/>
                        </a:spcBef>
                        <a:spcAft>
                          <a:spcPts val="0"/>
                        </a:spcAft>
                      </a:pP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FY 20-21 short lifting due to </a:t>
                      </a:r>
                      <a:r>
                        <a:rPr lang="en-US" sz="10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Covid</a:t>
                      </a: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19 Lockdown)</a:t>
                      </a:r>
                      <a:endParaRPr lang="en-IN"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0257" marR="60257"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09950584"/>
                  </a:ext>
                </a:extLst>
              </a:tr>
            </a:tbl>
          </a:graphicData>
        </a:graphic>
      </p:graphicFrame>
    </p:spTree>
    <p:extLst>
      <p:ext uri="{BB962C8B-B14F-4D97-AF65-F5344CB8AC3E}">
        <p14:creationId xmlns:p14="http://schemas.microsoft.com/office/powerpoint/2010/main" val="3656235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a:extLst>
              <a:ext uri="{28A0092B-C50C-407E-A947-70E740481C1C}">
                <a14:useLocalDpi xmlns:a14="http://schemas.microsoft.com/office/drawing/2010/main" val="0"/>
              </a:ext>
            </a:extLst>
          </a:blip>
          <a:stretch>
            <a:fillRect/>
          </a:stretch>
        </p:blipFill>
        <p:spPr bwMode="auto">
          <a:xfrm>
            <a:off x="4608288" y="841246"/>
            <a:ext cx="4321626" cy="5632708"/>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IN" sz="2400" b="1" dirty="0">
                <a:solidFill>
                  <a:schemeClr val="tx2"/>
                </a:solidFill>
                <a:latin typeface="+mj-lt"/>
              </a:rPr>
              <a:t>PH news paper notification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63</a:t>
            </a:fld>
            <a:endParaRPr lang="en-US" sz="1400" b="1" dirty="0">
              <a:solidFill>
                <a:schemeClr val="tx2"/>
              </a:solidFill>
              <a:latin typeface="Calibri" pitchFamily="34" charset="0"/>
              <a:cs typeface="Calibri" pitchFamily="34" charset="0"/>
            </a:endParaRPr>
          </a:p>
        </p:txBody>
      </p:sp>
      <p:sp>
        <p:nvSpPr>
          <p:cNvPr id="13" name="Rectangle 12"/>
          <p:cNvSpPr/>
          <p:nvPr/>
        </p:nvSpPr>
        <p:spPr>
          <a:xfrm>
            <a:off x="4230912" y="4858289"/>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ight Arrow 20">
            <a:hlinkClick r:id="rId4" action="ppaction://hlinksldjump"/>
          </p:cNvPr>
          <p:cNvSpPr/>
          <p:nvPr/>
        </p:nvSpPr>
        <p:spPr>
          <a:xfrm rot="16200000">
            <a:off x="4194509" y="4287234"/>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15"/>
          <p:cNvPicPr/>
          <p:nvPr/>
        </p:nvPicPr>
        <p:blipFill>
          <a:blip r:embed="rId5">
            <a:extLst>
              <a:ext uri="{28A0092B-C50C-407E-A947-70E740481C1C}">
                <a14:useLocalDpi xmlns:a14="http://schemas.microsoft.com/office/drawing/2010/main" val="0"/>
              </a:ext>
            </a:extLst>
          </a:blip>
          <a:stretch>
            <a:fillRect/>
          </a:stretch>
        </p:blipFill>
        <p:spPr bwMode="auto">
          <a:xfrm>
            <a:off x="245838" y="370135"/>
            <a:ext cx="4057650" cy="6147881"/>
          </a:xfrm>
          <a:prstGeom prst="rect">
            <a:avLst/>
          </a:prstGeom>
          <a:noFill/>
          <a:ln>
            <a:noFill/>
          </a:ln>
        </p:spPr>
      </p:pic>
      <p:sp>
        <p:nvSpPr>
          <p:cNvPr id="18" name="Rectangle 17"/>
          <p:cNvSpPr/>
          <p:nvPr/>
        </p:nvSpPr>
        <p:spPr>
          <a:xfrm>
            <a:off x="4038600" y="2191951"/>
            <a:ext cx="1219200" cy="276999"/>
          </a:xfrm>
          <a:prstGeom prst="rect">
            <a:avLst/>
          </a:prstGeom>
        </p:spPr>
        <p:txBody>
          <a:bodyPr wrap="square">
            <a:spAutoFit/>
          </a:bodyPr>
          <a:lstStyle/>
          <a:p>
            <a:r>
              <a:rPr lang="en-US" sz="1200" b="1" dirty="0">
                <a:latin typeface="Calibri" pitchFamily="34" charset="0"/>
                <a:cs typeface="Calibri" pitchFamily="34" charset="0"/>
              </a:rPr>
              <a:t>Summary PH</a:t>
            </a:r>
            <a:endParaRPr lang="en-IN" sz="1200" b="1" dirty="0">
              <a:latin typeface="Calibri" pitchFamily="34" charset="0"/>
              <a:cs typeface="Calibri" pitchFamily="34" charset="0"/>
            </a:endParaRPr>
          </a:p>
        </p:txBody>
      </p:sp>
      <p:sp>
        <p:nvSpPr>
          <p:cNvPr id="19" name="Right Arrow 18">
            <a:hlinkClick r:id="rId6" action="ppaction://hlinksldjump"/>
          </p:cNvPr>
          <p:cNvSpPr/>
          <p:nvPr/>
        </p:nvSpPr>
        <p:spPr>
          <a:xfrm rot="16200000">
            <a:off x="4158222" y="1698113"/>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D6EC933-9E56-4092-ACFC-B8FF7ED888CB}"/>
              </a:ext>
            </a:extLst>
          </p:cNvPr>
          <p:cNvSpPr/>
          <p:nvPr/>
        </p:nvSpPr>
        <p:spPr>
          <a:xfrm>
            <a:off x="6248400" y="6336268"/>
            <a:ext cx="1259319" cy="369332"/>
          </a:xfrm>
          <a:prstGeom prst="rect">
            <a:avLst/>
          </a:prstGeom>
        </p:spPr>
        <p:txBody>
          <a:bodyPr wrap="none">
            <a:spAutoFit/>
          </a:bodyPr>
          <a:lstStyle/>
          <a:p>
            <a:r>
              <a:rPr lang="en-IN" b="1" dirty="0">
                <a:solidFill>
                  <a:srgbClr val="000000"/>
                </a:solidFill>
                <a:latin typeface="Calibri" panose="020F0502020204030204" pitchFamily="34" charset="0"/>
                <a:ea typeface="Calibri" panose="020F0502020204030204" pitchFamily="34" charset="0"/>
              </a:rPr>
              <a:t>Raj Express</a:t>
            </a:r>
            <a:endParaRPr lang="en-IN" dirty="0"/>
          </a:p>
        </p:txBody>
      </p:sp>
      <p:sp>
        <p:nvSpPr>
          <p:cNvPr id="11" name="Rectangle 10">
            <a:extLst>
              <a:ext uri="{FF2B5EF4-FFF2-40B4-BE49-F238E27FC236}">
                <a16:creationId xmlns:a16="http://schemas.microsoft.com/office/drawing/2014/main" id="{2DA725E6-B033-4CDE-9896-FCA23F20B9EF}"/>
              </a:ext>
            </a:extLst>
          </p:cNvPr>
          <p:cNvSpPr/>
          <p:nvPr/>
        </p:nvSpPr>
        <p:spPr>
          <a:xfrm>
            <a:off x="1342358" y="6462383"/>
            <a:ext cx="1582484" cy="369332"/>
          </a:xfrm>
          <a:prstGeom prst="rect">
            <a:avLst/>
          </a:prstGeom>
        </p:spPr>
        <p:txBody>
          <a:bodyPr wrap="none">
            <a:spAutoFit/>
          </a:bodyPr>
          <a:lstStyle/>
          <a:p>
            <a:r>
              <a:rPr lang="en-IN" b="1" dirty="0">
                <a:solidFill>
                  <a:srgbClr val="000000"/>
                </a:solidFill>
                <a:latin typeface="Calibri" panose="020F0502020204030204" pitchFamily="34" charset="0"/>
                <a:ea typeface="Calibri" panose="020F0502020204030204" pitchFamily="34" charset="0"/>
              </a:rPr>
              <a:t>Times of India </a:t>
            </a:r>
            <a:endParaRPr lang="en-IN" dirty="0"/>
          </a:p>
        </p:txBody>
      </p:sp>
    </p:spTree>
    <p:extLst>
      <p:ext uri="{BB962C8B-B14F-4D97-AF65-F5344CB8AC3E}">
        <p14:creationId xmlns:p14="http://schemas.microsoft.com/office/powerpoint/2010/main" val="1835728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C61CD4C-0E3C-4995-9B8A-71506F5EA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95" y="4684222"/>
            <a:ext cx="2772295" cy="1945178"/>
          </a:xfrm>
          <a:prstGeom prst="rect">
            <a:avLst/>
          </a:prstGeom>
          <a:ln w="28575">
            <a:solidFill>
              <a:srgbClr val="00B050"/>
            </a:solidFill>
          </a:ln>
        </p:spPr>
      </p:pic>
      <p:sp>
        <p:nvSpPr>
          <p:cNvPr id="9" name="Rectangle 8">
            <a:extLst>
              <a:ext uri="{FF2B5EF4-FFF2-40B4-BE49-F238E27FC236}">
                <a16:creationId xmlns:a16="http://schemas.microsoft.com/office/drawing/2014/main" id="{D8C13B74-1030-441F-8D68-0BCE48736093}"/>
              </a:ext>
            </a:extLst>
          </p:cNvPr>
          <p:cNvSpPr/>
          <p:nvPr/>
        </p:nvSpPr>
        <p:spPr>
          <a:xfrm>
            <a:off x="198119" y="609600"/>
            <a:ext cx="8717281" cy="1631216"/>
          </a:xfrm>
          <a:prstGeom prst="rect">
            <a:avLst/>
          </a:prstGeom>
        </p:spPr>
        <p:txBody>
          <a:bodyPr wrap="square">
            <a:spAutoFit/>
          </a:bodyPr>
          <a:lstStyle/>
          <a:p>
            <a:pPr marL="285750" indent="-285750">
              <a:spcBef>
                <a:spcPts val="300"/>
              </a:spcBef>
              <a:spcAft>
                <a:spcPts val="300"/>
              </a:spcAft>
              <a:buFont typeface="Wingdings" panose="05000000000000000000" pitchFamily="2" charset="2"/>
              <a:buChar char="Ø"/>
            </a:pPr>
            <a:r>
              <a:rPr lang="en-US" dirty="0">
                <a:solidFill>
                  <a:srgbClr val="00B050"/>
                </a:solidFill>
                <a:latin typeface="Calibri" panose="020F0502020204030204" pitchFamily="34" charset="0"/>
                <a:ea typeface="Calibri" panose="020F0502020204030204" pitchFamily="34" charset="0"/>
              </a:rPr>
              <a:t>PH Conducted on 17</a:t>
            </a:r>
            <a:r>
              <a:rPr lang="en-US" baseline="30000" dirty="0">
                <a:solidFill>
                  <a:srgbClr val="00B050"/>
                </a:solidFill>
                <a:latin typeface="Calibri" panose="020F0502020204030204" pitchFamily="34" charset="0"/>
                <a:ea typeface="Calibri" panose="020F0502020204030204" pitchFamily="34" charset="0"/>
              </a:rPr>
              <a:t>th</a:t>
            </a:r>
            <a:r>
              <a:rPr lang="en-US" dirty="0">
                <a:solidFill>
                  <a:srgbClr val="00B050"/>
                </a:solidFill>
                <a:latin typeface="Calibri" panose="020F0502020204030204" pitchFamily="34" charset="0"/>
                <a:ea typeface="Calibri" panose="020F0502020204030204" pitchFamily="34" charset="0"/>
              </a:rPr>
              <a:t> </a:t>
            </a: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December, 2020 at 11:30 am </a:t>
            </a:r>
          </a:p>
          <a:p>
            <a:pPr marL="285750" indent="-285750">
              <a:spcBef>
                <a:spcPts val="300"/>
              </a:spcBef>
              <a:spcAft>
                <a:spcPts val="300"/>
              </a:spcAft>
              <a:buFont typeface="Wingdings" panose="05000000000000000000" pitchFamily="2" charset="2"/>
              <a:buChar char="Ø"/>
            </a:pP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Location : at Govt. high school premises, gram panchayat </a:t>
            </a:r>
            <a:r>
              <a:rPr lang="en-US" dirty="0" err="1">
                <a:solidFill>
                  <a:srgbClr val="00B050"/>
                </a:solidFill>
                <a:latin typeface="Calibri" panose="020F0502020204030204" pitchFamily="34" charset="0"/>
                <a:ea typeface="Calibri" panose="020F0502020204030204" pitchFamily="34" charset="0"/>
                <a:cs typeface="Calibri" panose="020F0502020204030204" pitchFamily="34" charset="0"/>
              </a:rPr>
              <a:t>Kelhouri</a:t>
            </a: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 tehsil &amp; district - Anuppur (</a:t>
            </a:r>
            <a:r>
              <a:rPr lang="en-US" dirty="0">
                <a:solidFill>
                  <a:srgbClr val="00B050"/>
                </a:solidFill>
                <a:latin typeface="Calibri" panose="020F0502020204030204" pitchFamily="34" charset="0"/>
                <a:cs typeface="Calibri" panose="020F0502020204030204" pitchFamily="34" charset="0"/>
              </a:rPr>
              <a:t>about 2 Km from project site)</a:t>
            </a:r>
            <a:endParaRPr lang="en-US"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300"/>
              </a:spcBef>
              <a:spcAft>
                <a:spcPts val="300"/>
              </a:spcAft>
              <a:buFont typeface="Wingdings" panose="05000000000000000000" pitchFamily="2" charset="2"/>
              <a:buChar char="Ø"/>
            </a:pP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Original proceedings along with English translation of PH, </a:t>
            </a:r>
            <a:r>
              <a:rPr lang="en-US" dirty="0">
                <a:solidFill>
                  <a:srgbClr val="00B050"/>
                </a:solidFill>
                <a:latin typeface="Calibri" panose="020F0502020204030204" pitchFamily="34" charset="0"/>
                <a:cs typeface="Calibri" panose="020F0502020204030204" pitchFamily="34" charset="0"/>
              </a:rPr>
              <a:t>Response to comments &amp; suggestions received during PH </a:t>
            </a:r>
            <a:r>
              <a:rPr lang="en-US" dirty="0">
                <a:solidFill>
                  <a:srgbClr val="00B050"/>
                </a:solidFill>
                <a:latin typeface="Calibri" panose="020F0502020204030204" pitchFamily="34" charset="0"/>
                <a:ea typeface="Calibri" panose="020F0502020204030204" pitchFamily="34" charset="0"/>
                <a:cs typeface="Calibri" panose="020F0502020204030204" pitchFamily="34" charset="0"/>
              </a:rPr>
              <a:t>are given</a:t>
            </a:r>
            <a:r>
              <a:rPr lang="en-US"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endParaRPr lang="en-IN" dirty="0">
              <a:solidFill>
                <a:srgbClr val="00B050"/>
              </a:solidFill>
              <a:latin typeface="Calibri" panose="020F0502020204030204" pitchFamily="34" charset="0"/>
              <a:cs typeface="Calibri" panose="020F0502020204030204" pitchFamily="34" charset="0"/>
            </a:endParaRPr>
          </a:p>
        </p:txBody>
      </p:sp>
      <p:sp>
        <p:nvSpPr>
          <p:cNvPr id="8" name="Rectangle 7"/>
          <p:cNvSpPr/>
          <p:nvPr/>
        </p:nvSpPr>
        <p:spPr>
          <a:xfrm rot="16200000">
            <a:off x="4550664" y="-38618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7620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IN" sz="2400" b="1" dirty="0">
                <a:solidFill>
                  <a:schemeClr val="tx2"/>
                </a:solidFill>
                <a:latin typeface="+mj-lt"/>
              </a:rPr>
              <a:t>Details of PH conducted for the project by </a:t>
            </a:r>
            <a:r>
              <a:rPr lang="en-IN" sz="2400" b="1" dirty="0" err="1">
                <a:solidFill>
                  <a:schemeClr val="tx2"/>
                </a:solidFill>
                <a:latin typeface="+mj-lt"/>
              </a:rPr>
              <a:t>MPPCB</a:t>
            </a:r>
            <a:r>
              <a:rPr lang="en-IN" sz="2400" b="1" dirty="0">
                <a:solidFill>
                  <a:schemeClr val="tx2"/>
                </a:solidFill>
                <a:latin typeface="+mj-lt"/>
              </a:rPr>
              <a:t>  </a:t>
            </a:r>
            <a:endParaRPr lang="en-IN" sz="2800" b="1" dirty="0">
              <a:latin typeface="Calibri" panose="020F0502020204030204" pitchFamily="34" charset="0"/>
              <a:cs typeface="Calibri" panose="020F0502020204030204" pitchFamily="34" charset="0"/>
            </a:endParaRPr>
          </a:p>
          <a:p>
            <a:pPr algn="ctr"/>
            <a:endParaRPr lang="en-US" sz="2200" b="1" dirty="0">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64</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rId4" action="ppaction://hlinksldjump"/>
          </p:cNvPr>
          <p:cNvSpPr/>
          <p:nvPr/>
        </p:nvSpPr>
        <p:spPr>
          <a:xfrm>
            <a:off x="4836570" y="1956241"/>
            <a:ext cx="563568"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5577148" y="1907843"/>
            <a:ext cx="838200" cy="276999"/>
          </a:xfrm>
          <a:prstGeom prst="rect">
            <a:avLst/>
          </a:prstGeom>
          <a:noFill/>
        </p:spPr>
        <p:txBody>
          <a:bodyPr wrap="square" rtlCol="0">
            <a:spAutoFit/>
          </a:bodyPr>
          <a:lstStyle/>
          <a:p>
            <a:r>
              <a:rPr lang="en-IN" sz="1200" b="1" dirty="0">
                <a:solidFill>
                  <a:schemeClr val="accent1"/>
                </a:solidFill>
                <a:latin typeface="Calibri" pitchFamily="34" charset="0"/>
                <a:cs typeface="Calibri" pitchFamily="34" charset="0"/>
              </a:rPr>
              <a:t>PH details   </a:t>
            </a:r>
          </a:p>
        </p:txBody>
      </p:sp>
      <p:pic>
        <p:nvPicPr>
          <p:cNvPr id="18" name="Picture 17">
            <a:extLst>
              <a:ext uri="{FF2B5EF4-FFF2-40B4-BE49-F238E27FC236}">
                <a16:creationId xmlns:a16="http://schemas.microsoft.com/office/drawing/2014/main" id="{1BDA16C2-83C8-4009-B8A8-401CDBC36AD8}"/>
              </a:ext>
            </a:extLst>
          </p:cNvPr>
          <p:cNvPicPr>
            <a:picLocks noChangeAspect="1"/>
          </p:cNvPicPr>
          <p:nvPr/>
        </p:nvPicPr>
        <p:blipFill>
          <a:blip r:embed="rId5"/>
          <a:stretch>
            <a:fillRect/>
          </a:stretch>
        </p:blipFill>
        <p:spPr>
          <a:xfrm>
            <a:off x="228600" y="2286000"/>
            <a:ext cx="2772428" cy="1945272"/>
          </a:xfrm>
          <a:prstGeom prst="rect">
            <a:avLst/>
          </a:prstGeom>
          <a:ln w="28575">
            <a:solidFill>
              <a:srgbClr val="00B050"/>
            </a:solidFill>
          </a:ln>
        </p:spPr>
      </p:pic>
      <p:pic>
        <p:nvPicPr>
          <p:cNvPr id="20" name="Picture 19">
            <a:extLst>
              <a:ext uri="{FF2B5EF4-FFF2-40B4-BE49-F238E27FC236}">
                <a16:creationId xmlns:a16="http://schemas.microsoft.com/office/drawing/2014/main" id="{14AA6EB2-5812-4D7B-AB0B-34CCB4F8DD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1112" y="2286000"/>
            <a:ext cx="2772295" cy="1941022"/>
          </a:xfrm>
          <a:prstGeom prst="rect">
            <a:avLst/>
          </a:prstGeom>
          <a:ln w="28575">
            <a:solidFill>
              <a:srgbClr val="00B050"/>
            </a:solidFill>
          </a:ln>
        </p:spPr>
      </p:pic>
      <p:pic>
        <p:nvPicPr>
          <p:cNvPr id="22" name="Picture 21">
            <a:extLst>
              <a:ext uri="{FF2B5EF4-FFF2-40B4-BE49-F238E27FC236}">
                <a16:creationId xmlns:a16="http://schemas.microsoft.com/office/drawing/2014/main" id="{B70B8F22-6131-4A7C-8BDF-7EE7134E27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2286000"/>
            <a:ext cx="2772295" cy="1945178"/>
          </a:xfrm>
          <a:prstGeom prst="rect">
            <a:avLst/>
          </a:prstGeom>
          <a:ln w="28575">
            <a:solidFill>
              <a:srgbClr val="00B050"/>
            </a:solidFill>
          </a:ln>
        </p:spPr>
      </p:pic>
      <p:pic>
        <p:nvPicPr>
          <p:cNvPr id="24" name="Picture 23">
            <a:extLst>
              <a:ext uri="{FF2B5EF4-FFF2-40B4-BE49-F238E27FC236}">
                <a16:creationId xmlns:a16="http://schemas.microsoft.com/office/drawing/2014/main" id="{FE76E9A2-4B45-4794-909E-FE6F628702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4684222"/>
            <a:ext cx="2772295" cy="1945178"/>
          </a:xfrm>
          <a:prstGeom prst="rect">
            <a:avLst/>
          </a:prstGeom>
          <a:ln w="28575">
            <a:solidFill>
              <a:srgbClr val="00B050"/>
            </a:solidFill>
          </a:ln>
        </p:spPr>
      </p:pic>
      <p:pic>
        <p:nvPicPr>
          <p:cNvPr id="27" name="Picture 26">
            <a:extLst>
              <a:ext uri="{FF2B5EF4-FFF2-40B4-BE49-F238E27FC236}">
                <a16:creationId xmlns:a16="http://schemas.microsoft.com/office/drawing/2014/main" id="{4B5B7988-D1B4-46F1-A830-C91E250639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5852" y="4684222"/>
            <a:ext cx="2772295" cy="1945178"/>
          </a:xfrm>
          <a:prstGeom prst="rect">
            <a:avLst/>
          </a:prstGeom>
          <a:ln w="28575">
            <a:solidFill>
              <a:srgbClr val="00B050"/>
            </a:solidFill>
          </a:ln>
        </p:spPr>
      </p:pic>
    </p:spTree>
    <p:extLst>
      <p:ext uri="{BB962C8B-B14F-4D97-AF65-F5344CB8AC3E}">
        <p14:creationId xmlns:p14="http://schemas.microsoft.com/office/powerpoint/2010/main" val="3902318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US" sz="2400" b="1" dirty="0">
                <a:solidFill>
                  <a:schemeClr val="tx2"/>
                </a:solidFill>
                <a:latin typeface="+mj-lt"/>
              </a:rPr>
              <a:t>Response to comments &amp; suggestions received during PH </a:t>
            </a:r>
            <a:r>
              <a:rPr lang="en-IN" sz="2400" b="1" dirty="0">
                <a:solidFill>
                  <a:schemeClr val="tx2"/>
                </a:solidFill>
                <a:latin typeface="+mj-lt"/>
              </a:rPr>
              <a:t>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65</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ED531E1-38DC-49A1-B3FE-E27AF0AF71DD}"/>
              </a:ext>
            </a:extLst>
          </p:cNvPr>
          <p:cNvGraphicFramePr>
            <a:graphicFrameLocks noGrp="1"/>
          </p:cNvGraphicFramePr>
          <p:nvPr>
            <p:extLst>
              <p:ext uri="{D42A27DB-BD31-4B8C-83A1-F6EECF244321}">
                <p14:modId xmlns:p14="http://schemas.microsoft.com/office/powerpoint/2010/main" val="593980629"/>
              </p:ext>
            </p:extLst>
          </p:nvPr>
        </p:nvGraphicFramePr>
        <p:xfrm>
          <a:off x="152400" y="533400"/>
          <a:ext cx="8839200" cy="6247765"/>
        </p:xfrm>
        <a:graphic>
          <a:graphicData uri="http://schemas.openxmlformats.org/drawingml/2006/table">
            <a:tbl>
              <a:tblPr firstRow="1" firstCol="1" bandRow="1">
                <a:tableStyleId>{5940675A-B579-460E-94D1-54222C63F5DA}</a:tableStyleId>
              </a:tblPr>
              <a:tblGrid>
                <a:gridCol w="413494">
                  <a:extLst>
                    <a:ext uri="{9D8B030D-6E8A-4147-A177-3AD203B41FA5}">
                      <a16:colId xmlns:a16="http://schemas.microsoft.com/office/drawing/2014/main" val="1075851817"/>
                    </a:ext>
                  </a:extLst>
                </a:gridCol>
                <a:gridCol w="1216153">
                  <a:extLst>
                    <a:ext uri="{9D8B030D-6E8A-4147-A177-3AD203B41FA5}">
                      <a16:colId xmlns:a16="http://schemas.microsoft.com/office/drawing/2014/main" val="2664222624"/>
                    </a:ext>
                  </a:extLst>
                </a:gridCol>
                <a:gridCol w="1737360">
                  <a:extLst>
                    <a:ext uri="{9D8B030D-6E8A-4147-A177-3AD203B41FA5}">
                      <a16:colId xmlns:a16="http://schemas.microsoft.com/office/drawing/2014/main" val="1615637351"/>
                    </a:ext>
                  </a:extLst>
                </a:gridCol>
                <a:gridCol w="2779774">
                  <a:extLst>
                    <a:ext uri="{9D8B030D-6E8A-4147-A177-3AD203B41FA5}">
                      <a16:colId xmlns:a16="http://schemas.microsoft.com/office/drawing/2014/main" val="3640183432"/>
                    </a:ext>
                  </a:extLst>
                </a:gridCol>
                <a:gridCol w="2692419">
                  <a:extLst>
                    <a:ext uri="{9D8B030D-6E8A-4147-A177-3AD203B41FA5}">
                      <a16:colId xmlns:a16="http://schemas.microsoft.com/office/drawing/2014/main" val="3142337339"/>
                    </a:ext>
                  </a:extLst>
                </a:gridCol>
              </a:tblGrid>
              <a:tr h="0">
                <a:tc>
                  <a:txBody>
                    <a:bodyPr/>
                    <a:lstStyle/>
                    <a:p>
                      <a:pPr indent="-90170" algn="ctr">
                        <a:lnSpc>
                          <a:spcPct val="115000"/>
                        </a:lnSpc>
                        <a:spcAft>
                          <a:spcPts val="0"/>
                        </a:spcAft>
                      </a:pPr>
                      <a:r>
                        <a:rPr lang="en-US" sz="1200" b="1" dirty="0">
                          <a:solidFill>
                            <a:schemeClr val="bg1"/>
                          </a:solidFill>
                          <a:effectLst/>
                        </a:rPr>
                        <a:t>S. No</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Name &amp; address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Comments &amp; suggestions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Response by ATPS management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Action plan </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solidFill>
                      <a:schemeClr val="accent1"/>
                    </a:solidFill>
                  </a:tcPr>
                </a:tc>
                <a:extLst>
                  <a:ext uri="{0D108BD9-81ED-4DB2-BD59-A6C34878D82A}">
                    <a16:rowId xmlns:a16="http://schemas.microsoft.com/office/drawing/2014/main" val="2525433691"/>
                  </a:ext>
                </a:extLst>
              </a:tr>
              <a:tr h="92918">
                <a:tc>
                  <a:txBody>
                    <a:bodyPr/>
                    <a:lstStyle/>
                    <a:p>
                      <a:pPr algn="ctr">
                        <a:lnSpc>
                          <a:spcPct val="115000"/>
                        </a:lnSpc>
                        <a:spcAft>
                          <a:spcPts val="0"/>
                        </a:spcAft>
                      </a:pPr>
                      <a:r>
                        <a:rPr lang="en-US" sz="1200" dirty="0">
                          <a:effectLst/>
                        </a:rPr>
                        <a:t>1</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err="1">
                          <a:effectLst/>
                        </a:rPr>
                        <a:t>Satyanarayan</a:t>
                      </a:r>
                      <a:r>
                        <a:rPr lang="en-US" sz="1200" dirty="0">
                          <a:effectLst/>
                        </a:rPr>
                        <a:t> </a:t>
                      </a:r>
                      <a:r>
                        <a:rPr lang="en-US" sz="1200" dirty="0" err="1">
                          <a:effectLst/>
                        </a:rPr>
                        <a:t>Soni</a:t>
                      </a:r>
                      <a:r>
                        <a:rPr lang="en-US" sz="1200" dirty="0">
                          <a:effectLst/>
                        </a:rPr>
                        <a:t>, </a:t>
                      </a:r>
                      <a:r>
                        <a:rPr lang="en-US" sz="1200" dirty="0" err="1">
                          <a:effectLst/>
                        </a:rPr>
                        <a:t>Kelhouri</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Employment should be provided to local people</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As much possible according to govt. rules, employment will be provided. Norms set by the govt. will be followed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MPPGCL shall provide employment as per government rules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1829270530"/>
                  </a:ext>
                </a:extLst>
              </a:tr>
              <a:tr h="219471">
                <a:tc>
                  <a:txBody>
                    <a:bodyPr/>
                    <a:lstStyle/>
                    <a:p>
                      <a:pPr algn="ctr">
                        <a:lnSpc>
                          <a:spcPct val="115000"/>
                        </a:lnSpc>
                        <a:spcAft>
                          <a:spcPts val="0"/>
                        </a:spcAft>
                      </a:pPr>
                      <a:r>
                        <a:rPr lang="en-US" sz="1200" dirty="0">
                          <a:effectLst/>
                        </a:rPr>
                        <a:t>2</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Jeetu Singh Parihar, Mahuhar Tola, Chechai</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Medical facilities should be provided to local people</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These facilities will be provided and development work will be done</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shall allocate funds to conduct health camps  &amp; provide medical assistance under </a:t>
                      </a:r>
                      <a:r>
                        <a:rPr lang="en-US" sz="1200" dirty="0" err="1">
                          <a:effectLst/>
                        </a:rPr>
                        <a:t>CER</a:t>
                      </a:r>
                      <a:r>
                        <a:rPr lang="en-US" sz="1200" dirty="0">
                          <a:effectLst/>
                        </a:rPr>
                        <a:t> (as per </a:t>
                      </a:r>
                      <a:r>
                        <a:rPr lang="en-US" sz="1200" dirty="0" err="1">
                          <a:effectLst/>
                        </a:rPr>
                        <a:t>MoEF&amp;CC</a:t>
                      </a:r>
                      <a:r>
                        <a:rPr lang="en-US" sz="1200" dirty="0">
                          <a:effectLst/>
                        </a:rPr>
                        <a:t> OM dated 30.09.2020) / CSR (applicability of CSR under Section 135 (I) of Companies Act, 2013) activities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2370470357"/>
                  </a:ext>
                </a:extLst>
              </a:tr>
              <a:tr h="567492">
                <a:tc>
                  <a:txBody>
                    <a:bodyPr/>
                    <a:lstStyle/>
                    <a:p>
                      <a:pPr algn="ctr">
                        <a:lnSpc>
                          <a:spcPct val="115000"/>
                        </a:lnSpc>
                        <a:spcAft>
                          <a:spcPts val="0"/>
                        </a:spcAft>
                      </a:pPr>
                      <a:r>
                        <a:rPr lang="en-US" sz="1200" dirty="0">
                          <a:effectLst/>
                        </a:rPr>
                        <a:t>3</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Vijay Kumar Mishra, </a:t>
                      </a:r>
                      <a:r>
                        <a:rPr lang="en-US" sz="1200" dirty="0" err="1">
                          <a:effectLst/>
                        </a:rPr>
                        <a:t>Devari</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CSR funds should be used properly</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Under CSR, as per the rules development work will be done and as much development work as possible will be done in nearby areas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shall ensure at least 2% of average net profits of the company made during three immediately preceding financial years shall be spent on CSR activities in every financial year as per existing guidelines of State &amp; Central Government (applicability of CSR under Section 135 (I) of Companies Act, 2013)</a:t>
                      </a:r>
                      <a:endParaRPr lang="en-IN" sz="1200" dirty="0">
                        <a:effectLst/>
                      </a:endParaRPr>
                    </a:p>
                    <a:p>
                      <a:pPr algn="just">
                        <a:lnSpc>
                          <a:spcPct val="115000"/>
                        </a:lnSpc>
                        <a:spcAft>
                          <a:spcPts val="0"/>
                        </a:spcAft>
                      </a:pPr>
                      <a:r>
                        <a:rPr lang="en-US" sz="1200" dirty="0">
                          <a:effectLst/>
                        </a:rPr>
                        <a:t>CSR funds will be used for taking up social development activists in surrounding villages which includes Infrastructure like roads development; Livelihood &amp; support to agriculture; Education &amp; Skill development; Health and medical facilities etc.</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058536415"/>
                  </a:ext>
                </a:extLst>
              </a:tr>
              <a:tr h="156195">
                <a:tc>
                  <a:txBody>
                    <a:bodyPr/>
                    <a:lstStyle/>
                    <a:p>
                      <a:pPr algn="ctr">
                        <a:lnSpc>
                          <a:spcPct val="115000"/>
                        </a:lnSpc>
                        <a:spcAft>
                          <a:spcPts val="0"/>
                        </a:spcAft>
                      </a:pPr>
                      <a:r>
                        <a:rPr lang="en-US" sz="1200">
                          <a:effectLst/>
                        </a:rPr>
                        <a:t>4</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Tilak Raj Soni, Kelhouri</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This plant should provide employment to the people and they are developed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As much possible according to govt. rules, employment will be provided to locals. Work will be done in understanding with the villagers. Government norms will be followed.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shall provide employment as per government rules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270034115"/>
                  </a:ext>
                </a:extLst>
              </a:tr>
            </a:tbl>
          </a:graphicData>
        </a:graphic>
      </p:graphicFrame>
      <p:sp>
        <p:nvSpPr>
          <p:cNvPr id="13" name="Right Arrow 18">
            <a:hlinkClick r:id="rId3" action="ppaction://hlinksldjump"/>
            <a:extLst>
              <a:ext uri="{FF2B5EF4-FFF2-40B4-BE49-F238E27FC236}">
                <a16:creationId xmlns:a16="http://schemas.microsoft.com/office/drawing/2014/main" id="{47933233-1D57-41E4-A476-A3FAD59B9DB4}"/>
              </a:ext>
            </a:extLst>
          </p:cNvPr>
          <p:cNvSpPr/>
          <p:nvPr/>
        </p:nvSpPr>
        <p:spPr>
          <a:xfrm>
            <a:off x="3866166" y="3823442"/>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20C9B65E-DE0C-42E1-BE02-B00743F482AA}"/>
              </a:ext>
            </a:extLst>
          </p:cNvPr>
          <p:cNvSpPr/>
          <p:nvPr/>
        </p:nvSpPr>
        <p:spPr>
          <a:xfrm>
            <a:off x="3810000" y="4050268"/>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
        <p:nvSpPr>
          <p:cNvPr id="16" name="Rectangle 15">
            <a:extLst>
              <a:ext uri="{FF2B5EF4-FFF2-40B4-BE49-F238E27FC236}">
                <a16:creationId xmlns:a16="http://schemas.microsoft.com/office/drawing/2014/main" id="{5364F592-5509-4C84-8634-AD3256BBD940}"/>
              </a:ext>
            </a:extLst>
          </p:cNvPr>
          <p:cNvSpPr/>
          <p:nvPr/>
        </p:nvSpPr>
        <p:spPr>
          <a:xfrm>
            <a:off x="3810000" y="4918243"/>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7" name="Right Arrow 20">
            <a:hlinkClick r:id="rId4" action="ppaction://hlinksldjump"/>
            <a:extLst>
              <a:ext uri="{FF2B5EF4-FFF2-40B4-BE49-F238E27FC236}">
                <a16:creationId xmlns:a16="http://schemas.microsoft.com/office/drawing/2014/main" id="{F5F52E8E-D2F2-4096-A843-8F3A0289F789}"/>
              </a:ext>
            </a:extLst>
          </p:cNvPr>
          <p:cNvSpPr/>
          <p:nvPr/>
        </p:nvSpPr>
        <p:spPr>
          <a:xfrm>
            <a:off x="3866166" y="4633399"/>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10023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US" sz="2400" b="1" dirty="0">
                <a:solidFill>
                  <a:schemeClr val="tx2"/>
                </a:solidFill>
                <a:latin typeface="+mj-lt"/>
              </a:rPr>
              <a:t>Response to comments &amp; suggestions received during PH </a:t>
            </a:r>
            <a:r>
              <a:rPr lang="en-IN" sz="2400" b="1" dirty="0">
                <a:solidFill>
                  <a:schemeClr val="tx2"/>
                </a:solidFill>
                <a:latin typeface="+mj-lt"/>
              </a:rPr>
              <a:t>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66</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ED531E1-38DC-49A1-B3FE-E27AF0AF71DD}"/>
              </a:ext>
            </a:extLst>
          </p:cNvPr>
          <p:cNvGraphicFramePr>
            <a:graphicFrameLocks noGrp="1"/>
          </p:cNvGraphicFramePr>
          <p:nvPr>
            <p:extLst>
              <p:ext uri="{D42A27DB-BD31-4B8C-83A1-F6EECF244321}">
                <p14:modId xmlns:p14="http://schemas.microsoft.com/office/powerpoint/2010/main" val="2209408069"/>
              </p:ext>
            </p:extLst>
          </p:nvPr>
        </p:nvGraphicFramePr>
        <p:xfrm>
          <a:off x="152400" y="762000"/>
          <a:ext cx="8839200" cy="5629148"/>
        </p:xfrm>
        <a:graphic>
          <a:graphicData uri="http://schemas.openxmlformats.org/drawingml/2006/table">
            <a:tbl>
              <a:tblPr firstRow="1" firstCol="1" bandRow="1">
                <a:tableStyleId>{5940675A-B579-460E-94D1-54222C63F5DA}</a:tableStyleId>
              </a:tblPr>
              <a:tblGrid>
                <a:gridCol w="413494">
                  <a:extLst>
                    <a:ext uri="{9D8B030D-6E8A-4147-A177-3AD203B41FA5}">
                      <a16:colId xmlns:a16="http://schemas.microsoft.com/office/drawing/2014/main" val="1075851817"/>
                    </a:ext>
                  </a:extLst>
                </a:gridCol>
                <a:gridCol w="1216153">
                  <a:extLst>
                    <a:ext uri="{9D8B030D-6E8A-4147-A177-3AD203B41FA5}">
                      <a16:colId xmlns:a16="http://schemas.microsoft.com/office/drawing/2014/main" val="2664222624"/>
                    </a:ext>
                  </a:extLst>
                </a:gridCol>
                <a:gridCol w="1737360">
                  <a:extLst>
                    <a:ext uri="{9D8B030D-6E8A-4147-A177-3AD203B41FA5}">
                      <a16:colId xmlns:a16="http://schemas.microsoft.com/office/drawing/2014/main" val="1615637351"/>
                    </a:ext>
                  </a:extLst>
                </a:gridCol>
                <a:gridCol w="2779774">
                  <a:extLst>
                    <a:ext uri="{9D8B030D-6E8A-4147-A177-3AD203B41FA5}">
                      <a16:colId xmlns:a16="http://schemas.microsoft.com/office/drawing/2014/main" val="3640183432"/>
                    </a:ext>
                  </a:extLst>
                </a:gridCol>
                <a:gridCol w="2692419">
                  <a:extLst>
                    <a:ext uri="{9D8B030D-6E8A-4147-A177-3AD203B41FA5}">
                      <a16:colId xmlns:a16="http://schemas.microsoft.com/office/drawing/2014/main" val="3142337339"/>
                    </a:ext>
                  </a:extLst>
                </a:gridCol>
              </a:tblGrid>
              <a:tr h="61280">
                <a:tc>
                  <a:txBody>
                    <a:bodyPr/>
                    <a:lstStyle/>
                    <a:p>
                      <a:pPr indent="-90170" algn="ctr">
                        <a:lnSpc>
                          <a:spcPct val="115000"/>
                        </a:lnSpc>
                        <a:spcAft>
                          <a:spcPts val="0"/>
                        </a:spcAft>
                      </a:pPr>
                      <a:r>
                        <a:rPr lang="en-US" sz="1200" b="1" dirty="0">
                          <a:solidFill>
                            <a:schemeClr val="bg1"/>
                          </a:solidFill>
                          <a:effectLst/>
                        </a:rPr>
                        <a:t>S. No</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Name &amp; address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Comments &amp; suggestions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Response by ATPS management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Action plan </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solidFill>
                      <a:schemeClr val="accent1"/>
                    </a:solidFill>
                  </a:tcPr>
                </a:tc>
                <a:extLst>
                  <a:ext uri="{0D108BD9-81ED-4DB2-BD59-A6C34878D82A}">
                    <a16:rowId xmlns:a16="http://schemas.microsoft.com/office/drawing/2014/main" val="2525433691"/>
                  </a:ext>
                </a:extLst>
              </a:tr>
              <a:tr h="314386">
                <a:tc>
                  <a:txBody>
                    <a:bodyPr/>
                    <a:lstStyle/>
                    <a:p>
                      <a:pPr algn="ctr">
                        <a:lnSpc>
                          <a:spcPct val="115000"/>
                        </a:lnSpc>
                        <a:spcAft>
                          <a:spcPts val="0"/>
                        </a:spcAft>
                      </a:pPr>
                      <a:r>
                        <a:rPr lang="en-US" sz="1200">
                          <a:effectLst/>
                        </a:rPr>
                        <a:t>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Subhash Mishra, Bargawa</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The facilities available under CSR should be provided to everyone</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Works will be done under CSR and as per the norms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ensures that at least 2% of average net profits of company made during 3 immediately preceding financial years shall be spent on CSR activities in every financial year as per existing guidelines of State &amp; Central Government (applicability of CSR under Section 135 (I) of Companies Act, 2013)</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4088668269"/>
                  </a:ext>
                </a:extLst>
              </a:tr>
              <a:tr h="92918">
                <a:tc>
                  <a:txBody>
                    <a:bodyPr/>
                    <a:lstStyle/>
                    <a:p>
                      <a:pPr algn="ctr">
                        <a:lnSpc>
                          <a:spcPct val="115000"/>
                        </a:lnSpc>
                        <a:spcAft>
                          <a:spcPts val="0"/>
                        </a:spcAft>
                      </a:pPr>
                      <a:r>
                        <a:rPr lang="en-US" sz="1200">
                          <a:effectLst/>
                        </a:rPr>
                        <a:t>6</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Ajay Chourasia, Kelhouri</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Corruption should be removed</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This issue is not related to environment</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a:effectLst/>
                        </a:rPr>
                        <a:t>Noted, necessary steps will be taken to avoid corruption in expenditure incurred under CER/ CSR fund.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1976323582"/>
                  </a:ext>
                </a:extLst>
              </a:tr>
              <a:tr h="535854">
                <a:tc>
                  <a:txBody>
                    <a:bodyPr/>
                    <a:lstStyle/>
                    <a:p>
                      <a:pPr algn="ctr">
                        <a:lnSpc>
                          <a:spcPct val="115000"/>
                        </a:lnSpc>
                        <a:spcAft>
                          <a:spcPts val="0"/>
                        </a:spcAft>
                      </a:pPr>
                      <a:r>
                        <a:rPr lang="en-US" sz="1200">
                          <a:effectLst/>
                        </a:rPr>
                        <a:t>7</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Ajeet Mishra, Anuppur</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Care should be taken on the pollution from the plant. Farmers did not know about PH meeting.</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Noise pollution and dust pollution will be controlled. Environmental regulations will be fully implemented. The notice of public hearing was published in leading newspapers and local newspapers. 30 days’ time was given. Technical documents related to the project were kept in public offices for the public's observation. Announcement was also done. The date and time of public hearing was also informed by flexi, banners, pamphlets and posters by proclamation to the villagers of the nearby villages by installing a van extension loud speaker in a moving vehicle. Approx. 500 people were present.</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As part of Environmental Management Plan (EMP), preventive &amp; protective mitigation measures are proposed.  Budgetary allocation of Rs 768.75 crores is made for implementation of pollution control measures detailed in EMP. By implementing proposed mitigative measures, environmental  impact on study area shall be minimal and within applicable standards</a:t>
                      </a:r>
                      <a:endParaRPr lang="en-IN" sz="1200" dirty="0">
                        <a:effectLst/>
                      </a:endParaRPr>
                    </a:p>
                    <a:p>
                      <a:pPr>
                        <a:lnSpc>
                          <a:spcPct val="115000"/>
                        </a:lnSpc>
                        <a:spcAft>
                          <a:spcPts val="0"/>
                        </a:spcAft>
                      </a:pPr>
                      <a:r>
                        <a:rPr lang="en-US" sz="1200" dirty="0">
                          <a:effectLst/>
                        </a:rPr>
                        <a:t> </a:t>
                      </a:r>
                      <a:endParaRPr lang="en-IN" sz="1200" dirty="0">
                        <a:effectLst/>
                      </a:endParaRPr>
                    </a:p>
                    <a:p>
                      <a:pPr>
                        <a:lnSpc>
                          <a:spcPct val="115000"/>
                        </a:lnSpc>
                        <a:spcAft>
                          <a:spcPts val="0"/>
                        </a:spcAft>
                      </a:pPr>
                      <a:r>
                        <a:rPr lang="en-US" sz="1200" dirty="0">
                          <a:effectLst/>
                        </a:rPr>
                        <a:t>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2347141638"/>
                  </a:ext>
                </a:extLst>
              </a:tr>
            </a:tbl>
          </a:graphicData>
        </a:graphic>
      </p:graphicFrame>
      <p:sp>
        <p:nvSpPr>
          <p:cNvPr id="14" name="Right Arrow 18">
            <a:hlinkClick r:id="rId3" action="ppaction://hlinksldjump"/>
            <a:extLst>
              <a:ext uri="{FF2B5EF4-FFF2-40B4-BE49-F238E27FC236}">
                <a16:creationId xmlns:a16="http://schemas.microsoft.com/office/drawing/2014/main" id="{07596D69-3CCF-4C0D-8673-AD05C9C2466F}"/>
              </a:ext>
            </a:extLst>
          </p:cNvPr>
          <p:cNvSpPr/>
          <p:nvPr/>
        </p:nvSpPr>
        <p:spPr>
          <a:xfrm>
            <a:off x="3866166" y="1524000"/>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B59FE875-6B35-445E-BDE3-AAF260222DB5}"/>
              </a:ext>
            </a:extLst>
          </p:cNvPr>
          <p:cNvSpPr/>
          <p:nvPr/>
        </p:nvSpPr>
        <p:spPr>
          <a:xfrm>
            <a:off x="3792888" y="1750826"/>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
        <p:nvSpPr>
          <p:cNvPr id="17" name="Rectangle 16">
            <a:extLst>
              <a:ext uri="{FF2B5EF4-FFF2-40B4-BE49-F238E27FC236}">
                <a16:creationId xmlns:a16="http://schemas.microsoft.com/office/drawing/2014/main" id="{48F393E2-F36F-4494-A107-FA01F9850F29}"/>
              </a:ext>
            </a:extLst>
          </p:cNvPr>
          <p:cNvSpPr/>
          <p:nvPr/>
        </p:nvSpPr>
        <p:spPr>
          <a:xfrm>
            <a:off x="3810000" y="2266044"/>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9" name="Right Arrow 20">
            <a:hlinkClick r:id="rId4" action="ppaction://hlinksldjump"/>
            <a:extLst>
              <a:ext uri="{FF2B5EF4-FFF2-40B4-BE49-F238E27FC236}">
                <a16:creationId xmlns:a16="http://schemas.microsoft.com/office/drawing/2014/main" id="{8DD1C40D-B09D-4A7C-AC63-B34BE7BD414B}"/>
              </a:ext>
            </a:extLst>
          </p:cNvPr>
          <p:cNvSpPr/>
          <p:nvPr/>
        </p:nvSpPr>
        <p:spPr>
          <a:xfrm>
            <a:off x="3985788" y="2057400"/>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8969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US" sz="2400" b="1" dirty="0">
                <a:solidFill>
                  <a:schemeClr val="tx2"/>
                </a:solidFill>
                <a:latin typeface="+mj-lt"/>
              </a:rPr>
              <a:t>Response to comments &amp; suggestions received during PH </a:t>
            </a:r>
            <a:r>
              <a:rPr lang="en-IN" sz="2400" b="1" dirty="0">
                <a:solidFill>
                  <a:schemeClr val="tx2"/>
                </a:solidFill>
                <a:latin typeface="+mj-lt"/>
              </a:rPr>
              <a:t>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67</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ED531E1-38DC-49A1-B3FE-E27AF0AF71DD}"/>
              </a:ext>
            </a:extLst>
          </p:cNvPr>
          <p:cNvGraphicFramePr>
            <a:graphicFrameLocks noGrp="1"/>
          </p:cNvGraphicFramePr>
          <p:nvPr>
            <p:extLst>
              <p:ext uri="{D42A27DB-BD31-4B8C-83A1-F6EECF244321}">
                <p14:modId xmlns:p14="http://schemas.microsoft.com/office/powerpoint/2010/main" val="2602638766"/>
              </p:ext>
            </p:extLst>
          </p:nvPr>
        </p:nvGraphicFramePr>
        <p:xfrm>
          <a:off x="228598" y="1100836"/>
          <a:ext cx="8686802" cy="4367276"/>
        </p:xfrm>
        <a:graphic>
          <a:graphicData uri="http://schemas.openxmlformats.org/drawingml/2006/table">
            <a:tbl>
              <a:tblPr firstRow="1" firstCol="1" bandRow="1">
                <a:tableStyleId>{5940675A-B579-460E-94D1-54222C63F5DA}</a:tableStyleId>
              </a:tblPr>
              <a:tblGrid>
                <a:gridCol w="406365">
                  <a:extLst>
                    <a:ext uri="{9D8B030D-6E8A-4147-A177-3AD203B41FA5}">
                      <a16:colId xmlns:a16="http://schemas.microsoft.com/office/drawing/2014/main" val="1075851817"/>
                    </a:ext>
                  </a:extLst>
                </a:gridCol>
                <a:gridCol w="1195185">
                  <a:extLst>
                    <a:ext uri="{9D8B030D-6E8A-4147-A177-3AD203B41FA5}">
                      <a16:colId xmlns:a16="http://schemas.microsoft.com/office/drawing/2014/main" val="2664222624"/>
                    </a:ext>
                  </a:extLst>
                </a:gridCol>
                <a:gridCol w="1707406">
                  <a:extLst>
                    <a:ext uri="{9D8B030D-6E8A-4147-A177-3AD203B41FA5}">
                      <a16:colId xmlns:a16="http://schemas.microsoft.com/office/drawing/2014/main" val="1615637351"/>
                    </a:ext>
                  </a:extLst>
                </a:gridCol>
                <a:gridCol w="2731847">
                  <a:extLst>
                    <a:ext uri="{9D8B030D-6E8A-4147-A177-3AD203B41FA5}">
                      <a16:colId xmlns:a16="http://schemas.microsoft.com/office/drawing/2014/main" val="3640183432"/>
                    </a:ext>
                  </a:extLst>
                </a:gridCol>
                <a:gridCol w="2645999">
                  <a:extLst>
                    <a:ext uri="{9D8B030D-6E8A-4147-A177-3AD203B41FA5}">
                      <a16:colId xmlns:a16="http://schemas.microsoft.com/office/drawing/2014/main" val="3142337339"/>
                    </a:ext>
                  </a:extLst>
                </a:gridCol>
              </a:tblGrid>
              <a:tr h="61280">
                <a:tc>
                  <a:txBody>
                    <a:bodyPr/>
                    <a:lstStyle/>
                    <a:p>
                      <a:pPr indent="-90170" algn="ctr">
                        <a:lnSpc>
                          <a:spcPct val="115000"/>
                        </a:lnSpc>
                        <a:spcAft>
                          <a:spcPts val="0"/>
                        </a:spcAft>
                      </a:pPr>
                      <a:r>
                        <a:rPr lang="en-US" sz="1200" b="1" dirty="0">
                          <a:solidFill>
                            <a:schemeClr val="bg1"/>
                          </a:solidFill>
                          <a:effectLst/>
                        </a:rPr>
                        <a:t>S. No</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Name &amp; address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Comments &amp; suggestions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Response by ATPS management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Action plan </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solidFill>
                      <a:schemeClr val="accent1"/>
                    </a:solidFill>
                  </a:tcPr>
                </a:tc>
                <a:extLst>
                  <a:ext uri="{0D108BD9-81ED-4DB2-BD59-A6C34878D82A}">
                    <a16:rowId xmlns:a16="http://schemas.microsoft.com/office/drawing/2014/main" val="2525433691"/>
                  </a:ext>
                </a:extLst>
              </a:tr>
              <a:tr h="282748">
                <a:tc>
                  <a:txBody>
                    <a:bodyPr/>
                    <a:lstStyle/>
                    <a:p>
                      <a:pPr algn="ctr">
                        <a:lnSpc>
                          <a:spcPct val="115000"/>
                        </a:lnSpc>
                        <a:spcAft>
                          <a:spcPts val="0"/>
                        </a:spcAft>
                      </a:pPr>
                      <a:r>
                        <a:rPr lang="en-US" sz="1200" dirty="0">
                          <a:effectLst/>
                        </a:rPr>
                        <a:t>8</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err="1">
                          <a:effectLst/>
                        </a:rPr>
                        <a:t>Ramsumer</a:t>
                      </a:r>
                      <a:r>
                        <a:rPr lang="en-US" sz="1200" dirty="0">
                          <a:effectLst/>
                        </a:rPr>
                        <a:t> Chourasia, </a:t>
                      </a:r>
                      <a:r>
                        <a:rPr lang="en-US" sz="1200" dirty="0" err="1">
                          <a:effectLst/>
                        </a:rPr>
                        <a:t>Kelhouri</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The compensation that has not been received should be given and employment should be provide</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Not a subject related to the environment. Employment will be given as per the government guidelines.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Compensation related to land during 1960 was raised, to which district officials informed compensation was paid to beneficiaries as per govt. rules. In case of any graveness advised to contact the district officials for review. </a:t>
                      </a:r>
                      <a:endParaRPr lang="en-IN" sz="1200" dirty="0">
                        <a:effectLst/>
                      </a:endParaRPr>
                    </a:p>
                    <a:p>
                      <a:pPr algn="just">
                        <a:lnSpc>
                          <a:spcPct val="115000"/>
                        </a:lnSpc>
                        <a:spcAft>
                          <a:spcPts val="0"/>
                        </a:spcAft>
                      </a:pPr>
                      <a:r>
                        <a:rPr lang="en-US" sz="1200" dirty="0">
                          <a:effectLst/>
                        </a:rPr>
                        <a:t>MPPGCL shall provide employment as per government rules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914141922"/>
                  </a:ext>
                </a:extLst>
              </a:tr>
              <a:tr h="187833">
                <a:tc>
                  <a:txBody>
                    <a:bodyPr/>
                    <a:lstStyle/>
                    <a:p>
                      <a:pPr algn="ctr">
                        <a:lnSpc>
                          <a:spcPct val="115000"/>
                        </a:lnSpc>
                        <a:spcAft>
                          <a:spcPts val="0"/>
                        </a:spcAft>
                      </a:pPr>
                      <a:r>
                        <a:rPr lang="en-US" sz="1200">
                          <a:effectLst/>
                        </a:rPr>
                        <a:t>9</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Janki Vishwakarma, Kelhouri</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School facility should be provided &amp; teachers vacancy should be filled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Not a subject related to environment. Subject related to education department.</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under </a:t>
                      </a:r>
                      <a:r>
                        <a:rPr lang="en-US" sz="1200" dirty="0" err="1">
                          <a:effectLst/>
                        </a:rPr>
                        <a:t>CER</a:t>
                      </a:r>
                      <a:r>
                        <a:rPr lang="en-US" sz="1200" dirty="0">
                          <a:effectLst/>
                        </a:rPr>
                        <a:t> / CSR activities shall take up modernization of class rooms, provision of potable drinking water, improving sanitation and distribution of school dress &amp; stationary in government schools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789364451"/>
                  </a:ext>
                </a:extLst>
              </a:tr>
              <a:tr h="187833">
                <a:tc>
                  <a:txBody>
                    <a:bodyPr/>
                    <a:lstStyle/>
                    <a:p>
                      <a:pPr algn="ctr">
                        <a:lnSpc>
                          <a:spcPct val="115000"/>
                        </a:lnSpc>
                        <a:spcAft>
                          <a:spcPts val="0"/>
                        </a:spcAft>
                      </a:pPr>
                      <a:r>
                        <a:rPr lang="en-US" sz="1200">
                          <a:effectLst/>
                        </a:rPr>
                        <a:t>10</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Amit Sharma, Kelhouri</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Unemployment should be reduced and medical facility should be provided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As much employment as in accordance with the govt. norms will be provided. Work will be done with establishing an understanding with the villagers. Government decided CSR norms will be followed.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MPPGCL shall provide employment as per Government rules.</a:t>
                      </a:r>
                      <a:endParaRPr lang="en-IN" sz="1200" dirty="0">
                        <a:effectLst/>
                      </a:endParaRPr>
                    </a:p>
                    <a:p>
                      <a:pPr>
                        <a:lnSpc>
                          <a:spcPct val="115000"/>
                        </a:lnSpc>
                        <a:spcAft>
                          <a:spcPts val="0"/>
                        </a:spcAft>
                      </a:pPr>
                      <a:r>
                        <a:rPr lang="en-US" sz="1200" dirty="0">
                          <a:effectLst/>
                        </a:rPr>
                        <a:t>MPPGCL under </a:t>
                      </a:r>
                      <a:r>
                        <a:rPr lang="en-US" sz="1200" dirty="0" err="1">
                          <a:effectLst/>
                        </a:rPr>
                        <a:t>CER</a:t>
                      </a:r>
                      <a:r>
                        <a:rPr lang="en-US" sz="1200" dirty="0">
                          <a:effectLst/>
                        </a:rPr>
                        <a:t> / CSR activities  shall conduct health camps  &amp; provide medical assistance at regular interval</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577437285"/>
                  </a:ext>
                </a:extLst>
              </a:tr>
            </a:tbl>
          </a:graphicData>
        </a:graphic>
      </p:graphicFrame>
      <p:sp>
        <p:nvSpPr>
          <p:cNvPr id="13" name="Right Arrow 18">
            <a:hlinkClick r:id="rId3" action="ppaction://hlinksldjump"/>
            <a:extLst>
              <a:ext uri="{FF2B5EF4-FFF2-40B4-BE49-F238E27FC236}">
                <a16:creationId xmlns:a16="http://schemas.microsoft.com/office/drawing/2014/main" id="{CB28428F-CB53-4F8D-A85D-A12DAF72A93E}"/>
              </a:ext>
            </a:extLst>
          </p:cNvPr>
          <p:cNvSpPr/>
          <p:nvPr/>
        </p:nvSpPr>
        <p:spPr>
          <a:xfrm>
            <a:off x="3866166" y="5744575"/>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98AEABE6-C113-4A47-9BDB-7CD3C20B3201}"/>
              </a:ext>
            </a:extLst>
          </p:cNvPr>
          <p:cNvSpPr/>
          <p:nvPr/>
        </p:nvSpPr>
        <p:spPr>
          <a:xfrm>
            <a:off x="3810000" y="5971401"/>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
        <p:nvSpPr>
          <p:cNvPr id="16" name="Rectangle 15">
            <a:extLst>
              <a:ext uri="{FF2B5EF4-FFF2-40B4-BE49-F238E27FC236}">
                <a16:creationId xmlns:a16="http://schemas.microsoft.com/office/drawing/2014/main" id="{C0CE8850-57A5-489C-AC2E-82E84B928A36}"/>
              </a:ext>
            </a:extLst>
          </p:cNvPr>
          <p:cNvSpPr/>
          <p:nvPr/>
        </p:nvSpPr>
        <p:spPr>
          <a:xfrm>
            <a:off x="5562600" y="5940171"/>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8" name="Right Arrow 20">
            <a:hlinkClick r:id="rId4" action="ppaction://hlinksldjump"/>
            <a:extLst>
              <a:ext uri="{FF2B5EF4-FFF2-40B4-BE49-F238E27FC236}">
                <a16:creationId xmlns:a16="http://schemas.microsoft.com/office/drawing/2014/main" id="{66F44294-4B87-4547-949D-B90971BB6198}"/>
              </a:ext>
            </a:extLst>
          </p:cNvPr>
          <p:cNvSpPr/>
          <p:nvPr/>
        </p:nvSpPr>
        <p:spPr>
          <a:xfrm>
            <a:off x="5814588" y="5715000"/>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92425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US" sz="2400" b="1" dirty="0">
                <a:solidFill>
                  <a:schemeClr val="tx2"/>
                </a:solidFill>
                <a:latin typeface="+mj-lt"/>
              </a:rPr>
              <a:t>Response to comments &amp; suggestions received during PH </a:t>
            </a:r>
            <a:r>
              <a:rPr lang="en-IN" sz="2400" b="1" dirty="0">
                <a:solidFill>
                  <a:schemeClr val="tx2"/>
                </a:solidFill>
                <a:latin typeface="+mj-lt"/>
              </a:rPr>
              <a:t>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68</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ED531E1-38DC-49A1-B3FE-E27AF0AF71DD}"/>
              </a:ext>
            </a:extLst>
          </p:cNvPr>
          <p:cNvGraphicFramePr>
            <a:graphicFrameLocks noGrp="1"/>
          </p:cNvGraphicFramePr>
          <p:nvPr>
            <p:extLst>
              <p:ext uri="{D42A27DB-BD31-4B8C-83A1-F6EECF244321}">
                <p14:modId xmlns:p14="http://schemas.microsoft.com/office/powerpoint/2010/main" val="3204406974"/>
              </p:ext>
            </p:extLst>
          </p:nvPr>
        </p:nvGraphicFramePr>
        <p:xfrm>
          <a:off x="152400" y="533400"/>
          <a:ext cx="8839200" cy="6260084"/>
        </p:xfrm>
        <a:graphic>
          <a:graphicData uri="http://schemas.openxmlformats.org/drawingml/2006/table">
            <a:tbl>
              <a:tblPr firstRow="1" firstCol="1" bandRow="1">
                <a:tableStyleId>{5940675A-B579-460E-94D1-54222C63F5DA}</a:tableStyleId>
              </a:tblPr>
              <a:tblGrid>
                <a:gridCol w="413494">
                  <a:extLst>
                    <a:ext uri="{9D8B030D-6E8A-4147-A177-3AD203B41FA5}">
                      <a16:colId xmlns:a16="http://schemas.microsoft.com/office/drawing/2014/main" val="1075851817"/>
                    </a:ext>
                  </a:extLst>
                </a:gridCol>
                <a:gridCol w="1216153">
                  <a:extLst>
                    <a:ext uri="{9D8B030D-6E8A-4147-A177-3AD203B41FA5}">
                      <a16:colId xmlns:a16="http://schemas.microsoft.com/office/drawing/2014/main" val="2664222624"/>
                    </a:ext>
                  </a:extLst>
                </a:gridCol>
                <a:gridCol w="1737360">
                  <a:extLst>
                    <a:ext uri="{9D8B030D-6E8A-4147-A177-3AD203B41FA5}">
                      <a16:colId xmlns:a16="http://schemas.microsoft.com/office/drawing/2014/main" val="1615637351"/>
                    </a:ext>
                  </a:extLst>
                </a:gridCol>
                <a:gridCol w="2424193">
                  <a:extLst>
                    <a:ext uri="{9D8B030D-6E8A-4147-A177-3AD203B41FA5}">
                      <a16:colId xmlns:a16="http://schemas.microsoft.com/office/drawing/2014/main" val="3640183432"/>
                    </a:ext>
                  </a:extLst>
                </a:gridCol>
                <a:gridCol w="355581">
                  <a:extLst>
                    <a:ext uri="{9D8B030D-6E8A-4147-A177-3AD203B41FA5}">
                      <a16:colId xmlns:a16="http://schemas.microsoft.com/office/drawing/2014/main" val="2444679952"/>
                    </a:ext>
                  </a:extLst>
                </a:gridCol>
                <a:gridCol w="2692419">
                  <a:extLst>
                    <a:ext uri="{9D8B030D-6E8A-4147-A177-3AD203B41FA5}">
                      <a16:colId xmlns:a16="http://schemas.microsoft.com/office/drawing/2014/main" val="3142337339"/>
                    </a:ext>
                  </a:extLst>
                </a:gridCol>
              </a:tblGrid>
              <a:tr h="61280">
                <a:tc>
                  <a:txBody>
                    <a:bodyPr/>
                    <a:lstStyle/>
                    <a:p>
                      <a:pPr indent="-90170" algn="ctr">
                        <a:lnSpc>
                          <a:spcPct val="115000"/>
                        </a:lnSpc>
                        <a:spcAft>
                          <a:spcPts val="0"/>
                        </a:spcAft>
                      </a:pPr>
                      <a:r>
                        <a:rPr lang="en-US" sz="1200" b="1" dirty="0">
                          <a:solidFill>
                            <a:schemeClr val="bg1"/>
                          </a:solidFill>
                          <a:effectLst/>
                        </a:rPr>
                        <a:t>S. No</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Name &amp; address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Comments &amp; suggestions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gridSpan="2">
                  <a:txBody>
                    <a:bodyPr/>
                    <a:lstStyle/>
                    <a:p>
                      <a:pPr algn="ctr">
                        <a:lnSpc>
                          <a:spcPct val="115000"/>
                        </a:lnSpc>
                        <a:spcAft>
                          <a:spcPts val="0"/>
                        </a:spcAft>
                      </a:pPr>
                      <a:r>
                        <a:rPr lang="en-US" sz="1200" b="1" dirty="0">
                          <a:solidFill>
                            <a:schemeClr val="bg1"/>
                          </a:solidFill>
                          <a:effectLst/>
                        </a:rPr>
                        <a:t>Response by ATPS management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hMerge="1">
                  <a:txBody>
                    <a:bodyPr/>
                    <a:lstStyle/>
                    <a:p>
                      <a:pPr algn="ctr">
                        <a:lnSpc>
                          <a:spcPct val="115000"/>
                        </a:lnSpc>
                        <a:spcAft>
                          <a:spcPts val="0"/>
                        </a:spcAft>
                      </a:pP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tc>
                <a:tc>
                  <a:txBody>
                    <a:bodyPr/>
                    <a:lstStyle/>
                    <a:p>
                      <a:pPr algn="ctr">
                        <a:lnSpc>
                          <a:spcPct val="115000"/>
                        </a:lnSpc>
                        <a:spcAft>
                          <a:spcPts val="0"/>
                        </a:spcAft>
                      </a:pPr>
                      <a:r>
                        <a:rPr lang="en-US" sz="1200" b="1" dirty="0">
                          <a:solidFill>
                            <a:schemeClr val="bg1"/>
                          </a:solidFill>
                          <a:effectLst/>
                        </a:rPr>
                        <a:t>Action plan </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solidFill>
                      <a:schemeClr val="accent1"/>
                    </a:solidFill>
                  </a:tcPr>
                </a:tc>
                <a:extLst>
                  <a:ext uri="{0D108BD9-81ED-4DB2-BD59-A6C34878D82A}">
                    <a16:rowId xmlns:a16="http://schemas.microsoft.com/office/drawing/2014/main" val="2525433691"/>
                  </a:ext>
                </a:extLst>
              </a:tr>
              <a:tr h="29642">
                <a:tc>
                  <a:txBody>
                    <a:bodyPr/>
                    <a:lstStyle/>
                    <a:p>
                      <a:pPr algn="ctr">
                        <a:lnSpc>
                          <a:spcPct val="115000"/>
                        </a:lnSpc>
                        <a:spcAft>
                          <a:spcPts val="0"/>
                        </a:spcAft>
                      </a:pPr>
                      <a:r>
                        <a:rPr lang="en-US" sz="1200">
                          <a:effectLst/>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gridSpan="5">
                  <a:txBody>
                    <a:bodyPr/>
                    <a:lstStyle/>
                    <a:p>
                      <a:pPr algn="just">
                        <a:lnSpc>
                          <a:spcPct val="115000"/>
                        </a:lnSpc>
                        <a:spcAft>
                          <a:spcPts val="0"/>
                        </a:spcAft>
                      </a:pPr>
                      <a:r>
                        <a:rPr lang="en-US" sz="1200" b="1" dirty="0">
                          <a:effectLst/>
                        </a:rPr>
                        <a:t>By groups </a:t>
                      </a:r>
                      <a:endParaRPr lang="en-IN" sz="1200" b="1"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11781416"/>
                  </a:ext>
                </a:extLst>
              </a:tr>
              <a:tr h="599130">
                <a:tc>
                  <a:txBody>
                    <a:bodyPr/>
                    <a:lstStyle/>
                    <a:p>
                      <a:pPr algn="ctr">
                        <a:lnSpc>
                          <a:spcPct val="115000"/>
                        </a:lnSpc>
                        <a:spcAft>
                          <a:spcPts val="0"/>
                        </a:spcAft>
                      </a:pPr>
                      <a:r>
                        <a:rPr lang="en-US" sz="1200">
                          <a:effectLst/>
                        </a:rPr>
                        <a:t>1</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Farmers of </a:t>
                      </a:r>
                      <a:r>
                        <a:rPr lang="en-US" sz="1200" dirty="0" err="1">
                          <a:effectLst/>
                        </a:rPr>
                        <a:t>Kelhouri</a:t>
                      </a:r>
                      <a:r>
                        <a:rPr lang="en-US" sz="1200" dirty="0">
                          <a:effectLst/>
                        </a:rPr>
                        <a:t>, </a:t>
                      </a:r>
                      <a:r>
                        <a:rPr lang="en-US" sz="1200" dirty="0" err="1">
                          <a:effectLst/>
                        </a:rPr>
                        <a:t>Devari</a:t>
                      </a:r>
                      <a:r>
                        <a:rPr lang="en-US" sz="1200" dirty="0">
                          <a:effectLst/>
                        </a:rPr>
                        <a:t>, </a:t>
                      </a:r>
                      <a:r>
                        <a:rPr lang="en-US" sz="1200" dirty="0" err="1">
                          <a:effectLst/>
                        </a:rPr>
                        <a:t>Kanhaiyalal</a:t>
                      </a:r>
                      <a:r>
                        <a:rPr lang="en-US" sz="1200" dirty="0">
                          <a:effectLst/>
                        </a:rPr>
                        <a:t>, </a:t>
                      </a:r>
                      <a:r>
                        <a:rPr lang="en-US" sz="1200" dirty="0" err="1">
                          <a:effectLst/>
                        </a:rPr>
                        <a:t>Ramlakhan</a:t>
                      </a:r>
                      <a:r>
                        <a:rPr lang="en-US" sz="1200" dirty="0">
                          <a:effectLst/>
                        </a:rPr>
                        <a:t> and others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Regarding proper ash management and related to free the land from acquisition and regarding compensation</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As per the rules for ash fly ash management will be done as per the provisions of fly ash management rules (</a:t>
                      </a:r>
                      <a:r>
                        <a:rPr lang="en-US" sz="1200" dirty="0" err="1">
                          <a:effectLst/>
                        </a:rPr>
                        <a:t>MoEF&amp;CC</a:t>
                      </a:r>
                      <a:r>
                        <a:rPr lang="en-US" sz="1200" dirty="0">
                          <a:effectLst/>
                        </a:rPr>
                        <a:t> notification dated 3</a:t>
                      </a:r>
                      <a:r>
                        <a:rPr lang="en-US" sz="1200" baseline="30000" dirty="0">
                          <a:effectLst/>
                        </a:rPr>
                        <a:t>rd</a:t>
                      </a:r>
                      <a:r>
                        <a:rPr lang="en-US" sz="1200" dirty="0">
                          <a:effectLst/>
                        </a:rPr>
                        <a:t> November, 2009 and its amendments). New land is not required.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gridSpan="2">
                  <a:txBody>
                    <a:bodyPr/>
                    <a:lstStyle/>
                    <a:p>
                      <a:pPr algn="just">
                        <a:lnSpc>
                          <a:spcPct val="115000"/>
                        </a:lnSpc>
                        <a:spcAft>
                          <a:spcPts val="0"/>
                        </a:spcAft>
                      </a:pPr>
                      <a:r>
                        <a:rPr lang="en-US" sz="1200">
                          <a:effectLst/>
                        </a:rPr>
                        <a:t>Ash management will be done as per existing MoEF&amp;CC guidelines and only, existing ash pond will be used for proposed project.</a:t>
                      </a:r>
                      <a:endParaRPr lang="en-IN" sz="1200">
                        <a:effectLst/>
                      </a:endParaRPr>
                    </a:p>
                    <a:p>
                      <a:pPr algn="just">
                        <a:lnSpc>
                          <a:spcPct val="115000"/>
                        </a:lnSpc>
                        <a:spcAft>
                          <a:spcPts val="0"/>
                        </a:spcAft>
                      </a:pPr>
                      <a:r>
                        <a:rPr lang="en-US" sz="1200">
                          <a:effectLst/>
                        </a:rPr>
                        <a:t>Action plan for 100% fly ash utilization by project shall be implemented as per MoEF&amp;CC notification dated 3</a:t>
                      </a:r>
                      <a:r>
                        <a:rPr lang="en-US" sz="1200" baseline="30000">
                          <a:effectLst/>
                        </a:rPr>
                        <a:t>rd</a:t>
                      </a:r>
                      <a:r>
                        <a:rPr lang="en-US" sz="1200">
                          <a:effectLst/>
                        </a:rPr>
                        <a:t> November, 2009 and its amendments.  It is proposed to provide sheet of 3 m height around </a:t>
                      </a:r>
                      <a:r>
                        <a:rPr lang="en-IN" sz="1200">
                          <a:effectLst/>
                        </a:rPr>
                        <a:t>silos and ash pond area along with water sprinkler’s </a:t>
                      </a:r>
                      <a:r>
                        <a:rPr lang="en-US" sz="1200">
                          <a:effectLst/>
                        </a:rPr>
                        <a:t>to prevent dust nuisance. As part of EMP, ash suspension measures proposed shall be implemented to minimise impacts, if any within standards.   </a:t>
                      </a:r>
                      <a:endParaRPr lang="en-IN" sz="1200">
                        <a:effectLst/>
                      </a:endParaRPr>
                    </a:p>
                    <a:p>
                      <a:pPr algn="just">
                        <a:lnSpc>
                          <a:spcPct val="115000"/>
                        </a:lnSpc>
                        <a:spcAft>
                          <a:spcPts val="0"/>
                        </a:spcAft>
                      </a:pPr>
                      <a:r>
                        <a:rPr lang="en-US" sz="1200">
                          <a:effectLst/>
                        </a:rPr>
                        <a:t>No new land acquisition for the project and no R&amp;R are involved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hMerge="1">
                  <a:txBody>
                    <a:bodyPr/>
                    <a:lstStyle/>
                    <a:p>
                      <a:pPr algn="just">
                        <a:lnSpc>
                          <a:spcPct val="115000"/>
                        </a:lnSpc>
                        <a:spcAft>
                          <a:spcPts val="0"/>
                        </a:spcAft>
                      </a:pPr>
                      <a:r>
                        <a:rPr lang="en-US" sz="1200" dirty="0">
                          <a:effectLst/>
                          <a:latin typeface="Calibri" panose="020F0502020204030204" pitchFamily="34" charset="0"/>
                          <a:cs typeface="Calibri" panose="020F0502020204030204" pitchFamily="34" charset="0"/>
                        </a:rPr>
                        <a:t>Ash management will be done as per existing </a:t>
                      </a:r>
                      <a:r>
                        <a:rPr lang="en-US" sz="1200" dirty="0" err="1">
                          <a:effectLst/>
                          <a:latin typeface="Calibri" panose="020F0502020204030204" pitchFamily="34" charset="0"/>
                          <a:cs typeface="Calibri" panose="020F0502020204030204" pitchFamily="34" charset="0"/>
                        </a:rPr>
                        <a:t>MoEF&amp;CC</a:t>
                      </a:r>
                      <a:r>
                        <a:rPr lang="en-US" sz="1200" dirty="0">
                          <a:effectLst/>
                          <a:latin typeface="Calibri" panose="020F0502020204030204" pitchFamily="34" charset="0"/>
                          <a:cs typeface="Calibri" panose="020F0502020204030204" pitchFamily="34" charset="0"/>
                        </a:rPr>
                        <a:t> guidelines and only, existing ash pond will be used for proposed project.</a:t>
                      </a:r>
                      <a:endParaRPr lang="en-IN" sz="1200" dirty="0">
                        <a:effectLst/>
                        <a:latin typeface="Calibri" panose="020F0502020204030204" pitchFamily="34" charset="0"/>
                        <a:cs typeface="Calibri" panose="020F0502020204030204" pitchFamily="34" charset="0"/>
                      </a:endParaRPr>
                    </a:p>
                    <a:p>
                      <a:pPr algn="just">
                        <a:lnSpc>
                          <a:spcPct val="115000"/>
                        </a:lnSpc>
                        <a:spcAft>
                          <a:spcPts val="0"/>
                        </a:spcAft>
                      </a:pPr>
                      <a:r>
                        <a:rPr lang="en-US" sz="1200" dirty="0">
                          <a:effectLst/>
                          <a:latin typeface="Calibri" panose="020F0502020204030204" pitchFamily="34" charset="0"/>
                          <a:cs typeface="Calibri" panose="020F0502020204030204" pitchFamily="34" charset="0"/>
                        </a:rPr>
                        <a:t>Action plan for 100% fly ash utilization by project shall be implemented as per </a:t>
                      </a:r>
                      <a:r>
                        <a:rPr lang="en-US" sz="1200" dirty="0" err="1">
                          <a:effectLst/>
                          <a:latin typeface="Calibri" panose="020F0502020204030204" pitchFamily="34" charset="0"/>
                          <a:cs typeface="Calibri" panose="020F0502020204030204" pitchFamily="34" charset="0"/>
                        </a:rPr>
                        <a:t>MoEF&amp;CC</a:t>
                      </a:r>
                      <a:r>
                        <a:rPr lang="en-US" sz="1200" dirty="0">
                          <a:effectLst/>
                          <a:latin typeface="Calibri" panose="020F0502020204030204" pitchFamily="34" charset="0"/>
                          <a:cs typeface="Calibri" panose="020F0502020204030204" pitchFamily="34" charset="0"/>
                        </a:rPr>
                        <a:t> notification dated 3</a:t>
                      </a:r>
                      <a:r>
                        <a:rPr lang="en-US" sz="1200" baseline="30000" dirty="0">
                          <a:effectLst/>
                          <a:latin typeface="Calibri" panose="020F0502020204030204" pitchFamily="34" charset="0"/>
                          <a:cs typeface="Calibri" panose="020F0502020204030204" pitchFamily="34" charset="0"/>
                        </a:rPr>
                        <a:t>rd</a:t>
                      </a:r>
                      <a:r>
                        <a:rPr lang="en-US" sz="1200" dirty="0">
                          <a:effectLst/>
                          <a:latin typeface="Calibri" panose="020F0502020204030204" pitchFamily="34" charset="0"/>
                          <a:cs typeface="Calibri" panose="020F0502020204030204" pitchFamily="34" charset="0"/>
                        </a:rPr>
                        <a:t> November, 2009 and its amendments.  It is proposed to provide sheet of 3 m height around </a:t>
                      </a:r>
                      <a:r>
                        <a:rPr lang="en-IN" sz="1200" dirty="0">
                          <a:effectLst/>
                          <a:latin typeface="Calibri" panose="020F0502020204030204" pitchFamily="34" charset="0"/>
                          <a:cs typeface="Calibri" panose="020F0502020204030204" pitchFamily="34" charset="0"/>
                        </a:rPr>
                        <a:t>silos and ash pond area along with water sprinkler’s </a:t>
                      </a:r>
                      <a:r>
                        <a:rPr lang="en-US" sz="1200" dirty="0">
                          <a:effectLst/>
                          <a:latin typeface="Calibri" panose="020F0502020204030204" pitchFamily="34" charset="0"/>
                          <a:cs typeface="Calibri" panose="020F0502020204030204" pitchFamily="34" charset="0"/>
                        </a:rPr>
                        <a:t>to prevent dust nuisance. As part of EMP, ash suspension measures proposed shall be implemented to minimise impacts, if any within standards.   </a:t>
                      </a:r>
                      <a:endParaRPr lang="en-IN" sz="1200" dirty="0">
                        <a:effectLst/>
                        <a:latin typeface="Calibri" panose="020F0502020204030204" pitchFamily="34" charset="0"/>
                        <a:cs typeface="Calibri" panose="020F0502020204030204" pitchFamily="34" charset="0"/>
                      </a:endParaRPr>
                    </a:p>
                    <a:p>
                      <a:pPr algn="just">
                        <a:lnSpc>
                          <a:spcPct val="115000"/>
                        </a:lnSpc>
                        <a:spcAft>
                          <a:spcPts val="0"/>
                        </a:spcAft>
                      </a:pPr>
                      <a:r>
                        <a:rPr lang="en-US" sz="1200" dirty="0">
                          <a:effectLst/>
                          <a:latin typeface="Calibri" panose="020F0502020204030204" pitchFamily="34" charset="0"/>
                          <a:cs typeface="Calibri" panose="020F0502020204030204" pitchFamily="34" charset="0"/>
                        </a:rPr>
                        <a:t>No new land acquisition for the project and no </a:t>
                      </a:r>
                      <a:r>
                        <a:rPr lang="en-US" sz="1200" dirty="0" err="1">
                          <a:effectLst/>
                          <a:latin typeface="Calibri" panose="020F0502020204030204" pitchFamily="34" charset="0"/>
                          <a:cs typeface="Calibri" panose="020F0502020204030204" pitchFamily="34" charset="0"/>
                        </a:rPr>
                        <a:t>R&amp;R</a:t>
                      </a:r>
                      <a:r>
                        <a:rPr lang="en-US" sz="1200" dirty="0">
                          <a:effectLst/>
                          <a:latin typeface="Calibri" panose="020F0502020204030204" pitchFamily="34" charset="0"/>
                          <a:cs typeface="Calibri" panose="020F0502020204030204" pitchFamily="34" charset="0"/>
                        </a:rPr>
                        <a:t> are involved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2254131710"/>
                  </a:ext>
                </a:extLst>
              </a:tr>
              <a:tr h="599130">
                <a:tc>
                  <a:txBody>
                    <a:bodyPr/>
                    <a:lstStyle/>
                    <a:p>
                      <a:pPr algn="ctr">
                        <a:lnSpc>
                          <a:spcPct val="115000"/>
                        </a:lnSpc>
                        <a:spcAft>
                          <a:spcPts val="0"/>
                        </a:spcAft>
                      </a:pPr>
                      <a:r>
                        <a:rPr lang="en-US" sz="1200">
                          <a:effectLst/>
                        </a:rPr>
                        <a:t>2</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Amit Sharma, </a:t>
                      </a:r>
                      <a:r>
                        <a:rPr lang="en-US" sz="1200" dirty="0" err="1">
                          <a:effectLst/>
                        </a:rPr>
                        <a:t>Kisan</a:t>
                      </a:r>
                      <a:r>
                        <a:rPr lang="en-US" sz="1200" dirty="0">
                          <a:effectLst/>
                        </a:rPr>
                        <a:t> Ekta </a:t>
                      </a:r>
                      <a:r>
                        <a:rPr lang="en-US" sz="1200" dirty="0" err="1">
                          <a:effectLst/>
                        </a:rPr>
                        <a:t>Manch</a:t>
                      </a:r>
                      <a:r>
                        <a:rPr lang="en-US" sz="1200" dirty="0">
                          <a:effectLst/>
                        </a:rPr>
                        <a:t> and others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Ash should be managed and healthcare facilities should be provided under CSR and employment be provided.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The provisions of fly ash management rules (MoEF&amp;CC notification dated 3</a:t>
                      </a:r>
                      <a:r>
                        <a:rPr lang="en-US" sz="1200" baseline="30000">
                          <a:effectLst/>
                        </a:rPr>
                        <a:t>rd</a:t>
                      </a:r>
                      <a:r>
                        <a:rPr lang="en-US" sz="1200">
                          <a:effectLst/>
                        </a:rPr>
                        <a:t> November, 2009 and its amendments) will be followed and employment and medical health facilities will be given as per the rules of the government.</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gridSpan="2">
                  <a:txBody>
                    <a:bodyPr/>
                    <a:lstStyle/>
                    <a:p>
                      <a:pPr algn="just">
                        <a:lnSpc>
                          <a:spcPct val="115000"/>
                        </a:lnSpc>
                        <a:spcAft>
                          <a:spcPts val="0"/>
                        </a:spcAft>
                      </a:pPr>
                      <a:r>
                        <a:rPr lang="en-US" sz="1200" dirty="0">
                          <a:effectLst/>
                        </a:rPr>
                        <a:t>Ash management will be done as per existing </a:t>
                      </a:r>
                      <a:r>
                        <a:rPr lang="en-US" sz="1200" dirty="0" err="1">
                          <a:effectLst/>
                        </a:rPr>
                        <a:t>MoEF&amp;CC</a:t>
                      </a:r>
                      <a:r>
                        <a:rPr lang="en-US" sz="1200" dirty="0">
                          <a:effectLst/>
                        </a:rPr>
                        <a:t> guidelines and only, existing ash pond will be used for proposed project.</a:t>
                      </a:r>
                      <a:endParaRPr lang="en-IN" sz="1200" dirty="0">
                        <a:effectLst/>
                      </a:endParaRPr>
                    </a:p>
                    <a:p>
                      <a:pPr algn="just">
                        <a:lnSpc>
                          <a:spcPct val="115000"/>
                        </a:lnSpc>
                        <a:spcAft>
                          <a:spcPts val="0"/>
                        </a:spcAft>
                      </a:pPr>
                      <a:r>
                        <a:rPr lang="en-US" sz="1200" dirty="0">
                          <a:effectLst/>
                        </a:rPr>
                        <a:t>Action plan for 100% fly ash utilization by project shall be implemented as per </a:t>
                      </a:r>
                      <a:r>
                        <a:rPr lang="en-US" sz="1200" dirty="0" err="1">
                          <a:effectLst/>
                        </a:rPr>
                        <a:t>MoEF&amp;CC</a:t>
                      </a:r>
                      <a:r>
                        <a:rPr lang="en-US" sz="1200" dirty="0">
                          <a:effectLst/>
                        </a:rPr>
                        <a:t> notification dated 3</a:t>
                      </a:r>
                      <a:r>
                        <a:rPr lang="en-US" sz="1200" baseline="30000" dirty="0">
                          <a:effectLst/>
                        </a:rPr>
                        <a:t>rd</a:t>
                      </a:r>
                      <a:r>
                        <a:rPr lang="en-US" sz="1200" dirty="0">
                          <a:effectLst/>
                        </a:rPr>
                        <a:t> November, 2009 and its amendments.  It is proposed to provide sheet of 3 m height around </a:t>
                      </a:r>
                      <a:r>
                        <a:rPr lang="en-IN" sz="1200" dirty="0">
                          <a:effectLst/>
                        </a:rPr>
                        <a:t>silos and ash pond area along with water sprinkler’s </a:t>
                      </a:r>
                      <a:r>
                        <a:rPr lang="en-US" sz="1200" dirty="0">
                          <a:effectLst/>
                        </a:rPr>
                        <a:t>to prevent dust nuisance. As part of EMP, ash suspension measures proposed shall be implemented to minimise impacts, if any within standards.   </a:t>
                      </a:r>
                      <a:endParaRPr lang="en-IN" sz="1200" dirty="0">
                        <a:effectLst/>
                      </a:endParaRPr>
                    </a:p>
                    <a:p>
                      <a:pPr algn="just">
                        <a:lnSpc>
                          <a:spcPct val="115000"/>
                        </a:lnSpc>
                        <a:spcAft>
                          <a:spcPts val="0"/>
                        </a:spcAft>
                      </a:pPr>
                      <a:r>
                        <a:rPr lang="en-US" sz="1200" dirty="0">
                          <a:effectLst/>
                        </a:rPr>
                        <a:t>No new land acquisition for the project and no </a:t>
                      </a:r>
                      <a:r>
                        <a:rPr lang="en-US" sz="1200" dirty="0" err="1">
                          <a:effectLst/>
                        </a:rPr>
                        <a:t>R&amp;R</a:t>
                      </a:r>
                      <a:r>
                        <a:rPr lang="en-US" sz="1200" dirty="0">
                          <a:effectLst/>
                        </a:rPr>
                        <a:t> are involved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hMerge="1">
                  <a:txBody>
                    <a:bodyPr/>
                    <a:lstStyle/>
                    <a:p>
                      <a:pPr algn="just">
                        <a:lnSpc>
                          <a:spcPct val="115000"/>
                        </a:lnSpc>
                        <a:spcAft>
                          <a:spcPts val="0"/>
                        </a:spcAft>
                      </a:pPr>
                      <a:r>
                        <a:rPr lang="en-US" sz="1200">
                          <a:effectLst/>
                          <a:latin typeface="Calibri" panose="020F0502020204030204" pitchFamily="34" charset="0"/>
                          <a:cs typeface="Calibri" panose="020F0502020204030204" pitchFamily="34" charset="0"/>
                        </a:rPr>
                        <a:t>Ash management will be done as per existing MoEF&amp;CC guidelines and only, existing ash pond will be used for proposed project.</a:t>
                      </a:r>
                      <a:endParaRPr lang="en-IN" sz="1200">
                        <a:effectLst/>
                        <a:latin typeface="Calibri" panose="020F0502020204030204" pitchFamily="34" charset="0"/>
                        <a:cs typeface="Calibri" panose="020F0502020204030204" pitchFamily="34" charset="0"/>
                      </a:endParaRPr>
                    </a:p>
                    <a:p>
                      <a:pPr algn="just">
                        <a:lnSpc>
                          <a:spcPct val="115000"/>
                        </a:lnSpc>
                        <a:spcAft>
                          <a:spcPts val="0"/>
                        </a:spcAft>
                      </a:pPr>
                      <a:r>
                        <a:rPr lang="en-US" sz="1200">
                          <a:effectLst/>
                          <a:latin typeface="Calibri" panose="020F0502020204030204" pitchFamily="34" charset="0"/>
                          <a:cs typeface="Calibri" panose="020F0502020204030204" pitchFamily="34" charset="0"/>
                        </a:rPr>
                        <a:t>Action plan for 100% fly ash utilization by project shall be implemented as per MoEF&amp;CC notification dated 3</a:t>
                      </a:r>
                      <a:r>
                        <a:rPr lang="en-US" sz="1200" baseline="30000">
                          <a:effectLst/>
                          <a:latin typeface="Calibri" panose="020F0502020204030204" pitchFamily="34" charset="0"/>
                          <a:cs typeface="Calibri" panose="020F0502020204030204" pitchFamily="34" charset="0"/>
                        </a:rPr>
                        <a:t>rd</a:t>
                      </a:r>
                      <a:r>
                        <a:rPr lang="en-US" sz="1200">
                          <a:effectLst/>
                          <a:latin typeface="Calibri" panose="020F0502020204030204" pitchFamily="34" charset="0"/>
                          <a:cs typeface="Calibri" panose="020F0502020204030204" pitchFamily="34" charset="0"/>
                        </a:rPr>
                        <a:t> November, 2009 and its amendments.  It is proposed to provide sheet of 3 m height around </a:t>
                      </a:r>
                      <a:r>
                        <a:rPr lang="en-IN" sz="1200">
                          <a:effectLst/>
                          <a:latin typeface="Calibri" panose="020F0502020204030204" pitchFamily="34" charset="0"/>
                          <a:cs typeface="Calibri" panose="020F0502020204030204" pitchFamily="34" charset="0"/>
                        </a:rPr>
                        <a:t>silos and ash pond area along with water sprinkler’s </a:t>
                      </a:r>
                      <a:r>
                        <a:rPr lang="en-US" sz="1200">
                          <a:effectLst/>
                          <a:latin typeface="Calibri" panose="020F0502020204030204" pitchFamily="34" charset="0"/>
                          <a:cs typeface="Calibri" panose="020F0502020204030204" pitchFamily="34" charset="0"/>
                        </a:rPr>
                        <a:t>to prevent dust nuisance. As part of EMP, ash suspension measures proposed shall be implemented to minimise impacts, if any within standards.   </a:t>
                      </a:r>
                      <a:endParaRPr lang="en-IN" sz="1200">
                        <a:effectLst/>
                        <a:latin typeface="Calibri" panose="020F0502020204030204" pitchFamily="34" charset="0"/>
                        <a:cs typeface="Calibri" panose="020F0502020204030204" pitchFamily="34" charset="0"/>
                      </a:endParaRPr>
                    </a:p>
                    <a:p>
                      <a:pPr algn="just">
                        <a:lnSpc>
                          <a:spcPct val="115000"/>
                        </a:lnSpc>
                        <a:spcAft>
                          <a:spcPts val="0"/>
                        </a:spcAft>
                      </a:pPr>
                      <a:r>
                        <a:rPr lang="en-US" sz="1200">
                          <a:effectLst/>
                          <a:latin typeface="Calibri" panose="020F0502020204030204" pitchFamily="34" charset="0"/>
                          <a:cs typeface="Calibri" panose="020F0502020204030204" pitchFamily="34" charset="0"/>
                        </a:rPr>
                        <a:t>No new land acquisition for the project and no R&amp;R are involved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4218693999"/>
                  </a:ext>
                </a:extLst>
              </a:tr>
            </a:tbl>
          </a:graphicData>
        </a:graphic>
      </p:graphicFrame>
      <p:sp>
        <p:nvSpPr>
          <p:cNvPr id="13" name="Right Arrow 18">
            <a:hlinkClick r:id="rId3" action="ppaction://hlinksldjump"/>
            <a:extLst>
              <a:ext uri="{FF2B5EF4-FFF2-40B4-BE49-F238E27FC236}">
                <a16:creationId xmlns:a16="http://schemas.microsoft.com/office/drawing/2014/main" id="{E94C88A3-7553-421C-8A64-30D7F3F18D0E}"/>
              </a:ext>
            </a:extLst>
          </p:cNvPr>
          <p:cNvSpPr/>
          <p:nvPr/>
        </p:nvSpPr>
        <p:spPr>
          <a:xfrm>
            <a:off x="3866166" y="5668375"/>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FDEB1179-951C-471D-A652-03596D5309A6}"/>
              </a:ext>
            </a:extLst>
          </p:cNvPr>
          <p:cNvSpPr/>
          <p:nvPr/>
        </p:nvSpPr>
        <p:spPr>
          <a:xfrm>
            <a:off x="3810000" y="5895201"/>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
        <p:nvSpPr>
          <p:cNvPr id="16" name="Rectangle 15">
            <a:extLst>
              <a:ext uri="{FF2B5EF4-FFF2-40B4-BE49-F238E27FC236}">
                <a16:creationId xmlns:a16="http://schemas.microsoft.com/office/drawing/2014/main" id="{E01E09F0-9291-4670-9DC6-6184ED669400}"/>
              </a:ext>
            </a:extLst>
          </p:cNvPr>
          <p:cNvSpPr/>
          <p:nvPr/>
        </p:nvSpPr>
        <p:spPr>
          <a:xfrm>
            <a:off x="2057400" y="5971401"/>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8" name="Right Arrow 20">
            <a:hlinkClick r:id="rId4" action="ppaction://hlinksldjump"/>
            <a:extLst>
              <a:ext uri="{FF2B5EF4-FFF2-40B4-BE49-F238E27FC236}">
                <a16:creationId xmlns:a16="http://schemas.microsoft.com/office/drawing/2014/main" id="{FAE4F891-CD7F-4EE6-B70E-305F2FFDDF57}"/>
              </a:ext>
            </a:extLst>
          </p:cNvPr>
          <p:cNvSpPr/>
          <p:nvPr/>
        </p:nvSpPr>
        <p:spPr>
          <a:xfrm>
            <a:off x="2286000" y="5715000"/>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06230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40142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US" sz="2400" b="1" dirty="0">
                <a:solidFill>
                  <a:schemeClr val="tx2"/>
                </a:solidFill>
                <a:latin typeface="+mj-lt"/>
              </a:rPr>
              <a:t>Response to comments &amp; suggestions received during PH </a:t>
            </a:r>
            <a:r>
              <a:rPr lang="en-IN" sz="2400" b="1" dirty="0">
                <a:solidFill>
                  <a:schemeClr val="tx2"/>
                </a:solidFill>
                <a:latin typeface="+mj-lt"/>
              </a:rPr>
              <a:t>  </a:t>
            </a:r>
          </a:p>
          <a:p>
            <a:pPr algn="ctr"/>
            <a:endParaRPr lang="en-US"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69</a:t>
            </a:fld>
            <a:endParaRPr lang="en-US" sz="1400" b="1" dirty="0">
              <a:solidFill>
                <a:schemeClr val="tx2"/>
              </a:solidFill>
              <a:latin typeface="Calibri" pitchFamily="34" charset="0"/>
              <a:cs typeface="Calibri" pitchFamily="34" charset="0"/>
            </a:endParaRPr>
          </a:p>
        </p:txBody>
      </p:sp>
      <p:sp>
        <p:nvSpPr>
          <p:cNvPr id="15" name="Rectangle 14"/>
          <p:cNvSpPr/>
          <p:nvPr/>
        </p:nvSpPr>
        <p:spPr>
          <a:xfrm rot="16200000">
            <a:off x="4525073" y="2459043"/>
            <a:ext cx="93855" cy="8839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IN"/>
          </a:p>
        </p:txBody>
      </p:sp>
      <p:sp>
        <p:nvSpPr>
          <p:cNvPr id="5" name="Rectangle 8"/>
          <p:cNvSpPr>
            <a:spLocks noChangeArrowheads="1"/>
          </p:cNvSpPr>
          <p:nvPr/>
        </p:nvSpPr>
        <p:spPr bwMode="auto">
          <a:xfrm>
            <a:off x="0" y="4343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9" name="Rectangle 9"/>
          <p:cNvSpPr>
            <a:spLocks noChangeArrowheads="1"/>
          </p:cNvSpPr>
          <p:nvPr/>
        </p:nvSpPr>
        <p:spPr bwMode="auto">
          <a:xfrm>
            <a:off x="0" y="822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0" name="Rectangle 10"/>
          <p:cNvSpPr>
            <a:spLocks noChangeArrowheads="1"/>
          </p:cNvSpPr>
          <p:nvPr/>
        </p:nvSpPr>
        <p:spPr bwMode="auto">
          <a:xfrm>
            <a:off x="0" y="1257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ED531E1-38DC-49A1-B3FE-E27AF0AF71DD}"/>
              </a:ext>
            </a:extLst>
          </p:cNvPr>
          <p:cNvGraphicFramePr>
            <a:graphicFrameLocks noGrp="1"/>
          </p:cNvGraphicFramePr>
          <p:nvPr>
            <p:extLst>
              <p:ext uri="{D42A27DB-BD31-4B8C-83A1-F6EECF244321}">
                <p14:modId xmlns:p14="http://schemas.microsoft.com/office/powerpoint/2010/main" val="1492056716"/>
              </p:ext>
            </p:extLst>
          </p:nvPr>
        </p:nvGraphicFramePr>
        <p:xfrm>
          <a:off x="228599" y="1070229"/>
          <a:ext cx="8686801" cy="3958971"/>
        </p:xfrm>
        <a:graphic>
          <a:graphicData uri="http://schemas.openxmlformats.org/drawingml/2006/table">
            <a:tbl>
              <a:tblPr firstRow="1" firstCol="1" bandRow="1">
                <a:tableStyleId>{5940675A-B579-460E-94D1-54222C63F5DA}</a:tableStyleId>
              </a:tblPr>
              <a:tblGrid>
                <a:gridCol w="406365">
                  <a:extLst>
                    <a:ext uri="{9D8B030D-6E8A-4147-A177-3AD203B41FA5}">
                      <a16:colId xmlns:a16="http://schemas.microsoft.com/office/drawing/2014/main" val="1075851817"/>
                    </a:ext>
                  </a:extLst>
                </a:gridCol>
                <a:gridCol w="1195185">
                  <a:extLst>
                    <a:ext uri="{9D8B030D-6E8A-4147-A177-3AD203B41FA5}">
                      <a16:colId xmlns:a16="http://schemas.microsoft.com/office/drawing/2014/main" val="2664222624"/>
                    </a:ext>
                  </a:extLst>
                </a:gridCol>
                <a:gridCol w="1707406">
                  <a:extLst>
                    <a:ext uri="{9D8B030D-6E8A-4147-A177-3AD203B41FA5}">
                      <a16:colId xmlns:a16="http://schemas.microsoft.com/office/drawing/2014/main" val="1615637351"/>
                    </a:ext>
                  </a:extLst>
                </a:gridCol>
                <a:gridCol w="2731847">
                  <a:extLst>
                    <a:ext uri="{9D8B030D-6E8A-4147-A177-3AD203B41FA5}">
                      <a16:colId xmlns:a16="http://schemas.microsoft.com/office/drawing/2014/main" val="3640183432"/>
                    </a:ext>
                  </a:extLst>
                </a:gridCol>
                <a:gridCol w="2645998">
                  <a:extLst>
                    <a:ext uri="{9D8B030D-6E8A-4147-A177-3AD203B41FA5}">
                      <a16:colId xmlns:a16="http://schemas.microsoft.com/office/drawing/2014/main" val="3142337339"/>
                    </a:ext>
                  </a:extLst>
                </a:gridCol>
              </a:tblGrid>
              <a:tr h="61280">
                <a:tc>
                  <a:txBody>
                    <a:bodyPr/>
                    <a:lstStyle/>
                    <a:p>
                      <a:pPr indent="-90170" algn="ctr">
                        <a:lnSpc>
                          <a:spcPct val="115000"/>
                        </a:lnSpc>
                        <a:spcAft>
                          <a:spcPts val="0"/>
                        </a:spcAft>
                      </a:pPr>
                      <a:r>
                        <a:rPr lang="en-US" sz="1200" b="1" dirty="0">
                          <a:solidFill>
                            <a:schemeClr val="bg1"/>
                          </a:solidFill>
                          <a:effectLst/>
                        </a:rPr>
                        <a:t>S. No</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Name &amp; address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Comments &amp; suggestions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Response by ATPS management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Action plan </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solidFill>
                      <a:schemeClr val="accent1"/>
                    </a:solidFill>
                  </a:tcPr>
                </a:tc>
                <a:extLst>
                  <a:ext uri="{0D108BD9-81ED-4DB2-BD59-A6C34878D82A}">
                    <a16:rowId xmlns:a16="http://schemas.microsoft.com/office/drawing/2014/main" val="2525433691"/>
                  </a:ext>
                </a:extLst>
              </a:tr>
              <a:tr h="29642">
                <a:tc>
                  <a:txBody>
                    <a:bodyPr/>
                    <a:lstStyle/>
                    <a:p>
                      <a:pPr algn="ctr">
                        <a:lnSpc>
                          <a:spcPct val="115000"/>
                        </a:lnSpc>
                        <a:spcAft>
                          <a:spcPts val="0"/>
                        </a:spcAft>
                      </a:pPr>
                      <a:r>
                        <a:rPr lang="en-US" sz="1200">
                          <a:effectLst/>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gridSpan="4">
                  <a:txBody>
                    <a:bodyPr/>
                    <a:lstStyle/>
                    <a:p>
                      <a:pPr algn="just">
                        <a:lnSpc>
                          <a:spcPct val="115000"/>
                        </a:lnSpc>
                        <a:spcAft>
                          <a:spcPts val="0"/>
                        </a:spcAft>
                      </a:pPr>
                      <a:r>
                        <a:rPr lang="en-US" sz="1200" dirty="0">
                          <a:effectLst/>
                        </a:rPr>
                        <a:t>By groups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511781416"/>
                  </a:ext>
                </a:extLst>
              </a:tr>
              <a:tr h="599130">
                <a:tc>
                  <a:txBody>
                    <a:bodyPr/>
                    <a:lstStyle/>
                    <a:p>
                      <a:pPr algn="ctr">
                        <a:lnSpc>
                          <a:spcPct val="115000"/>
                        </a:lnSpc>
                        <a:spcAft>
                          <a:spcPts val="0"/>
                        </a:spcAft>
                      </a:pPr>
                      <a:r>
                        <a:rPr lang="en-US" sz="1200">
                          <a:effectLst/>
                        </a:rPr>
                        <a:t>3</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a:effectLst/>
                        </a:rPr>
                        <a:t>Farmers folks of Gram Panchayat Mediaras, Shankar Patel and others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Pollution from fly ash should be stopped and education, healthcare, and employment be provided.</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nSpc>
                          <a:spcPct val="115000"/>
                        </a:lnSpc>
                        <a:spcAft>
                          <a:spcPts val="0"/>
                        </a:spcAft>
                      </a:pPr>
                      <a:r>
                        <a:rPr lang="en-US" sz="1200" dirty="0">
                          <a:effectLst/>
                        </a:rPr>
                        <a:t>The provisions of fly ash management rules (</a:t>
                      </a:r>
                      <a:r>
                        <a:rPr lang="en-US" sz="1200" dirty="0" err="1">
                          <a:effectLst/>
                        </a:rPr>
                        <a:t>MoEF&amp;CC</a:t>
                      </a:r>
                      <a:r>
                        <a:rPr lang="en-US" sz="1200" dirty="0">
                          <a:effectLst/>
                        </a:rPr>
                        <a:t> notification dated 3</a:t>
                      </a:r>
                      <a:r>
                        <a:rPr lang="en-US" sz="1200" baseline="30000" dirty="0">
                          <a:effectLst/>
                        </a:rPr>
                        <a:t>rd</a:t>
                      </a:r>
                      <a:r>
                        <a:rPr lang="en-US" sz="1200" dirty="0">
                          <a:effectLst/>
                        </a:rPr>
                        <a:t> November, 2009 and its amendments) will be followed and employment and medical health facilities will be given as per the rules of the government.</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tc>
                  <a:txBody>
                    <a:bodyPr/>
                    <a:lstStyle/>
                    <a:p>
                      <a:pPr algn="just">
                        <a:lnSpc>
                          <a:spcPct val="115000"/>
                        </a:lnSpc>
                        <a:spcAft>
                          <a:spcPts val="0"/>
                        </a:spcAft>
                      </a:pPr>
                      <a:r>
                        <a:rPr lang="en-US" sz="1200" dirty="0">
                          <a:effectLst/>
                        </a:rPr>
                        <a:t>Ash management will be done as per existing </a:t>
                      </a:r>
                      <a:r>
                        <a:rPr lang="en-US" sz="1200" dirty="0" err="1">
                          <a:effectLst/>
                        </a:rPr>
                        <a:t>MoEF&amp;CC</a:t>
                      </a:r>
                      <a:r>
                        <a:rPr lang="en-US" sz="1200" dirty="0">
                          <a:effectLst/>
                        </a:rPr>
                        <a:t> guidelines and only, existing ash pond will be used for proposed project.</a:t>
                      </a:r>
                      <a:endParaRPr lang="en-IN" sz="1200" dirty="0">
                        <a:effectLst/>
                      </a:endParaRPr>
                    </a:p>
                    <a:p>
                      <a:pPr algn="just">
                        <a:lnSpc>
                          <a:spcPct val="115000"/>
                        </a:lnSpc>
                        <a:spcAft>
                          <a:spcPts val="0"/>
                        </a:spcAft>
                      </a:pPr>
                      <a:r>
                        <a:rPr lang="en-US" sz="1200" dirty="0">
                          <a:effectLst/>
                        </a:rPr>
                        <a:t>Action plan for 100% fly ash utilization by project shall be implemented as per </a:t>
                      </a:r>
                      <a:r>
                        <a:rPr lang="en-US" sz="1200" dirty="0" err="1">
                          <a:effectLst/>
                        </a:rPr>
                        <a:t>MoEF&amp;CC</a:t>
                      </a:r>
                      <a:r>
                        <a:rPr lang="en-US" sz="1200" dirty="0">
                          <a:effectLst/>
                        </a:rPr>
                        <a:t> notification dated 3</a:t>
                      </a:r>
                      <a:r>
                        <a:rPr lang="en-US" sz="1200" baseline="30000" dirty="0">
                          <a:effectLst/>
                        </a:rPr>
                        <a:t>rd</a:t>
                      </a:r>
                      <a:r>
                        <a:rPr lang="en-US" sz="1200" dirty="0">
                          <a:effectLst/>
                        </a:rPr>
                        <a:t> November, 2009 and its amendments.  It is proposed to provide sheet of 3 m height around </a:t>
                      </a:r>
                      <a:r>
                        <a:rPr lang="en-IN" sz="1200" dirty="0">
                          <a:effectLst/>
                        </a:rPr>
                        <a:t>silos and ash pond area along with water sprinkler’s </a:t>
                      </a:r>
                      <a:r>
                        <a:rPr lang="en-US" sz="1200" dirty="0">
                          <a:effectLst/>
                        </a:rPr>
                        <a:t>to prevent dust nuisance. As part of EMP, ash suspension measures proposed shall be implemented to minimise impacts, if any within standards.   </a:t>
                      </a:r>
                      <a:endParaRPr lang="en-IN" sz="1200" dirty="0">
                        <a:effectLst/>
                      </a:endParaRPr>
                    </a:p>
                    <a:p>
                      <a:pPr>
                        <a:lnSpc>
                          <a:spcPct val="115000"/>
                        </a:lnSpc>
                        <a:spcAft>
                          <a:spcPts val="0"/>
                        </a:spcAft>
                      </a:pPr>
                      <a:r>
                        <a:rPr lang="en-US" sz="1200" dirty="0">
                          <a:effectLst/>
                        </a:rPr>
                        <a:t>No new land acquisition for the project and no </a:t>
                      </a:r>
                      <a:r>
                        <a:rPr lang="en-US" sz="1200" dirty="0" err="1">
                          <a:effectLst/>
                        </a:rPr>
                        <a:t>R&amp;R</a:t>
                      </a:r>
                      <a:r>
                        <a:rPr lang="en-US" sz="1200" dirty="0">
                          <a:effectLst/>
                        </a:rPr>
                        <a:t> are involved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10317" marR="10317" marT="0" marB="0"/>
                </a:tc>
                <a:extLst>
                  <a:ext uri="{0D108BD9-81ED-4DB2-BD59-A6C34878D82A}">
                    <a16:rowId xmlns:a16="http://schemas.microsoft.com/office/drawing/2014/main" val="3957136773"/>
                  </a:ext>
                </a:extLst>
              </a:tr>
            </a:tbl>
          </a:graphicData>
        </a:graphic>
      </p:graphicFrame>
      <p:sp>
        <p:nvSpPr>
          <p:cNvPr id="13" name="Right Arrow 18">
            <a:hlinkClick r:id="rId3" action="ppaction://hlinksldjump"/>
            <a:extLst>
              <a:ext uri="{FF2B5EF4-FFF2-40B4-BE49-F238E27FC236}">
                <a16:creationId xmlns:a16="http://schemas.microsoft.com/office/drawing/2014/main" id="{376813A1-3298-42BB-A6F6-9695014FF70D}"/>
              </a:ext>
            </a:extLst>
          </p:cNvPr>
          <p:cNvSpPr/>
          <p:nvPr/>
        </p:nvSpPr>
        <p:spPr>
          <a:xfrm>
            <a:off x="3866166" y="5473656"/>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75399CC3-9AD5-4025-AA25-55C9253CECB4}"/>
              </a:ext>
            </a:extLst>
          </p:cNvPr>
          <p:cNvSpPr/>
          <p:nvPr/>
        </p:nvSpPr>
        <p:spPr>
          <a:xfrm>
            <a:off x="3810000" y="5742801"/>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
        <p:nvSpPr>
          <p:cNvPr id="16" name="Rectangle 15">
            <a:extLst>
              <a:ext uri="{FF2B5EF4-FFF2-40B4-BE49-F238E27FC236}">
                <a16:creationId xmlns:a16="http://schemas.microsoft.com/office/drawing/2014/main" id="{7A8F61F8-442E-4EF7-9F66-EEB32285959D}"/>
              </a:ext>
            </a:extLst>
          </p:cNvPr>
          <p:cNvSpPr/>
          <p:nvPr/>
        </p:nvSpPr>
        <p:spPr>
          <a:xfrm>
            <a:off x="5867400" y="5666601"/>
            <a:ext cx="1219200" cy="276999"/>
          </a:xfrm>
          <a:prstGeom prst="rect">
            <a:avLst/>
          </a:prstGeom>
        </p:spPr>
        <p:txBody>
          <a:bodyPr wrap="square">
            <a:spAutoFit/>
          </a:bodyPr>
          <a:lstStyle/>
          <a:p>
            <a:r>
              <a:rPr lang="en-IN" sz="1200" dirty="0">
                <a:solidFill>
                  <a:schemeClr val="accent1"/>
                </a:solidFill>
                <a:latin typeface="Calibri" pitchFamily="34" charset="0"/>
                <a:cs typeface="Calibri" pitchFamily="34" charset="0"/>
              </a:rPr>
              <a:t>Back to TOR Q</a:t>
            </a:r>
          </a:p>
        </p:txBody>
      </p:sp>
      <p:sp>
        <p:nvSpPr>
          <p:cNvPr id="18" name="Right Arrow 20">
            <a:hlinkClick r:id="rId4" action="ppaction://hlinksldjump"/>
            <a:extLst>
              <a:ext uri="{FF2B5EF4-FFF2-40B4-BE49-F238E27FC236}">
                <a16:creationId xmlns:a16="http://schemas.microsoft.com/office/drawing/2014/main" id="{9788F934-6343-4610-B966-DF31BEF15CD6}"/>
              </a:ext>
            </a:extLst>
          </p:cNvPr>
          <p:cNvSpPr/>
          <p:nvPr/>
        </p:nvSpPr>
        <p:spPr>
          <a:xfrm>
            <a:off x="6119388" y="5397456"/>
            <a:ext cx="586212" cy="24134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346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34155208"/>
              </p:ext>
            </p:extLst>
          </p:nvPr>
        </p:nvGraphicFramePr>
        <p:xfrm>
          <a:off x="203202" y="539134"/>
          <a:ext cx="8741226" cy="6011291"/>
        </p:xfrm>
        <a:graphic>
          <a:graphicData uri="http://schemas.openxmlformats.org/drawingml/2006/table">
            <a:tbl>
              <a:tblPr firstRow="1" bandRow="1">
                <a:tableStyleId>{5940675A-B579-460E-94D1-54222C63F5DA}</a:tableStyleId>
              </a:tblPr>
              <a:tblGrid>
                <a:gridCol w="787398">
                  <a:extLst>
                    <a:ext uri="{9D8B030D-6E8A-4147-A177-3AD203B41FA5}">
                      <a16:colId xmlns:a16="http://schemas.microsoft.com/office/drawing/2014/main" val="20000"/>
                    </a:ext>
                  </a:extLst>
                </a:gridCol>
                <a:gridCol w="7953828">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8000"/>
                          </a:solidFill>
                          <a:latin typeface="Calibri" panose="020F0502020204030204" pitchFamily="34" charset="0"/>
                          <a:ea typeface="+mn-ea"/>
                          <a:cs typeface="Calibri" panose="020F0502020204030204" pitchFamily="34" charset="0"/>
                        </a:rPr>
                        <a:t> </a:t>
                      </a:r>
                      <a:r>
                        <a:rPr lang="en-US" sz="1600" b="0" kern="1200" dirty="0">
                          <a:solidFill>
                            <a:srgbClr val="0000CC"/>
                          </a:solidFill>
                          <a:latin typeface="Calibri" panose="020F0502020204030204" pitchFamily="34" charset="0"/>
                          <a:ea typeface="+mn-ea"/>
                          <a:cs typeface="Calibri" panose="020F0502020204030204" pitchFamily="34" charset="0"/>
                        </a:rPr>
                        <a:t>TOR iii</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Regional office while conducting site visit for examining the compliance shall also ascertain the cause for high particulate emissions and suggest mitigative measures. Project proponent shall submit an action plan for reduction in particulate matter in the ambient air</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81864762"/>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Official from Regional Office, </a:t>
                      </a:r>
                      <a:r>
                        <a:rPr lang="en-US" sz="1600" kern="1200" dirty="0" err="1">
                          <a:solidFill>
                            <a:srgbClr val="008000"/>
                          </a:solidFill>
                          <a:latin typeface="Calibri" panose="020F0502020204030204" pitchFamily="34" charset="0"/>
                          <a:ea typeface="+mn-ea"/>
                          <a:cs typeface="Calibri" panose="020F0502020204030204" pitchFamily="34" charset="0"/>
                        </a:rPr>
                        <a:t>MoEF&amp;CC</a:t>
                      </a:r>
                      <a:r>
                        <a:rPr lang="en-US" sz="1600" kern="1200" dirty="0">
                          <a:solidFill>
                            <a:srgbClr val="008000"/>
                          </a:solidFill>
                          <a:latin typeface="Calibri" panose="020F0502020204030204" pitchFamily="34" charset="0"/>
                          <a:ea typeface="+mn-ea"/>
                          <a:cs typeface="Calibri" panose="020F0502020204030204" pitchFamily="34" charset="0"/>
                        </a:rPr>
                        <a:t>, Bhopal visited unit on 12 &amp; 13</a:t>
                      </a:r>
                      <a:r>
                        <a:rPr lang="en-US" sz="1600" kern="1200" baseline="30000" dirty="0">
                          <a:solidFill>
                            <a:srgbClr val="008000"/>
                          </a:solidFill>
                          <a:latin typeface="Calibri" panose="020F0502020204030204" pitchFamily="34" charset="0"/>
                          <a:ea typeface="+mn-ea"/>
                          <a:cs typeface="Calibri" panose="020F0502020204030204" pitchFamily="34" charset="0"/>
                        </a:rPr>
                        <a:t>th</a:t>
                      </a:r>
                      <a:r>
                        <a:rPr lang="en-US" sz="1600" kern="1200" dirty="0">
                          <a:solidFill>
                            <a:srgbClr val="008000"/>
                          </a:solidFill>
                          <a:latin typeface="Calibri" panose="020F0502020204030204" pitchFamily="34" charset="0"/>
                          <a:ea typeface="+mn-ea"/>
                          <a:cs typeface="Calibri" panose="020F0502020204030204" pitchFamily="34" charset="0"/>
                        </a:rPr>
                        <a:t> Dec 2019 and certificate of  compliance for 1x210 MW unit issued </a:t>
                      </a:r>
                      <a:r>
                        <a:rPr lang="en-US" sz="1600" kern="1200" dirty="0">
                          <a:solidFill>
                            <a:schemeClr val="tx1"/>
                          </a:solidFill>
                          <a:latin typeface="Calibri" panose="020F0502020204030204" pitchFamily="34" charset="0"/>
                          <a:ea typeface="+mn-ea"/>
                          <a:cs typeface="Calibri" panose="020F0502020204030204" pitchFamily="34" charset="0"/>
                        </a:rPr>
                        <a:t>on </a:t>
                      </a:r>
                      <a:r>
                        <a:rPr lang="en-US" sz="1600" kern="1200" dirty="0">
                          <a:solidFill>
                            <a:srgbClr val="008000"/>
                          </a:solidFill>
                          <a:latin typeface="Calibri" panose="020F0502020204030204" pitchFamily="34" charset="0"/>
                          <a:ea typeface="+mn-ea"/>
                          <a:cs typeface="Calibri" panose="020F0502020204030204" pitchFamily="34" charset="0"/>
                        </a:rPr>
                        <a:t>7/02/2020.  </a:t>
                      </a:r>
                      <a:endParaRPr lang="en-IN" sz="1600" kern="1200" dirty="0">
                        <a:solidFill>
                          <a:srgbClr val="008000"/>
                        </a:solidFill>
                        <a:latin typeface="Calibri" panose="020F0502020204030204" pitchFamily="34" charset="0"/>
                        <a:ea typeface="+mn-ea"/>
                        <a:cs typeface="Calibri" panose="020F0502020204030204" pitchFamily="34" charset="0"/>
                      </a:endParaRPr>
                    </a:p>
                    <a:p>
                      <a:r>
                        <a:rPr lang="en-US" sz="1600" kern="1200" dirty="0">
                          <a:solidFill>
                            <a:srgbClr val="008000"/>
                          </a:solidFill>
                          <a:latin typeface="Calibri" panose="020F0502020204030204" pitchFamily="34" charset="0"/>
                          <a:ea typeface="+mn-ea"/>
                          <a:cs typeface="Calibri" panose="020F0502020204030204" pitchFamily="34" charset="0"/>
                        </a:rPr>
                        <a:t>Action plan for reduction in particulate matter in </a:t>
                      </a:r>
                      <a:r>
                        <a:rPr lang="en-US" sz="1600" kern="1200" dirty="0" err="1">
                          <a:solidFill>
                            <a:srgbClr val="008000"/>
                          </a:solidFill>
                          <a:latin typeface="Calibri" panose="020F0502020204030204" pitchFamily="34" charset="0"/>
                          <a:ea typeface="+mn-ea"/>
                          <a:cs typeface="Calibri" panose="020F0502020204030204" pitchFamily="34" charset="0"/>
                        </a:rPr>
                        <a:t>AAQ</a:t>
                      </a:r>
                      <a:r>
                        <a:rPr lang="en-US" sz="1600" kern="1200" dirty="0">
                          <a:solidFill>
                            <a:srgbClr val="008000"/>
                          </a:solidFill>
                          <a:latin typeface="Calibri" panose="020F0502020204030204" pitchFamily="34" charset="0"/>
                          <a:ea typeface="+mn-ea"/>
                          <a:cs typeface="Calibri" panose="020F0502020204030204" pitchFamily="34" charset="0"/>
                        </a:rPr>
                        <a:t> includes </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IN" sz="1600" dirty="0">
                          <a:solidFill>
                            <a:srgbClr val="00B0F0"/>
                          </a:solidFill>
                          <a:latin typeface="Calibri" panose="020F0502020204030204" pitchFamily="34" charset="0"/>
                          <a:ea typeface="Times New Roman" panose="02020603050405020304" pitchFamily="18" charset="0"/>
                          <a:cs typeface="Calibri" panose="020F0502020204030204" pitchFamily="34" charset="0"/>
                        </a:rPr>
                        <a:t>Water is sprayed regularly by water tankers on main road, CHP, Ash handling area (silo area) &amp; other highly loaded area of power house </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IN" sz="1600" kern="1200" dirty="0">
                          <a:solidFill>
                            <a:srgbClr val="00B0F0"/>
                          </a:solidFill>
                          <a:latin typeface="Calibri" panose="020F0502020204030204" pitchFamily="34" charset="0"/>
                          <a:ea typeface="Times New Roman" panose="02020603050405020304" pitchFamily="18" charset="0"/>
                          <a:cs typeface="Calibri" panose="020F0502020204030204" pitchFamily="34" charset="0"/>
                        </a:rPr>
                        <a:t>To suppress coal dust dispersion, dust extraction &amp; dust suppression systems (DE &amp; DS) provided in CHP area &amp; water spraying system on conveyor belt operated continuously during the belt operation</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IN" sz="1600" kern="1200" dirty="0">
                          <a:solidFill>
                            <a:srgbClr val="00B0F0"/>
                          </a:solidFill>
                          <a:latin typeface="Calibri" panose="020F0502020204030204" pitchFamily="34" charset="0"/>
                          <a:ea typeface="Times New Roman" panose="02020603050405020304" pitchFamily="18" charset="0"/>
                          <a:cs typeface="Calibri" panose="020F0502020204030204" pitchFamily="34" charset="0"/>
                        </a:rPr>
                        <a:t>Ventilation system is provided at track hopper &amp; conveyor belt no. 21 A/B, 22 A/B &amp; 26 A/B ( working effectively)</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IN" sz="1600" kern="1200" dirty="0">
                          <a:solidFill>
                            <a:srgbClr val="00B0F0"/>
                          </a:solidFill>
                          <a:latin typeface="Calibri" panose="020F0502020204030204" pitchFamily="34" charset="0"/>
                          <a:ea typeface="Times New Roman" panose="02020603050405020304" pitchFamily="18" charset="0"/>
                          <a:cs typeface="Calibri" panose="020F0502020204030204" pitchFamily="34" charset="0"/>
                        </a:rPr>
                        <a:t>Water spray system provided in ash silo area around the loading</a:t>
                      </a:r>
                      <a:r>
                        <a:rPr lang="en-IN" sz="1600" kern="1200" dirty="0">
                          <a:solidFill>
                            <a:srgbClr val="00B0F0"/>
                          </a:solidFill>
                          <a:latin typeface="Calibri" panose="020F0502020204030204" pitchFamily="34" charset="0"/>
                          <a:ea typeface="Calibri" panose="020F0502020204030204" pitchFamily="34" charset="0"/>
                          <a:cs typeface="Calibri" panose="020F0502020204030204" pitchFamily="34" charset="0"/>
                        </a:rPr>
                        <a:t> </a:t>
                      </a:r>
                      <a:r>
                        <a:rPr lang="en-IN" sz="1600" kern="1200" dirty="0">
                          <a:solidFill>
                            <a:srgbClr val="00B0F0"/>
                          </a:solidFill>
                          <a:latin typeface="Calibri" panose="020F0502020204030204" pitchFamily="34" charset="0"/>
                          <a:ea typeface="Times New Roman" panose="02020603050405020304" pitchFamily="18" charset="0"/>
                          <a:cs typeface="Calibri" panose="020F0502020204030204" pitchFamily="34" charset="0"/>
                        </a:rPr>
                        <a:t>point of ESP Fly ash &amp; operates continuously during filling of fly ash in the bulkers</a:t>
                      </a:r>
                    </a:p>
                    <a:p>
                      <a:pPr marL="285750" marR="0" lvl="0" indent="-285750" algn="l" defTabSz="9144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en-IN" sz="1600" kern="1200" dirty="0">
                          <a:solidFill>
                            <a:srgbClr val="00B0F0"/>
                          </a:solidFill>
                          <a:latin typeface="Calibri" panose="020F0502020204030204" pitchFamily="34" charset="0"/>
                          <a:ea typeface="+mn-ea"/>
                          <a:cs typeface="Calibri" panose="020F0502020204030204" pitchFamily="34" charset="0"/>
                        </a:rPr>
                        <a:t>Enhance existing GB by planting 3 years old saplings  for open area will be moist for most part of day</a:t>
                      </a:r>
                    </a:p>
                    <a:p>
                      <a:pPr marL="285750" indent="-285750">
                        <a:lnSpc>
                          <a:spcPct val="100000"/>
                        </a:lnSpc>
                        <a:spcBef>
                          <a:spcPts val="300"/>
                        </a:spcBef>
                        <a:spcAft>
                          <a:spcPts val="0"/>
                        </a:spcAft>
                        <a:buFont typeface="Wingdings" panose="05000000000000000000" pitchFamily="2" charset="2"/>
                        <a:buChar char="Ø"/>
                      </a:pPr>
                      <a:r>
                        <a:rPr lang="en-IN" sz="1600" kern="1200" dirty="0">
                          <a:solidFill>
                            <a:srgbClr val="00B0F0"/>
                          </a:solidFill>
                          <a:latin typeface="Calibri" panose="020F0502020204030204" pitchFamily="34" charset="0"/>
                          <a:ea typeface="+mn-ea"/>
                          <a:cs typeface="Calibri" panose="020F0502020204030204" pitchFamily="34" charset="0"/>
                        </a:rPr>
                        <a:t>As part of proposed plant additional GB of 76.4 acers ( 30.92 Ha) ( shall be developed within the plant boundary there by reducing available open area. </a:t>
                      </a:r>
                      <a:endParaRPr lang="en-US" sz="1600" kern="1200" dirty="0">
                        <a:solidFill>
                          <a:srgbClr val="00B0F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143047532"/>
                  </a:ext>
                </a:extLst>
              </a:tr>
              <a:tr h="370840">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TOR iv</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No objection certificate under Forest Rights Act and whether rights of forest tribes and other forest dwellers are affected due to proposed plant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803100"/>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There  are no tribal population within the plant area hence rights of forest tribes and other forest dwellers are not affected. Online application for forest clearance for diversion of 6.171 Ha land within plant boundary is submitted  ( Proposal No: FP/ MP/ THE/ 130772/2021)</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42499429"/>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Additional TOR compliance </a:t>
            </a:r>
            <a:r>
              <a:rPr lang="en-US" sz="1200" b="1" dirty="0">
                <a:solidFill>
                  <a:schemeClr val="tx2"/>
                </a:solidFill>
                <a:latin typeface="+mj-lt"/>
              </a:rPr>
              <a:t>(2/ 7)</a:t>
            </a:r>
            <a:endParaRPr lang="en-IN" sz="1200" b="1" dirty="0">
              <a:solidFill>
                <a:schemeClr val="tx2"/>
              </a:solidFill>
              <a:latin typeface="+mj-lt"/>
            </a:endParaRPr>
          </a:p>
        </p:txBody>
      </p:sp>
      <p:sp>
        <p:nvSpPr>
          <p:cNvPr id="13" name="Right Arrow 10">
            <a:hlinkClick r:id="rId3" action="ppaction://hlinkfile"/>
            <a:extLst>
              <a:ext uri="{FF2B5EF4-FFF2-40B4-BE49-F238E27FC236}">
                <a16:creationId xmlns:a16="http://schemas.microsoft.com/office/drawing/2014/main" id="{E644CD53-D4A0-4212-841D-B302E1F137D4}"/>
              </a:ext>
            </a:extLst>
          </p:cNvPr>
          <p:cNvSpPr/>
          <p:nvPr/>
        </p:nvSpPr>
        <p:spPr>
          <a:xfrm>
            <a:off x="5486400" y="1676400"/>
            <a:ext cx="544271" cy="264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912108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Project cost of 1 X660 MW unit (Rs in Crores)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70</a:t>
            </a:fld>
            <a:endParaRPr lang="en-US" sz="1400" b="1" dirty="0">
              <a:solidFill>
                <a:schemeClr val="tx2"/>
              </a:solidFill>
              <a:latin typeface="Calibri" pitchFamily="34" charset="0"/>
              <a:cs typeface="Calibri" pitchFamily="34" charset="0"/>
            </a:endParaRPr>
          </a:p>
        </p:txBody>
      </p:sp>
      <p:sp>
        <p:nvSpPr>
          <p:cNvPr id="12" name="Right Arrow 9">
            <a:hlinkClick r:id="rId3" action="ppaction://hlinksldjump"/>
            <a:extLst>
              <a:ext uri="{FF2B5EF4-FFF2-40B4-BE49-F238E27FC236}">
                <a16:creationId xmlns:a16="http://schemas.microsoft.com/office/drawing/2014/main" id="{87F33C09-2EFA-4F12-8FB8-B1BBE9E22667}"/>
              </a:ext>
            </a:extLst>
          </p:cNvPr>
          <p:cNvSpPr/>
          <p:nvPr/>
        </p:nvSpPr>
        <p:spPr>
          <a:xfrm>
            <a:off x="437322" y="6453422"/>
            <a:ext cx="544270" cy="220077"/>
          </a:xfrm>
          <a:prstGeom prst="rightArrow">
            <a:avLst/>
          </a:prstGeom>
          <a:solidFill>
            <a:srgbClr val="00B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4" name="Table 3">
            <a:extLst>
              <a:ext uri="{FF2B5EF4-FFF2-40B4-BE49-F238E27FC236}">
                <a16:creationId xmlns:a16="http://schemas.microsoft.com/office/drawing/2014/main" id="{78A51428-D29E-4348-A85D-E33B0DD0CAF1}"/>
              </a:ext>
            </a:extLst>
          </p:cNvPr>
          <p:cNvGraphicFramePr>
            <a:graphicFrameLocks noGrp="1"/>
          </p:cNvGraphicFramePr>
          <p:nvPr>
            <p:extLst>
              <p:ext uri="{D42A27DB-BD31-4B8C-83A1-F6EECF244321}">
                <p14:modId xmlns:p14="http://schemas.microsoft.com/office/powerpoint/2010/main" val="4214957433"/>
              </p:ext>
            </p:extLst>
          </p:nvPr>
        </p:nvGraphicFramePr>
        <p:xfrm>
          <a:off x="381000" y="1356360"/>
          <a:ext cx="8229600" cy="3291840"/>
        </p:xfrm>
        <a:graphic>
          <a:graphicData uri="http://schemas.openxmlformats.org/drawingml/2006/table">
            <a:tbl>
              <a:tblPr firstRow="1" firstCol="1" bandRow="1">
                <a:tableStyleId>{5940675A-B579-460E-94D1-54222C63F5DA}</a:tableStyleId>
              </a:tblPr>
              <a:tblGrid>
                <a:gridCol w="990600">
                  <a:extLst>
                    <a:ext uri="{9D8B030D-6E8A-4147-A177-3AD203B41FA5}">
                      <a16:colId xmlns:a16="http://schemas.microsoft.com/office/drawing/2014/main" val="1217559201"/>
                    </a:ext>
                  </a:extLst>
                </a:gridCol>
                <a:gridCol w="4953000">
                  <a:extLst>
                    <a:ext uri="{9D8B030D-6E8A-4147-A177-3AD203B41FA5}">
                      <a16:colId xmlns:a16="http://schemas.microsoft.com/office/drawing/2014/main" val="565746082"/>
                    </a:ext>
                  </a:extLst>
                </a:gridCol>
                <a:gridCol w="2286000">
                  <a:extLst>
                    <a:ext uri="{9D8B030D-6E8A-4147-A177-3AD203B41FA5}">
                      <a16:colId xmlns:a16="http://schemas.microsoft.com/office/drawing/2014/main" val="4271925675"/>
                    </a:ext>
                  </a:extLst>
                </a:gridCol>
              </a:tblGrid>
              <a:tr h="167005">
                <a:tc>
                  <a:txBody>
                    <a:bodyPr/>
                    <a:lstStyle/>
                    <a:p>
                      <a:pPr algn="ctr">
                        <a:lnSpc>
                          <a:spcPct val="100000"/>
                        </a:lnSpc>
                        <a:spcBef>
                          <a:spcPts val="600"/>
                        </a:spcBef>
                        <a:spcAft>
                          <a:spcPts val="600"/>
                        </a:spcAft>
                      </a:pPr>
                      <a:r>
                        <a:rPr lang="en-US" sz="1800" b="1" dirty="0" err="1">
                          <a:solidFill>
                            <a:schemeClr val="bg1"/>
                          </a:solidFill>
                          <a:effectLst/>
                          <a:latin typeface="Calibri" panose="020F0502020204030204" pitchFamily="34" charset="0"/>
                          <a:cs typeface="Calibri" panose="020F0502020204030204" pitchFamily="34" charset="0"/>
                        </a:rPr>
                        <a:t>Sno</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just">
                        <a:lnSpc>
                          <a:spcPct val="100000"/>
                        </a:lnSpc>
                        <a:spcBef>
                          <a:spcPts val="600"/>
                        </a:spcBef>
                        <a:spcAft>
                          <a:spcPts val="600"/>
                        </a:spcAft>
                      </a:pPr>
                      <a:r>
                        <a:rPr lang="en-US" sz="1800" b="1" dirty="0">
                          <a:solidFill>
                            <a:schemeClr val="bg1"/>
                          </a:solidFill>
                          <a:effectLst/>
                          <a:latin typeface="Calibri" panose="020F0502020204030204" pitchFamily="34" charset="0"/>
                          <a:cs typeface="Calibri" panose="020F0502020204030204" pitchFamily="34" charset="0"/>
                        </a:rPr>
                        <a:t>Description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0000"/>
                        </a:lnSpc>
                        <a:spcBef>
                          <a:spcPts val="600"/>
                        </a:spcBef>
                        <a:spcAft>
                          <a:spcPts val="600"/>
                        </a:spcAft>
                      </a:pPr>
                      <a:r>
                        <a:rPr lang="en-US" sz="1800" b="1" dirty="0">
                          <a:solidFill>
                            <a:schemeClr val="bg1"/>
                          </a:solidFill>
                          <a:effectLst/>
                          <a:latin typeface="Calibri" panose="020F0502020204030204" pitchFamily="34" charset="0"/>
                          <a:cs typeface="Calibri" panose="020F0502020204030204" pitchFamily="34" charset="0"/>
                        </a:rPr>
                        <a:t>Cost (Rs. Crores)</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2550033602"/>
                  </a:ext>
                </a:extLst>
              </a:tr>
              <a:tr h="167005">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1</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Total Equipment Cost Incl. Freight &amp; Insurance</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3142.93</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3176778"/>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2</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Civil Works &amp; others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405.25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3739647"/>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3</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Erection, testing &amp; Commissioning</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245.35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43404645"/>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4</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GST</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140.45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03669606"/>
                  </a:ext>
                </a:extLst>
              </a:tr>
              <a:tr h="167005">
                <a:tc>
                  <a:txBody>
                    <a:bodyPr/>
                    <a:lstStyle/>
                    <a:p>
                      <a:pPr algn="ctr">
                        <a:lnSpc>
                          <a:spcPct val="100000"/>
                        </a:lnSpc>
                        <a:spcBef>
                          <a:spcPts val="600"/>
                        </a:spcBef>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Total works Cost (NON-EPC Cost) ( 2+3+4)</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791.05</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1137021656"/>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6</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Contingency @ 2.5% of Total works</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19.78</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03015772"/>
                  </a:ext>
                </a:extLst>
              </a:tr>
              <a:tr h="167005">
                <a:tc>
                  <a:txBody>
                    <a:bodyPr/>
                    <a:lstStyle/>
                    <a:p>
                      <a:pPr algn="ctr">
                        <a:lnSpc>
                          <a:spcPct val="100000"/>
                        </a:lnSpc>
                        <a:spcBef>
                          <a:spcPts val="600"/>
                        </a:spcBef>
                        <a:spcAft>
                          <a:spcPts val="600"/>
                        </a:spcAft>
                      </a:pPr>
                      <a:r>
                        <a:rPr lang="en-US" sz="1800" dirty="0">
                          <a:effectLst/>
                          <a:latin typeface="Calibri" panose="020F0502020204030204" pitchFamily="34" charset="0"/>
                          <a:ea typeface="Calibri" panose="020F0502020204030204" pitchFamily="34" charset="0"/>
                          <a:cs typeface="Calibri" panose="020F0502020204030204" pitchFamily="34" charset="0"/>
                        </a:rPr>
                        <a:t>7</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Sub Total (EPC&amp; NON-EPC Cost) ( 1+5+6)</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3953.76</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3983765925"/>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8</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Other costs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127.36</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99098880"/>
                  </a:ext>
                </a:extLst>
              </a:tr>
              <a:tr h="167005">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9</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Project cost excluding IDC &amp; Financing costs (</a:t>
                      </a:r>
                      <a:r>
                        <a:rPr lang="en-US" sz="1800" kern="1200" dirty="0">
                          <a:solidFill>
                            <a:schemeClr val="tx1"/>
                          </a:solidFill>
                          <a:effectLst/>
                          <a:latin typeface="Calibri" panose="020F0502020204030204" pitchFamily="34" charset="0"/>
                          <a:ea typeface="+mn-ea"/>
                          <a:cs typeface="Calibri" panose="020F0502020204030204" pitchFamily="34" charset="0"/>
                        </a:rPr>
                        <a:t>7+8</a:t>
                      </a:r>
                      <a:r>
                        <a:rPr lang="en-US" sz="1800" dirty="0">
                          <a:effectLst/>
                          <a:latin typeface="Calibri" panose="020F0502020204030204" pitchFamily="34" charset="0"/>
                          <a:cs typeface="Calibri" panose="020F0502020204030204" pitchFamily="34" charset="0"/>
                        </a:rPr>
                        <a:t>)</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4081.13</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92563888"/>
                  </a:ext>
                </a:extLst>
              </a:tr>
              <a:tr h="167005">
                <a:tc>
                  <a:txBody>
                    <a:bodyPr/>
                    <a:lstStyle/>
                    <a:p>
                      <a:pPr algn="ctr">
                        <a:lnSpc>
                          <a:spcPct val="100000"/>
                        </a:lnSpc>
                        <a:spcBef>
                          <a:spcPts val="600"/>
                        </a:spcBef>
                        <a:spcAft>
                          <a:spcPts val="600"/>
                        </a:spcAft>
                      </a:pPr>
                      <a:r>
                        <a:rPr lang="en-US" sz="1800">
                          <a:effectLst/>
                          <a:latin typeface="Calibri" panose="020F0502020204030204" pitchFamily="34" charset="0"/>
                          <a:cs typeface="Calibri" panose="020F0502020204030204" pitchFamily="34" charset="0"/>
                        </a:rPr>
                        <a:t>10</a:t>
                      </a:r>
                      <a:endParaRPr lang="en-IN"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IDC &amp; Financing Cost</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0000"/>
                        </a:lnSpc>
                        <a:spcBef>
                          <a:spcPts val="600"/>
                        </a:spcBef>
                        <a:spcAft>
                          <a:spcPts val="600"/>
                        </a:spcAft>
                      </a:pPr>
                      <a:r>
                        <a:rPr lang="en-US" sz="1800" dirty="0">
                          <a:effectLst/>
                          <a:latin typeface="Calibri" panose="020F0502020204030204" pitchFamily="34" charset="0"/>
                          <a:cs typeface="Calibri" panose="020F0502020204030204" pitchFamily="34" charset="0"/>
                        </a:rPr>
                        <a:t>584.74</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42007091"/>
                  </a:ext>
                </a:extLst>
              </a:tr>
              <a:tr h="167005">
                <a:tc>
                  <a:txBody>
                    <a:bodyPr/>
                    <a:lstStyle/>
                    <a:p>
                      <a:pPr algn="ctr">
                        <a:lnSpc>
                          <a:spcPct val="100000"/>
                        </a:lnSpc>
                        <a:spcBef>
                          <a:spcPts val="600"/>
                        </a:spcBef>
                        <a:spcAft>
                          <a:spcPts val="6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11</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tc>
                  <a:txBody>
                    <a:bodyPr/>
                    <a:lstStyle/>
                    <a:p>
                      <a:pPr algn="just">
                        <a:lnSpc>
                          <a:spcPct val="100000"/>
                        </a:lnSpc>
                        <a:spcBef>
                          <a:spcPts val="600"/>
                        </a:spcBef>
                        <a:spcAft>
                          <a:spcPts val="600"/>
                        </a:spcAft>
                      </a:pPr>
                      <a:r>
                        <a:rPr lang="en-US" sz="1800" b="1" dirty="0">
                          <a:effectLst/>
                          <a:latin typeface="Calibri" panose="020F0502020204030204" pitchFamily="34" charset="0"/>
                          <a:cs typeface="Calibri" panose="020F0502020204030204" pitchFamily="34" charset="0"/>
                        </a:rPr>
                        <a:t>Total Project cost   </a:t>
                      </a:r>
                      <a:r>
                        <a:rPr lang="en-US" sz="1800" b="0" dirty="0">
                          <a:effectLst/>
                          <a:latin typeface="Calibri" panose="020F0502020204030204" pitchFamily="34" charset="0"/>
                          <a:cs typeface="Calibri" panose="020F0502020204030204" pitchFamily="34" charset="0"/>
                        </a:rPr>
                        <a:t>(</a:t>
                      </a:r>
                      <a:r>
                        <a:rPr lang="en-US" sz="1800" b="0" kern="1200" dirty="0">
                          <a:solidFill>
                            <a:schemeClr val="tx1"/>
                          </a:solidFill>
                          <a:effectLst/>
                          <a:latin typeface="Calibri" panose="020F0502020204030204" pitchFamily="34" charset="0"/>
                          <a:ea typeface="+mn-ea"/>
                          <a:cs typeface="Calibri" panose="020F0502020204030204" pitchFamily="34" charset="0"/>
                        </a:rPr>
                        <a:t>9+10)</a:t>
                      </a:r>
                      <a:endParaRPr lang="en-IN" sz="1800" b="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solidFill>
                      <a:schemeClr val="accent1">
                        <a:lumMod val="20000"/>
                        <a:lumOff val="80000"/>
                      </a:schemeClr>
                    </a:solidFill>
                  </a:tcPr>
                </a:tc>
                <a:tc>
                  <a:txBody>
                    <a:bodyPr/>
                    <a:lstStyle/>
                    <a:p>
                      <a:pPr algn="ctr">
                        <a:lnSpc>
                          <a:spcPct val="100000"/>
                        </a:lnSpc>
                        <a:spcBef>
                          <a:spcPts val="600"/>
                        </a:spcBef>
                        <a:spcAft>
                          <a:spcPts val="600"/>
                        </a:spcAft>
                      </a:pPr>
                      <a:r>
                        <a:rPr lang="en-US" sz="1800" b="1" dirty="0">
                          <a:effectLst/>
                          <a:latin typeface="Calibri" panose="020F0502020204030204" pitchFamily="34" charset="0"/>
                          <a:cs typeface="Calibri" panose="020F0502020204030204" pitchFamily="34" charset="0"/>
                        </a:rPr>
                        <a:t>4665.87</a:t>
                      </a:r>
                      <a:endParaRPr lang="en-IN"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77362720"/>
                  </a:ext>
                </a:extLst>
              </a:tr>
            </a:tbl>
          </a:graphicData>
        </a:graphic>
      </p:graphicFrame>
    </p:spTree>
    <p:extLst>
      <p:ext uri="{BB962C8B-B14F-4D97-AF65-F5344CB8AC3E}">
        <p14:creationId xmlns:p14="http://schemas.microsoft.com/office/powerpoint/2010/main" val="41154683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EMP cost of project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71</a:t>
            </a:fld>
            <a:endParaRPr lang="en-US" sz="1400" b="1" dirty="0">
              <a:solidFill>
                <a:schemeClr val="tx2"/>
              </a:solidFill>
              <a:latin typeface="Calibri" pitchFamily="34" charset="0"/>
              <a:cs typeface="Calibri" pitchFamily="34" charset="0"/>
            </a:endParaRPr>
          </a:p>
        </p:txBody>
      </p:sp>
      <p:sp>
        <p:nvSpPr>
          <p:cNvPr id="12" name="Right Arrow 9">
            <a:hlinkClick r:id="rId3" action="ppaction://hlinksldjump"/>
            <a:extLst>
              <a:ext uri="{FF2B5EF4-FFF2-40B4-BE49-F238E27FC236}">
                <a16:creationId xmlns:a16="http://schemas.microsoft.com/office/drawing/2014/main" id="{87F33C09-2EFA-4F12-8FB8-B1BBE9E22667}"/>
              </a:ext>
            </a:extLst>
          </p:cNvPr>
          <p:cNvSpPr/>
          <p:nvPr/>
        </p:nvSpPr>
        <p:spPr>
          <a:xfrm>
            <a:off x="794665" y="567123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4" name="Table 3">
            <a:extLst>
              <a:ext uri="{FF2B5EF4-FFF2-40B4-BE49-F238E27FC236}">
                <a16:creationId xmlns:a16="http://schemas.microsoft.com/office/drawing/2014/main" id="{43893CC4-A55F-4BB3-B767-7A4DDA3F96CF}"/>
              </a:ext>
            </a:extLst>
          </p:cNvPr>
          <p:cNvGraphicFramePr>
            <a:graphicFrameLocks noGrp="1"/>
          </p:cNvGraphicFramePr>
          <p:nvPr>
            <p:extLst>
              <p:ext uri="{D42A27DB-BD31-4B8C-83A1-F6EECF244321}">
                <p14:modId xmlns:p14="http://schemas.microsoft.com/office/powerpoint/2010/main" val="3068680825"/>
              </p:ext>
            </p:extLst>
          </p:nvPr>
        </p:nvGraphicFramePr>
        <p:xfrm>
          <a:off x="533399" y="685800"/>
          <a:ext cx="6924487" cy="4589455"/>
        </p:xfrm>
        <a:graphic>
          <a:graphicData uri="http://schemas.openxmlformats.org/drawingml/2006/table">
            <a:tbl>
              <a:tblPr firstRow="1" firstCol="1" bandRow="1">
                <a:tableStyleId>{5940675A-B579-460E-94D1-54222C63F5DA}</a:tableStyleId>
              </a:tblPr>
              <a:tblGrid>
                <a:gridCol w="1207759">
                  <a:extLst>
                    <a:ext uri="{9D8B030D-6E8A-4147-A177-3AD203B41FA5}">
                      <a16:colId xmlns:a16="http://schemas.microsoft.com/office/drawing/2014/main" val="1003705521"/>
                    </a:ext>
                  </a:extLst>
                </a:gridCol>
                <a:gridCol w="4589486">
                  <a:extLst>
                    <a:ext uri="{9D8B030D-6E8A-4147-A177-3AD203B41FA5}">
                      <a16:colId xmlns:a16="http://schemas.microsoft.com/office/drawing/2014/main" val="120909389"/>
                    </a:ext>
                  </a:extLst>
                </a:gridCol>
                <a:gridCol w="1127242">
                  <a:extLst>
                    <a:ext uri="{9D8B030D-6E8A-4147-A177-3AD203B41FA5}">
                      <a16:colId xmlns:a16="http://schemas.microsoft.com/office/drawing/2014/main" val="2353452102"/>
                    </a:ext>
                  </a:extLst>
                </a:gridCol>
              </a:tblGrid>
              <a:tr h="531774">
                <a:tc>
                  <a:txBody>
                    <a:bodyPr/>
                    <a:lstStyle/>
                    <a:p>
                      <a:pPr algn="ctr">
                        <a:lnSpc>
                          <a:spcPct val="115000"/>
                        </a:lnSpc>
                        <a:spcAft>
                          <a:spcPts val="0"/>
                        </a:spcAft>
                      </a:pPr>
                      <a:r>
                        <a:rPr lang="en-US" sz="1600" b="1" dirty="0">
                          <a:solidFill>
                            <a:schemeClr val="bg1"/>
                          </a:solidFill>
                          <a:effectLst/>
                          <a:latin typeface="Calibri" panose="020F0502020204030204" pitchFamily="34" charset="0"/>
                          <a:cs typeface="Calibri" panose="020F0502020204030204" pitchFamily="34" charset="0"/>
                        </a:rPr>
                        <a:t>Attribute</a:t>
                      </a:r>
                      <a:endParaRPr lang="en-IN" sz="1600" b="1" dirty="0">
                        <a:solidFill>
                          <a:schemeClr val="bg1"/>
                        </a:solidFill>
                        <a:effectLst/>
                        <a:latin typeface="Calibri" panose="020F0502020204030204" pitchFamily="34" charset="0"/>
                        <a:cs typeface="Calibri" panose="020F0502020204030204" pitchFamily="34" charset="0"/>
                      </a:endParaRPr>
                    </a:p>
                  </a:txBody>
                  <a:tcPr marL="16468" marR="16468" marT="0" marB="0" anchor="ctr">
                    <a:solidFill>
                      <a:schemeClr val="accent1"/>
                    </a:solidFill>
                  </a:tcPr>
                </a:tc>
                <a:tc>
                  <a:txBody>
                    <a:bodyPr/>
                    <a:lstStyle/>
                    <a:p>
                      <a:pPr algn="ctr">
                        <a:lnSpc>
                          <a:spcPct val="115000"/>
                        </a:lnSpc>
                        <a:spcAft>
                          <a:spcPts val="0"/>
                        </a:spcAft>
                      </a:pPr>
                      <a:r>
                        <a:rPr lang="en-US" sz="1600" b="1" dirty="0">
                          <a:solidFill>
                            <a:schemeClr val="bg1"/>
                          </a:solidFill>
                          <a:effectLst/>
                          <a:latin typeface="Calibri" panose="020F0502020204030204" pitchFamily="34" charset="0"/>
                          <a:cs typeface="Calibri" panose="020F0502020204030204" pitchFamily="34" charset="0"/>
                        </a:rPr>
                        <a:t>Particulars</a:t>
                      </a:r>
                      <a:endParaRPr lang="en-IN" sz="1600" b="1" dirty="0">
                        <a:solidFill>
                          <a:schemeClr val="bg1"/>
                        </a:solidFill>
                        <a:effectLst/>
                        <a:latin typeface="Calibri" panose="020F0502020204030204" pitchFamily="34" charset="0"/>
                        <a:cs typeface="Calibri" panose="020F0502020204030204" pitchFamily="34" charset="0"/>
                      </a:endParaRPr>
                    </a:p>
                  </a:txBody>
                  <a:tcPr marL="16468" marR="16468" marT="0" marB="0" anchor="ctr">
                    <a:solidFill>
                      <a:schemeClr val="accent1"/>
                    </a:solidFill>
                  </a:tcPr>
                </a:tc>
                <a:tc>
                  <a:txBody>
                    <a:bodyPr/>
                    <a:lstStyle/>
                    <a:p>
                      <a:pPr algn="ctr">
                        <a:lnSpc>
                          <a:spcPct val="115000"/>
                        </a:lnSpc>
                        <a:spcAft>
                          <a:spcPts val="0"/>
                        </a:spcAft>
                      </a:pPr>
                      <a:r>
                        <a:rPr lang="en-US" sz="1600" b="1" dirty="0">
                          <a:solidFill>
                            <a:schemeClr val="bg1"/>
                          </a:solidFill>
                          <a:effectLst/>
                          <a:latin typeface="Calibri" panose="020F0502020204030204" pitchFamily="34" charset="0"/>
                          <a:cs typeface="Calibri" panose="020F0502020204030204" pitchFamily="34" charset="0"/>
                        </a:rPr>
                        <a:t>Cost (in Rs. Crores)</a:t>
                      </a:r>
                      <a:endParaRPr lang="en-IN" sz="1600" b="1" dirty="0">
                        <a:solidFill>
                          <a:schemeClr val="bg1"/>
                        </a:solidFill>
                        <a:effectLst/>
                        <a:latin typeface="Calibri" panose="020F0502020204030204" pitchFamily="34" charset="0"/>
                        <a:cs typeface="Calibri" panose="020F0502020204030204" pitchFamily="34" charset="0"/>
                      </a:endParaRPr>
                    </a:p>
                  </a:txBody>
                  <a:tcPr marL="16468" marR="16468" marT="0" marB="0" anchor="ctr">
                    <a:solidFill>
                      <a:schemeClr val="accent1"/>
                    </a:solidFill>
                  </a:tcPr>
                </a:tc>
                <a:extLst>
                  <a:ext uri="{0D108BD9-81ED-4DB2-BD59-A6C34878D82A}">
                    <a16:rowId xmlns:a16="http://schemas.microsoft.com/office/drawing/2014/main" val="52089352"/>
                  </a:ext>
                </a:extLst>
              </a:tr>
              <a:tr h="249557">
                <a:tc rowSpan="5">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Air</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Chimney and chimney elevator</a:t>
                      </a:r>
                      <a:endParaRPr lang="en-IN" sz="1600" dirty="0">
                        <a:effectLst/>
                        <a:latin typeface="Calibri" panose="020F0502020204030204" pitchFamily="34" charset="0"/>
                        <a:cs typeface="Calibri" panose="020F0502020204030204" pitchFamily="34" charset="0"/>
                      </a:endParaRPr>
                    </a:p>
                  </a:txBody>
                  <a:tcPr marL="16468" marR="16468" marT="0" marB="0" anchor="b"/>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16.50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939083534"/>
                  </a:ext>
                </a:extLst>
              </a:tr>
              <a:tr h="278368">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Electrostatic precipitators  (ESP) </a:t>
                      </a:r>
                      <a:endParaRPr lang="en-IN" sz="1600" dirty="0">
                        <a:effectLst/>
                        <a:latin typeface="Calibri" panose="020F0502020204030204" pitchFamily="34" charset="0"/>
                        <a:cs typeface="Calibri" panose="020F0502020204030204" pitchFamily="34" charset="0"/>
                      </a:endParaRPr>
                    </a:p>
                  </a:txBody>
                  <a:tcPr marL="16468" marR="16468" marT="0" marB="0" anchor="b"/>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120.00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4059221648"/>
                  </a:ext>
                </a:extLst>
              </a:tr>
              <a:tr h="285599">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Flue-Gas Desulfurization (</a:t>
                      </a:r>
                      <a:r>
                        <a:rPr lang="en-US" sz="1600" dirty="0" err="1">
                          <a:effectLst/>
                          <a:latin typeface="Calibri" panose="020F0502020204030204" pitchFamily="34" charset="0"/>
                          <a:cs typeface="Calibri" panose="020F0502020204030204" pitchFamily="34" charset="0"/>
                        </a:rPr>
                        <a:t>FGD</a:t>
                      </a:r>
                      <a:r>
                        <a:rPr lang="en-US" sz="1600" dirty="0">
                          <a:effectLst/>
                          <a:latin typeface="Calibri" panose="020F0502020204030204" pitchFamily="34" charset="0"/>
                          <a:cs typeface="Calibri" panose="020F0502020204030204" pitchFamily="34" charset="0"/>
                        </a:rPr>
                        <a:t>)</a:t>
                      </a:r>
                      <a:endParaRPr lang="en-IN" sz="1600" dirty="0">
                        <a:effectLst/>
                        <a:latin typeface="Calibri" panose="020F0502020204030204" pitchFamily="34" charset="0"/>
                        <a:cs typeface="Calibri" panose="020F0502020204030204" pitchFamily="34" charset="0"/>
                      </a:endParaRPr>
                    </a:p>
                  </a:txBody>
                  <a:tcPr marL="16468" marR="16468" marT="0" marB="0" anchor="b"/>
                </a:tc>
                <a:tc>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231.00</a:t>
                      </a:r>
                      <a:endParaRPr lang="en-IN" sz="160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1341650689"/>
                  </a:ext>
                </a:extLst>
              </a:tr>
              <a:tr h="278368">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Selective Nitrogen Catalytic Reduction (</a:t>
                      </a:r>
                      <a:r>
                        <a:rPr lang="en-US" sz="1600" dirty="0" err="1">
                          <a:effectLst/>
                          <a:latin typeface="Calibri" panose="020F0502020204030204" pitchFamily="34" charset="0"/>
                          <a:cs typeface="Calibri" panose="020F0502020204030204" pitchFamily="34" charset="0"/>
                        </a:rPr>
                        <a:t>SNCR</a:t>
                      </a:r>
                      <a:r>
                        <a:rPr lang="en-US" sz="1600" dirty="0">
                          <a:effectLst/>
                          <a:latin typeface="Calibri" panose="020F0502020204030204" pitchFamily="34" charset="0"/>
                          <a:cs typeface="Calibri" panose="020F0502020204030204" pitchFamily="34" charset="0"/>
                        </a:rPr>
                        <a:t>) </a:t>
                      </a:r>
                      <a:endParaRPr lang="en-IN" sz="1600" dirty="0">
                        <a:effectLst/>
                        <a:latin typeface="Calibri" panose="020F0502020204030204" pitchFamily="34" charset="0"/>
                        <a:cs typeface="Calibri" panose="020F0502020204030204" pitchFamily="34" charset="0"/>
                      </a:endParaRPr>
                    </a:p>
                  </a:txBody>
                  <a:tcPr marL="16468" marR="16468" marT="0" marB="0" anchor="b"/>
                </a:tc>
                <a:tc>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279.00</a:t>
                      </a:r>
                      <a:endParaRPr lang="en-IN" sz="160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2527008700"/>
                  </a:ext>
                </a:extLst>
              </a:tr>
              <a:tr h="199054">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Dust extraction / dust suppression system </a:t>
                      </a:r>
                      <a:endParaRPr lang="en-IN" sz="1600" dirty="0">
                        <a:effectLst/>
                        <a:latin typeface="Calibri" panose="020F0502020204030204" pitchFamily="34" charset="0"/>
                        <a:cs typeface="Calibri" panose="020F0502020204030204" pitchFamily="34" charset="0"/>
                      </a:endParaRPr>
                    </a:p>
                  </a:txBody>
                  <a:tcPr marL="16468" marR="16468" marT="0" marB="0" anchor="b"/>
                </a:tc>
                <a:tc>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4.00</a:t>
                      </a:r>
                      <a:endParaRPr lang="en-IN" sz="160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1328857801"/>
                  </a:ext>
                </a:extLst>
              </a:tr>
              <a:tr h="249557">
                <a:tc rowSpan="5">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Water</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Raw water treatment – </a:t>
                      </a:r>
                      <a:r>
                        <a:rPr lang="en-US" sz="1600" dirty="0" err="1">
                          <a:effectLst/>
                          <a:latin typeface="Calibri" panose="020F0502020204030204" pitchFamily="34" charset="0"/>
                          <a:cs typeface="Calibri" panose="020F0502020204030204" pitchFamily="34" charset="0"/>
                        </a:rPr>
                        <a:t>Clariflocculator</a:t>
                      </a:r>
                      <a:r>
                        <a:rPr lang="en-US" sz="1600" dirty="0">
                          <a:effectLst/>
                          <a:latin typeface="Calibri" panose="020F0502020204030204" pitchFamily="34" charset="0"/>
                          <a:cs typeface="Calibri" panose="020F0502020204030204" pitchFamily="34" charset="0"/>
                        </a:rPr>
                        <a:t> &amp; DM plant</a:t>
                      </a:r>
                      <a:endParaRPr lang="en-IN" sz="1600" dirty="0">
                        <a:effectLst/>
                        <a:latin typeface="Calibri" panose="020F0502020204030204" pitchFamily="34" charset="0"/>
                        <a:cs typeface="Calibri" panose="020F0502020204030204" pitchFamily="34" charset="0"/>
                      </a:endParaRPr>
                    </a:p>
                  </a:txBody>
                  <a:tcPr marL="16468" marR="16468" marT="0" marB="0"/>
                </a:tc>
                <a:tc>
                  <a:txBody>
                    <a:bodyPr/>
                    <a:lstStyle/>
                    <a:p>
                      <a:pPr algn="ctr">
                        <a:lnSpc>
                          <a:spcPct val="115000"/>
                        </a:lnSpc>
                      </a:pPr>
                      <a:r>
                        <a:rPr lang="en-US" sz="1600">
                          <a:effectLst/>
                          <a:latin typeface="Calibri" panose="020F0502020204030204" pitchFamily="34" charset="0"/>
                          <a:cs typeface="Calibri" panose="020F0502020204030204" pitchFamily="34" charset="0"/>
                        </a:rPr>
                        <a:t>15.00</a:t>
                      </a:r>
                      <a:endParaRPr lang="en-IN" sz="1600">
                        <a:effectLst/>
                        <a:latin typeface="Calibri" panose="020F0502020204030204" pitchFamily="34" charset="0"/>
                        <a:cs typeface="Calibri" panose="020F0502020204030204" pitchFamily="34" charset="0"/>
                      </a:endParaRPr>
                    </a:p>
                  </a:txBody>
                  <a:tcPr marL="16468" marR="16468" marT="0" marB="0"/>
                </a:tc>
                <a:extLst>
                  <a:ext uri="{0D108BD9-81ED-4DB2-BD59-A6C34878D82A}">
                    <a16:rowId xmlns:a16="http://schemas.microsoft.com/office/drawing/2014/main" val="1030468410"/>
                  </a:ext>
                </a:extLst>
              </a:tr>
              <a:tr h="249557">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Cooling tower – ACC &amp; aux. (Aux. CT)  ACC: 21</a:t>
                      </a:r>
                      <a:endParaRPr lang="en-IN" sz="1600" dirty="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21.00</a:t>
                      </a:r>
                      <a:endParaRPr lang="en-IN" sz="160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4178266215"/>
                  </a:ext>
                </a:extLst>
              </a:tr>
              <a:tr h="199054">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Effluent Treatment Plant (</a:t>
                      </a:r>
                      <a:r>
                        <a:rPr lang="en-US" sz="1600" dirty="0" err="1">
                          <a:effectLst/>
                          <a:latin typeface="Calibri" panose="020F0502020204030204" pitchFamily="34" charset="0"/>
                          <a:cs typeface="Calibri" panose="020F0502020204030204" pitchFamily="34" charset="0"/>
                        </a:rPr>
                        <a:t>ETP</a:t>
                      </a:r>
                      <a:r>
                        <a:rPr lang="en-US" sz="1600" dirty="0">
                          <a:effectLst/>
                          <a:latin typeface="Calibri" panose="020F0502020204030204" pitchFamily="34" charset="0"/>
                          <a:cs typeface="Calibri" panose="020F0502020204030204" pitchFamily="34" charset="0"/>
                        </a:rPr>
                        <a:t>)</a:t>
                      </a:r>
                      <a:endParaRPr lang="en-IN" sz="1600" dirty="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7.00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1814339661"/>
                  </a:ext>
                </a:extLst>
              </a:tr>
              <a:tr h="199054">
                <a:tc vMerge="1">
                  <a:txBody>
                    <a:bodyPr/>
                    <a:lstStyle/>
                    <a:p>
                      <a:endParaRPr lang="en-IN"/>
                    </a:p>
                  </a:txBody>
                  <a:tcPr/>
                </a:tc>
                <a:tc>
                  <a:txBody>
                    <a:bodyPr/>
                    <a:lstStyle/>
                    <a:p>
                      <a:pPr>
                        <a:lnSpc>
                          <a:spcPct val="115000"/>
                        </a:lnSpc>
                        <a:spcAft>
                          <a:spcPts val="0"/>
                        </a:spcAft>
                      </a:pPr>
                      <a:r>
                        <a:rPr lang="en-US" sz="1600">
                          <a:effectLst/>
                          <a:latin typeface="Calibri" panose="020F0502020204030204" pitchFamily="34" charset="0"/>
                          <a:cs typeface="Calibri" panose="020F0502020204030204" pitchFamily="34" charset="0"/>
                        </a:rPr>
                        <a:t>Drainage, sanitary , sewage system (STP)</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5.00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619156568"/>
                  </a:ext>
                </a:extLst>
              </a:tr>
              <a:tr h="199054">
                <a:tc vMerge="1">
                  <a:txBody>
                    <a:bodyPr/>
                    <a:lstStyle/>
                    <a:p>
                      <a:endParaRPr lang="en-IN"/>
                    </a:p>
                  </a:txBody>
                  <a:tcPr/>
                </a:tc>
                <a:tc>
                  <a:txBody>
                    <a:bodyPr/>
                    <a:lstStyle/>
                    <a:p>
                      <a:pPr>
                        <a:lnSpc>
                          <a:spcPct val="115000"/>
                        </a:lnSpc>
                        <a:spcAft>
                          <a:spcPts val="0"/>
                        </a:spcAft>
                      </a:pPr>
                      <a:r>
                        <a:rPr lang="en-US" sz="1600">
                          <a:effectLst/>
                          <a:latin typeface="Calibri" panose="020F0502020204030204" pitchFamily="34" charset="0"/>
                          <a:cs typeface="Calibri" panose="020F0502020204030204" pitchFamily="34" charset="0"/>
                        </a:rPr>
                        <a:t>Roof top rain water harvesting system </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1.00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2303228768"/>
                  </a:ext>
                </a:extLst>
              </a:tr>
              <a:tr h="249557">
                <a:tc rowSpan="2">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Ash </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nSpc>
                          <a:spcPct val="115000"/>
                        </a:lnSpc>
                        <a:spcAft>
                          <a:spcPts val="0"/>
                        </a:spcAft>
                      </a:pPr>
                      <a:r>
                        <a:rPr lang="en-US" sz="1600">
                          <a:effectLst/>
                          <a:latin typeface="Calibri" panose="020F0502020204030204" pitchFamily="34" charset="0"/>
                          <a:cs typeface="Calibri" panose="020F0502020204030204" pitchFamily="34" charset="0"/>
                        </a:rPr>
                        <a:t>Ash handling plant</a:t>
                      </a:r>
                      <a:endParaRPr lang="en-IN" sz="1600">
                        <a:effectLst/>
                        <a:latin typeface="Calibri" panose="020F0502020204030204" pitchFamily="34" charset="0"/>
                        <a:cs typeface="Calibri" panose="020F0502020204030204" pitchFamily="34" charset="0"/>
                      </a:endParaRPr>
                    </a:p>
                  </a:txBody>
                  <a:tcPr marL="16468" marR="16468" marT="0" marB="0"/>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55.00</a:t>
                      </a:r>
                      <a:endParaRPr lang="en-IN" sz="1600" dirty="0">
                        <a:effectLst/>
                        <a:latin typeface="Calibri" panose="020F0502020204030204" pitchFamily="34" charset="0"/>
                        <a:cs typeface="Calibri" panose="020F0502020204030204" pitchFamily="34" charset="0"/>
                      </a:endParaRPr>
                    </a:p>
                  </a:txBody>
                  <a:tcPr marL="16468" marR="16468" marT="0" marB="0"/>
                </a:tc>
                <a:extLst>
                  <a:ext uri="{0D108BD9-81ED-4DB2-BD59-A6C34878D82A}">
                    <a16:rowId xmlns:a16="http://schemas.microsoft.com/office/drawing/2014/main" val="3339056699"/>
                  </a:ext>
                </a:extLst>
              </a:tr>
              <a:tr h="249557">
                <a:tc vMerge="1">
                  <a:txBody>
                    <a:bodyPr/>
                    <a:lstStyle/>
                    <a:p>
                      <a:endParaRPr lang="en-IN"/>
                    </a:p>
                  </a:txBody>
                  <a:tcPr/>
                </a:tc>
                <a:tc>
                  <a:txBody>
                    <a:bodyPr/>
                    <a:lstStyle/>
                    <a:p>
                      <a:pPr>
                        <a:lnSpc>
                          <a:spcPct val="115000"/>
                        </a:lnSpc>
                        <a:spcAft>
                          <a:spcPts val="0"/>
                        </a:spcAft>
                      </a:pPr>
                      <a:r>
                        <a:rPr lang="en-US" sz="1600" dirty="0">
                          <a:effectLst/>
                          <a:latin typeface="Calibri" panose="020F0502020204030204" pitchFamily="34" charset="0"/>
                          <a:cs typeface="Calibri" panose="020F0502020204030204" pitchFamily="34" charset="0"/>
                        </a:rPr>
                        <a:t>Ash water recycling </a:t>
                      </a:r>
                      <a:endParaRPr lang="en-IN" sz="1600" dirty="0">
                        <a:effectLst/>
                        <a:latin typeface="Calibri" panose="020F0502020204030204" pitchFamily="34" charset="0"/>
                        <a:cs typeface="Calibri" panose="020F0502020204030204" pitchFamily="34" charset="0"/>
                      </a:endParaRPr>
                    </a:p>
                  </a:txBody>
                  <a:tcPr marL="16468" marR="16468" marT="0" marB="0"/>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10.00</a:t>
                      </a:r>
                      <a:endParaRPr lang="en-IN" sz="1600" dirty="0">
                        <a:effectLst/>
                        <a:latin typeface="Calibri" panose="020F0502020204030204" pitchFamily="34" charset="0"/>
                        <a:cs typeface="Calibri" panose="020F0502020204030204" pitchFamily="34" charset="0"/>
                      </a:endParaRPr>
                    </a:p>
                  </a:txBody>
                  <a:tcPr marL="16468" marR="16468" marT="0" marB="0"/>
                </a:tc>
                <a:extLst>
                  <a:ext uri="{0D108BD9-81ED-4DB2-BD59-A6C34878D82A}">
                    <a16:rowId xmlns:a16="http://schemas.microsoft.com/office/drawing/2014/main" val="3747202947"/>
                  </a:ext>
                </a:extLst>
              </a:tr>
              <a:tr h="199054">
                <a:tc rowSpan="2">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Others</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nSpc>
                          <a:spcPct val="115000"/>
                        </a:lnSpc>
                        <a:spcAft>
                          <a:spcPts val="0"/>
                        </a:spcAft>
                      </a:pPr>
                      <a:r>
                        <a:rPr lang="en-US" sz="1600">
                          <a:effectLst/>
                          <a:latin typeface="Calibri" panose="020F0502020204030204" pitchFamily="34" charset="0"/>
                          <a:cs typeface="Calibri" panose="020F0502020204030204" pitchFamily="34" charset="0"/>
                        </a:rPr>
                        <a:t>Pollution monitoring  equipment</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2.50</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2971715865"/>
                  </a:ext>
                </a:extLst>
              </a:tr>
              <a:tr h="199054">
                <a:tc vMerge="1">
                  <a:txBody>
                    <a:bodyPr/>
                    <a:lstStyle/>
                    <a:p>
                      <a:endParaRPr lang="en-IN"/>
                    </a:p>
                  </a:txBody>
                  <a:tcPr/>
                </a:tc>
                <a:tc>
                  <a:txBody>
                    <a:bodyPr/>
                    <a:lstStyle/>
                    <a:p>
                      <a:pPr>
                        <a:lnSpc>
                          <a:spcPct val="115000"/>
                        </a:lnSpc>
                        <a:spcAft>
                          <a:spcPts val="0"/>
                        </a:spcAft>
                      </a:pPr>
                      <a:r>
                        <a:rPr lang="en-US" sz="1600">
                          <a:effectLst/>
                          <a:latin typeface="Calibri" panose="020F0502020204030204" pitchFamily="34" charset="0"/>
                          <a:cs typeface="Calibri" panose="020F0502020204030204" pitchFamily="34" charset="0"/>
                        </a:rPr>
                        <a:t>Greenbelt development, afforestation, etc.</a:t>
                      </a:r>
                      <a:endParaRPr lang="en-IN" sz="1600">
                        <a:effectLst/>
                        <a:latin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dirty="0">
                          <a:effectLst/>
                          <a:latin typeface="Calibri" panose="020F0502020204030204" pitchFamily="34" charset="0"/>
                          <a:cs typeface="Calibri" panose="020F0502020204030204" pitchFamily="34" charset="0"/>
                        </a:rPr>
                        <a:t>1.75</a:t>
                      </a:r>
                      <a:endParaRPr lang="en-IN" sz="1600" dirty="0">
                        <a:effectLst/>
                        <a:latin typeface="Calibri" panose="020F0502020204030204" pitchFamily="34" charset="0"/>
                        <a:cs typeface="Calibri" panose="020F0502020204030204" pitchFamily="34" charset="0"/>
                      </a:endParaRPr>
                    </a:p>
                  </a:txBody>
                  <a:tcPr marL="16468" marR="16468" marT="0" marB="0" anchor="ctr"/>
                </a:tc>
                <a:extLst>
                  <a:ext uri="{0D108BD9-81ED-4DB2-BD59-A6C34878D82A}">
                    <a16:rowId xmlns:a16="http://schemas.microsoft.com/office/drawing/2014/main" val="85490547"/>
                  </a:ext>
                </a:extLst>
              </a:tr>
              <a:tr h="299832">
                <a:tc>
                  <a:txBody>
                    <a:bodyPr/>
                    <a:lstStyle/>
                    <a:p>
                      <a:pPr algn="ctr">
                        <a:lnSpc>
                          <a:spcPct val="115000"/>
                        </a:lnSpc>
                        <a:spcAft>
                          <a:spcPts val="0"/>
                        </a:spcAft>
                      </a:pPr>
                      <a:r>
                        <a:rPr lang="en-US" sz="1600">
                          <a:effectLst/>
                          <a:latin typeface="Calibri" panose="020F0502020204030204" pitchFamily="34" charset="0"/>
                          <a:cs typeface="Calibri" panose="020F0502020204030204" pitchFamily="34" charset="0"/>
                        </a:rPr>
                        <a:t>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Total </a:t>
                      </a:r>
                      <a:endParaRPr lang="en-IN" sz="1600" b="1" dirty="0">
                        <a:effectLst/>
                        <a:latin typeface="Calibri" panose="020F0502020204030204" pitchFamily="34" charset="0"/>
                        <a:ea typeface="Calibri" panose="020F0502020204030204" pitchFamily="34" charset="0"/>
                        <a:cs typeface="Calibri" panose="020F0502020204030204" pitchFamily="34" charset="0"/>
                      </a:endParaRPr>
                    </a:p>
                  </a:txBody>
                  <a:tcPr marL="16468" marR="16468" marT="0" marB="0" anchor="ctr"/>
                </a:tc>
                <a:tc>
                  <a:txBody>
                    <a:bodyPr/>
                    <a:lstStyle/>
                    <a:p>
                      <a:pPr algn="ctr">
                        <a:lnSpc>
                          <a:spcPct val="115000"/>
                        </a:lnSpc>
                        <a:spcAft>
                          <a:spcPts val="0"/>
                        </a:spcAft>
                      </a:pPr>
                      <a:r>
                        <a:rPr lang="en-US" sz="1600" b="1" dirty="0">
                          <a:effectLst/>
                          <a:latin typeface="Calibri" panose="020F0502020204030204" pitchFamily="34" charset="0"/>
                          <a:cs typeface="Calibri" panose="020F0502020204030204" pitchFamily="34" charset="0"/>
                        </a:rPr>
                        <a:t>768.75</a:t>
                      </a:r>
                      <a:endParaRPr lang="en-IN" sz="1600" b="1" dirty="0">
                        <a:effectLst/>
                        <a:latin typeface="Calibri" panose="020F0502020204030204" pitchFamily="34" charset="0"/>
                        <a:ea typeface="Calibri" panose="020F0502020204030204" pitchFamily="34" charset="0"/>
                        <a:cs typeface="Calibri" panose="020F0502020204030204" pitchFamily="34" charset="0"/>
                      </a:endParaRPr>
                    </a:p>
                  </a:txBody>
                  <a:tcPr marL="16468" marR="16468" marT="0" marB="0"/>
                </a:tc>
                <a:extLst>
                  <a:ext uri="{0D108BD9-81ED-4DB2-BD59-A6C34878D82A}">
                    <a16:rowId xmlns:a16="http://schemas.microsoft.com/office/drawing/2014/main" val="3058801651"/>
                  </a:ext>
                </a:extLst>
              </a:tr>
            </a:tbl>
          </a:graphicData>
        </a:graphic>
      </p:graphicFrame>
      <p:sp>
        <p:nvSpPr>
          <p:cNvPr id="3" name="TextBox 2">
            <a:extLst>
              <a:ext uri="{FF2B5EF4-FFF2-40B4-BE49-F238E27FC236}">
                <a16:creationId xmlns:a16="http://schemas.microsoft.com/office/drawing/2014/main" id="{22B6FD0D-C479-4361-B74C-BC03E2BE994E}"/>
              </a:ext>
            </a:extLst>
          </p:cNvPr>
          <p:cNvSpPr txBox="1"/>
          <p:nvPr/>
        </p:nvSpPr>
        <p:spPr>
          <a:xfrm>
            <a:off x="609600" y="5943600"/>
            <a:ext cx="1076513" cy="276999"/>
          </a:xfrm>
          <a:prstGeom prst="rect">
            <a:avLst/>
          </a:prstGeom>
          <a:noFill/>
        </p:spPr>
        <p:txBody>
          <a:bodyPr wrap="none" rtlCol="0">
            <a:spAutoFit/>
          </a:bodyPr>
          <a:lstStyle/>
          <a:p>
            <a:r>
              <a:rPr lang="en-US" sz="1200" dirty="0"/>
              <a:t>Back to TOR Q</a:t>
            </a:r>
            <a:endParaRPr lang="en-IN" sz="1200" dirty="0"/>
          </a:p>
        </p:txBody>
      </p:sp>
    </p:spTree>
    <p:extLst>
      <p:ext uri="{BB962C8B-B14F-4D97-AF65-F5344CB8AC3E}">
        <p14:creationId xmlns:p14="http://schemas.microsoft.com/office/powerpoint/2010/main" val="374295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92939C5-C783-4415-8456-FA8057B4BC05}"/>
              </a:ext>
            </a:extLst>
          </p:cNvPr>
          <p:cNvGraphicFramePr>
            <a:graphicFrameLocks noGrp="1"/>
          </p:cNvGraphicFramePr>
          <p:nvPr>
            <p:extLst>
              <p:ext uri="{D42A27DB-BD31-4B8C-83A1-F6EECF244321}">
                <p14:modId xmlns:p14="http://schemas.microsoft.com/office/powerpoint/2010/main" val="537216483"/>
              </p:ext>
            </p:extLst>
          </p:nvPr>
        </p:nvGraphicFramePr>
        <p:xfrm>
          <a:off x="228600" y="636012"/>
          <a:ext cx="8458199" cy="5429884"/>
        </p:xfrm>
        <a:graphic>
          <a:graphicData uri="http://schemas.openxmlformats.org/drawingml/2006/table">
            <a:tbl>
              <a:tblPr firstRow="1" firstCol="1" bandRow="1">
                <a:tableStyleId>{5940675A-B579-460E-94D1-54222C63F5DA}</a:tableStyleId>
              </a:tblPr>
              <a:tblGrid>
                <a:gridCol w="1713779">
                  <a:extLst>
                    <a:ext uri="{9D8B030D-6E8A-4147-A177-3AD203B41FA5}">
                      <a16:colId xmlns:a16="http://schemas.microsoft.com/office/drawing/2014/main" val="3300976594"/>
                    </a:ext>
                  </a:extLst>
                </a:gridCol>
                <a:gridCol w="3342754">
                  <a:extLst>
                    <a:ext uri="{9D8B030D-6E8A-4147-A177-3AD203B41FA5}">
                      <a16:colId xmlns:a16="http://schemas.microsoft.com/office/drawing/2014/main" val="2702475926"/>
                    </a:ext>
                  </a:extLst>
                </a:gridCol>
                <a:gridCol w="2482298">
                  <a:extLst>
                    <a:ext uri="{9D8B030D-6E8A-4147-A177-3AD203B41FA5}">
                      <a16:colId xmlns:a16="http://schemas.microsoft.com/office/drawing/2014/main" val="608717602"/>
                    </a:ext>
                  </a:extLst>
                </a:gridCol>
                <a:gridCol w="919368">
                  <a:extLst>
                    <a:ext uri="{9D8B030D-6E8A-4147-A177-3AD203B41FA5}">
                      <a16:colId xmlns:a16="http://schemas.microsoft.com/office/drawing/2014/main" val="3192935393"/>
                    </a:ext>
                  </a:extLst>
                </a:gridCol>
              </a:tblGrid>
              <a:tr h="240638">
                <a:tc>
                  <a:txBody>
                    <a:bodyPr/>
                    <a:lstStyle/>
                    <a:p>
                      <a:pPr algn="ctr">
                        <a:lnSpc>
                          <a:spcPct val="115000"/>
                        </a:lnSpc>
                        <a:spcAft>
                          <a:spcPts val="0"/>
                        </a:spcAft>
                      </a:pPr>
                      <a:r>
                        <a:rPr lang="en-US" sz="1200" b="1" dirty="0">
                          <a:solidFill>
                            <a:schemeClr val="bg1"/>
                          </a:solidFill>
                          <a:effectLst/>
                        </a:rPr>
                        <a:t>Activities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Details</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Frequency</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solidFill>
                      <a:schemeClr val="accent1"/>
                    </a:solidFill>
                  </a:tcPr>
                </a:tc>
                <a:tc>
                  <a:txBody>
                    <a:bodyPr/>
                    <a:lstStyle/>
                    <a:p>
                      <a:pPr algn="ctr">
                        <a:lnSpc>
                          <a:spcPct val="115000"/>
                        </a:lnSpc>
                        <a:spcAft>
                          <a:spcPts val="0"/>
                        </a:spcAft>
                      </a:pPr>
                      <a:r>
                        <a:rPr lang="en-US" sz="1200" b="1" dirty="0">
                          <a:solidFill>
                            <a:schemeClr val="bg1"/>
                          </a:solidFill>
                          <a:effectLst/>
                        </a:rPr>
                        <a:t>Total amount</a:t>
                      </a:r>
                      <a:endParaRPr lang="en-IN"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solidFill>
                      <a:schemeClr val="accent1"/>
                    </a:solidFill>
                  </a:tcPr>
                </a:tc>
                <a:extLst>
                  <a:ext uri="{0D108BD9-81ED-4DB2-BD59-A6C34878D82A}">
                    <a16:rowId xmlns:a16="http://schemas.microsoft.com/office/drawing/2014/main" val="2966147269"/>
                  </a:ext>
                </a:extLst>
              </a:tr>
              <a:tr h="377164">
                <a:tc>
                  <a:txBody>
                    <a:bodyPr/>
                    <a:lstStyle/>
                    <a:p>
                      <a:pPr>
                        <a:lnSpc>
                          <a:spcPct val="115000"/>
                        </a:lnSpc>
                        <a:spcAft>
                          <a:spcPts val="0"/>
                        </a:spcAft>
                      </a:pPr>
                      <a:r>
                        <a:rPr lang="en-US" sz="1200" dirty="0">
                          <a:effectLst/>
                        </a:rPr>
                        <a:t>Health checkups &amp; Medical facilities </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Health checkup at nearby villages &amp; distribution of medicines to needy</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Once a quarter  in villages in core zone &amp; needy villages in other zones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2.7</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249465356"/>
                  </a:ext>
                </a:extLst>
              </a:tr>
              <a:tr h="377164">
                <a:tc>
                  <a:txBody>
                    <a:bodyPr/>
                    <a:lstStyle/>
                    <a:p>
                      <a:pPr>
                        <a:lnSpc>
                          <a:spcPct val="115000"/>
                        </a:lnSpc>
                        <a:spcAft>
                          <a:spcPts val="0"/>
                        </a:spcAft>
                      </a:pPr>
                      <a:r>
                        <a:rPr lang="en-US" sz="1200" dirty="0">
                          <a:effectLst/>
                        </a:rPr>
                        <a:t>Rainwater harvesting pits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Technical &amp; financial assistance for rain water harvesting pits in villages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Need based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947063081"/>
                  </a:ext>
                </a:extLst>
              </a:tr>
              <a:tr h="377164">
                <a:tc>
                  <a:txBody>
                    <a:bodyPr/>
                    <a:lstStyle/>
                    <a:p>
                      <a:pPr>
                        <a:lnSpc>
                          <a:spcPct val="115000"/>
                        </a:lnSpc>
                        <a:spcAft>
                          <a:spcPts val="0"/>
                        </a:spcAft>
                      </a:pPr>
                      <a:r>
                        <a:rPr lang="en-US" sz="1200" dirty="0">
                          <a:effectLst/>
                        </a:rPr>
                        <a:t>Installation of hand pumps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Hand pump &amp; community water filter units in nearby villages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Need based</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3146486930"/>
                  </a:ext>
                </a:extLst>
              </a:tr>
              <a:tr h="377164">
                <a:tc>
                  <a:txBody>
                    <a:bodyPr/>
                    <a:lstStyle/>
                    <a:p>
                      <a:pPr>
                        <a:lnSpc>
                          <a:spcPct val="115000"/>
                        </a:lnSpc>
                        <a:spcAft>
                          <a:spcPts val="0"/>
                        </a:spcAft>
                      </a:pPr>
                      <a:r>
                        <a:rPr lang="en-US" sz="1200" dirty="0">
                          <a:effectLst/>
                        </a:rPr>
                        <a:t>Installation of solar lights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Solar street lights will be installed in project area villages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Need based</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3574051347"/>
                  </a:ext>
                </a:extLst>
              </a:tr>
              <a:tr h="762431">
                <a:tc>
                  <a:txBody>
                    <a:bodyPr/>
                    <a:lstStyle/>
                    <a:p>
                      <a:pPr>
                        <a:lnSpc>
                          <a:spcPct val="115000"/>
                        </a:lnSpc>
                        <a:spcAft>
                          <a:spcPts val="0"/>
                        </a:spcAft>
                      </a:pPr>
                      <a:r>
                        <a:rPr lang="en-US" sz="1200">
                          <a:effectLst/>
                        </a:rPr>
                        <a:t>Infrastructure development of schools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Modernization of class rooms, provision of potable drinking water and improving sanitation, distribution of school dress and stationary in local Government schools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Need based</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dirty="0">
                          <a:effectLst/>
                        </a:rPr>
                        <a:t>2.5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339530829"/>
                  </a:ext>
                </a:extLst>
              </a:tr>
              <a:tr h="505586">
                <a:tc>
                  <a:txBody>
                    <a:bodyPr/>
                    <a:lstStyle/>
                    <a:p>
                      <a:pPr>
                        <a:lnSpc>
                          <a:spcPct val="115000"/>
                        </a:lnSpc>
                        <a:spcAft>
                          <a:spcPts val="0"/>
                        </a:spcAft>
                      </a:pPr>
                      <a:r>
                        <a:rPr lang="en-US" sz="1200">
                          <a:effectLst/>
                        </a:rPr>
                        <a:t>Plantation drives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Identified blocks of degraded forests, schools and community building in the project area</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Once in six months in project area</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3187913133"/>
                  </a:ext>
                </a:extLst>
              </a:tr>
              <a:tr h="762431">
                <a:tc>
                  <a:txBody>
                    <a:bodyPr/>
                    <a:lstStyle/>
                    <a:p>
                      <a:pPr>
                        <a:lnSpc>
                          <a:spcPct val="115000"/>
                        </a:lnSpc>
                        <a:spcAft>
                          <a:spcPts val="0"/>
                        </a:spcAft>
                      </a:pPr>
                      <a:r>
                        <a:rPr lang="en-US" sz="1200">
                          <a:effectLst/>
                        </a:rPr>
                        <a:t>Construction of community toilets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A total of 5 toilets will be constructed for the community use in the needy villages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5 villages will be targeted in the project area. SBM-Rural funding of Rs. 65,000/- for each community toilet will be mobilized. </a:t>
                      </a:r>
                      <a:r>
                        <a:rPr lang="en-US" sz="1200" dirty="0" err="1">
                          <a:effectLst/>
                        </a:rPr>
                        <a:t>O&amp;M</a:t>
                      </a:r>
                      <a:r>
                        <a:rPr lang="en-US" sz="1200" dirty="0">
                          <a:effectLst/>
                        </a:rPr>
                        <a:t> will be provided for first 3 years</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284449673"/>
                  </a:ext>
                </a:extLst>
              </a:tr>
              <a:tr h="377164">
                <a:tc>
                  <a:txBody>
                    <a:bodyPr/>
                    <a:lstStyle/>
                    <a:p>
                      <a:pPr>
                        <a:lnSpc>
                          <a:spcPct val="115000"/>
                        </a:lnSpc>
                        <a:spcAft>
                          <a:spcPts val="0"/>
                        </a:spcAft>
                      </a:pPr>
                      <a:r>
                        <a:rPr lang="en-US" sz="1200">
                          <a:effectLst/>
                        </a:rPr>
                        <a:t>Vocational education training program</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Identified youth for nearby villages to  be trained in job oriented courses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Half yearly one batch</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a:effectLst/>
                        </a:rPr>
                        <a:t>1.5</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3741649932"/>
                  </a:ext>
                </a:extLst>
              </a:tr>
              <a:tr h="248741">
                <a:tc>
                  <a:txBody>
                    <a:bodyPr/>
                    <a:lstStyle/>
                    <a:p>
                      <a:pPr>
                        <a:lnSpc>
                          <a:spcPct val="115000"/>
                        </a:lnSpc>
                        <a:spcAft>
                          <a:spcPts val="0"/>
                        </a:spcAft>
                      </a:pPr>
                      <a:r>
                        <a:rPr lang="en-US" sz="1200">
                          <a:effectLst/>
                        </a:rPr>
                        <a:t>Strengthening agriculture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a:effectLst/>
                        </a:rPr>
                        <a:t>Enhancement of infrastructure in local mandis / markets</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nSpc>
                          <a:spcPct val="115000"/>
                        </a:lnSpc>
                        <a:spcAft>
                          <a:spcPts val="0"/>
                        </a:spcAft>
                      </a:pPr>
                      <a:r>
                        <a:rPr lang="en-US" sz="1200" dirty="0">
                          <a:effectLst/>
                        </a:rPr>
                        <a:t>Once in a quarter/ Need based</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tc>
                <a:tc>
                  <a:txBody>
                    <a:bodyPr/>
                    <a:lstStyle/>
                    <a:p>
                      <a:pPr algn="ctr">
                        <a:lnSpc>
                          <a:spcPct val="115000"/>
                        </a:lnSpc>
                        <a:spcAft>
                          <a:spcPts val="0"/>
                        </a:spcAft>
                      </a:pPr>
                      <a:r>
                        <a:rPr lang="en-US" sz="1200" dirty="0">
                          <a:effectLst/>
                        </a:rPr>
                        <a:t>1.5</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575035359"/>
                  </a:ext>
                </a:extLst>
              </a:tr>
              <a:tr h="120319">
                <a:tc>
                  <a:txBody>
                    <a:bodyPr/>
                    <a:lstStyle/>
                    <a:p>
                      <a:pPr>
                        <a:lnSpc>
                          <a:spcPct val="115000"/>
                        </a:lnSpc>
                        <a:spcAft>
                          <a:spcPts val="0"/>
                        </a:spcAft>
                      </a:pPr>
                      <a:r>
                        <a:rPr lang="en-US" sz="1200">
                          <a:effectLst/>
                        </a:rPr>
                        <a:t> </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tc gridSpan="2">
                  <a:txBody>
                    <a:bodyPr/>
                    <a:lstStyle/>
                    <a:p>
                      <a:pPr algn="ctr">
                        <a:lnSpc>
                          <a:spcPct val="115000"/>
                        </a:lnSpc>
                        <a:spcAft>
                          <a:spcPts val="0"/>
                        </a:spcAft>
                      </a:pPr>
                      <a:r>
                        <a:rPr lang="en-US" sz="1200">
                          <a:effectLst/>
                        </a:rPr>
                        <a:t>Total</a:t>
                      </a:r>
                      <a:endParaRPr lang="en-IN" sz="120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tc hMerge="1">
                  <a:txBody>
                    <a:bodyPr/>
                    <a:lstStyle/>
                    <a:p>
                      <a:endParaRPr lang="en-IN"/>
                    </a:p>
                  </a:txBody>
                  <a:tcPr/>
                </a:tc>
                <a:tc>
                  <a:txBody>
                    <a:bodyPr/>
                    <a:lstStyle/>
                    <a:p>
                      <a:pPr algn="ctr">
                        <a:lnSpc>
                          <a:spcPct val="115000"/>
                        </a:lnSpc>
                        <a:spcAft>
                          <a:spcPts val="0"/>
                        </a:spcAft>
                      </a:pPr>
                      <a:r>
                        <a:rPr lang="en-US" sz="1200" dirty="0">
                          <a:effectLst/>
                        </a:rPr>
                        <a:t>15.7</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41877" marR="41877" marT="0" marB="0" anchor="ctr"/>
                </a:tc>
                <a:extLst>
                  <a:ext uri="{0D108BD9-81ED-4DB2-BD59-A6C34878D82A}">
                    <a16:rowId xmlns:a16="http://schemas.microsoft.com/office/drawing/2014/main" val="2220961419"/>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err="1">
                <a:solidFill>
                  <a:schemeClr val="tx2"/>
                </a:solidFill>
                <a:latin typeface="+mj-lt"/>
              </a:rPr>
              <a:t>CER</a:t>
            </a:r>
            <a:r>
              <a:rPr lang="en-US" sz="2400" b="1" dirty="0">
                <a:solidFill>
                  <a:schemeClr val="tx2"/>
                </a:solidFill>
                <a:latin typeface="+mj-lt"/>
              </a:rPr>
              <a:t> activities and budget allocation in crores  </a:t>
            </a:r>
            <a:endParaRPr lang="en-IN" sz="24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72</a:t>
            </a:fld>
            <a:endParaRPr lang="en-US" sz="1400" b="1" dirty="0">
              <a:solidFill>
                <a:schemeClr val="tx2"/>
              </a:solidFill>
              <a:latin typeface="Calibri" pitchFamily="34" charset="0"/>
              <a:cs typeface="Calibri" pitchFamily="34" charset="0"/>
            </a:endParaRPr>
          </a:p>
        </p:txBody>
      </p:sp>
      <p:sp>
        <p:nvSpPr>
          <p:cNvPr id="12" name="Right Arrow 9">
            <a:hlinkClick r:id="rId3" action="ppaction://hlinksldjump"/>
            <a:extLst>
              <a:ext uri="{FF2B5EF4-FFF2-40B4-BE49-F238E27FC236}">
                <a16:creationId xmlns:a16="http://schemas.microsoft.com/office/drawing/2014/main" id="{87F33C09-2EFA-4F12-8FB8-B1BBE9E22667}"/>
              </a:ext>
            </a:extLst>
          </p:cNvPr>
          <p:cNvSpPr/>
          <p:nvPr/>
        </p:nvSpPr>
        <p:spPr>
          <a:xfrm>
            <a:off x="457200" y="6400800"/>
            <a:ext cx="544270" cy="220077"/>
          </a:xfrm>
          <a:prstGeom prst="rightArrow">
            <a:avLst/>
          </a:prstGeom>
          <a:solidFill>
            <a:srgbClr val="00B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56920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5"/>
            <a:ext cx="8839200" cy="489365"/>
          </a:xfrm>
          <a:prstGeom prst="rect">
            <a:avLst/>
          </a:prstGeom>
        </p:spPr>
        <p:txBody>
          <a:bodyPr wrap="square" anchor="ctr">
            <a:spAutoFit/>
          </a:bodyPr>
          <a:lstStyle/>
          <a:p>
            <a:pPr algn="ctr">
              <a:lnSpc>
                <a:spcPct val="114000"/>
              </a:lnSpc>
            </a:pPr>
            <a:r>
              <a:rPr lang="en-US" sz="2400" b="1" dirty="0">
                <a:solidFill>
                  <a:schemeClr val="tx2"/>
                </a:solidFill>
                <a:latin typeface="+mj-lt"/>
              </a:rPr>
              <a:t>Greenbelt development action plan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73</a:t>
            </a:fld>
            <a:endParaRPr lang="en-US" sz="1400" b="1" dirty="0">
              <a:solidFill>
                <a:schemeClr val="tx2"/>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5310EBDB-DA77-4CE1-ACFF-35C1E7950497}"/>
              </a:ext>
            </a:extLst>
          </p:cNvPr>
          <p:cNvGraphicFramePr>
            <a:graphicFrameLocks noGrp="1"/>
          </p:cNvGraphicFramePr>
          <p:nvPr>
            <p:extLst>
              <p:ext uri="{D42A27DB-BD31-4B8C-83A1-F6EECF244321}">
                <p14:modId xmlns:p14="http://schemas.microsoft.com/office/powerpoint/2010/main" val="583433229"/>
              </p:ext>
            </p:extLst>
          </p:nvPr>
        </p:nvGraphicFramePr>
        <p:xfrm>
          <a:off x="304800" y="4603362"/>
          <a:ext cx="8229610" cy="1416438"/>
        </p:xfrm>
        <a:graphic>
          <a:graphicData uri="http://schemas.openxmlformats.org/drawingml/2006/table">
            <a:tbl>
              <a:tblPr firstRow="1" firstCol="1" bandRow="1">
                <a:tableStyleId>{5940675A-B579-460E-94D1-54222C63F5DA}</a:tableStyleId>
              </a:tblPr>
              <a:tblGrid>
                <a:gridCol w="975365">
                  <a:extLst>
                    <a:ext uri="{9D8B030D-6E8A-4147-A177-3AD203B41FA5}">
                      <a16:colId xmlns:a16="http://schemas.microsoft.com/office/drawing/2014/main" val="1529415386"/>
                    </a:ext>
                  </a:extLst>
                </a:gridCol>
                <a:gridCol w="2488648">
                  <a:extLst>
                    <a:ext uri="{9D8B030D-6E8A-4147-A177-3AD203B41FA5}">
                      <a16:colId xmlns:a16="http://schemas.microsoft.com/office/drawing/2014/main" val="3752097374"/>
                    </a:ext>
                  </a:extLst>
                </a:gridCol>
                <a:gridCol w="1793792">
                  <a:extLst>
                    <a:ext uri="{9D8B030D-6E8A-4147-A177-3AD203B41FA5}">
                      <a16:colId xmlns:a16="http://schemas.microsoft.com/office/drawing/2014/main" val="2751905393"/>
                    </a:ext>
                  </a:extLst>
                </a:gridCol>
                <a:gridCol w="1905000">
                  <a:extLst>
                    <a:ext uri="{9D8B030D-6E8A-4147-A177-3AD203B41FA5}">
                      <a16:colId xmlns:a16="http://schemas.microsoft.com/office/drawing/2014/main" val="2040754491"/>
                    </a:ext>
                  </a:extLst>
                </a:gridCol>
                <a:gridCol w="1066805">
                  <a:extLst>
                    <a:ext uri="{9D8B030D-6E8A-4147-A177-3AD203B41FA5}">
                      <a16:colId xmlns:a16="http://schemas.microsoft.com/office/drawing/2014/main" val="4247657897"/>
                    </a:ext>
                  </a:extLst>
                </a:gridCol>
              </a:tblGrid>
              <a:tr h="327191">
                <a:tc rowSpan="2">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S. No</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tc rowSpan="2">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Phase</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tc gridSpan="3">
                  <a:txBody>
                    <a:bodyPr/>
                    <a:lstStyle/>
                    <a:p>
                      <a:pPr algn="ctr">
                        <a:lnSpc>
                          <a:spcPct val="115000"/>
                        </a:lnSpc>
                        <a:spcAft>
                          <a:spcPts val="0"/>
                        </a:spcAft>
                      </a:pPr>
                      <a:r>
                        <a:rPr lang="en-US" sz="1800" b="1">
                          <a:solidFill>
                            <a:schemeClr val="bg1"/>
                          </a:solidFill>
                          <a:effectLst/>
                          <a:latin typeface="Calibri" panose="020F0502020204030204" pitchFamily="34" charset="0"/>
                          <a:cs typeface="Calibri" panose="020F0502020204030204" pitchFamily="34" charset="0"/>
                        </a:rPr>
                        <a:t>Number of Employees</a:t>
                      </a:r>
                      <a:endParaRPr lang="en-IN" sz="18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46377054"/>
                  </a:ext>
                </a:extLst>
              </a:tr>
              <a:tr h="327191">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Permanent</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tc>
                  <a:txBody>
                    <a:bodyPr/>
                    <a:lstStyle/>
                    <a:p>
                      <a:pPr algn="ctr">
                        <a:lnSpc>
                          <a:spcPct val="115000"/>
                        </a:lnSpc>
                        <a:spcAft>
                          <a:spcPts val="0"/>
                        </a:spcAft>
                      </a:pPr>
                      <a:r>
                        <a:rPr lang="en-US" sz="1800" b="1" dirty="0">
                          <a:solidFill>
                            <a:schemeClr val="bg1"/>
                          </a:solidFill>
                          <a:effectLst/>
                          <a:latin typeface="Calibri" panose="020F0502020204030204" pitchFamily="34" charset="0"/>
                          <a:cs typeface="Calibri" panose="020F0502020204030204" pitchFamily="34" charset="0"/>
                        </a:rPr>
                        <a:t>On-Contract</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tc>
                  <a:txBody>
                    <a:bodyPr/>
                    <a:lstStyle/>
                    <a:p>
                      <a:pPr algn="ctr">
                        <a:lnSpc>
                          <a:spcPct val="115000"/>
                        </a:lnSpc>
                        <a:spcAft>
                          <a:spcPts val="0"/>
                        </a:spcAft>
                      </a:pPr>
                      <a:r>
                        <a:rPr lang="en-US" sz="1400" b="1" dirty="0">
                          <a:solidFill>
                            <a:schemeClr val="bg1"/>
                          </a:solidFill>
                          <a:effectLst/>
                          <a:latin typeface="Calibri" panose="020F0502020204030204" pitchFamily="34" charset="0"/>
                          <a:cs typeface="Calibri" panose="020F0502020204030204" pitchFamily="34" charset="0"/>
                        </a:rPr>
                        <a:t>Total</a:t>
                      </a:r>
                      <a:endParaRPr lang="en-IN"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54" marR="68554" marT="0" marB="0">
                    <a:solidFill>
                      <a:schemeClr val="accent1"/>
                    </a:solidFill>
                  </a:tcPr>
                </a:tc>
                <a:extLst>
                  <a:ext uri="{0D108BD9-81ED-4DB2-BD59-A6C34878D82A}">
                    <a16:rowId xmlns:a16="http://schemas.microsoft.com/office/drawing/2014/main" val="3227798103"/>
                  </a:ext>
                </a:extLst>
              </a:tr>
              <a:tr h="251901">
                <a:tc>
                  <a:txBody>
                    <a:bodyPr/>
                    <a:lstStyle/>
                    <a:p>
                      <a:pPr algn="ct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1</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Construction Phase </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tc>
                <a:tc>
                  <a:txBody>
                    <a:bodyPr/>
                    <a:lstStyle/>
                    <a:p>
                      <a:pPr algn="ct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100</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gn="ct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3000</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nSpc>
                          <a:spcPct val="100000"/>
                        </a:lnSpc>
                        <a:spcAft>
                          <a:spcPts val="0"/>
                        </a:spcAft>
                      </a:pPr>
                      <a:r>
                        <a:rPr lang="en-US" sz="1800">
                          <a:solidFill>
                            <a:srgbClr val="008000"/>
                          </a:solidFill>
                          <a:effectLst/>
                          <a:latin typeface="Calibri" panose="020F0502020204030204" pitchFamily="34" charset="0"/>
                          <a:cs typeface="Calibri" panose="020F0502020204030204" pitchFamily="34" charset="0"/>
                        </a:rPr>
                        <a:t>3100</a:t>
                      </a:r>
                      <a:endParaRPr lang="en-IN" sz="180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extLst>
                  <a:ext uri="{0D108BD9-81ED-4DB2-BD59-A6C34878D82A}">
                    <a16:rowId xmlns:a16="http://schemas.microsoft.com/office/drawing/2014/main" val="234659519"/>
                  </a:ext>
                </a:extLst>
              </a:tr>
              <a:tr h="251901">
                <a:tc>
                  <a:txBody>
                    <a:bodyPr/>
                    <a:lstStyle/>
                    <a:p>
                      <a:pPr algn="ctr">
                        <a:lnSpc>
                          <a:spcPct val="100000"/>
                        </a:lnSpc>
                        <a:spcAft>
                          <a:spcPts val="0"/>
                        </a:spcAft>
                      </a:pPr>
                      <a:r>
                        <a:rPr lang="en-US" sz="1800">
                          <a:solidFill>
                            <a:srgbClr val="008000"/>
                          </a:solidFill>
                          <a:effectLst/>
                          <a:latin typeface="Calibri" panose="020F0502020204030204" pitchFamily="34" charset="0"/>
                          <a:cs typeface="Calibri" panose="020F0502020204030204" pitchFamily="34" charset="0"/>
                        </a:rPr>
                        <a:t>2</a:t>
                      </a:r>
                      <a:endParaRPr lang="en-IN" sz="180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Operation Phase </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tc>
                <a:tc>
                  <a:txBody>
                    <a:bodyPr/>
                    <a:lstStyle/>
                    <a:p>
                      <a:pPr algn="ct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200</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gn="ct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200</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a:txBody>
                    <a:bodyPr/>
                    <a:lstStyle/>
                    <a:p>
                      <a:pPr>
                        <a:lnSpc>
                          <a:spcPct val="100000"/>
                        </a:lnSpc>
                        <a:spcAft>
                          <a:spcPts val="0"/>
                        </a:spcAft>
                      </a:pPr>
                      <a:r>
                        <a:rPr lang="en-US" sz="1800" dirty="0">
                          <a:solidFill>
                            <a:srgbClr val="008000"/>
                          </a:solidFill>
                          <a:effectLst/>
                          <a:latin typeface="Calibri" panose="020F0502020204030204" pitchFamily="34" charset="0"/>
                          <a:cs typeface="Calibri" panose="020F0502020204030204" pitchFamily="34" charset="0"/>
                        </a:rPr>
                        <a:t>400*</a:t>
                      </a:r>
                      <a:endParaRPr lang="en-IN" sz="18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extLst>
                  <a:ext uri="{0D108BD9-81ED-4DB2-BD59-A6C34878D82A}">
                    <a16:rowId xmlns:a16="http://schemas.microsoft.com/office/drawing/2014/main" val="3102108657"/>
                  </a:ext>
                </a:extLst>
              </a:tr>
              <a:tr h="213416">
                <a:tc gridSpan="5">
                  <a:txBody>
                    <a:bodyPr/>
                    <a:lstStyle/>
                    <a:p>
                      <a:pPr>
                        <a:lnSpc>
                          <a:spcPct val="100000"/>
                        </a:lnSpc>
                        <a:spcAft>
                          <a:spcPts val="0"/>
                        </a:spcAft>
                      </a:pPr>
                      <a:r>
                        <a:rPr lang="en-US" sz="1200" dirty="0">
                          <a:solidFill>
                            <a:srgbClr val="008000"/>
                          </a:solidFill>
                          <a:effectLst/>
                          <a:latin typeface="Calibri" panose="020F0502020204030204" pitchFamily="34" charset="0"/>
                          <a:cs typeface="Calibri" panose="020F0502020204030204" pitchFamily="34" charset="0"/>
                        </a:rPr>
                        <a:t>* Additional manpower requirement will be about 150 people out of 400 required </a:t>
                      </a:r>
                      <a:endParaRPr lang="en-IN" sz="1200" dirty="0">
                        <a:solidFill>
                          <a:srgbClr val="008000"/>
                        </a:solidFill>
                        <a:effectLst/>
                        <a:latin typeface="Calibri" panose="020F0502020204030204" pitchFamily="34" charset="0"/>
                        <a:ea typeface="Arial" panose="020B0604020202020204" pitchFamily="34" charset="0"/>
                        <a:cs typeface="Calibri" panose="020F0502020204030204" pitchFamily="34" charset="0"/>
                      </a:endParaRPr>
                    </a:p>
                  </a:txBody>
                  <a:tcPr marL="68554" marR="68554"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37386457"/>
                  </a:ext>
                </a:extLst>
              </a:tr>
            </a:tbl>
          </a:graphicData>
        </a:graphic>
      </p:graphicFrame>
      <p:sp>
        <p:nvSpPr>
          <p:cNvPr id="11" name="Rectangle 10">
            <a:extLst>
              <a:ext uri="{FF2B5EF4-FFF2-40B4-BE49-F238E27FC236}">
                <a16:creationId xmlns:a16="http://schemas.microsoft.com/office/drawing/2014/main" id="{A7629B68-2E45-47D0-AC14-7DD44676DAB0}"/>
              </a:ext>
            </a:extLst>
          </p:cNvPr>
          <p:cNvSpPr/>
          <p:nvPr/>
        </p:nvSpPr>
        <p:spPr>
          <a:xfrm rot="16200000">
            <a:off x="4560240" y="-118440"/>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AF8EC76-6787-4EF8-813C-C542C23D328A}"/>
              </a:ext>
            </a:extLst>
          </p:cNvPr>
          <p:cNvSpPr/>
          <p:nvPr/>
        </p:nvSpPr>
        <p:spPr>
          <a:xfrm>
            <a:off x="2895600" y="3775078"/>
            <a:ext cx="2753959" cy="492122"/>
          </a:xfrm>
          <a:prstGeom prst="rect">
            <a:avLst/>
          </a:prstGeom>
        </p:spPr>
        <p:txBody>
          <a:bodyPr wrap="none">
            <a:spAutoFit/>
          </a:bodyPr>
          <a:lstStyle/>
          <a:p>
            <a:pPr algn="ctr">
              <a:lnSpc>
                <a:spcPct val="115000"/>
              </a:lnSpc>
              <a:spcBef>
                <a:spcPts val="600"/>
              </a:spcBef>
              <a:spcAft>
                <a:spcPts val="600"/>
              </a:spcAft>
            </a:pPr>
            <a:r>
              <a:rPr lang="en-US" sz="2400" b="1" dirty="0">
                <a:solidFill>
                  <a:schemeClr val="tx2"/>
                </a:solidFill>
                <a:latin typeface="+mj-lt"/>
              </a:rPr>
              <a:t>Manpower required</a:t>
            </a:r>
            <a:endParaRPr lang="en-IN" sz="2400" b="1" dirty="0">
              <a:solidFill>
                <a:schemeClr val="tx2"/>
              </a:solidFill>
              <a:latin typeface="+mj-lt"/>
            </a:endParaRPr>
          </a:p>
        </p:txBody>
      </p:sp>
      <p:sp>
        <p:nvSpPr>
          <p:cNvPr id="8" name="TextBox 7">
            <a:extLst>
              <a:ext uri="{FF2B5EF4-FFF2-40B4-BE49-F238E27FC236}">
                <a16:creationId xmlns:a16="http://schemas.microsoft.com/office/drawing/2014/main" id="{FD03D0BA-0983-4E60-AFC6-80AA2363E05C}"/>
              </a:ext>
            </a:extLst>
          </p:cNvPr>
          <p:cNvSpPr txBox="1"/>
          <p:nvPr/>
        </p:nvSpPr>
        <p:spPr>
          <a:xfrm>
            <a:off x="291944" y="1151414"/>
            <a:ext cx="8547256" cy="2353786"/>
          </a:xfrm>
          <a:prstGeom prst="rect">
            <a:avLst/>
          </a:prstGeom>
          <a:noFill/>
        </p:spPr>
        <p:txBody>
          <a:bodyPr wrap="square" rtlCol="0">
            <a:spAutoFit/>
          </a:bodyPr>
          <a:lstStyle/>
          <a:p>
            <a:pPr marL="28575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Green belt to be developed in 76.40 Ac / 30.92 Ha (34%)</a:t>
            </a:r>
          </a:p>
          <a:p>
            <a:pPr marL="28575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About 61 thousand plants will be planted in GB</a:t>
            </a:r>
          </a:p>
          <a:p>
            <a:pPr marL="28575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About 1.75 lakhs is earmarked for GB development </a:t>
            </a:r>
          </a:p>
          <a:p>
            <a:pPr marL="285750" lvl="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GB of  15 m width around plant boundary</a:t>
            </a:r>
            <a:endParaRPr lang="en-IN" dirty="0">
              <a:solidFill>
                <a:srgbClr val="008000"/>
              </a:solidFill>
              <a:latin typeface="Calibri" panose="020F0502020204030204" pitchFamily="34" charset="0"/>
              <a:cs typeface="Calibri" panose="020F0502020204030204" pitchFamily="34" charset="0"/>
            </a:endParaRPr>
          </a:p>
          <a:p>
            <a:pPr marL="285750" lvl="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Avenue plantation of 2 m on both sides of the road will be developed</a:t>
            </a:r>
            <a:endParaRPr lang="en-IN" dirty="0">
              <a:solidFill>
                <a:srgbClr val="008000"/>
              </a:solidFill>
              <a:latin typeface="Calibri" panose="020F0502020204030204" pitchFamily="34" charset="0"/>
              <a:cs typeface="Calibri" panose="020F0502020204030204" pitchFamily="34" charset="0"/>
            </a:endParaRPr>
          </a:p>
          <a:p>
            <a:pPr marL="285750" lvl="0" indent="-285750">
              <a:lnSpc>
                <a:spcPct val="114000"/>
              </a:lnSpc>
              <a:spcBef>
                <a:spcPts val="600"/>
              </a:spcBef>
              <a:buFont typeface="Wingdings" panose="05000000000000000000" pitchFamily="2" charset="2"/>
              <a:buChar char="Ø"/>
            </a:pPr>
            <a:r>
              <a:rPr lang="en-US" dirty="0">
                <a:solidFill>
                  <a:srgbClr val="008000"/>
                </a:solidFill>
                <a:latin typeface="Calibri" panose="020F0502020204030204" pitchFamily="34" charset="0"/>
                <a:cs typeface="Calibri" panose="020F0502020204030204" pitchFamily="34" charset="0"/>
              </a:rPr>
              <a:t>Block plantation will be developed in areas earmarked for greenbelt</a:t>
            </a:r>
            <a:endParaRPr lang="en-IN" dirty="0">
              <a:solidFill>
                <a:srgbClr val="008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954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32045"/>
            <a:ext cx="8839200" cy="513346"/>
          </a:xfrm>
          <a:prstGeom prst="rect">
            <a:avLst/>
          </a:prstGeom>
        </p:spPr>
        <p:txBody>
          <a:bodyPr wrap="square" anchor="ctr">
            <a:spAutoFit/>
          </a:bodyPr>
          <a:lstStyle/>
          <a:p>
            <a:pPr algn="ctr">
              <a:lnSpc>
                <a:spcPct val="114000"/>
              </a:lnSpc>
            </a:pPr>
            <a:r>
              <a:rPr lang="en-US" sz="2400" b="1" dirty="0">
                <a:solidFill>
                  <a:schemeClr val="tx2"/>
                </a:solidFill>
                <a:latin typeface="+mj-lt"/>
              </a:rPr>
              <a:t>Greenbelt development plan </a:t>
            </a:r>
            <a:endParaRPr lang="en-IN" sz="1200" b="1" dirty="0">
              <a:solidFill>
                <a:schemeClr val="tx2"/>
              </a:solidFill>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74</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79600" y="609600"/>
            <a:ext cx="6588000" cy="5040000"/>
          </a:xfrm>
          <a:prstGeom prst="rect">
            <a:avLst/>
          </a:prstGeom>
          <a:noFill/>
          <a:ln w="28575">
            <a:solidFill>
              <a:srgbClr val="00B400"/>
            </a:solidFill>
          </a:ln>
        </p:spPr>
      </p:pic>
      <p:sp>
        <p:nvSpPr>
          <p:cNvPr id="3" name="TextBox 2"/>
          <p:cNvSpPr txBox="1"/>
          <p:nvPr/>
        </p:nvSpPr>
        <p:spPr>
          <a:xfrm>
            <a:off x="246742" y="5738728"/>
            <a:ext cx="7019999" cy="923330"/>
          </a:xfrm>
          <a:prstGeom prst="rect">
            <a:avLst/>
          </a:prstGeom>
          <a:noFill/>
        </p:spPr>
        <p:txBody>
          <a:bodyPr wrap="none" rtlCol="0">
            <a:spAutoFit/>
          </a:bodyPr>
          <a:lstStyle/>
          <a:p>
            <a:pPr marL="285750" lvl="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GB of  15 m width around plant boundary</a:t>
            </a:r>
            <a:endParaRPr lang="en-IN"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Avenue plantation of 2 m on both sides of the road will be developed</a:t>
            </a:r>
            <a:endParaRPr lang="en-IN"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Block plantation will be developed in areas earmarked for greenbelt</a:t>
            </a:r>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4276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75</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noise levels in study area </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4">
            <a:hlinkClick r:id="rId3" action="ppaction://hlinksldjump"/>
            <a:extLst>
              <a:ext uri="{FF2B5EF4-FFF2-40B4-BE49-F238E27FC236}">
                <a16:creationId xmlns:a16="http://schemas.microsoft.com/office/drawing/2014/main" id="{A30906E6-F505-478B-A565-E6B627F49987}"/>
              </a:ext>
            </a:extLst>
          </p:cNvPr>
          <p:cNvSpPr/>
          <p:nvPr/>
        </p:nvSpPr>
        <p:spPr>
          <a:xfrm>
            <a:off x="457200" y="6226202"/>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18927F84-4FEC-49A0-B5C1-A18DDDF9E4E3}"/>
              </a:ext>
            </a:extLst>
          </p:cNvPr>
          <p:cNvSpPr txBox="1"/>
          <p:nvPr/>
        </p:nvSpPr>
        <p:spPr>
          <a:xfrm>
            <a:off x="1077757" y="6185011"/>
            <a:ext cx="1238609" cy="276999"/>
          </a:xfrm>
          <a:prstGeom prst="rect">
            <a:avLst/>
          </a:prstGeom>
          <a:noFill/>
        </p:spPr>
        <p:txBody>
          <a:bodyPr wrap="none" rtlCol="0">
            <a:spAutoFit/>
          </a:bodyPr>
          <a:lstStyle/>
          <a:p>
            <a:r>
              <a:rPr lang="en-US" sz="1200" dirty="0">
                <a:solidFill>
                  <a:schemeClr val="accent1"/>
                </a:solidFill>
              </a:rPr>
              <a:t>Noise Summary </a:t>
            </a:r>
            <a:endParaRPr lang="en-IN" sz="1200" dirty="0">
              <a:solidFill>
                <a:schemeClr val="accent1"/>
              </a:solidFill>
            </a:endParaRPr>
          </a:p>
        </p:txBody>
      </p:sp>
      <p:graphicFrame>
        <p:nvGraphicFramePr>
          <p:cNvPr id="3" name="Table 2">
            <a:extLst>
              <a:ext uri="{FF2B5EF4-FFF2-40B4-BE49-F238E27FC236}">
                <a16:creationId xmlns:a16="http://schemas.microsoft.com/office/drawing/2014/main" id="{694F75A6-127B-4295-B277-E5FABA0C6348}"/>
              </a:ext>
            </a:extLst>
          </p:cNvPr>
          <p:cNvGraphicFramePr>
            <a:graphicFrameLocks noGrp="1"/>
          </p:cNvGraphicFramePr>
          <p:nvPr>
            <p:extLst>
              <p:ext uri="{D42A27DB-BD31-4B8C-83A1-F6EECF244321}">
                <p14:modId xmlns:p14="http://schemas.microsoft.com/office/powerpoint/2010/main" val="4050231428"/>
              </p:ext>
            </p:extLst>
          </p:nvPr>
        </p:nvGraphicFramePr>
        <p:xfrm>
          <a:off x="374072" y="838199"/>
          <a:ext cx="8160328" cy="4486402"/>
        </p:xfrm>
        <a:graphic>
          <a:graphicData uri="http://schemas.openxmlformats.org/drawingml/2006/table">
            <a:tbl>
              <a:tblPr firstRow="1" firstCol="1" bandRow="1">
                <a:tableStyleId>{5940675A-B579-460E-94D1-54222C63F5DA}</a:tableStyleId>
              </a:tblPr>
              <a:tblGrid>
                <a:gridCol w="1729104">
                  <a:extLst>
                    <a:ext uri="{9D8B030D-6E8A-4147-A177-3AD203B41FA5}">
                      <a16:colId xmlns:a16="http://schemas.microsoft.com/office/drawing/2014/main" val="3670205921"/>
                    </a:ext>
                  </a:extLst>
                </a:gridCol>
                <a:gridCol w="1110634">
                  <a:extLst>
                    <a:ext uri="{9D8B030D-6E8A-4147-A177-3AD203B41FA5}">
                      <a16:colId xmlns:a16="http://schemas.microsoft.com/office/drawing/2014/main" val="2100064929"/>
                    </a:ext>
                  </a:extLst>
                </a:gridCol>
                <a:gridCol w="1053143">
                  <a:extLst>
                    <a:ext uri="{9D8B030D-6E8A-4147-A177-3AD203B41FA5}">
                      <a16:colId xmlns:a16="http://schemas.microsoft.com/office/drawing/2014/main" val="2017591176"/>
                    </a:ext>
                  </a:extLst>
                </a:gridCol>
                <a:gridCol w="922480">
                  <a:extLst>
                    <a:ext uri="{9D8B030D-6E8A-4147-A177-3AD203B41FA5}">
                      <a16:colId xmlns:a16="http://schemas.microsoft.com/office/drawing/2014/main" val="3040742570"/>
                    </a:ext>
                  </a:extLst>
                </a:gridCol>
                <a:gridCol w="1240425">
                  <a:extLst>
                    <a:ext uri="{9D8B030D-6E8A-4147-A177-3AD203B41FA5}">
                      <a16:colId xmlns:a16="http://schemas.microsoft.com/office/drawing/2014/main" val="1552920940"/>
                    </a:ext>
                  </a:extLst>
                </a:gridCol>
                <a:gridCol w="1240425">
                  <a:extLst>
                    <a:ext uri="{9D8B030D-6E8A-4147-A177-3AD203B41FA5}">
                      <a16:colId xmlns:a16="http://schemas.microsoft.com/office/drawing/2014/main" val="3928791592"/>
                    </a:ext>
                  </a:extLst>
                </a:gridCol>
                <a:gridCol w="864117">
                  <a:extLst>
                    <a:ext uri="{9D8B030D-6E8A-4147-A177-3AD203B41FA5}">
                      <a16:colId xmlns:a16="http://schemas.microsoft.com/office/drawing/2014/main" val="4032023677"/>
                    </a:ext>
                  </a:extLst>
                </a:gridCol>
              </a:tblGrid>
              <a:tr h="230543">
                <a:tc rowSpan="2">
                  <a:txBody>
                    <a:bodyPr/>
                    <a:lstStyle/>
                    <a:p>
                      <a:pPr algn="ctr">
                        <a:lnSpc>
                          <a:spcPct val="115000"/>
                        </a:lnSpc>
                        <a:spcBef>
                          <a:spcPts val="600"/>
                        </a:spcBef>
                        <a:spcAft>
                          <a:spcPts val="0"/>
                        </a:spcAft>
                      </a:pPr>
                      <a:r>
                        <a:rPr lang="it-IT" sz="1600" b="1" dirty="0">
                          <a:solidFill>
                            <a:schemeClr val="bg1"/>
                          </a:solidFill>
                          <a:effectLst/>
                        </a:rPr>
                        <a:t>Locations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gridSpan="2">
                  <a:txBody>
                    <a:bodyPr/>
                    <a:lstStyle/>
                    <a:p>
                      <a:pPr algn="ctr">
                        <a:lnSpc>
                          <a:spcPct val="115000"/>
                        </a:lnSpc>
                        <a:spcBef>
                          <a:spcPts val="600"/>
                        </a:spcBef>
                        <a:spcAft>
                          <a:spcPts val="0"/>
                        </a:spcAft>
                      </a:pPr>
                      <a:r>
                        <a:rPr lang="en-US" sz="1600" b="1" dirty="0">
                          <a:solidFill>
                            <a:schemeClr val="bg1"/>
                          </a:solidFill>
                          <a:effectLst/>
                        </a:rPr>
                        <a:t>Day*</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hMerge="1">
                  <a:txBody>
                    <a:bodyPr/>
                    <a:lstStyle/>
                    <a:p>
                      <a:endParaRPr lang="en-IN"/>
                    </a:p>
                  </a:txBody>
                  <a:tcPr/>
                </a:tc>
                <a:tc gridSpan="2">
                  <a:txBody>
                    <a:bodyPr/>
                    <a:lstStyle/>
                    <a:p>
                      <a:pPr algn="ctr">
                        <a:lnSpc>
                          <a:spcPct val="115000"/>
                        </a:lnSpc>
                        <a:spcBef>
                          <a:spcPts val="600"/>
                        </a:spcBef>
                        <a:spcAft>
                          <a:spcPts val="0"/>
                        </a:spcAft>
                      </a:pPr>
                      <a:r>
                        <a:rPr lang="en-US" sz="1600" b="1" dirty="0">
                          <a:solidFill>
                            <a:schemeClr val="bg1"/>
                          </a:solidFill>
                          <a:effectLst/>
                        </a:rPr>
                        <a:t>Night*</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hMerge="1">
                  <a:txBody>
                    <a:bodyPr/>
                    <a:lstStyle/>
                    <a:p>
                      <a:endParaRPr lang="en-IN"/>
                    </a:p>
                  </a:txBody>
                  <a:tcPr/>
                </a:tc>
                <a:tc gridSpan="2">
                  <a:txBody>
                    <a:bodyPr/>
                    <a:lstStyle/>
                    <a:p>
                      <a:pPr algn="ctr">
                        <a:lnSpc>
                          <a:spcPct val="115000"/>
                        </a:lnSpc>
                        <a:spcBef>
                          <a:spcPts val="600"/>
                        </a:spcBef>
                        <a:spcAft>
                          <a:spcPts val="0"/>
                        </a:spcAft>
                      </a:pPr>
                      <a:r>
                        <a:rPr lang="en-US" sz="1600" b="1">
                          <a:solidFill>
                            <a:schemeClr val="bg1"/>
                          </a:solidFill>
                          <a:effectLst/>
                        </a:rPr>
                        <a:t>L</a:t>
                      </a:r>
                      <a:r>
                        <a:rPr lang="en-US" sz="1600" b="1" baseline="-25000">
                          <a:solidFill>
                            <a:schemeClr val="bg1"/>
                          </a:solidFill>
                          <a:effectLst/>
                        </a:rPr>
                        <a:t>eq</a:t>
                      </a:r>
                      <a:r>
                        <a:rPr lang="en-US" sz="1600" b="1">
                          <a:solidFill>
                            <a:schemeClr val="bg1"/>
                          </a:solidFill>
                          <a:effectLst/>
                        </a:rPr>
                        <a:t> dB(A)</a:t>
                      </a:r>
                      <a:endParaRPr lang="en-IN" sz="1600" b="1">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hMerge="1">
                  <a:txBody>
                    <a:bodyPr/>
                    <a:lstStyle/>
                    <a:p>
                      <a:endParaRPr lang="en-IN"/>
                    </a:p>
                  </a:txBody>
                  <a:tcPr/>
                </a:tc>
                <a:extLst>
                  <a:ext uri="{0D108BD9-81ED-4DB2-BD59-A6C34878D82A}">
                    <a16:rowId xmlns:a16="http://schemas.microsoft.com/office/drawing/2014/main" val="832325550"/>
                  </a:ext>
                </a:extLst>
              </a:tr>
              <a:tr h="230543">
                <a:tc vMerge="1">
                  <a:txBody>
                    <a:bodyPr/>
                    <a:lstStyle/>
                    <a:p>
                      <a:endParaRPr lang="en-IN"/>
                    </a:p>
                  </a:txBody>
                  <a:tcPr/>
                </a:tc>
                <a:tc>
                  <a:txBody>
                    <a:bodyPr/>
                    <a:lstStyle/>
                    <a:p>
                      <a:pPr algn="ctr">
                        <a:lnSpc>
                          <a:spcPct val="115000"/>
                        </a:lnSpc>
                        <a:spcAft>
                          <a:spcPts val="0"/>
                        </a:spcAft>
                      </a:pPr>
                      <a:r>
                        <a:rPr lang="en-US" sz="1600" b="1" dirty="0">
                          <a:solidFill>
                            <a:schemeClr val="bg1"/>
                          </a:solidFill>
                          <a:effectLst/>
                        </a:rPr>
                        <a:t>Min</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a:solidFill>
                            <a:schemeClr val="bg1"/>
                          </a:solidFill>
                          <a:effectLst/>
                        </a:rPr>
                        <a:t>Max</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a:solidFill>
                            <a:schemeClr val="bg1"/>
                          </a:solidFill>
                          <a:effectLst/>
                        </a:rPr>
                        <a:t>Min</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a:solidFill>
                            <a:schemeClr val="bg1"/>
                          </a:solidFill>
                          <a:effectLst/>
                        </a:rPr>
                        <a:t>Max</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err="1">
                          <a:solidFill>
                            <a:schemeClr val="bg1"/>
                          </a:solidFill>
                          <a:effectLst/>
                        </a:rPr>
                        <a:t>L</a:t>
                      </a:r>
                      <a:r>
                        <a:rPr lang="en-US" sz="1600" b="1" baseline="-25000" dirty="0" err="1">
                          <a:solidFill>
                            <a:schemeClr val="bg1"/>
                          </a:solidFill>
                          <a:effectLst/>
                        </a:rPr>
                        <a:t>day</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err="1">
                          <a:solidFill>
                            <a:schemeClr val="bg1"/>
                          </a:solidFill>
                          <a:effectLst/>
                        </a:rPr>
                        <a:t>L</a:t>
                      </a:r>
                      <a:r>
                        <a:rPr lang="en-US" sz="1600" b="1" baseline="-25000" dirty="0" err="1">
                          <a:solidFill>
                            <a:schemeClr val="bg1"/>
                          </a:solidFill>
                          <a:effectLst/>
                        </a:rPr>
                        <a:t>night</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1"/>
                    </a:solidFill>
                  </a:tcPr>
                </a:tc>
                <a:extLst>
                  <a:ext uri="{0D108BD9-81ED-4DB2-BD59-A6C34878D82A}">
                    <a16:rowId xmlns:a16="http://schemas.microsoft.com/office/drawing/2014/main" val="2503064926"/>
                  </a:ext>
                </a:extLst>
              </a:tr>
              <a:tr h="230543">
                <a:tc gridSpan="7">
                  <a:txBody>
                    <a:bodyPr/>
                    <a:lstStyle/>
                    <a:p>
                      <a:pPr marL="90170" indent="-90170" algn="ctr">
                        <a:lnSpc>
                          <a:spcPct val="115000"/>
                        </a:lnSpc>
                        <a:spcAft>
                          <a:spcPts val="0"/>
                        </a:spcAft>
                      </a:pPr>
                      <a:r>
                        <a:rPr lang="en-US" sz="1600" b="1" dirty="0">
                          <a:effectLst/>
                        </a:rPr>
                        <a:t>Industrial area </a:t>
                      </a:r>
                      <a:endParaRPr lang="en-IN"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5513589"/>
                  </a:ext>
                </a:extLst>
              </a:tr>
              <a:tr h="230543">
                <a:tc>
                  <a:txBody>
                    <a:bodyPr/>
                    <a:lstStyle/>
                    <a:p>
                      <a:pPr>
                        <a:lnSpc>
                          <a:spcPct val="115000"/>
                        </a:lnSpc>
                        <a:spcAft>
                          <a:spcPts val="0"/>
                        </a:spcAft>
                      </a:pPr>
                      <a:r>
                        <a:rPr lang="en-US" sz="1600" dirty="0">
                          <a:effectLst/>
                        </a:rPr>
                        <a:t>Site</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50.2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69.3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45.4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54.2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63.3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47.9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337682733"/>
                  </a:ext>
                </a:extLst>
              </a:tr>
              <a:tr h="230543">
                <a:tc>
                  <a:txBody>
                    <a:bodyPr/>
                    <a:lstStyle/>
                    <a:p>
                      <a:pPr>
                        <a:lnSpc>
                          <a:spcPct val="115000"/>
                        </a:lnSpc>
                        <a:spcAft>
                          <a:spcPts val="0"/>
                        </a:spcAft>
                      </a:pPr>
                      <a:r>
                        <a:rPr lang="en-US" sz="1600" dirty="0">
                          <a:effectLst/>
                        </a:rPr>
                        <a:t>ATPS  entrance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46.4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65.3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43.5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50.2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58.6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45.1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778978487"/>
                  </a:ext>
                </a:extLst>
              </a:tr>
              <a:tr h="230543">
                <a:tc>
                  <a:txBody>
                    <a:bodyPr/>
                    <a:lstStyle/>
                    <a:p>
                      <a:pPr>
                        <a:lnSpc>
                          <a:spcPct val="115000"/>
                        </a:lnSpc>
                        <a:spcAft>
                          <a:spcPts val="0"/>
                        </a:spcAft>
                      </a:pPr>
                      <a:r>
                        <a:rPr lang="en-US" sz="1600" dirty="0">
                          <a:effectLst/>
                        </a:rPr>
                        <a:t>Chachai junction</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44.5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56.5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41.3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47.3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53.3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42.6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658115571"/>
                  </a:ext>
                </a:extLst>
              </a:tr>
              <a:tr h="230543">
                <a:tc>
                  <a:txBody>
                    <a:bodyPr/>
                    <a:lstStyle/>
                    <a:p>
                      <a:pPr>
                        <a:lnSpc>
                          <a:spcPct val="115000"/>
                        </a:lnSpc>
                        <a:spcAft>
                          <a:spcPts val="0"/>
                        </a:spcAft>
                      </a:pPr>
                      <a:r>
                        <a:rPr lang="en-US" sz="1600">
                          <a:effectLst/>
                        </a:rPr>
                        <a:t>ATPS guest house</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dirty="0">
                          <a:effectLst/>
                        </a:rPr>
                        <a:t>45.3</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58.3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41.2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48.7</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53.9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43.1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95034700"/>
                  </a:ext>
                </a:extLst>
              </a:tr>
              <a:tr h="230543">
                <a:tc gridSpan="7">
                  <a:txBody>
                    <a:bodyPr/>
                    <a:lstStyle/>
                    <a:p>
                      <a:pPr marL="90170" indent="-90170" algn="ctr">
                        <a:lnSpc>
                          <a:spcPct val="115000"/>
                        </a:lnSpc>
                        <a:spcAft>
                          <a:spcPts val="0"/>
                        </a:spcAft>
                      </a:pPr>
                      <a:r>
                        <a:rPr lang="en-US" sz="1600" b="1" dirty="0">
                          <a:effectLst/>
                        </a:rPr>
                        <a:t>Commercial area  </a:t>
                      </a:r>
                      <a:endParaRPr lang="en-IN"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892218768"/>
                  </a:ext>
                </a:extLst>
              </a:tr>
              <a:tr h="230543">
                <a:tc>
                  <a:txBody>
                    <a:bodyPr/>
                    <a:lstStyle/>
                    <a:p>
                      <a:pPr>
                        <a:lnSpc>
                          <a:spcPct val="115000"/>
                        </a:lnSpc>
                        <a:spcAft>
                          <a:spcPts val="0"/>
                        </a:spcAft>
                      </a:pPr>
                      <a:r>
                        <a:rPr lang="en-US" sz="1600">
                          <a:effectLst/>
                        </a:rPr>
                        <a:t>Chachai market</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dirty="0">
                          <a:effectLst/>
                        </a:rPr>
                        <a:t>45.6</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dirty="0">
                          <a:effectLst/>
                        </a:rPr>
                        <a:t>60.2</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42.3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48.5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56.1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43.4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865442418"/>
                  </a:ext>
                </a:extLst>
              </a:tr>
              <a:tr h="230543">
                <a:tc>
                  <a:txBody>
                    <a:bodyPr/>
                    <a:lstStyle/>
                    <a:p>
                      <a:pPr>
                        <a:lnSpc>
                          <a:spcPct val="115000"/>
                        </a:lnSpc>
                        <a:spcAft>
                          <a:spcPts val="0"/>
                        </a:spcAft>
                      </a:pPr>
                      <a:r>
                        <a:rPr lang="en-US" sz="1600">
                          <a:effectLst/>
                        </a:rPr>
                        <a:t>Anuppur village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45.3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dirty="0">
                          <a:effectLst/>
                        </a:rPr>
                        <a:t>57.5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41.4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50.3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53.9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43.3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011642215"/>
                  </a:ext>
                </a:extLst>
              </a:tr>
              <a:tr h="230543">
                <a:tc gridSpan="7">
                  <a:txBody>
                    <a:bodyPr/>
                    <a:lstStyle/>
                    <a:p>
                      <a:pPr marL="90170" indent="-90170" algn="ctr">
                        <a:lnSpc>
                          <a:spcPct val="115000"/>
                        </a:lnSpc>
                        <a:spcAft>
                          <a:spcPts val="0"/>
                        </a:spcAft>
                      </a:pPr>
                      <a:r>
                        <a:rPr lang="en-US" sz="1600" dirty="0">
                          <a:effectLst/>
                        </a:rPr>
                        <a:t>Residential area </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18426986"/>
                  </a:ext>
                </a:extLst>
              </a:tr>
              <a:tr h="230543">
                <a:tc>
                  <a:txBody>
                    <a:bodyPr/>
                    <a:lstStyle/>
                    <a:p>
                      <a:pPr>
                        <a:lnSpc>
                          <a:spcPct val="115000"/>
                        </a:lnSpc>
                        <a:spcAft>
                          <a:spcPts val="0"/>
                        </a:spcAft>
                      </a:pPr>
                      <a:r>
                        <a:rPr lang="en-US" sz="1600">
                          <a:effectLst/>
                        </a:rPr>
                        <a:t>Deori village</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dirty="0">
                          <a:effectLst/>
                        </a:rPr>
                        <a:t>46.1</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56.4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dirty="0">
                          <a:effectLst/>
                        </a:rPr>
                        <a:t>40.2</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47.6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53.8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42.5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432302306"/>
                  </a:ext>
                </a:extLst>
              </a:tr>
              <a:tr h="230543">
                <a:tc>
                  <a:txBody>
                    <a:bodyPr/>
                    <a:lstStyle/>
                    <a:p>
                      <a:pPr>
                        <a:lnSpc>
                          <a:spcPct val="115000"/>
                        </a:lnSpc>
                        <a:spcAft>
                          <a:spcPts val="0"/>
                        </a:spcAft>
                      </a:pPr>
                      <a:r>
                        <a:rPr lang="en-US" sz="1600">
                          <a:effectLst/>
                        </a:rPr>
                        <a:t>Kelhouri village </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45.8</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57.3</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42.5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dirty="0">
                          <a:effectLst/>
                        </a:rPr>
                        <a:t>50.8</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53.9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43.9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503593902"/>
                  </a:ext>
                </a:extLst>
              </a:tr>
              <a:tr h="230543">
                <a:tc gridSpan="7">
                  <a:txBody>
                    <a:bodyPr/>
                    <a:lstStyle/>
                    <a:p>
                      <a:pPr marL="90170" indent="-90170" algn="ctr">
                        <a:lnSpc>
                          <a:spcPct val="115000"/>
                        </a:lnSpc>
                        <a:spcAft>
                          <a:spcPts val="0"/>
                        </a:spcAft>
                      </a:pPr>
                      <a:r>
                        <a:rPr lang="en-US" sz="1600" dirty="0">
                          <a:effectLst/>
                        </a:rPr>
                        <a:t>Silence zone</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95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62707556"/>
                  </a:ext>
                </a:extLst>
              </a:tr>
              <a:tr h="230543">
                <a:tc>
                  <a:txBody>
                    <a:bodyPr/>
                    <a:lstStyle/>
                    <a:p>
                      <a:pPr>
                        <a:lnSpc>
                          <a:spcPct val="115000"/>
                        </a:lnSpc>
                        <a:spcAft>
                          <a:spcPts val="0"/>
                        </a:spcAft>
                      </a:pPr>
                      <a:r>
                        <a:rPr lang="en-US" sz="1600" dirty="0" err="1">
                          <a:effectLst/>
                        </a:rPr>
                        <a:t>Mariaras</a:t>
                      </a:r>
                      <a:r>
                        <a:rPr lang="en-US" sz="1600" dirty="0">
                          <a:effectLst/>
                        </a:rPr>
                        <a:t> village</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43.2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52.4</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39.1</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dirty="0">
                          <a:effectLst/>
                        </a:rPr>
                        <a:t>44.1</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dirty="0">
                          <a:effectLst/>
                        </a:rPr>
                        <a:t>49.5</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39.9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800939479"/>
                  </a:ext>
                </a:extLst>
              </a:tr>
              <a:tr h="230543">
                <a:tc>
                  <a:txBody>
                    <a:bodyPr/>
                    <a:lstStyle/>
                    <a:p>
                      <a:pPr>
                        <a:lnSpc>
                          <a:spcPct val="115000"/>
                        </a:lnSpc>
                        <a:spcAft>
                          <a:spcPts val="0"/>
                        </a:spcAft>
                      </a:pPr>
                      <a:r>
                        <a:rPr lang="en-US" sz="1600">
                          <a:effectLst/>
                        </a:rPr>
                        <a:t>Chakethi village</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90170" indent="-90170" algn="ctr">
                        <a:lnSpc>
                          <a:spcPct val="115000"/>
                        </a:lnSpc>
                        <a:spcAft>
                          <a:spcPts val="0"/>
                        </a:spcAft>
                      </a:pPr>
                      <a:r>
                        <a:rPr lang="en-US" sz="1600">
                          <a:effectLst/>
                        </a:rPr>
                        <a:t>42.6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52.5</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39.2</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90170" indent="-90170" algn="ctr">
                        <a:lnSpc>
                          <a:spcPct val="115000"/>
                        </a:lnSpc>
                        <a:spcAft>
                          <a:spcPts val="0"/>
                        </a:spcAft>
                      </a:pPr>
                      <a:r>
                        <a:rPr lang="en-US" sz="1600">
                          <a:effectLst/>
                        </a:rPr>
                        <a:t>44.6</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dirty="0">
                          <a:effectLst/>
                        </a:rPr>
                        <a:t>49.9</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90170" indent="-90170" algn="ctr">
                        <a:lnSpc>
                          <a:spcPct val="115000"/>
                        </a:lnSpc>
                        <a:spcAft>
                          <a:spcPts val="0"/>
                        </a:spcAft>
                      </a:pPr>
                      <a:r>
                        <a:rPr lang="en-US" sz="1600">
                          <a:effectLst/>
                        </a:rPr>
                        <a:t>39.9</a:t>
                      </a:r>
                      <a:endParaRPr lang="en-IN"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685359504"/>
                  </a:ext>
                </a:extLst>
              </a:tr>
              <a:tr h="230543">
                <a:tc gridSpan="7">
                  <a:txBody>
                    <a:bodyPr/>
                    <a:lstStyle/>
                    <a:p>
                      <a:pPr marL="90170" indent="-90170">
                        <a:lnSpc>
                          <a:spcPct val="115000"/>
                        </a:lnSpc>
                        <a:spcAft>
                          <a:spcPts val="0"/>
                        </a:spcAft>
                      </a:pPr>
                      <a:r>
                        <a:rPr lang="en-US" sz="1600" dirty="0">
                          <a:effectLst/>
                        </a:rPr>
                        <a:t>* Day Time: 6 a.m. to 10 p.m. ; Night Time: 10 </a:t>
                      </a:r>
                      <a:r>
                        <a:rPr lang="en-US" sz="1600" dirty="0" err="1">
                          <a:effectLst/>
                        </a:rPr>
                        <a:t>p.m</a:t>
                      </a:r>
                      <a:r>
                        <a:rPr lang="en-US" sz="1600" dirty="0">
                          <a:effectLst/>
                        </a:rPr>
                        <a:t> to 6 a.m.</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53023893"/>
                  </a:ext>
                </a:extLst>
              </a:tr>
            </a:tbl>
          </a:graphicData>
        </a:graphic>
      </p:graphicFrame>
    </p:spTree>
    <p:extLst>
      <p:ext uri="{BB962C8B-B14F-4D97-AF65-F5344CB8AC3E}">
        <p14:creationId xmlns:p14="http://schemas.microsoft.com/office/powerpoint/2010/main" val="596680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chemeClr val="tx2"/>
                </a:solidFill>
                <a:latin typeface="+mj-lt"/>
              </a:rPr>
              <a:t>Noise monitoring location in study area</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76</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28762" y="610296"/>
            <a:ext cx="8596475" cy="6082608"/>
          </a:xfrm>
          <a:prstGeom prst="rect">
            <a:avLst/>
          </a:prstGeom>
          <a:noFill/>
          <a:ln w="28575">
            <a:solidFill>
              <a:schemeClr val="accent1"/>
            </a:solidFill>
          </a:ln>
        </p:spPr>
      </p:pic>
    </p:spTree>
    <p:extLst>
      <p:ext uri="{BB962C8B-B14F-4D97-AF65-F5344CB8AC3E}">
        <p14:creationId xmlns:p14="http://schemas.microsoft.com/office/powerpoint/2010/main" val="15882645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77</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rPr>
              <a:t>Baseline environmental quality of study area</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03284941"/>
              </p:ext>
            </p:extLst>
          </p:nvPr>
        </p:nvGraphicFramePr>
        <p:xfrm>
          <a:off x="203202" y="765630"/>
          <a:ext cx="8767352" cy="5006848"/>
        </p:xfrm>
        <a:graphic>
          <a:graphicData uri="http://schemas.openxmlformats.org/drawingml/2006/table">
            <a:tbl>
              <a:tblPr firstRow="1" bandRow="1">
                <a:tableStyleId>{5940675A-B579-460E-94D1-54222C63F5DA}</a:tableStyleId>
              </a:tblPr>
              <a:tblGrid>
                <a:gridCol w="2006598">
                  <a:extLst>
                    <a:ext uri="{9D8B030D-6E8A-4147-A177-3AD203B41FA5}">
                      <a16:colId xmlns:a16="http://schemas.microsoft.com/office/drawing/2014/main" val="20000"/>
                    </a:ext>
                  </a:extLst>
                </a:gridCol>
                <a:gridCol w="3304177">
                  <a:extLst>
                    <a:ext uri="{9D8B030D-6E8A-4147-A177-3AD203B41FA5}">
                      <a16:colId xmlns:a16="http://schemas.microsoft.com/office/drawing/2014/main" val="20001"/>
                    </a:ext>
                  </a:extLst>
                </a:gridCol>
                <a:gridCol w="3456577">
                  <a:extLst>
                    <a:ext uri="{9D8B030D-6E8A-4147-A177-3AD203B41FA5}">
                      <a16:colId xmlns:a16="http://schemas.microsoft.com/office/drawing/2014/main" val="20002"/>
                    </a:ext>
                  </a:extLst>
                </a:gridCol>
              </a:tblGrid>
              <a:tr h="148770">
                <a:tc gridSpan="3">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IN" sz="1800" b="1" kern="1200" dirty="0">
                          <a:solidFill>
                            <a:srgbClr val="0000CC"/>
                          </a:solidFill>
                          <a:latin typeface="Calibri" panose="020F0502020204030204" pitchFamily="34" charset="0"/>
                          <a:ea typeface="+mn-ea"/>
                          <a:cs typeface="Calibri" panose="020F0502020204030204" pitchFamily="34" charset="0"/>
                        </a:rPr>
                        <a:t>Noise Levels in study area ( 10 monition locations )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70840">
                <a:tc gridSpan="3">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Day equivalent noise levels </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Location </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Values</a:t>
                      </a:r>
                      <a:r>
                        <a:rPr lang="en-US" sz="1800" b="1" kern="1200" baseline="0" dirty="0">
                          <a:solidFill>
                            <a:srgbClr val="0000CC"/>
                          </a:solidFill>
                          <a:latin typeface="Calibri" panose="020F0502020204030204" pitchFamily="34" charset="0"/>
                          <a:ea typeface="+mn-ea"/>
                          <a:cs typeface="Calibri" panose="020F0502020204030204" pitchFamily="34" charset="0"/>
                        </a:rPr>
                        <a:t> </a:t>
                      </a:r>
                      <a:r>
                        <a:rPr lang="en-US" sz="1800" b="1" kern="1200" dirty="0">
                          <a:solidFill>
                            <a:srgbClr val="0000CC"/>
                          </a:solidFill>
                          <a:latin typeface="Calibri" panose="020F0502020204030204" pitchFamily="34" charset="0"/>
                          <a:ea typeface="+mn-ea"/>
                          <a:cs typeface="Calibri" panose="020F0502020204030204" pitchFamily="34" charset="0"/>
                        </a:rPr>
                        <a:t> dB(A)</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Standard dB(A)</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Industrial area</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latin typeface="Calibri" panose="020F0502020204030204" pitchFamily="34" charset="0"/>
                          <a:ea typeface="+mn-ea"/>
                          <a:cs typeface="Calibri" panose="020F0502020204030204" pitchFamily="34" charset="0"/>
                        </a:rPr>
                        <a:t>53.3 to 63.3</a:t>
                      </a:r>
                      <a:endParaRPr lang="en-IN" sz="18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75 </a:t>
                      </a:r>
                      <a:endParaRPr lang="en-IN" sz="18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Commercial area</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53.9 to 56.1</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65</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Residential area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53.8 to 53.9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55</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Silence zone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49.5 to 49.9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r h="370840">
                <a:tc gridSpan="3">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00CC"/>
                          </a:solidFill>
                          <a:latin typeface="Calibri" panose="020F0502020204030204" pitchFamily="34" charset="0"/>
                          <a:ea typeface="+mn-ea"/>
                          <a:cs typeface="Calibri" panose="020F0502020204030204" pitchFamily="34" charset="0"/>
                        </a:rPr>
                        <a:t>Night equivalent noise levels </a:t>
                      </a:r>
                      <a:endParaRPr lang="en-IN" sz="18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7"/>
                  </a:ext>
                </a:extLst>
              </a:tr>
              <a:tr h="370840">
                <a:tc>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Industrial Area</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42.6 to 47.9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70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Commercial area</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43.3 to 43.4</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55</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Residential area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42.5 to 43.9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45</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Silence zone </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39.9</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800" b="1" kern="1200" dirty="0">
                          <a:solidFill>
                            <a:srgbClr val="008000"/>
                          </a:solidFill>
                          <a:effectLst/>
                          <a:latin typeface="Calibri" panose="020F0502020204030204" pitchFamily="34" charset="0"/>
                          <a:ea typeface="+mn-ea"/>
                          <a:cs typeface="Calibri" panose="020F0502020204030204" pitchFamily="34" charset="0"/>
                        </a:rPr>
                        <a:t>40</a:t>
                      </a:r>
                      <a:endParaRPr lang="en-IN" sz="18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11"/>
                  </a:ext>
                </a:extLst>
              </a:tr>
              <a:tr h="370840">
                <a:tc gridSpan="3">
                  <a:txBody>
                    <a:bodyPr/>
                    <a:lstStyle/>
                    <a:p>
                      <a:pPr marL="0" marR="0" lvl="0" indent="0" algn="l" defTabSz="914400" rtl="0" eaLnBrk="1" fontAlgn="auto" latinLnBrk="0" hangingPunct="1">
                        <a:lnSpc>
                          <a:spcPct val="114000"/>
                        </a:lnSpc>
                        <a:spcBef>
                          <a:spcPts val="60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Based on above analysis noise levels in study area are within the Noise Pollution Rules, 2000</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12"/>
                  </a:ext>
                </a:extLst>
              </a:tr>
            </a:tbl>
          </a:graphicData>
        </a:graphic>
      </p:graphicFrame>
      <p:sp>
        <p:nvSpPr>
          <p:cNvPr id="12" name="Right Arrow 14">
            <a:hlinkClick r:id="rId3" action="ppaction://hlinksldjump"/>
            <a:extLst>
              <a:ext uri="{FF2B5EF4-FFF2-40B4-BE49-F238E27FC236}">
                <a16:creationId xmlns:a16="http://schemas.microsoft.com/office/drawing/2014/main" id="{A30906E6-F505-478B-A565-E6B627F49987}"/>
              </a:ext>
            </a:extLst>
          </p:cNvPr>
          <p:cNvSpPr/>
          <p:nvPr/>
        </p:nvSpPr>
        <p:spPr>
          <a:xfrm>
            <a:off x="270278" y="8361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18927F84-4FEC-49A0-B5C1-A18DDDF9E4E3}"/>
              </a:ext>
            </a:extLst>
          </p:cNvPr>
          <p:cNvSpPr txBox="1"/>
          <p:nvPr/>
        </p:nvSpPr>
        <p:spPr>
          <a:xfrm>
            <a:off x="835594" y="789340"/>
            <a:ext cx="643638" cy="276999"/>
          </a:xfrm>
          <a:prstGeom prst="rect">
            <a:avLst/>
          </a:prstGeom>
          <a:noFill/>
        </p:spPr>
        <p:txBody>
          <a:bodyPr wrap="none" rtlCol="0">
            <a:spAutoFit/>
          </a:bodyPr>
          <a:lstStyle/>
          <a:p>
            <a:r>
              <a:rPr lang="en-US" sz="1200" dirty="0">
                <a:solidFill>
                  <a:schemeClr val="accent1"/>
                </a:solidFill>
              </a:rPr>
              <a:t>Report </a:t>
            </a:r>
            <a:endParaRPr lang="en-IN" sz="1200" dirty="0">
              <a:solidFill>
                <a:schemeClr val="accent1"/>
              </a:solidFill>
            </a:endParaRPr>
          </a:p>
        </p:txBody>
      </p:sp>
    </p:spTree>
    <p:extLst>
      <p:ext uri="{BB962C8B-B14F-4D97-AF65-F5344CB8AC3E}">
        <p14:creationId xmlns:p14="http://schemas.microsoft.com/office/powerpoint/2010/main" val="1717083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709417"/>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2400" y="152400"/>
            <a:ext cx="8839200" cy="381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a:p>
          <a:p>
            <a:pPr algn="ctr"/>
            <a:r>
              <a:rPr lang="en-IN" sz="2800" b="1" dirty="0">
                <a:solidFill>
                  <a:srgbClr val="0000CC"/>
                </a:solidFill>
                <a:latin typeface="+mj-lt"/>
              </a:rPr>
              <a:t>Noise levels at project boundaries – dB (A)</a:t>
            </a:r>
          </a:p>
          <a:p>
            <a:pPr algn="ctr"/>
            <a:endParaRPr lang="en-US" sz="2200" b="1" dirty="0">
              <a:latin typeface="+mj-lt"/>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78</a:t>
            </a:fld>
            <a:endParaRPr lang="en-US" sz="1400" b="1" dirty="0">
              <a:solidFill>
                <a:schemeClr val="tx2"/>
              </a:solidFill>
              <a:latin typeface="Calibri" pitchFamily="34" charset="0"/>
              <a:cs typeface="Calibri" pitchFamily="34" charset="0"/>
            </a:endParaRPr>
          </a:p>
        </p:txBody>
      </p:sp>
      <p:sp>
        <p:nvSpPr>
          <p:cNvPr id="3" name="Rectangle 2"/>
          <p:cNvSpPr/>
          <p:nvPr/>
        </p:nvSpPr>
        <p:spPr>
          <a:xfrm>
            <a:off x="2514600" y="2905780"/>
            <a:ext cx="4495974" cy="523220"/>
          </a:xfrm>
          <a:prstGeom prst="rect">
            <a:avLst/>
          </a:prstGeom>
        </p:spPr>
        <p:txBody>
          <a:bodyPr wrap="none">
            <a:spAutoFit/>
          </a:bodyPr>
          <a:lstStyle/>
          <a:p>
            <a:r>
              <a:rPr lang="en-IN" sz="2800" b="1" dirty="0">
                <a:solidFill>
                  <a:srgbClr val="0000CC"/>
                </a:solidFill>
                <a:latin typeface="+mj-lt"/>
              </a:rPr>
              <a:t>Noise generating equipment </a:t>
            </a:r>
          </a:p>
        </p:txBody>
      </p:sp>
      <p:sp>
        <p:nvSpPr>
          <p:cNvPr id="11" name="Rectangle 10"/>
          <p:cNvSpPr/>
          <p:nvPr/>
        </p:nvSpPr>
        <p:spPr>
          <a:xfrm rot="16200000">
            <a:off x="4515444" y="-886692"/>
            <a:ext cx="6650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9D64D2CE-33DC-4BDF-8AF4-FD4FF72B0249}"/>
              </a:ext>
            </a:extLst>
          </p:cNvPr>
          <p:cNvGraphicFramePr>
            <a:graphicFrameLocks noGrp="1"/>
          </p:cNvGraphicFramePr>
          <p:nvPr>
            <p:extLst>
              <p:ext uri="{D42A27DB-BD31-4B8C-83A1-F6EECF244321}">
                <p14:modId xmlns:p14="http://schemas.microsoft.com/office/powerpoint/2010/main" val="3827589535"/>
              </p:ext>
            </p:extLst>
          </p:nvPr>
        </p:nvGraphicFramePr>
        <p:xfrm>
          <a:off x="228600" y="898650"/>
          <a:ext cx="8610600" cy="1844550"/>
        </p:xfrm>
        <a:graphic>
          <a:graphicData uri="http://schemas.openxmlformats.org/drawingml/2006/table">
            <a:tbl>
              <a:tblPr firstRow="1" firstCol="1" bandRow="1">
                <a:tableStyleId>{5940675A-B579-460E-94D1-54222C63F5DA}</a:tableStyleId>
              </a:tblPr>
              <a:tblGrid>
                <a:gridCol w="1752600">
                  <a:extLst>
                    <a:ext uri="{9D8B030D-6E8A-4147-A177-3AD203B41FA5}">
                      <a16:colId xmlns:a16="http://schemas.microsoft.com/office/drawing/2014/main" val="717973917"/>
                    </a:ext>
                  </a:extLst>
                </a:gridCol>
                <a:gridCol w="1524000">
                  <a:extLst>
                    <a:ext uri="{9D8B030D-6E8A-4147-A177-3AD203B41FA5}">
                      <a16:colId xmlns:a16="http://schemas.microsoft.com/office/drawing/2014/main" val="2618667361"/>
                    </a:ext>
                  </a:extLst>
                </a:gridCol>
                <a:gridCol w="1447800">
                  <a:extLst>
                    <a:ext uri="{9D8B030D-6E8A-4147-A177-3AD203B41FA5}">
                      <a16:colId xmlns:a16="http://schemas.microsoft.com/office/drawing/2014/main" val="2675697193"/>
                    </a:ext>
                  </a:extLst>
                </a:gridCol>
                <a:gridCol w="1219200">
                  <a:extLst>
                    <a:ext uri="{9D8B030D-6E8A-4147-A177-3AD203B41FA5}">
                      <a16:colId xmlns:a16="http://schemas.microsoft.com/office/drawing/2014/main" val="3040265168"/>
                    </a:ext>
                  </a:extLst>
                </a:gridCol>
                <a:gridCol w="1231900">
                  <a:extLst>
                    <a:ext uri="{9D8B030D-6E8A-4147-A177-3AD203B41FA5}">
                      <a16:colId xmlns:a16="http://schemas.microsoft.com/office/drawing/2014/main" val="2705238862"/>
                    </a:ext>
                  </a:extLst>
                </a:gridCol>
                <a:gridCol w="1435100">
                  <a:extLst>
                    <a:ext uri="{9D8B030D-6E8A-4147-A177-3AD203B41FA5}">
                      <a16:colId xmlns:a16="http://schemas.microsoft.com/office/drawing/2014/main" val="2603253213"/>
                    </a:ext>
                  </a:extLst>
                </a:gridCol>
              </a:tblGrid>
              <a:tr h="0">
                <a:tc>
                  <a:txBody>
                    <a:bodyPr/>
                    <a:lstStyle/>
                    <a:p>
                      <a:pPr indent="-78105" algn="ctr">
                        <a:lnSpc>
                          <a:spcPct val="115000"/>
                        </a:lnSpc>
                        <a:spcAft>
                          <a:spcPts val="0"/>
                        </a:spcAft>
                        <a:tabLst>
                          <a:tab pos="858520" algn="l"/>
                        </a:tabLst>
                      </a:pPr>
                      <a:r>
                        <a:rPr lang="en-IN" sz="1800" b="1" dirty="0">
                          <a:solidFill>
                            <a:schemeClr val="bg1"/>
                          </a:solidFill>
                          <a:effectLst/>
                          <a:latin typeface="Calibri" panose="020F0502020204030204" pitchFamily="34" charset="0"/>
                          <a:cs typeface="Calibri" panose="020F0502020204030204" pitchFamily="34" charset="0"/>
                        </a:rPr>
                        <a:t>Site boundary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pPr>
                      <a:r>
                        <a:rPr lang="en-IN" sz="1800" b="1" dirty="0">
                          <a:solidFill>
                            <a:schemeClr val="bg1"/>
                          </a:solidFill>
                          <a:effectLst/>
                          <a:latin typeface="Calibri" panose="020F0502020204030204" pitchFamily="34" charset="0"/>
                          <a:cs typeface="Calibri" panose="020F0502020204030204" pitchFamily="34" charset="0"/>
                        </a:rPr>
                        <a:t>Latitude</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pPr>
                      <a:r>
                        <a:rPr lang="en-IN" sz="1800" b="1" dirty="0">
                          <a:solidFill>
                            <a:schemeClr val="bg1"/>
                          </a:solidFill>
                          <a:effectLst/>
                          <a:latin typeface="Calibri" panose="020F0502020204030204" pitchFamily="34" charset="0"/>
                          <a:cs typeface="Calibri" panose="020F0502020204030204" pitchFamily="34" charset="0"/>
                        </a:rPr>
                        <a:t>Longitude</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pPr>
                      <a:r>
                        <a:rPr lang="en-IN" sz="1800" b="1" dirty="0">
                          <a:solidFill>
                            <a:schemeClr val="bg1"/>
                          </a:solidFill>
                          <a:effectLst/>
                          <a:latin typeface="Calibri" panose="020F0502020204030204" pitchFamily="34" charset="0"/>
                          <a:cs typeface="Calibri" panose="020F0502020204030204" pitchFamily="34" charset="0"/>
                        </a:rPr>
                        <a:t>Baseline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15000"/>
                        </a:lnSpc>
                        <a:spcAft>
                          <a:spcPts val="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Predicted </a:t>
                      </a:r>
                      <a:endParaRPr lang="en-IN"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indent="-63500" algn="ctr">
                        <a:lnSpc>
                          <a:spcPct val="115000"/>
                        </a:lnSpc>
                        <a:spcAft>
                          <a:spcPts val="0"/>
                        </a:spcAft>
                      </a:pPr>
                      <a:r>
                        <a:rPr lang="en-IN" sz="1800" b="1" dirty="0">
                          <a:solidFill>
                            <a:schemeClr val="bg1"/>
                          </a:solidFill>
                          <a:effectLst/>
                          <a:latin typeface="Calibri" panose="020F0502020204030204" pitchFamily="34" charset="0"/>
                          <a:cs typeface="Calibri" panose="020F0502020204030204" pitchFamily="34" charset="0"/>
                        </a:rPr>
                        <a:t>Post Project </a:t>
                      </a:r>
                      <a:endParaRPr lang="en-IN" sz="1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solidFill>
                  </a:tcPr>
                </a:tc>
                <a:extLst>
                  <a:ext uri="{0D108BD9-81ED-4DB2-BD59-A6C34878D82A}">
                    <a16:rowId xmlns:a16="http://schemas.microsoft.com/office/drawing/2014/main" val="3543901775"/>
                  </a:ext>
                </a:extLst>
              </a:tr>
              <a:tr h="0">
                <a:tc>
                  <a:txBody>
                    <a:bodyPr/>
                    <a:lstStyle/>
                    <a:p>
                      <a:pPr>
                        <a:lnSpc>
                          <a:spcPct val="115000"/>
                        </a:lnSpc>
                        <a:spcAft>
                          <a:spcPts val="0"/>
                        </a:spcAft>
                      </a:pPr>
                      <a:r>
                        <a:rPr lang="en-US" sz="1800" dirty="0">
                          <a:effectLst/>
                          <a:latin typeface="Calibri" panose="020F0502020204030204" pitchFamily="34" charset="0"/>
                          <a:ea typeface="Calibri" panose="020F0502020204030204" pitchFamily="34" charset="0"/>
                          <a:cs typeface="Gautami" panose="020B0502040204020203" pitchFamily="34" charset="0"/>
                        </a:rPr>
                        <a:t>North </a:t>
                      </a:r>
                      <a:endParaRPr lang="en-IN" sz="1800" dirty="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23</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10’ 00’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81</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38’  01”</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60.0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43.9</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panose="020F0502020204030204" pitchFamily="34" charset="0"/>
                          <a:ea typeface="Calibri" panose="020F0502020204030204" pitchFamily="34" charset="0"/>
                          <a:cs typeface="Gautami" panose="020B0502040204020203" pitchFamily="34" charset="0"/>
                        </a:rPr>
                        <a:t>60.1</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1703525344"/>
                  </a:ext>
                </a:extLst>
              </a:tr>
              <a:tr h="0">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East</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23</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09’ 26’</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81</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38’  20”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57.0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55.9</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panose="020F0502020204030204" pitchFamily="34" charset="0"/>
                          <a:ea typeface="Calibri" panose="020F0502020204030204" pitchFamily="34" charset="0"/>
                          <a:cs typeface="Gautami" panose="020B0502040204020203" pitchFamily="34" charset="0"/>
                        </a:rPr>
                        <a:t>59.5</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605013621"/>
                  </a:ext>
                </a:extLst>
              </a:tr>
              <a:tr h="0">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South </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23</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09’ 22’</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81</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38’  25”</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50.0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39.9</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panose="020F0502020204030204" pitchFamily="34" charset="0"/>
                          <a:ea typeface="Calibri" panose="020F0502020204030204" pitchFamily="34" charset="0"/>
                          <a:cs typeface="Gautami" panose="020B0502040204020203" pitchFamily="34" charset="0"/>
                        </a:rPr>
                        <a:t>50.4</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3815083981"/>
                  </a:ext>
                </a:extLst>
              </a:tr>
              <a:tr h="0">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West </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23</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09’ 38’</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81</a:t>
                      </a:r>
                      <a:r>
                        <a:rPr lang="en-US" sz="1800" baseline="30000">
                          <a:effectLst/>
                          <a:latin typeface="Calibri" panose="020F0502020204030204" pitchFamily="34" charset="0"/>
                          <a:ea typeface="Calibri" panose="020F0502020204030204" pitchFamily="34" charset="0"/>
                          <a:cs typeface="Gautami" panose="020B0502040204020203" pitchFamily="34" charset="0"/>
                        </a:rPr>
                        <a:t>o</a:t>
                      </a:r>
                      <a:r>
                        <a:rPr lang="en-US" sz="1800">
                          <a:effectLst/>
                          <a:latin typeface="Calibri" panose="020F0502020204030204" pitchFamily="34" charset="0"/>
                          <a:ea typeface="Calibri" panose="020F0502020204030204" pitchFamily="34" charset="0"/>
                          <a:cs typeface="Gautami" panose="020B0502040204020203" pitchFamily="34" charset="0"/>
                        </a:rPr>
                        <a:t> 37’  55”</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68.0</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a:effectLst/>
                          <a:latin typeface="Calibri" panose="020F0502020204030204" pitchFamily="34" charset="0"/>
                          <a:ea typeface="Calibri" panose="020F0502020204030204" pitchFamily="34" charset="0"/>
                          <a:cs typeface="Gautami" panose="020B0502040204020203" pitchFamily="34" charset="0"/>
                        </a:rPr>
                        <a:t>47.9</a:t>
                      </a:r>
                      <a:endParaRPr lang="en-IN" sz="180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panose="020F0502020204030204" pitchFamily="34" charset="0"/>
                          <a:ea typeface="Calibri" panose="020F0502020204030204" pitchFamily="34" charset="0"/>
                          <a:cs typeface="Gautami" panose="020B0502040204020203" pitchFamily="34" charset="0"/>
                        </a:rPr>
                        <a:t>68.0</a:t>
                      </a:r>
                      <a:endParaRPr lang="en-IN" sz="1800" dirty="0">
                        <a:effectLst/>
                        <a:latin typeface="Times New Roman" panose="02020603050405020304" pitchFamily="18" charset="0"/>
                        <a:ea typeface="Calibri" panose="020F0502020204030204" pitchFamily="34" charset="0"/>
                        <a:cs typeface="Gautami" panose="020B0502040204020203" pitchFamily="34" charset="0"/>
                      </a:endParaRPr>
                    </a:p>
                  </a:txBody>
                  <a:tcPr marL="68580" marR="68580" marT="0" marB="0" anchor="ctr"/>
                </a:tc>
                <a:extLst>
                  <a:ext uri="{0D108BD9-81ED-4DB2-BD59-A6C34878D82A}">
                    <a16:rowId xmlns:a16="http://schemas.microsoft.com/office/drawing/2014/main" val="933433225"/>
                  </a:ext>
                </a:extLst>
              </a:tr>
              <a:tr h="0">
                <a:tc gridSpan="6">
                  <a:txBody>
                    <a:bodyPr/>
                    <a:lstStyle/>
                    <a:p>
                      <a:pPr>
                        <a:lnSpc>
                          <a:spcPct val="100000"/>
                        </a:lnSpc>
                        <a:spcAft>
                          <a:spcPts val="0"/>
                        </a:spcAft>
                      </a:pPr>
                      <a:r>
                        <a:rPr lang="en-US" sz="1200" dirty="0">
                          <a:effectLst/>
                          <a:latin typeface="Calibri" panose="020F0502020204030204" pitchFamily="34" charset="0"/>
                          <a:cs typeface="Calibri" panose="020F0502020204030204" pitchFamily="34" charset="0"/>
                        </a:rPr>
                        <a:t>Noise Standard for Industrial area : 75 dB(A)</a:t>
                      </a:r>
                      <a:endParaRPr lang="en-IN" sz="1200" dirty="0">
                        <a:effectLst/>
                        <a:latin typeface="Calibri" panose="020F0502020204030204" pitchFamily="34" charset="0"/>
                        <a:cs typeface="Calibri" panose="020F0502020204030204" pitchFamily="34" charset="0"/>
                      </a:endParaRPr>
                    </a:p>
                    <a:p>
                      <a:pPr>
                        <a:lnSpc>
                          <a:spcPct val="100000"/>
                        </a:lnSpc>
                        <a:spcAft>
                          <a:spcPts val="0"/>
                        </a:spcAft>
                      </a:pPr>
                      <a:r>
                        <a:rPr lang="en-IN" sz="1200" dirty="0">
                          <a:effectLst/>
                          <a:latin typeface="Calibri" panose="020F0502020204030204" pitchFamily="34" charset="0"/>
                          <a:cs typeface="Calibri" panose="020F0502020204030204" pitchFamily="34" charset="0"/>
                        </a:rPr>
                        <a:t>Noise sources spread across proposed facility</a:t>
                      </a:r>
                      <a:endParaRPr lang="en-IN"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89761585"/>
                  </a:ext>
                </a:extLst>
              </a:tr>
            </a:tbl>
          </a:graphicData>
        </a:graphic>
      </p:graphicFrame>
      <p:graphicFrame>
        <p:nvGraphicFramePr>
          <p:cNvPr id="12" name="Table 11">
            <a:extLst>
              <a:ext uri="{FF2B5EF4-FFF2-40B4-BE49-F238E27FC236}">
                <a16:creationId xmlns:a16="http://schemas.microsoft.com/office/drawing/2014/main" id="{3D653E1D-5CB2-4568-9E2B-EA0948D75F9D}"/>
              </a:ext>
            </a:extLst>
          </p:cNvPr>
          <p:cNvGraphicFramePr>
            <a:graphicFrameLocks noGrp="1"/>
          </p:cNvGraphicFramePr>
          <p:nvPr>
            <p:extLst>
              <p:ext uri="{D42A27DB-BD31-4B8C-83A1-F6EECF244321}">
                <p14:modId xmlns:p14="http://schemas.microsoft.com/office/powerpoint/2010/main" val="30764678"/>
              </p:ext>
            </p:extLst>
          </p:nvPr>
        </p:nvGraphicFramePr>
        <p:xfrm>
          <a:off x="457200" y="3759390"/>
          <a:ext cx="8229600" cy="2870010"/>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1009896009"/>
                    </a:ext>
                  </a:extLst>
                </a:gridCol>
                <a:gridCol w="2438400">
                  <a:extLst>
                    <a:ext uri="{9D8B030D-6E8A-4147-A177-3AD203B41FA5}">
                      <a16:colId xmlns:a16="http://schemas.microsoft.com/office/drawing/2014/main" val="1138829456"/>
                    </a:ext>
                  </a:extLst>
                </a:gridCol>
                <a:gridCol w="3505200">
                  <a:extLst>
                    <a:ext uri="{9D8B030D-6E8A-4147-A177-3AD203B41FA5}">
                      <a16:colId xmlns:a16="http://schemas.microsoft.com/office/drawing/2014/main" val="1919343800"/>
                    </a:ext>
                  </a:extLst>
                </a:gridCol>
              </a:tblGrid>
              <a:tr h="0">
                <a:tc>
                  <a:txBody>
                    <a:bodyPr/>
                    <a:lstStyle/>
                    <a:p>
                      <a:pPr algn="ctr">
                        <a:lnSpc>
                          <a:spcPct val="115000"/>
                        </a:lnSpc>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Sources</a:t>
                      </a:r>
                      <a:endParaRPr lang="en-IN"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Aft>
                          <a:spcPts val="0"/>
                        </a:spcAft>
                      </a:pPr>
                      <a:r>
                        <a:rPr lang="en-US"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Noise level dB(A)</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15000"/>
                        </a:lnSpc>
                        <a:spcAft>
                          <a:spcPts val="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Area</a:t>
                      </a:r>
                      <a:endParaRPr lang="en-IN"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799241254"/>
                  </a:ext>
                </a:extLst>
              </a:tr>
              <a:tr h="0">
                <a:tc>
                  <a:txBody>
                    <a:bodyPr/>
                    <a:lstStyle/>
                    <a:p>
                      <a:pPr algn="l">
                        <a:lnSpc>
                          <a:spcPct val="115000"/>
                        </a:lnSpc>
                        <a:spcAft>
                          <a:spcPts val="0"/>
                        </a:spcAft>
                      </a:pP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 &amp; FD Fans</a:t>
                      </a:r>
                      <a:endParaRPr lang="en-IN"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boiler stack areas</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1900404"/>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Turbines generator</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generator area</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228304"/>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DG sets generator</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DG set area</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465994"/>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Cooling tower</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Cooling tower area</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3033637"/>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Crusher unit </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Coal handling plant </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946776"/>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 &amp; FGD</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FGD proposed for both plants</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1605145"/>
                  </a:ext>
                </a:extLst>
              </a:tr>
              <a:tr h="0">
                <a:tc>
                  <a:txBody>
                    <a:bodyPr/>
                    <a:lstStyle/>
                    <a:p>
                      <a:pPr marL="0" indent="0" algn="l">
                        <a:lnSpc>
                          <a:spcPct val="115000"/>
                        </a:lnSpc>
                        <a:spcAft>
                          <a:spcPts val="0"/>
                        </a:spcAft>
                      </a:pP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Boilers &amp; feed pumps</a:t>
                      </a:r>
                      <a:endParaRPr lang="en-IN"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boiler house</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359602"/>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DM plant </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DM plant </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868911"/>
                  </a:ext>
                </a:extLst>
              </a:tr>
              <a:tr h="0">
                <a:tc>
                  <a:txBody>
                    <a:bodyPr/>
                    <a:lstStyle/>
                    <a:p>
                      <a:pPr algn="l">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ETP &amp; STP </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6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a:t>
                      </a:r>
                      <a:endParaRPr lang="en-IN"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Near </a:t>
                      </a:r>
                      <a:r>
                        <a:rPr lang="en-US" sz="1600" b="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ETP</a:t>
                      </a:r>
                      <a:r>
                        <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area</a:t>
                      </a:r>
                      <a:endParaRPr lang="en-IN"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4997239"/>
                  </a:ext>
                </a:extLst>
              </a:tr>
              <a:tr h="0">
                <a:tc gridSpan="3">
                  <a:txBody>
                    <a:bodyPr/>
                    <a:lstStyle/>
                    <a:p>
                      <a:pPr algn="l">
                        <a:lnSpc>
                          <a:spcPct val="115000"/>
                        </a:lnSpc>
                        <a:spcAft>
                          <a:spcPts val="0"/>
                        </a:spcAft>
                      </a:pPr>
                      <a:r>
                        <a:rPr lang="en-IN" sz="1400" dirty="0">
                          <a:effectLst/>
                          <a:latin typeface="Calibri" panose="020F0502020204030204" pitchFamily="34" charset="0"/>
                          <a:cs typeface="Calibri" panose="020F0502020204030204" pitchFamily="34" charset="0"/>
                        </a:rPr>
                        <a:t>* at a distance of 1 m from the source</a:t>
                      </a:r>
                      <a:endParaRPr lang="en-IN"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17778744"/>
                  </a:ext>
                </a:extLst>
              </a:tr>
            </a:tbl>
          </a:graphicData>
        </a:graphic>
      </p:graphicFrame>
    </p:spTree>
    <p:extLst>
      <p:ext uri="{BB962C8B-B14F-4D97-AF65-F5344CB8AC3E}">
        <p14:creationId xmlns:p14="http://schemas.microsoft.com/office/powerpoint/2010/main" val="33536620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00CC"/>
                </a:solidFill>
                <a:latin typeface="+mj-lt"/>
              </a:rPr>
              <a:t>Surface &amp; Ground water sampling location </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79</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28762" y="610296"/>
            <a:ext cx="8596475" cy="6082608"/>
          </a:xfrm>
          <a:prstGeom prst="rect">
            <a:avLst/>
          </a:prstGeom>
          <a:noFill/>
          <a:ln w="28575">
            <a:solidFill>
              <a:schemeClr val="accent1"/>
            </a:solidFill>
          </a:ln>
        </p:spPr>
      </p:pic>
    </p:spTree>
    <p:extLst>
      <p:ext uri="{BB962C8B-B14F-4D97-AF65-F5344CB8AC3E}">
        <p14:creationId xmlns:p14="http://schemas.microsoft.com/office/powerpoint/2010/main" val="315382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20174764"/>
              </p:ext>
            </p:extLst>
          </p:nvPr>
        </p:nvGraphicFramePr>
        <p:xfrm>
          <a:off x="203202" y="643509"/>
          <a:ext cx="8741228" cy="5757291"/>
        </p:xfrm>
        <a:graphic>
          <a:graphicData uri="http://schemas.openxmlformats.org/drawingml/2006/table">
            <a:tbl>
              <a:tblPr firstRow="1" bandRow="1">
                <a:tableStyleId>{5940675A-B579-460E-94D1-54222C63F5DA}</a:tableStyleId>
              </a:tblPr>
              <a:tblGrid>
                <a:gridCol w="863598">
                  <a:extLst>
                    <a:ext uri="{9D8B030D-6E8A-4147-A177-3AD203B41FA5}">
                      <a16:colId xmlns:a16="http://schemas.microsoft.com/office/drawing/2014/main" val="20000"/>
                    </a:ext>
                  </a:extLst>
                </a:gridCol>
                <a:gridCol w="7877630">
                  <a:extLst>
                    <a:ext uri="{9D8B030D-6E8A-4147-A177-3AD203B41FA5}">
                      <a16:colId xmlns:a16="http://schemas.microsoft.com/office/drawing/2014/main" val="662575104"/>
                    </a:ext>
                  </a:extLst>
                </a:gridCol>
              </a:tblGrid>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dirty="0">
                          <a:solidFill>
                            <a:srgbClr val="0000CC"/>
                          </a:solidFill>
                          <a:latin typeface="Calibri" panose="020F0502020204030204" pitchFamily="34" charset="0"/>
                          <a:cs typeface="Calibri" panose="020F0502020204030204" pitchFamily="34" charset="0"/>
                        </a:rPr>
                        <a:t>TOR</a:t>
                      </a:r>
                      <a:r>
                        <a:rPr lang="en-US" sz="1600" b="0" baseline="0" dirty="0">
                          <a:solidFill>
                            <a:srgbClr val="0000CC"/>
                          </a:solidFill>
                          <a:latin typeface="Calibri" panose="020F0502020204030204" pitchFamily="34" charset="0"/>
                          <a:cs typeface="Calibri" panose="020F0502020204030204" pitchFamily="34" charset="0"/>
                        </a:rPr>
                        <a:t> v</a:t>
                      </a:r>
                      <a:endParaRPr lang="en-IN" sz="1600" b="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r>
                        <a:rPr lang="en-US" sz="1600" b="0" kern="1200" dirty="0">
                          <a:solidFill>
                            <a:srgbClr val="0000CC"/>
                          </a:solidFill>
                          <a:latin typeface="Calibri" panose="020F0502020204030204" pitchFamily="34" charset="0"/>
                          <a:ea typeface="+mn-ea"/>
                          <a:cs typeface="Calibri" panose="020F0502020204030204" pitchFamily="34" charset="0"/>
                        </a:rPr>
                        <a:t>Tree enumeration is to be carried out for forest land and non-forest land separately to ascertain number of trees to be cut for proposed project.</a:t>
                      </a:r>
                      <a:endParaRPr lang="en-IN" sz="14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3298866436"/>
                  </a:ext>
                </a:extLst>
              </a:tr>
              <a:tr h="370840">
                <a:tc gridSpan="2">
                  <a:txBody>
                    <a:bodyPr/>
                    <a:lstStyle/>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Tree enumeration study in forest &amp; non-forest land within project boundary carried out separately</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580 trees in the forest area &amp; 586 tress in non-forest area within the plant boundary will be removed / moved. </a:t>
                      </a:r>
                    </a:p>
                    <a:p>
                      <a:pPr marL="285750" indent="-285750">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For each tree removed, 3 plants will be planted within plant boundary as part of GB</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l">
                        <a:lnSpc>
                          <a:spcPct val="114000"/>
                        </a:lnSpc>
                      </a:pPr>
                      <a:r>
                        <a:rPr lang="en-US" sz="1600" b="0" kern="1200" dirty="0">
                          <a:solidFill>
                            <a:srgbClr val="0000CC"/>
                          </a:solidFill>
                          <a:latin typeface="Calibri" panose="020F0502020204030204" pitchFamily="34" charset="0"/>
                          <a:ea typeface="+mn-ea"/>
                          <a:cs typeface="Calibri" panose="020F0502020204030204" pitchFamily="34" charset="0"/>
                        </a:rPr>
                        <a:t>TOR</a:t>
                      </a:r>
                      <a:r>
                        <a:rPr lang="en-US" sz="1600" b="0" dirty="0">
                          <a:solidFill>
                            <a:srgbClr val="0000CC"/>
                          </a:solidFill>
                          <a:latin typeface="Calibri" panose="020F0502020204030204" pitchFamily="34" charset="0"/>
                          <a:cs typeface="Calibri" panose="020F0502020204030204" pitchFamily="34" charset="0"/>
                        </a:rPr>
                        <a:t> v</a:t>
                      </a:r>
                      <a:r>
                        <a:rPr lang="en-US" sz="1600" b="0" baseline="0" dirty="0">
                          <a:solidFill>
                            <a:srgbClr val="0000CC"/>
                          </a:solidFill>
                          <a:latin typeface="Calibri" panose="020F0502020204030204" pitchFamily="34" charset="0"/>
                          <a:cs typeface="Calibri" panose="020F0502020204030204" pitchFamily="34" charset="0"/>
                        </a:rPr>
                        <a:t>i</a:t>
                      </a:r>
                      <a:endParaRPr lang="en-IN" sz="1600" b="0" dirty="0">
                        <a:solidFill>
                          <a:srgbClr val="0000CC"/>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a:txBody>
                    <a:bodyPr/>
                    <a:lstStyle/>
                    <a:p>
                      <a:pPr algn="just">
                        <a:lnSpc>
                          <a:spcPct val="114000"/>
                        </a:lnSpc>
                      </a:pPr>
                      <a:r>
                        <a:rPr lang="en-US" sz="1600" b="0" kern="1200" dirty="0">
                          <a:solidFill>
                            <a:srgbClr val="0000CC"/>
                          </a:solidFill>
                          <a:latin typeface="Calibri" panose="020F0502020204030204" pitchFamily="34" charset="0"/>
                          <a:ea typeface="+mn-ea"/>
                          <a:cs typeface="Calibri" panose="020F0502020204030204" pitchFamily="34" charset="0"/>
                        </a:rPr>
                        <a:t>Status of stage-I Forest Clearance for diversion of 7.086 ha Reserve forest</a:t>
                      </a:r>
                      <a:endParaRPr lang="en-IN" sz="160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70840">
                <a:tc gridSpan="2">
                  <a:txBody>
                    <a:bodyPr/>
                    <a:lstStyle/>
                    <a:p>
                      <a:r>
                        <a:rPr lang="en-US" sz="1600" kern="1200" dirty="0">
                          <a:solidFill>
                            <a:srgbClr val="008000"/>
                          </a:solidFill>
                          <a:latin typeface="Calibri" panose="020F0502020204030204" pitchFamily="34" charset="0"/>
                          <a:ea typeface="+mn-ea"/>
                          <a:cs typeface="Calibri" panose="020F0502020204030204" pitchFamily="34" charset="0"/>
                        </a:rPr>
                        <a:t>Application for forest clearance for diversion of 6.171 Ha forest land within plant boundary is submitted and is under progress ( Stage-I application)</a:t>
                      </a:r>
                      <a:endParaRPr lang="en-IN" sz="1600" b="1"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TOR vii</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0" marR="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Status of implementation of </a:t>
                      </a:r>
                      <a:r>
                        <a:rPr lang="en-US" sz="1600" b="0" kern="1200" dirty="0" err="1">
                          <a:solidFill>
                            <a:srgbClr val="0000CC"/>
                          </a:solidFill>
                          <a:latin typeface="Calibri" panose="020F0502020204030204" pitchFamily="34" charset="0"/>
                          <a:ea typeface="+mn-ea"/>
                          <a:cs typeface="Calibri" panose="020F0502020204030204" pitchFamily="34" charset="0"/>
                        </a:rPr>
                        <a:t>FGD</a:t>
                      </a:r>
                      <a:r>
                        <a:rPr lang="en-US" sz="1600" b="0" kern="1200" dirty="0">
                          <a:solidFill>
                            <a:srgbClr val="0000CC"/>
                          </a:solidFill>
                          <a:latin typeface="Calibri" panose="020F0502020204030204" pitchFamily="34" charset="0"/>
                          <a:ea typeface="+mn-ea"/>
                          <a:cs typeface="Calibri" panose="020F0502020204030204" pitchFamily="34" charset="0"/>
                        </a:rPr>
                        <a:t> for the existing unit and implementation of NOx control measures to comply with the emission norms dated 7.12.2015</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030738"/>
                  </a:ext>
                </a:extLst>
              </a:tr>
              <a:tr h="370840">
                <a:tc gridSpan="2">
                  <a:txBody>
                    <a:bodyPr/>
                    <a:lstStyle/>
                    <a:p>
                      <a:r>
                        <a:rPr lang="en-US" sz="1600" b="1" kern="1200" dirty="0">
                          <a:solidFill>
                            <a:srgbClr val="008000"/>
                          </a:solidFill>
                          <a:latin typeface="Calibri" panose="020F0502020204030204" pitchFamily="34" charset="0"/>
                          <a:ea typeface="+mn-ea"/>
                          <a:cs typeface="Calibri" panose="020F0502020204030204" pitchFamily="34" charset="0"/>
                        </a:rPr>
                        <a:t>For existing 1x210 MW unit</a:t>
                      </a:r>
                    </a:p>
                    <a:p>
                      <a:r>
                        <a:rPr lang="en-US" sz="1600" b="1" kern="1200" dirty="0" err="1">
                          <a:solidFill>
                            <a:srgbClr val="008000"/>
                          </a:solidFill>
                          <a:latin typeface="Calibri" panose="020F0502020204030204" pitchFamily="34" charset="0"/>
                          <a:ea typeface="+mn-ea"/>
                          <a:cs typeface="Calibri" panose="020F0502020204030204" pitchFamily="34" charset="0"/>
                        </a:rPr>
                        <a:t>FGD</a:t>
                      </a:r>
                      <a:endParaRPr lang="en-US" sz="1600" b="1" kern="1200" dirty="0">
                        <a:solidFill>
                          <a:srgbClr val="008000"/>
                        </a:solidFill>
                        <a:latin typeface="Calibri" panose="020F0502020204030204" pitchFamily="34" charset="0"/>
                        <a:ea typeface="+mn-ea"/>
                        <a:cs typeface="Calibri" panose="020F0502020204030204" pitchFamily="34" charset="0"/>
                      </a:endParaRP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NIT for installation of </a:t>
                      </a:r>
                      <a:r>
                        <a:rPr lang="en-US" sz="1600" b="0" kern="1200" dirty="0" err="1">
                          <a:solidFill>
                            <a:srgbClr val="008000"/>
                          </a:solidFill>
                          <a:latin typeface="Calibri" panose="020F0502020204030204" pitchFamily="34" charset="0"/>
                          <a:ea typeface="+mn-ea"/>
                          <a:cs typeface="Calibri" panose="020F0502020204030204" pitchFamily="34" charset="0"/>
                        </a:rPr>
                        <a:t>FGD</a:t>
                      </a:r>
                      <a:r>
                        <a:rPr lang="en-US" sz="1600" b="0" kern="1200" dirty="0">
                          <a:solidFill>
                            <a:srgbClr val="008000"/>
                          </a:solidFill>
                          <a:latin typeface="Calibri" panose="020F0502020204030204" pitchFamily="34" charset="0"/>
                          <a:ea typeface="+mn-ea"/>
                          <a:cs typeface="Calibri" panose="020F0502020204030204" pitchFamily="34" charset="0"/>
                        </a:rPr>
                        <a:t> issued on 28.08.2020</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Schedule date of Bid opening 26/27/11/2020 &amp; Expected order placement data Sep 2022</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Tentative project completion date – Dec 2024 </a:t>
                      </a:r>
                    </a:p>
                    <a:p>
                      <a:r>
                        <a:rPr lang="en-US" sz="1600" b="1" kern="1200" dirty="0">
                          <a:solidFill>
                            <a:srgbClr val="008000"/>
                          </a:solidFill>
                          <a:latin typeface="Calibri" panose="020F0502020204030204" pitchFamily="34" charset="0"/>
                          <a:ea typeface="+mn-ea"/>
                          <a:cs typeface="Calibri" panose="020F0502020204030204" pitchFamily="34" charset="0"/>
                        </a:rPr>
                        <a:t>NOX control system</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Techno-Commercial specification under preparation by consultant</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NIT expected to be issued in April 2022</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Expected date of placement of order oct 2022</a:t>
                      </a:r>
                    </a:p>
                    <a:p>
                      <a:pPr marL="285750" indent="-285750">
                        <a:buFont typeface="Wingdings" panose="05000000000000000000" pitchFamily="2" charset="2"/>
                        <a:buChar char="Ø"/>
                      </a:pPr>
                      <a:r>
                        <a:rPr lang="en-US" sz="1600" b="0" kern="1200" dirty="0">
                          <a:solidFill>
                            <a:srgbClr val="008000"/>
                          </a:solidFill>
                          <a:latin typeface="Calibri" panose="020F0502020204030204" pitchFamily="34" charset="0"/>
                          <a:ea typeface="+mn-ea"/>
                          <a:cs typeface="Calibri" panose="020F0502020204030204" pitchFamily="34" charset="0"/>
                        </a:rPr>
                        <a:t>Tentative project completion date Feb 2024</a:t>
                      </a:r>
                      <a:endParaRPr lang="en-US"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1626774722"/>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4"/>
            <a:ext cx="8839200" cy="489365"/>
          </a:xfrm>
          <a:prstGeom prst="rect">
            <a:avLst/>
          </a:prstGeom>
        </p:spPr>
        <p:txBody>
          <a:bodyPr wrap="square" anchor="ctr">
            <a:spAutoFit/>
          </a:bodyPr>
          <a:lstStyle/>
          <a:p>
            <a:pPr algn="ctr">
              <a:lnSpc>
                <a:spcPct val="114000"/>
              </a:lnSpc>
            </a:pPr>
            <a:r>
              <a:rPr lang="en-US" sz="2400" b="1" dirty="0">
                <a:solidFill>
                  <a:schemeClr val="tx2"/>
                </a:solidFill>
              </a:rPr>
              <a:t>Additional TOR compliance </a:t>
            </a:r>
            <a:r>
              <a:rPr lang="en-US" sz="1200" b="1" dirty="0">
                <a:solidFill>
                  <a:schemeClr val="tx2"/>
                </a:solidFill>
                <a:latin typeface="+mj-lt"/>
              </a:rPr>
              <a:t>(3/ 7)</a:t>
            </a:r>
            <a:endParaRPr lang="en-IN" sz="1200" b="1" dirty="0">
              <a:solidFill>
                <a:schemeClr val="tx2"/>
              </a:solidFill>
              <a:latin typeface="+mj-lt"/>
            </a:endParaRPr>
          </a:p>
        </p:txBody>
      </p:sp>
      <p:sp>
        <p:nvSpPr>
          <p:cNvPr id="10" name="Right Arrow 12">
            <a:hlinkClick r:id="rId3" action="ppaction://hlinkfile"/>
            <a:extLst>
              <a:ext uri="{FF2B5EF4-FFF2-40B4-BE49-F238E27FC236}">
                <a16:creationId xmlns:a16="http://schemas.microsoft.com/office/drawing/2014/main" id="{7D44B8A2-6771-421B-9BB7-4DC3F32DC7B6}"/>
              </a:ext>
            </a:extLst>
          </p:cNvPr>
          <p:cNvSpPr/>
          <p:nvPr/>
        </p:nvSpPr>
        <p:spPr>
          <a:xfrm>
            <a:off x="7936331" y="2286000"/>
            <a:ext cx="600521" cy="240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93224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80</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environmental quality of study area  </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10463246"/>
              </p:ext>
            </p:extLst>
          </p:nvPr>
        </p:nvGraphicFramePr>
        <p:xfrm>
          <a:off x="228600" y="765631"/>
          <a:ext cx="8674246" cy="5575045"/>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152400">
                  <a:extLst>
                    <a:ext uri="{9D8B030D-6E8A-4147-A177-3AD203B41FA5}">
                      <a16:colId xmlns:a16="http://schemas.microsoft.com/office/drawing/2014/main" val="3856533940"/>
                    </a:ext>
                  </a:extLst>
                </a:gridCol>
                <a:gridCol w="457200">
                  <a:extLst>
                    <a:ext uri="{9D8B030D-6E8A-4147-A177-3AD203B41FA5}">
                      <a16:colId xmlns:a16="http://schemas.microsoft.com/office/drawing/2014/main" val="82995440"/>
                    </a:ext>
                  </a:extLst>
                </a:gridCol>
                <a:gridCol w="228600">
                  <a:extLst>
                    <a:ext uri="{9D8B030D-6E8A-4147-A177-3AD203B41FA5}">
                      <a16:colId xmlns:a16="http://schemas.microsoft.com/office/drawing/2014/main" val="3163865014"/>
                    </a:ext>
                  </a:extLst>
                </a:gridCol>
                <a:gridCol w="685800">
                  <a:extLst>
                    <a:ext uri="{9D8B030D-6E8A-4147-A177-3AD203B41FA5}">
                      <a16:colId xmlns:a16="http://schemas.microsoft.com/office/drawing/2014/main" val="3431486332"/>
                    </a:ext>
                  </a:extLst>
                </a:gridCol>
                <a:gridCol w="762000">
                  <a:extLst>
                    <a:ext uri="{9D8B030D-6E8A-4147-A177-3AD203B41FA5}">
                      <a16:colId xmlns:a16="http://schemas.microsoft.com/office/drawing/2014/main" val="3333446806"/>
                    </a:ext>
                  </a:extLst>
                </a:gridCol>
                <a:gridCol w="762000">
                  <a:extLst>
                    <a:ext uri="{9D8B030D-6E8A-4147-A177-3AD203B41FA5}">
                      <a16:colId xmlns:a16="http://schemas.microsoft.com/office/drawing/2014/main" val="971353109"/>
                    </a:ext>
                  </a:extLst>
                </a:gridCol>
                <a:gridCol w="762000">
                  <a:extLst>
                    <a:ext uri="{9D8B030D-6E8A-4147-A177-3AD203B41FA5}">
                      <a16:colId xmlns:a16="http://schemas.microsoft.com/office/drawing/2014/main" val="944442302"/>
                    </a:ext>
                  </a:extLst>
                </a:gridCol>
                <a:gridCol w="1292222">
                  <a:extLst>
                    <a:ext uri="{9D8B030D-6E8A-4147-A177-3AD203B41FA5}">
                      <a16:colId xmlns:a16="http://schemas.microsoft.com/office/drawing/2014/main" val="2773247847"/>
                    </a:ext>
                  </a:extLst>
                </a:gridCol>
                <a:gridCol w="905024">
                  <a:extLst>
                    <a:ext uri="{9D8B030D-6E8A-4147-A177-3AD203B41FA5}">
                      <a16:colId xmlns:a16="http://schemas.microsoft.com/office/drawing/2014/main" val="3240850301"/>
                    </a:ext>
                  </a:extLst>
                </a:gridCol>
              </a:tblGrid>
              <a:tr h="312044">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rgbClr val="0000CC"/>
                          </a:solidFill>
                          <a:latin typeface="Calibri" panose="020F0502020204030204" pitchFamily="34" charset="0"/>
                          <a:ea typeface="+mn-ea"/>
                          <a:cs typeface="Calibri" panose="020F0502020204030204" pitchFamily="34" charset="0"/>
                        </a:rPr>
                        <a:t>Water environment  in study area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3676">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CC"/>
                          </a:solidFill>
                          <a:latin typeface="Calibri" panose="020F0502020204030204" pitchFamily="34" charset="0"/>
                          <a:ea typeface="+mn-ea"/>
                          <a:cs typeface="Calibri" panose="020F0502020204030204" pitchFamily="34" charset="0"/>
                        </a:rPr>
                        <a:t>Surface</a:t>
                      </a:r>
                      <a:r>
                        <a:rPr lang="en-US" sz="1400" b="1" kern="1200" baseline="0" dirty="0">
                          <a:solidFill>
                            <a:srgbClr val="0000CC"/>
                          </a:solidFill>
                          <a:latin typeface="Calibri" panose="020F0502020204030204" pitchFamily="34" charset="0"/>
                          <a:ea typeface="+mn-ea"/>
                          <a:cs typeface="Calibri" panose="020F0502020204030204" pitchFamily="34" charset="0"/>
                        </a:rPr>
                        <a:t> water (samples from 3 major lake)</a:t>
                      </a:r>
                      <a:endParaRPr lang="en-IN" sz="14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endParaRPr lang="en-IN"/>
                    </a:p>
                  </a:txBody>
                  <a:tcPr>
                    <a:lnL w="28575" cap="flat" cmpd="sng" algn="ctr">
                      <a:solidFill>
                        <a:srgbClr val="00B0F0"/>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575489">
                <a:tc gridSpan="2">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Location</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endParaRPr lang="en-US"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pH</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gridSpan="2">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EC (µS/cm) </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DO mg/l</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BOD mg/l</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Boron mg/l</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en-US" sz="1400" b="1" kern="1200" dirty="0">
                          <a:solidFill>
                            <a:schemeClr val="tx1"/>
                          </a:solidFill>
                          <a:effectLst/>
                          <a:latin typeface="Calibri" panose="020F0502020204030204" pitchFamily="34" charset="0"/>
                          <a:ea typeface="+mn-ea"/>
                          <a:cs typeface="Calibri" panose="020F0502020204030204" pitchFamily="34" charset="0"/>
                        </a:rPr>
                        <a:t>Total coliforms </a:t>
                      </a:r>
                      <a:r>
                        <a:rPr lang="en-IN" sz="1400" b="1" kern="1200" dirty="0" err="1">
                          <a:solidFill>
                            <a:schemeClr val="tx1"/>
                          </a:solidFill>
                          <a:effectLst/>
                          <a:latin typeface="Calibri" panose="020F0502020204030204" pitchFamily="34" charset="0"/>
                          <a:ea typeface="+mn-ea"/>
                          <a:cs typeface="Calibri" panose="020F0502020204030204" pitchFamily="34" charset="0"/>
                        </a:rPr>
                        <a:t>MPN</a:t>
                      </a:r>
                      <a:r>
                        <a:rPr lang="en-US" sz="1400" b="1" kern="1200" dirty="0">
                          <a:solidFill>
                            <a:schemeClr val="tx1"/>
                          </a:solidFill>
                          <a:effectLst/>
                          <a:latin typeface="Calibri" panose="020F0502020204030204" pitchFamily="34" charset="0"/>
                          <a:ea typeface="+mn-ea"/>
                          <a:cs typeface="Calibri" panose="020F0502020204030204" pitchFamily="34" charset="0"/>
                        </a:rPr>
                        <a:t> / 100 ml</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Class</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2"/>
                  </a:ext>
                </a:extLst>
              </a:tr>
              <a:tr h="298569">
                <a:tc gridSpan="2">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Chachai lake</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7.6</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2">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320</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4.4</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&lt; 3</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0.17</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130</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C &amp; D &amp; E</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506740407"/>
                  </a:ext>
                </a:extLst>
              </a:tr>
              <a:tr h="298569">
                <a:tc gridSpan="2">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Sone river ( Up Stream) Plant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7.3</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2">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278</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4.2</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&lt; 3</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0.1</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a:solidFill>
                            <a:schemeClr val="tx1"/>
                          </a:solidFill>
                          <a:effectLst/>
                          <a:latin typeface="Calibri" panose="020F0502020204030204" pitchFamily="34" charset="0"/>
                          <a:ea typeface="+mn-ea"/>
                          <a:cs typeface="Calibri" panose="020F0502020204030204" pitchFamily="34" charset="0"/>
                        </a:rPr>
                        <a:t>140</a:t>
                      </a:r>
                      <a:endParaRPr lang="en-IN" sz="140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C &amp; D &amp; E</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988835380"/>
                  </a:ext>
                </a:extLst>
              </a:tr>
              <a:tr h="298569">
                <a:tc gridSpan="2">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Sone river ( Down Stream) Plant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7.8</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2">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2200</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2.8</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18</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0.25</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b="1" kern="1200" dirty="0">
                          <a:solidFill>
                            <a:schemeClr val="tx1"/>
                          </a:solidFill>
                          <a:effectLst/>
                          <a:latin typeface="Calibri" panose="020F0502020204030204" pitchFamily="34" charset="0"/>
                          <a:ea typeface="+mn-ea"/>
                          <a:cs typeface="Calibri" panose="020F0502020204030204" pitchFamily="34" charset="0"/>
                        </a:rPr>
                        <a:t>350</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E</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396534764"/>
                  </a:ext>
                </a:extLst>
              </a:tr>
              <a:tr h="298569">
                <a:tc gridSpan="10">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r>
                        <a:rPr lang="en-US" sz="1400" b="1" kern="1200" dirty="0">
                          <a:solidFill>
                            <a:srgbClr val="0000CC"/>
                          </a:solidFill>
                          <a:latin typeface="Calibri" panose="020F0502020204030204" pitchFamily="34" charset="0"/>
                          <a:ea typeface="+mn-ea"/>
                          <a:cs typeface="Calibri" panose="020F0502020204030204" pitchFamily="34" charset="0"/>
                        </a:rPr>
                        <a:t>Designated Best Use Water Quality Criteria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pPr marL="0" marR="0" lvl="0" indent="0" algn="ctr" defTabSz="914400" rtl="0" eaLnBrk="1" fontAlgn="auto" latinLnBrk="0" hangingPunct="1">
                        <a:lnSpc>
                          <a:spcPct val="114000"/>
                        </a:lnSpc>
                        <a:spcBef>
                          <a:spcPts val="600"/>
                        </a:spcBef>
                        <a:spcAft>
                          <a:spcPts val="0"/>
                        </a:spcAft>
                        <a:buClrTx/>
                        <a:buSzTx/>
                        <a:buFontTx/>
                        <a:buNone/>
                        <a:tabLst/>
                        <a:defRPr/>
                      </a:pPr>
                      <a:endParaRPr lang="en-US" sz="14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139076107"/>
                  </a:ext>
                </a:extLst>
              </a:tr>
              <a:tr h="595719">
                <a:tc>
                  <a:txBody>
                    <a:bodyPr/>
                    <a:lstStyle/>
                    <a:p>
                      <a:pPr defTabSz="1123950">
                        <a:lnSpc>
                          <a:spcPct val="100000"/>
                        </a:lnSpc>
                        <a:spcBef>
                          <a:spcPts val="0"/>
                        </a:spcBef>
                      </a:pPr>
                      <a:r>
                        <a:rPr lang="en-US" sz="1400" b="0" kern="1200" dirty="0">
                          <a:solidFill>
                            <a:schemeClr val="tx1"/>
                          </a:solidFill>
                          <a:effectLst/>
                          <a:latin typeface="Calibri" panose="020F0502020204030204" pitchFamily="34" charset="0"/>
                          <a:ea typeface="+mn-ea"/>
                          <a:cs typeface="Calibri" panose="020F0502020204030204" pitchFamily="34" charset="0"/>
                        </a:rPr>
                        <a:t>Drinking Water Source without conventional treatment but after disinfection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pPr defTabSz="1123950">
                        <a:lnSpc>
                          <a:spcPct val="100000"/>
                        </a:lnSpc>
                        <a:spcBef>
                          <a:spcPts val="0"/>
                        </a:spcBef>
                      </a:pPr>
                      <a:r>
                        <a:rPr lang="en-US" sz="1400" b="1" kern="1200">
                          <a:solidFill>
                            <a:srgbClr val="008000"/>
                          </a:solidFill>
                          <a:effectLst/>
                          <a:latin typeface="Calibri" panose="020F0502020204030204" pitchFamily="34" charset="0"/>
                          <a:ea typeface="+mn-ea"/>
                          <a:cs typeface="Calibri" panose="020F0502020204030204" pitchFamily="34" charset="0"/>
                        </a:rPr>
                        <a:t>6.5 -8.5</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6.5 -8.5</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&gt;= 6</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&lt;= 2 </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r>
                        <a:rPr lang="en-US" sz="1400" dirty="0"/>
                        <a:t>--</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 &lt; = 50</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A</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11257075"/>
                  </a:ext>
                </a:extLst>
              </a:tr>
              <a:tr h="386784">
                <a:tc>
                  <a:txBody>
                    <a:bodyPr/>
                    <a:lstStyle/>
                    <a:p>
                      <a:r>
                        <a:rPr lang="en-IN" sz="1400" b="0" kern="1200" dirty="0">
                          <a:solidFill>
                            <a:schemeClr val="tx1"/>
                          </a:solidFill>
                          <a:effectLst/>
                          <a:latin typeface="Calibri" panose="020F0502020204030204" pitchFamily="34" charset="0"/>
                          <a:ea typeface="+mn-ea"/>
                          <a:cs typeface="Calibri" panose="020F0502020204030204" pitchFamily="34" charset="0"/>
                        </a:rPr>
                        <a:t>Outdoor bathing (Organised)</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6.5 – 8.5</a:t>
                      </a:r>
                      <a:endParaRPr lang="en-IN" sz="1400" b="0"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6.5 – 8.5</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&gt;= 5</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&lt;= 3</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dirty="0"/>
                        <a:t>--</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&lt;=500</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B</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020676394"/>
                  </a:ext>
                </a:extLst>
              </a:tr>
              <a:tr h="386784">
                <a:tc>
                  <a:txBody>
                    <a:bodyPr/>
                    <a:lstStyle/>
                    <a:p>
                      <a:r>
                        <a:rPr lang="en-US" sz="1400" b="0" kern="1200" dirty="0">
                          <a:solidFill>
                            <a:schemeClr val="tx1"/>
                          </a:solidFill>
                          <a:effectLst/>
                          <a:latin typeface="Calibri" panose="020F0502020204030204" pitchFamily="34" charset="0"/>
                          <a:ea typeface="+mn-ea"/>
                          <a:cs typeface="Calibri" panose="020F0502020204030204" pitchFamily="34" charset="0"/>
                        </a:rPr>
                        <a:t> Drinking water source after conventional treatment and disinfection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6 – 9</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6 – 9</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&gt;= 4</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&lt;= 3</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r>
                        <a:rPr lang="en-US" sz="1400"/>
                        <a:t>--</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&lt; = 5000</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C</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10068723"/>
                  </a:ext>
                </a:extLst>
              </a:tr>
              <a:tr h="386784">
                <a:tc>
                  <a:txBody>
                    <a:bodyPr/>
                    <a:lstStyle/>
                    <a:p>
                      <a:r>
                        <a:rPr lang="en-US" sz="1400" b="0" i="0" u="none" strike="noStrike" kern="1200" baseline="0" dirty="0">
                          <a:solidFill>
                            <a:schemeClr val="tx1"/>
                          </a:solidFill>
                          <a:latin typeface="Calibri" panose="020F0502020204030204" pitchFamily="34" charset="0"/>
                          <a:ea typeface="+mn-ea"/>
                          <a:cs typeface="Calibri" panose="020F0502020204030204" pitchFamily="34" charset="0"/>
                        </a:rPr>
                        <a:t>Propagation of Wild life and Fisheries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r>
                        <a:rPr lang="en-US" sz="1400" b="1" kern="1200">
                          <a:solidFill>
                            <a:srgbClr val="008000"/>
                          </a:solidFill>
                          <a:effectLst/>
                          <a:latin typeface="Calibri" panose="020F0502020204030204" pitchFamily="34" charset="0"/>
                          <a:ea typeface="+mn-ea"/>
                          <a:cs typeface="Calibri" panose="020F0502020204030204" pitchFamily="34" charset="0"/>
                        </a:rPr>
                        <a:t>6.5 – 8.5</a:t>
                      </a:r>
                      <a:endParaRPr lang="en-US" sz="1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6.5 – 8.5</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a:solidFill>
                            <a:srgbClr val="008000"/>
                          </a:solidFill>
                          <a:effectLst/>
                          <a:latin typeface="Calibri" panose="020F0502020204030204" pitchFamily="34" charset="0"/>
                          <a:ea typeface="+mn-ea"/>
                          <a:cs typeface="Calibri" panose="020F0502020204030204" pitchFamily="34" charset="0"/>
                        </a:rPr>
                        <a:t>&gt;= 4</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Free NH</a:t>
                      </a:r>
                      <a:r>
                        <a:rPr lang="en-US" sz="1400" b="1" kern="1200" baseline="-25000" dirty="0">
                          <a:solidFill>
                            <a:srgbClr val="008000"/>
                          </a:solidFill>
                          <a:effectLst/>
                          <a:latin typeface="Calibri" panose="020F0502020204030204" pitchFamily="34" charset="0"/>
                          <a:ea typeface="+mn-ea"/>
                          <a:cs typeface="Calibri" panose="020F0502020204030204" pitchFamily="34" charset="0"/>
                        </a:rPr>
                        <a:t>3</a:t>
                      </a:r>
                      <a:r>
                        <a:rPr lang="en-US" sz="1400" b="1" kern="1200" dirty="0">
                          <a:solidFill>
                            <a:srgbClr val="008000"/>
                          </a:solidFill>
                          <a:effectLst/>
                          <a:latin typeface="Calibri" panose="020F0502020204030204" pitchFamily="34" charset="0"/>
                          <a:ea typeface="+mn-ea"/>
                          <a:cs typeface="Calibri" panose="020F0502020204030204" pitchFamily="34" charset="0"/>
                        </a:rPr>
                        <a:t>  ( as N)  &lt;= 1.2 mg/l</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Calibri" panose="020F0502020204030204" pitchFamily="34" charset="0"/>
                          <a:ea typeface="+mn-ea"/>
                          <a:cs typeface="Calibri" panose="020F0502020204030204" pitchFamily="34" charset="0"/>
                        </a:rPr>
                        <a:t>D</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501840244"/>
                  </a:ext>
                </a:extLst>
              </a:tr>
              <a:tr h="386784">
                <a:tc>
                  <a:txBody>
                    <a:bodyPr/>
                    <a:lstStyle/>
                    <a:p>
                      <a:r>
                        <a:rPr lang="en-US" sz="1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400" b="0" kern="1200" dirty="0">
                          <a:solidFill>
                            <a:schemeClr val="tx1"/>
                          </a:solidFill>
                          <a:effectLst/>
                          <a:latin typeface="Calibri" panose="020F0502020204030204" pitchFamily="34" charset="0"/>
                          <a:ea typeface="+mn-ea"/>
                          <a:cs typeface="Calibri" panose="020F0502020204030204" pitchFamily="34" charset="0"/>
                        </a:rPr>
                        <a:t>Irrigation</a:t>
                      </a:r>
                      <a:r>
                        <a:rPr lang="en-US" sz="1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US" sz="1400" b="0" kern="1200" dirty="0">
                          <a:solidFill>
                            <a:schemeClr val="tx1"/>
                          </a:solidFill>
                          <a:effectLst/>
                          <a:latin typeface="Calibri" panose="020F0502020204030204" pitchFamily="34" charset="0"/>
                          <a:ea typeface="+mn-ea"/>
                          <a:cs typeface="Calibri" panose="020F0502020204030204" pitchFamily="34" charset="0"/>
                        </a:rPr>
                        <a:t>Industrial Cooling, Controlled Waste disposal </a:t>
                      </a:r>
                      <a:endParaRPr lang="en-US" sz="1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3">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6.0 – 8.5</a:t>
                      </a:r>
                      <a:endParaRPr lang="en-US" sz="1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6.0 – 8.5</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Max 2250</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Max 2250</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gridSpan="2">
                  <a:txBody>
                    <a:bodyPr/>
                    <a:lstStyle/>
                    <a:p>
                      <a:r>
                        <a:rPr lang="en-US" sz="1400" b="1" kern="1200" dirty="0">
                          <a:solidFill>
                            <a:srgbClr val="008000"/>
                          </a:solidFill>
                          <a:effectLst/>
                          <a:latin typeface="Calibri" panose="020F0502020204030204" pitchFamily="34" charset="0"/>
                          <a:ea typeface="+mn-ea"/>
                          <a:cs typeface="Calibri" panose="020F0502020204030204" pitchFamily="34" charset="0"/>
                        </a:rPr>
                        <a:t>Sodium absorption ratio &lt;= 26</a:t>
                      </a:r>
                      <a:endParaRPr lang="en-IN" sz="14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8000"/>
                          </a:solidFill>
                          <a:effectLst/>
                          <a:latin typeface="Calibri" panose="020F0502020204030204" pitchFamily="34" charset="0"/>
                          <a:ea typeface="+mn-ea"/>
                          <a:cs typeface="Calibri" panose="020F0502020204030204" pitchFamily="34" charset="0"/>
                        </a:rPr>
                        <a:t>&lt; = 2 </a:t>
                      </a:r>
                      <a:endParaRPr lang="en-IN" sz="1400" b="1"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Calibri" panose="020F0502020204030204" pitchFamily="34" charset="0"/>
                          <a:ea typeface="+mn-ea"/>
                          <a:cs typeface="Calibri" panose="020F0502020204030204" pitchFamily="34" charset="0"/>
                        </a:rPr>
                        <a:t>E</a:t>
                      </a:r>
                      <a:endParaRPr lang="en-IN" sz="1400" b="1" kern="1200" dirty="0">
                        <a:solidFill>
                          <a:schemeClr val="tx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4216737371"/>
                  </a:ext>
                </a:extLst>
              </a:tr>
            </a:tbl>
          </a:graphicData>
        </a:graphic>
      </p:graphicFrame>
      <p:sp>
        <p:nvSpPr>
          <p:cNvPr id="12" name="Right Arrow 11">
            <a:hlinkClick r:id="" action="ppaction://noaction"/>
          </p:cNvPr>
          <p:cNvSpPr/>
          <p:nvPr/>
        </p:nvSpPr>
        <p:spPr>
          <a:xfrm>
            <a:off x="8022795" y="8178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ight Arrow 12">
            <a:hlinkClick r:id="" action="ppaction://noaction"/>
          </p:cNvPr>
          <p:cNvSpPr/>
          <p:nvPr/>
        </p:nvSpPr>
        <p:spPr>
          <a:xfrm>
            <a:off x="542413" y="6457334"/>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p:cNvSpPr/>
          <p:nvPr/>
        </p:nvSpPr>
        <p:spPr>
          <a:xfrm>
            <a:off x="1269142" y="6400412"/>
            <a:ext cx="1064394" cy="276999"/>
          </a:xfrm>
          <a:prstGeom prst="rect">
            <a:avLst/>
          </a:prstGeom>
        </p:spPr>
        <p:txBody>
          <a:bodyPr wrap="none">
            <a:spAutoFit/>
          </a:bodyPr>
          <a:lstStyle/>
          <a:p>
            <a:r>
              <a:rPr lang="en-IN" sz="1200" b="1" dirty="0">
                <a:solidFill>
                  <a:schemeClr val="accent1"/>
                </a:solidFill>
                <a:latin typeface="Calibri" pitchFamily="34" charset="0"/>
                <a:cs typeface="Calibri" pitchFamily="34" charset="0"/>
              </a:rPr>
              <a:t>Back to ToR Q</a:t>
            </a:r>
          </a:p>
        </p:txBody>
      </p:sp>
      <p:sp>
        <p:nvSpPr>
          <p:cNvPr id="15" name="Right Arrow 14">
            <a:hlinkClick r:id="rId3" action="ppaction://hlinkfile"/>
          </p:cNvPr>
          <p:cNvSpPr/>
          <p:nvPr/>
        </p:nvSpPr>
        <p:spPr>
          <a:xfrm>
            <a:off x="270278" y="8361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835594" y="789340"/>
            <a:ext cx="867097" cy="276999"/>
          </a:xfrm>
          <a:prstGeom prst="rect">
            <a:avLst/>
          </a:prstGeom>
          <a:noFill/>
        </p:spPr>
        <p:txBody>
          <a:bodyPr wrap="none" rtlCol="0">
            <a:spAutoFit/>
          </a:bodyPr>
          <a:lstStyle/>
          <a:p>
            <a:r>
              <a:rPr lang="en-US" sz="1200" dirty="0">
                <a:solidFill>
                  <a:schemeClr val="accent1"/>
                </a:solidFill>
              </a:rPr>
              <a:t>Lab report </a:t>
            </a:r>
            <a:endParaRPr lang="en-IN" sz="1200" dirty="0">
              <a:solidFill>
                <a:schemeClr val="accent1"/>
              </a:solidFill>
            </a:endParaRPr>
          </a:p>
        </p:txBody>
      </p:sp>
    </p:spTree>
    <p:extLst>
      <p:ext uri="{BB962C8B-B14F-4D97-AF65-F5344CB8AC3E}">
        <p14:creationId xmlns:p14="http://schemas.microsoft.com/office/powerpoint/2010/main" val="37715915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81</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environmental quality of study area  </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80770141"/>
              </p:ext>
            </p:extLst>
          </p:nvPr>
        </p:nvGraphicFramePr>
        <p:xfrm>
          <a:off x="203564" y="780744"/>
          <a:ext cx="8767352" cy="5744169"/>
        </p:xfrm>
        <a:graphic>
          <a:graphicData uri="http://schemas.openxmlformats.org/drawingml/2006/table">
            <a:tbl>
              <a:tblPr firstRow="1" bandRow="1">
                <a:tableStyleId>{5940675A-B579-460E-94D1-54222C63F5DA}</a:tableStyleId>
              </a:tblPr>
              <a:tblGrid>
                <a:gridCol w="1625236">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447800">
                  <a:extLst>
                    <a:ext uri="{9D8B030D-6E8A-4147-A177-3AD203B41FA5}">
                      <a16:colId xmlns:a16="http://schemas.microsoft.com/office/drawing/2014/main" val="1598424271"/>
                    </a:ext>
                  </a:extLst>
                </a:gridCol>
                <a:gridCol w="4475116">
                  <a:extLst>
                    <a:ext uri="{9D8B030D-6E8A-4147-A177-3AD203B41FA5}">
                      <a16:colId xmlns:a16="http://schemas.microsoft.com/office/drawing/2014/main" val="4124012998"/>
                    </a:ext>
                  </a:extLst>
                </a:gridCol>
              </a:tblGrid>
              <a:tr h="280536">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rgbClr val="0000CC"/>
                          </a:solidFill>
                          <a:latin typeface="Calibri" panose="020F0502020204030204" pitchFamily="34" charset="0"/>
                          <a:ea typeface="+mn-ea"/>
                          <a:cs typeface="Calibri" panose="020F0502020204030204" pitchFamily="34" charset="0"/>
                        </a:rPr>
                        <a:t>Water environment  in study area </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31143">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CC"/>
                          </a:solidFill>
                          <a:latin typeface="Calibri" panose="020F0502020204030204" pitchFamily="34" charset="0"/>
                          <a:ea typeface="+mn-ea"/>
                          <a:cs typeface="Calibri" panose="020F0502020204030204" pitchFamily="34" charset="0"/>
                        </a:rPr>
                        <a:t>Ground water ( samples from 10 locations) </a:t>
                      </a:r>
                      <a:endParaRPr lang="en-IN" sz="16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600"/>
                        </a:spcBef>
                        <a:spcAft>
                          <a:spcPts val="0"/>
                        </a:spcAft>
                        <a:buClrTx/>
                        <a:buSzTx/>
                        <a:buFontTx/>
                        <a:buNone/>
                        <a:tabLst/>
                        <a:defRPr/>
                      </a:pPr>
                      <a:endParaRPr lang="en-IN" sz="14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3"/>
                  </a:ext>
                </a:extLst>
              </a:tr>
              <a:tr h="2805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tc>
                  <a:txBody>
                    <a:bodyPr/>
                    <a:lstStyle/>
                    <a:p>
                      <a:pPr algn="ctr">
                        <a:lnSpc>
                          <a:spcPct val="114000"/>
                        </a:lnSpc>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Value</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Standard</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tc>
                  <a:txBody>
                    <a:bodyPr/>
                    <a:lstStyle/>
                    <a:p>
                      <a:pPr algn="ctr">
                        <a:lnSpc>
                          <a:spcPct val="114000"/>
                        </a:lnSpc>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Details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val="2138889986"/>
                  </a:ext>
                </a:extLst>
              </a:tr>
              <a:tr h="4349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pH value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6.8 to  7.8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6.5 to 8.5</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Indicates pH values of all GW samples  are within acceptable limits.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84181331"/>
                  </a:ext>
                </a:extLst>
              </a:tr>
              <a:tr h="8826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TDS</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214 mg/l to 762 mg/l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AL: 500 mg/l </a:t>
                      </a:r>
                    </a:p>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PL: 2000 mg/l.</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Indicates TDS values of all GW samples except samples collected from </a:t>
                      </a:r>
                      <a:r>
                        <a:rPr lang="en-US" sz="1600" kern="1200" dirty="0" err="1">
                          <a:solidFill>
                            <a:srgbClr val="008000"/>
                          </a:solidFill>
                          <a:effectLst/>
                          <a:latin typeface="Calibri" panose="020F0502020204030204" pitchFamily="34" charset="0"/>
                          <a:ea typeface="+mn-ea"/>
                          <a:cs typeface="Calibri" panose="020F0502020204030204" pitchFamily="34" charset="0"/>
                        </a:rPr>
                        <a:t>Amlai</a:t>
                      </a:r>
                      <a:r>
                        <a:rPr lang="en-US" sz="1600" kern="1200" dirty="0">
                          <a:solidFill>
                            <a:srgbClr val="008000"/>
                          </a:solidFill>
                          <a:effectLst/>
                          <a:latin typeface="Calibri" panose="020F0502020204030204" pitchFamily="34" charset="0"/>
                          <a:ea typeface="+mn-ea"/>
                          <a:cs typeface="Calibri" panose="020F0502020204030204" pitchFamily="34" charset="0"/>
                        </a:rPr>
                        <a:t> village &amp; Anuppur village are within acceptable limits. The value of these two samples is above acceptable limit but within permissible limit.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646707380"/>
                  </a:ext>
                </a:extLst>
              </a:tr>
              <a:tr h="4349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Chloride (as Cl)</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22 mg/l to 158 mg/l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AL: 250 mg/l </a:t>
                      </a:r>
                    </a:p>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PL: 1000 mg/l</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Indicates Chloride (as Cl) values of all GW samples collected are within acceptable limits</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748181750"/>
                  </a:ext>
                </a:extLst>
              </a:tr>
              <a:tr h="65879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Total hardness (as CaCO3)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132 mg/l to 528 mg/l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AL: 200 mg/l</a:t>
                      </a:r>
                    </a:p>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PL: 600 mg/l</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Indicating sample from </a:t>
                      </a:r>
                      <a:r>
                        <a:rPr lang="en-US" sz="1600" kern="1200" dirty="0" err="1">
                          <a:solidFill>
                            <a:srgbClr val="008000"/>
                          </a:solidFill>
                          <a:effectLst/>
                          <a:latin typeface="Calibri" panose="020F0502020204030204" pitchFamily="34" charset="0"/>
                          <a:ea typeface="+mn-ea"/>
                          <a:cs typeface="Calibri" panose="020F0502020204030204" pitchFamily="34" charset="0"/>
                        </a:rPr>
                        <a:t>Mariaras</a:t>
                      </a:r>
                      <a:r>
                        <a:rPr lang="en-US" sz="1600" kern="1200" dirty="0">
                          <a:solidFill>
                            <a:srgbClr val="008000"/>
                          </a:solidFill>
                          <a:effectLst/>
                          <a:latin typeface="Calibri" panose="020F0502020204030204" pitchFamily="34" charset="0"/>
                          <a:ea typeface="+mn-ea"/>
                          <a:cs typeface="Calibri" panose="020F0502020204030204" pitchFamily="34" charset="0"/>
                        </a:rPr>
                        <a:t> village &amp; </a:t>
                      </a:r>
                      <a:r>
                        <a:rPr lang="en-US" sz="1600" kern="1200" dirty="0" err="1">
                          <a:solidFill>
                            <a:srgbClr val="008000"/>
                          </a:solidFill>
                          <a:effectLst/>
                          <a:latin typeface="Calibri" panose="020F0502020204030204" pitchFamily="34" charset="0"/>
                          <a:ea typeface="+mn-ea"/>
                          <a:cs typeface="Calibri" panose="020F0502020204030204" pitchFamily="34" charset="0"/>
                        </a:rPr>
                        <a:t>Kelhouri</a:t>
                      </a:r>
                      <a:r>
                        <a:rPr lang="en-US" sz="1600" kern="1200" dirty="0">
                          <a:solidFill>
                            <a:srgbClr val="008000"/>
                          </a:solidFill>
                          <a:effectLst/>
                          <a:latin typeface="Calibri" panose="020F0502020204030204" pitchFamily="34" charset="0"/>
                          <a:ea typeface="+mn-ea"/>
                          <a:cs typeface="Calibri" panose="020F0502020204030204" pitchFamily="34" charset="0"/>
                        </a:rPr>
                        <a:t> village are within permissible limit. Whereas total hardness values of other samples are above acceptable limit but within permissible limit.</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10515744"/>
                  </a:ext>
                </a:extLst>
              </a:tr>
              <a:tr h="4769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Fluoride (as F) </a:t>
                      </a:r>
                      <a:endParaRPr lang="en-IN" sz="1600" kern="1200" dirty="0">
                        <a:solidFill>
                          <a:srgbClr val="008000"/>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&lt; 0.5 mg/l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AL: 1.0 mg/l </a:t>
                      </a:r>
                    </a:p>
                    <a:p>
                      <a:pPr algn="l">
                        <a:lnSpc>
                          <a:spcPct val="114000"/>
                        </a:lnSpc>
                        <a:spcAft>
                          <a:spcPts val="0"/>
                        </a:spcAft>
                      </a:pPr>
                      <a:r>
                        <a:rPr lang="en-US" sz="1600" kern="1200" dirty="0">
                          <a:solidFill>
                            <a:srgbClr val="008000"/>
                          </a:solidFill>
                          <a:effectLst/>
                          <a:latin typeface="Calibri" panose="020F0502020204030204" pitchFamily="34" charset="0"/>
                          <a:ea typeface="+mn-ea"/>
                          <a:cs typeface="Calibri" panose="020F0502020204030204" pitchFamily="34" charset="0"/>
                        </a:rPr>
                        <a:t>PL: 1.5 mg/l</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Indicates Fluoride (as F) values of all samples are within acceptable limits.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720966350"/>
                  </a:ext>
                </a:extLst>
              </a:tr>
              <a:tr h="639150">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AL : Acceptable Limit; PL: Permissible limit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endParaRPr lang="en-IN" sz="14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8"/>
                  </a:ext>
                </a:extLst>
              </a:tr>
            </a:tbl>
          </a:graphicData>
        </a:graphic>
      </p:graphicFrame>
      <p:sp>
        <p:nvSpPr>
          <p:cNvPr id="12" name="Right Arrow 11">
            <a:hlinkClick r:id="" action="ppaction://noaction"/>
          </p:cNvPr>
          <p:cNvSpPr/>
          <p:nvPr/>
        </p:nvSpPr>
        <p:spPr>
          <a:xfrm>
            <a:off x="8022795" y="8178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ight Arrow 12">
            <a:hlinkClick r:id="" action="ppaction://noaction"/>
          </p:cNvPr>
          <p:cNvSpPr/>
          <p:nvPr/>
        </p:nvSpPr>
        <p:spPr>
          <a:xfrm>
            <a:off x="659512" y="6217551"/>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p:cNvSpPr/>
          <p:nvPr/>
        </p:nvSpPr>
        <p:spPr>
          <a:xfrm>
            <a:off x="1269142" y="6217850"/>
            <a:ext cx="1064394" cy="276999"/>
          </a:xfrm>
          <a:prstGeom prst="rect">
            <a:avLst/>
          </a:prstGeom>
        </p:spPr>
        <p:txBody>
          <a:bodyPr wrap="none">
            <a:spAutoFit/>
          </a:bodyPr>
          <a:lstStyle/>
          <a:p>
            <a:r>
              <a:rPr lang="en-IN" sz="1200" b="1" dirty="0">
                <a:solidFill>
                  <a:schemeClr val="accent1"/>
                </a:solidFill>
                <a:latin typeface="Calibri" pitchFamily="34" charset="0"/>
                <a:cs typeface="Calibri" pitchFamily="34" charset="0"/>
              </a:rPr>
              <a:t>Back to ToR Q</a:t>
            </a:r>
          </a:p>
        </p:txBody>
      </p:sp>
      <p:sp>
        <p:nvSpPr>
          <p:cNvPr id="15" name="Right Arrow 14">
            <a:hlinkClick r:id="rId3" action="ppaction://hlinkfile"/>
          </p:cNvPr>
          <p:cNvSpPr/>
          <p:nvPr/>
        </p:nvSpPr>
        <p:spPr>
          <a:xfrm>
            <a:off x="270278" y="8361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835594" y="789340"/>
            <a:ext cx="643638" cy="276999"/>
          </a:xfrm>
          <a:prstGeom prst="rect">
            <a:avLst/>
          </a:prstGeom>
          <a:noFill/>
        </p:spPr>
        <p:txBody>
          <a:bodyPr wrap="none" rtlCol="0">
            <a:spAutoFit/>
          </a:bodyPr>
          <a:lstStyle/>
          <a:p>
            <a:r>
              <a:rPr lang="en-US" sz="1200" dirty="0">
                <a:solidFill>
                  <a:schemeClr val="accent1"/>
                </a:solidFill>
              </a:rPr>
              <a:t>Report </a:t>
            </a:r>
            <a:endParaRPr lang="en-IN" sz="1200" dirty="0">
              <a:solidFill>
                <a:schemeClr val="accent1"/>
              </a:solidFill>
            </a:endParaRPr>
          </a:p>
        </p:txBody>
      </p:sp>
    </p:spTree>
    <p:extLst>
      <p:ext uri="{BB962C8B-B14F-4D97-AF65-F5344CB8AC3E}">
        <p14:creationId xmlns:p14="http://schemas.microsoft.com/office/powerpoint/2010/main" val="25298989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0000CC"/>
                </a:solidFill>
                <a:latin typeface="+mj-lt"/>
              </a:rPr>
              <a:t>Soil sampling location </a:t>
            </a:r>
          </a:p>
        </p:txBody>
      </p:sp>
      <p:sp>
        <p:nvSpPr>
          <p:cNvPr id="4" name="Slide Number Placeholder 3"/>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82</a:t>
            </a:fld>
            <a:endParaRPr lang="en-US" sz="1400" b="1" dirty="0">
              <a:solidFill>
                <a:schemeClr val="tx2"/>
              </a:solidFill>
              <a:latin typeface="Calibri" pitchFamily="34" charset="0"/>
              <a:cs typeface="Calibri"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275220" y="599366"/>
            <a:ext cx="8596475" cy="6082608"/>
          </a:xfrm>
          <a:prstGeom prst="rect">
            <a:avLst/>
          </a:prstGeom>
          <a:noFill/>
          <a:ln w="28575">
            <a:solidFill>
              <a:schemeClr val="accent1"/>
            </a:solidFill>
          </a:ln>
        </p:spPr>
      </p:pic>
    </p:spTree>
    <p:extLst>
      <p:ext uri="{BB962C8B-B14F-4D97-AF65-F5344CB8AC3E}">
        <p14:creationId xmlns:p14="http://schemas.microsoft.com/office/powerpoint/2010/main" val="375938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83</a:t>
            </a:fld>
            <a:endParaRPr lang="en-US" sz="1400" b="1" dirty="0">
              <a:solidFill>
                <a:schemeClr val="tx2"/>
              </a:solidFill>
              <a:latin typeface="Calibri" pitchFamily="34" charset="0"/>
              <a:cs typeface="Calibri" pitchFamily="34" charset="0"/>
            </a:endParaRPr>
          </a:p>
        </p:txBody>
      </p:sp>
      <p:sp>
        <p:nvSpPr>
          <p:cNvPr id="10" name="Rectangle 9"/>
          <p:cNvSpPr/>
          <p:nvPr/>
        </p:nvSpPr>
        <p:spPr>
          <a:xfrm>
            <a:off x="152399" y="18144"/>
            <a:ext cx="8839200" cy="555537"/>
          </a:xfrm>
          <a:prstGeom prst="rect">
            <a:avLst/>
          </a:prstGeom>
        </p:spPr>
        <p:txBody>
          <a:bodyPr wrap="square">
            <a:spAutoFit/>
          </a:bodyPr>
          <a:lstStyle/>
          <a:p>
            <a:pPr algn="ctr">
              <a:lnSpc>
                <a:spcPct val="114000"/>
              </a:lnSpc>
            </a:pPr>
            <a:r>
              <a:rPr lang="en-US" sz="2800" b="1" dirty="0">
                <a:solidFill>
                  <a:srgbClr val="0000CC"/>
                </a:solidFill>
                <a:latin typeface="+mj-lt"/>
              </a:rPr>
              <a:t>Baseline environmental quality of study area  </a:t>
            </a:r>
            <a:endParaRPr lang="en-IN" sz="2800" b="1" dirty="0">
              <a:solidFill>
                <a:srgbClr val="0000CC"/>
              </a:solidFill>
              <a:latin typeface="+mj-lt"/>
            </a:endParaRPr>
          </a:p>
        </p:txBody>
      </p:sp>
      <p:sp>
        <p:nvSpPr>
          <p:cNvPr id="11" name="Rectangle 10"/>
          <p:cNvSpPr/>
          <p:nvPr/>
        </p:nvSpPr>
        <p:spPr>
          <a:xfrm rot="16200000">
            <a:off x="4544274" y="-37760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74620873"/>
              </p:ext>
            </p:extLst>
          </p:nvPr>
        </p:nvGraphicFramePr>
        <p:xfrm>
          <a:off x="304800" y="762000"/>
          <a:ext cx="8382000" cy="5272024"/>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5486400">
                  <a:extLst>
                    <a:ext uri="{9D8B030D-6E8A-4147-A177-3AD203B41FA5}">
                      <a16:colId xmlns:a16="http://schemas.microsoft.com/office/drawing/2014/main" val="4124012998"/>
                    </a:ext>
                  </a:extLst>
                </a:gridCol>
              </a:tblGrid>
              <a:tr h="28053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CC"/>
                          </a:solidFill>
                          <a:latin typeface="Calibri" panose="020F0502020204030204" pitchFamily="34" charset="0"/>
                          <a:ea typeface="+mn-ea"/>
                          <a:cs typeface="Calibri" panose="020F0502020204030204" pitchFamily="34" charset="0"/>
                        </a:rPr>
                        <a:t>Soil quality</a:t>
                      </a:r>
                      <a:r>
                        <a:rPr lang="en-US" sz="1400" b="1" kern="1200" baseline="0" dirty="0">
                          <a:solidFill>
                            <a:srgbClr val="0000CC"/>
                          </a:solidFill>
                          <a:latin typeface="Calibri" panose="020F0502020204030204" pitchFamily="34" charset="0"/>
                          <a:ea typeface="+mn-ea"/>
                          <a:cs typeface="Calibri" panose="020F0502020204030204" pitchFamily="34" charset="0"/>
                        </a:rPr>
                        <a:t>  (</a:t>
                      </a:r>
                      <a:r>
                        <a:rPr lang="en-US" sz="1400" b="1" kern="1200" dirty="0">
                          <a:solidFill>
                            <a:srgbClr val="0000CC"/>
                          </a:solidFill>
                          <a:latin typeface="Calibri" panose="020F0502020204030204" pitchFamily="34" charset="0"/>
                          <a:ea typeface="+mn-ea"/>
                          <a:cs typeface="Calibri" panose="020F0502020204030204" pitchFamily="34" charset="0"/>
                        </a:rPr>
                        <a:t>samples from 10 locations)</a:t>
                      </a:r>
                      <a:endParaRPr lang="en-IN" sz="1400" b="1"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2"/>
                    </a:solidFill>
                  </a:tcPr>
                </a:tc>
                <a:tc hMerge="1">
                  <a:txBody>
                    <a:bodyPr/>
                    <a:lstStyle/>
                    <a:p>
                      <a:endParaRPr lang="en-IN"/>
                    </a:p>
                  </a:txBody>
                  <a:tcPr/>
                </a:tc>
                <a:tc hMerge="1">
                  <a:txBody>
                    <a:bodyPr/>
                    <a:lstStyle/>
                    <a:p>
                      <a:endParaRPr lang="en-IN"/>
                    </a:p>
                  </a:txBody>
                  <a:tcPr>
                    <a:lnL w="28575" cap="flat" cmpd="sng" algn="ctr">
                      <a:solidFill>
                        <a:srgbClr val="00B0F0"/>
                      </a:solidFill>
                      <a:prstDash val="solid"/>
                      <a:round/>
                      <a:headEnd type="none" w="med" len="med"/>
                      <a:tailEnd type="none" w="med" len="med"/>
                    </a:lnL>
                  </a:tcPr>
                </a:tc>
                <a:extLst>
                  <a:ext uri="{0D108BD9-81ED-4DB2-BD59-A6C34878D82A}">
                    <a16:rowId xmlns:a16="http://schemas.microsoft.com/office/drawing/2014/main" val="10000"/>
                  </a:ext>
                </a:extLst>
              </a:tr>
              <a:tr h="2805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600" b="1" kern="1200" dirty="0">
                        <a:solidFill>
                          <a:schemeClr val="bg1"/>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tc>
                  <a:txBody>
                    <a:bodyPr/>
                    <a:lstStyle/>
                    <a:p>
                      <a:pPr algn="ctr">
                        <a:lnSpc>
                          <a:spcPct val="114000"/>
                        </a:lnSpc>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Value</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accent1"/>
                    </a:solidFill>
                  </a:tcPr>
                </a:tc>
                <a:tc>
                  <a:txBody>
                    <a:bodyPr/>
                    <a:lstStyle/>
                    <a:p>
                      <a:pPr algn="ctr">
                        <a:lnSpc>
                          <a:spcPct val="114000"/>
                        </a:lnSpc>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Details</a:t>
                      </a:r>
                      <a:endParaRPr lang="en-IN"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val="2138889986"/>
                  </a:ext>
                </a:extLst>
              </a:tr>
              <a:tr h="4349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PH</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6.4 to 7.4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indicating all soil samples fall under normal category (Neutral pH range).</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284181331"/>
                  </a:ext>
                </a:extLst>
              </a:tr>
              <a:tr h="3270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EC</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73 to 211 µS/cm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indicating all soil samples fall under normal category.</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646707380"/>
                  </a:ext>
                </a:extLst>
              </a:tr>
              <a:tr h="4349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Organic</a:t>
                      </a:r>
                      <a:r>
                        <a:rPr lang="en-US" sz="1600" kern="1200" dirty="0">
                          <a:solidFill>
                            <a:schemeClr val="tx1"/>
                          </a:solidFill>
                          <a:effectLst/>
                          <a:latin typeface="Calibri" panose="020F0502020204030204" pitchFamily="34" charset="0"/>
                          <a:ea typeface="+mn-ea"/>
                          <a:cs typeface="Calibri" panose="020F0502020204030204" pitchFamily="34" charset="0"/>
                        </a:rPr>
                        <a:t> </a:t>
                      </a:r>
                      <a:r>
                        <a:rPr lang="en-US" sz="1600" kern="1200" dirty="0">
                          <a:solidFill>
                            <a:srgbClr val="008000"/>
                          </a:solidFill>
                          <a:effectLst/>
                          <a:latin typeface="Calibri" panose="020F0502020204030204" pitchFamily="34" charset="0"/>
                          <a:ea typeface="+mn-ea"/>
                          <a:cs typeface="Calibri" panose="020F0502020204030204" pitchFamily="34" charset="0"/>
                        </a:rPr>
                        <a:t>carbon</a:t>
                      </a:r>
                      <a:r>
                        <a:rPr lang="en-US" sz="1600" kern="1200" dirty="0">
                          <a:solidFill>
                            <a:schemeClr val="tx1"/>
                          </a:solidFill>
                          <a:effectLst/>
                          <a:latin typeface="Calibri" panose="020F0502020204030204" pitchFamily="34" charset="0"/>
                          <a:ea typeface="+mn-ea"/>
                          <a:cs typeface="Calibri" panose="020F0502020204030204" pitchFamily="34" charset="0"/>
                        </a:rPr>
                        <a:t>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0.13 % to 2.30 %.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Samples collected from barren land at </a:t>
                      </a:r>
                      <a:r>
                        <a:rPr lang="en-US" sz="1600" kern="1200" dirty="0" err="1">
                          <a:solidFill>
                            <a:schemeClr val="tx1"/>
                          </a:solidFill>
                          <a:effectLst/>
                          <a:latin typeface="Calibri" panose="020F0502020204030204" pitchFamily="34" charset="0"/>
                          <a:ea typeface="+mn-ea"/>
                          <a:cs typeface="Calibri" panose="020F0502020204030204" pitchFamily="34" charset="0"/>
                        </a:rPr>
                        <a:t>Deori</a:t>
                      </a:r>
                      <a:r>
                        <a:rPr lang="en-US" sz="1600" kern="1200" dirty="0">
                          <a:solidFill>
                            <a:schemeClr val="tx1"/>
                          </a:solidFill>
                          <a:effectLst/>
                          <a:latin typeface="Calibri" panose="020F0502020204030204" pitchFamily="34" charset="0"/>
                          <a:ea typeface="+mn-ea"/>
                          <a:cs typeface="Calibri" panose="020F0502020204030204" pitchFamily="34" charset="0"/>
                        </a:rPr>
                        <a:t> village and Chachai village have low organic carbon content, Anuppur village sample has medium organic carbon content and rest of the sample have high organic carbon content.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748181750"/>
                  </a:ext>
                </a:extLst>
              </a:tr>
              <a:tr h="658792">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Available nitrogen</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249 to 325 kg/Ha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Available nitrogen values of soil samples range from Six samples have low nitrogen content &amp; remaining four samples have medium nitrogen content.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2310515744"/>
                  </a:ext>
                </a:extLst>
              </a:tr>
              <a:tr h="476911">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Available phosphorus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10.8 to 24.6 kg/Ha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Indicating all samples have medium phosphorus content.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720966350"/>
                  </a:ext>
                </a:extLst>
              </a:tr>
              <a:tr h="592806">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kern="1200" dirty="0">
                          <a:solidFill>
                            <a:srgbClr val="008000"/>
                          </a:solidFill>
                          <a:effectLst/>
                          <a:latin typeface="Calibri" panose="020F0502020204030204" pitchFamily="34" charset="0"/>
                          <a:ea typeface="+mn-ea"/>
                          <a:cs typeface="Calibri" panose="020F0502020204030204" pitchFamily="34" charset="0"/>
                        </a:rPr>
                        <a:t>Available potassium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algn="l">
                        <a:lnSpc>
                          <a:spcPct val="114000"/>
                        </a:lnSpc>
                        <a:spcAft>
                          <a:spcPts val="0"/>
                        </a:spcAft>
                      </a:pPr>
                      <a:r>
                        <a:rPr lang="en-US" sz="1600" kern="1200" dirty="0">
                          <a:solidFill>
                            <a:schemeClr val="tx1"/>
                          </a:solidFill>
                          <a:effectLst/>
                          <a:latin typeface="Calibri" panose="020F0502020204030204" pitchFamily="34" charset="0"/>
                          <a:ea typeface="+mn-ea"/>
                          <a:cs typeface="Calibri" panose="020F0502020204030204" pitchFamily="34" charset="0"/>
                        </a:rPr>
                        <a:t>60 to 161 kg/Ha </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Six samples have low potassium content and remaining four have medium potassium content.  </a:t>
                      </a:r>
                      <a:endParaRPr lang="en-IN" sz="16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3113245940"/>
                  </a:ext>
                </a:extLst>
              </a:tr>
              <a:tr h="476911">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tx1"/>
                          </a:solidFill>
                          <a:effectLst/>
                          <a:latin typeface="Calibri" panose="020F0502020204030204" pitchFamily="34" charset="0"/>
                          <a:ea typeface="+mn-ea"/>
                          <a:cs typeface="Calibri" panose="020F0502020204030204" pitchFamily="34" charset="0"/>
                        </a:rPr>
                        <a:t>NPK</a:t>
                      </a:r>
                      <a:r>
                        <a:rPr lang="en-US" sz="1600" kern="1200" dirty="0">
                          <a:solidFill>
                            <a:schemeClr val="tx1"/>
                          </a:solidFill>
                          <a:effectLst/>
                          <a:latin typeface="Calibri" panose="020F0502020204030204" pitchFamily="34" charset="0"/>
                          <a:ea typeface="+mn-ea"/>
                          <a:cs typeface="Calibri" panose="020F0502020204030204" pitchFamily="34" charset="0"/>
                        </a:rPr>
                        <a:t> values of soil samples collected are in low to medium category indicating need for fertilizers with high </a:t>
                      </a:r>
                      <a:r>
                        <a:rPr lang="en-US" sz="1600" kern="1200" dirty="0" err="1">
                          <a:solidFill>
                            <a:schemeClr val="tx1"/>
                          </a:solidFill>
                          <a:effectLst/>
                          <a:latin typeface="Calibri" panose="020F0502020204030204" pitchFamily="34" charset="0"/>
                          <a:ea typeface="+mn-ea"/>
                          <a:cs typeface="Calibri" panose="020F0502020204030204" pitchFamily="34" charset="0"/>
                        </a:rPr>
                        <a:t>NPK</a:t>
                      </a:r>
                      <a:r>
                        <a:rPr lang="en-US" sz="1600" kern="1200" dirty="0">
                          <a:solidFill>
                            <a:schemeClr val="tx1"/>
                          </a:solidFill>
                          <a:effectLst/>
                          <a:latin typeface="Calibri" panose="020F0502020204030204" pitchFamily="34" charset="0"/>
                          <a:ea typeface="+mn-ea"/>
                          <a:cs typeface="Calibri" panose="020F0502020204030204" pitchFamily="34" charset="0"/>
                        </a:rPr>
                        <a:t> values for agriculture and horticulture activities</a:t>
                      </a:r>
                      <a:endParaRPr lang="en-IN" sz="1600" kern="1200" dirty="0">
                        <a:solidFill>
                          <a:srgbClr val="008000"/>
                        </a:solidFill>
                        <a:effectLst/>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algn="l">
                        <a:lnSpc>
                          <a:spcPct val="114000"/>
                        </a:lnSpc>
                        <a:spcAft>
                          <a:spcPts val="0"/>
                        </a:spcAft>
                      </a:pPr>
                      <a:endParaRPr lang="en-IN" sz="14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pPr lvl="0"/>
                      <a:endParaRPr lang="en-IN" sz="1400" kern="1200" dirty="0">
                        <a:solidFill>
                          <a:srgbClr val="008000"/>
                        </a:solidFill>
                        <a:effectLst/>
                        <a:latin typeface="Calibri" panose="020F0502020204030204" pitchFamily="34" charset="0"/>
                        <a:ea typeface="+mn-ea"/>
                        <a:cs typeface="Calibri" panose="020F0502020204030204" pitchFamily="34" charset="0"/>
                      </a:endParaRPr>
                    </a:p>
                  </a:txBody>
                  <a:tcPr marL="68580" marR="68580" marT="0" marB="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993694807"/>
                  </a:ext>
                </a:extLst>
              </a:tr>
            </a:tbl>
          </a:graphicData>
        </a:graphic>
      </p:graphicFrame>
      <p:sp>
        <p:nvSpPr>
          <p:cNvPr id="12" name="Right Arrow 11">
            <a:hlinkClick r:id="" action="ppaction://noaction"/>
          </p:cNvPr>
          <p:cNvSpPr/>
          <p:nvPr/>
        </p:nvSpPr>
        <p:spPr>
          <a:xfrm>
            <a:off x="8022795" y="817800"/>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ight Arrow 12">
            <a:hlinkClick r:id="" action="ppaction://noaction"/>
          </p:cNvPr>
          <p:cNvSpPr/>
          <p:nvPr/>
        </p:nvSpPr>
        <p:spPr>
          <a:xfrm>
            <a:off x="659512" y="6217551"/>
            <a:ext cx="544270" cy="22007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p:cNvSpPr/>
          <p:nvPr/>
        </p:nvSpPr>
        <p:spPr>
          <a:xfrm>
            <a:off x="1269142" y="6217850"/>
            <a:ext cx="1064394" cy="276999"/>
          </a:xfrm>
          <a:prstGeom prst="rect">
            <a:avLst/>
          </a:prstGeom>
        </p:spPr>
        <p:txBody>
          <a:bodyPr wrap="none">
            <a:spAutoFit/>
          </a:bodyPr>
          <a:lstStyle/>
          <a:p>
            <a:r>
              <a:rPr lang="en-IN" sz="1200" b="1" dirty="0">
                <a:solidFill>
                  <a:schemeClr val="accent1"/>
                </a:solidFill>
                <a:latin typeface="Calibri" pitchFamily="34" charset="0"/>
                <a:cs typeface="Calibri" pitchFamily="34" charset="0"/>
              </a:rPr>
              <a:t>Back to ToR Q</a:t>
            </a:r>
          </a:p>
        </p:txBody>
      </p:sp>
      <p:sp>
        <p:nvSpPr>
          <p:cNvPr id="15" name="Right Arrow 14">
            <a:hlinkClick r:id="rId3" action="ppaction://hlinkfile"/>
          </p:cNvPr>
          <p:cNvSpPr/>
          <p:nvPr/>
        </p:nvSpPr>
        <p:spPr>
          <a:xfrm>
            <a:off x="270278" y="836100"/>
            <a:ext cx="544270" cy="16799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835594" y="789340"/>
            <a:ext cx="643638" cy="276999"/>
          </a:xfrm>
          <a:prstGeom prst="rect">
            <a:avLst/>
          </a:prstGeom>
          <a:noFill/>
        </p:spPr>
        <p:txBody>
          <a:bodyPr wrap="none" rtlCol="0">
            <a:spAutoFit/>
          </a:bodyPr>
          <a:lstStyle/>
          <a:p>
            <a:r>
              <a:rPr lang="en-US" sz="1200" dirty="0">
                <a:solidFill>
                  <a:schemeClr val="accent1"/>
                </a:solidFill>
              </a:rPr>
              <a:t>Report </a:t>
            </a:r>
            <a:endParaRPr lang="en-IN" sz="1200" dirty="0">
              <a:solidFill>
                <a:schemeClr val="accent1"/>
              </a:solidFill>
            </a:endParaRPr>
          </a:p>
        </p:txBody>
      </p:sp>
    </p:spTree>
    <p:extLst>
      <p:ext uri="{BB962C8B-B14F-4D97-AF65-F5344CB8AC3E}">
        <p14:creationId xmlns:p14="http://schemas.microsoft.com/office/powerpoint/2010/main" val="2342396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81385" y="6488113"/>
            <a:ext cx="421962" cy="571500"/>
          </a:xfrm>
          <a:prstGeom prst="rect">
            <a:avLst/>
          </a:prstGeom>
        </p:spPr>
        <p:txBody>
          <a:bodyPr/>
          <a:lstStyle/>
          <a:p>
            <a:pPr algn="r">
              <a:defRPr/>
            </a:pPr>
            <a:fld id="{1FA252DA-32D9-424B-AD2B-6C3E24E965CB}" type="slidenum">
              <a:rPr lang="en-US" sz="1400" smtClean="0">
                <a:latin typeface="+mn-lt"/>
              </a:rPr>
              <a:pPr algn="r">
                <a:defRPr/>
              </a:pPr>
              <a:t>84</a:t>
            </a:fld>
            <a:endParaRPr lang="en-US" sz="1400" dirty="0">
              <a:latin typeface="+mn-lt"/>
            </a:endParaRPr>
          </a:p>
        </p:txBody>
      </p:sp>
      <p:sp>
        <p:nvSpPr>
          <p:cNvPr id="10" name="Rectangle 2"/>
          <p:cNvSpPr txBox="1">
            <a:spLocks noChangeArrowheads="1"/>
          </p:cNvSpPr>
          <p:nvPr/>
        </p:nvSpPr>
        <p:spPr bwMode="auto">
          <a:xfrm>
            <a:off x="1" y="-131316"/>
            <a:ext cx="9144000" cy="463846"/>
          </a:xfrm>
          <a:prstGeom prst="rect">
            <a:avLst/>
          </a:prstGeom>
          <a:solidFill>
            <a:schemeClr val="bg1"/>
          </a:solidFill>
          <a:ln w="9525">
            <a:noFill/>
            <a:round/>
            <a:headEnd/>
            <a:tailEnd/>
          </a:ln>
        </p:spPr>
        <p:txBody>
          <a:bodyPr lIns="90000" tIns="46800" rIns="90000" bIns="46800">
            <a:spAutoFit/>
          </a:bodyPr>
          <a:lstStyle/>
          <a:p>
            <a:pPr algn="ctr">
              <a:defRPr/>
            </a:pPr>
            <a:r>
              <a:rPr lang="en-GB" sz="2400" b="1" dirty="0">
                <a:solidFill>
                  <a:schemeClr val="tx2"/>
                </a:solidFill>
                <a:latin typeface="+mj-lt"/>
              </a:rPr>
              <a:t>CSR activities carried out by the ATPS</a:t>
            </a:r>
            <a:endParaRPr lang="en-US" sz="2400" b="1" dirty="0">
              <a:solidFill>
                <a:schemeClr val="tx2"/>
              </a:solidFill>
              <a:latin typeface="+mj-lt"/>
            </a:endParaRPr>
          </a:p>
        </p:txBody>
      </p:sp>
      <p:sp>
        <p:nvSpPr>
          <p:cNvPr id="30725" name="Rectangle 2"/>
          <p:cNvSpPr txBox="1">
            <a:spLocks noChangeArrowheads="1"/>
          </p:cNvSpPr>
          <p:nvPr/>
        </p:nvSpPr>
        <p:spPr bwMode="auto">
          <a:xfrm>
            <a:off x="102274" y="3297972"/>
            <a:ext cx="4405478" cy="309958"/>
          </a:xfrm>
          <a:prstGeom prst="rect">
            <a:avLst/>
          </a:prstGeom>
          <a:solidFill>
            <a:schemeClr val="tx2">
              <a:lumMod val="60000"/>
              <a:lumOff val="40000"/>
            </a:schemeClr>
          </a:solidFill>
          <a:ln w="9525">
            <a:noFill/>
            <a:round/>
            <a:headEnd/>
            <a:tailEnd/>
          </a:ln>
        </p:spPr>
        <p:txBody>
          <a:bodyPr wrap="square" lIns="90000" tIns="46800" rIns="90000" bIns="46800">
            <a:spAutoFit/>
          </a:bodyPr>
          <a:lstStyle/>
          <a:p>
            <a:pPr algn="ctr"/>
            <a:r>
              <a:rPr lang="en-US" sz="1400" b="1" dirty="0">
                <a:solidFill>
                  <a:schemeClr val="bg1"/>
                </a:solidFill>
                <a:latin typeface="Calibri" pitchFamily="34" charset="0"/>
                <a:ea typeface="Calibri" pitchFamily="34" charset="0"/>
                <a:cs typeface="Calibri" pitchFamily="34" charset="0"/>
              </a:rPr>
              <a:t>Plantation activity</a:t>
            </a:r>
          </a:p>
        </p:txBody>
      </p:sp>
      <p:sp>
        <p:nvSpPr>
          <p:cNvPr id="18438" name="Rectangle 2"/>
          <p:cNvSpPr txBox="1">
            <a:spLocks noChangeArrowheads="1"/>
          </p:cNvSpPr>
          <p:nvPr/>
        </p:nvSpPr>
        <p:spPr bwMode="auto">
          <a:xfrm>
            <a:off x="4601029" y="3297973"/>
            <a:ext cx="4468199" cy="309958"/>
          </a:xfrm>
          <a:prstGeom prst="rect">
            <a:avLst/>
          </a:prstGeom>
          <a:solidFill>
            <a:schemeClr val="tx2">
              <a:lumMod val="60000"/>
              <a:lumOff val="40000"/>
            </a:schemeClr>
          </a:solidFill>
          <a:ln>
            <a:noFill/>
          </a:ln>
          <a:extLst/>
        </p:spPr>
        <p:txBody>
          <a:bodyPr wrap="square" lIns="90000" tIns="46800" rIns="90000" bIns="46800">
            <a:spAutoFit/>
          </a:bodyPr>
          <a:lstStyle/>
          <a:p>
            <a:pPr algn="ctr" eaLnBrk="0" hangingPunct="0">
              <a:defRPr/>
            </a:pPr>
            <a:r>
              <a:rPr lang="en-US" sz="1400" b="1" dirty="0">
                <a:solidFill>
                  <a:schemeClr val="bg1"/>
                </a:solidFill>
                <a:latin typeface="Calibri" pitchFamily="34" charset="0"/>
                <a:ea typeface="Calibri" pitchFamily="34" charset="0"/>
                <a:cs typeface="Calibri" pitchFamily="34" charset="0"/>
              </a:rPr>
              <a:t>Medical Camp</a:t>
            </a:r>
          </a:p>
        </p:txBody>
      </p:sp>
      <p:sp>
        <p:nvSpPr>
          <p:cNvPr id="30727" name="Rectangle 2"/>
          <p:cNvSpPr txBox="1">
            <a:spLocks noChangeArrowheads="1"/>
          </p:cNvSpPr>
          <p:nvPr/>
        </p:nvSpPr>
        <p:spPr bwMode="auto">
          <a:xfrm>
            <a:off x="59678" y="6520542"/>
            <a:ext cx="4433560" cy="309958"/>
          </a:xfrm>
          <a:prstGeom prst="rect">
            <a:avLst/>
          </a:prstGeom>
          <a:solidFill>
            <a:schemeClr val="tx2">
              <a:lumMod val="60000"/>
              <a:lumOff val="40000"/>
            </a:schemeClr>
          </a:solidFill>
          <a:ln w="9525">
            <a:noFill/>
            <a:round/>
            <a:headEnd/>
            <a:tailEnd/>
          </a:ln>
        </p:spPr>
        <p:txBody>
          <a:bodyPr wrap="square" lIns="90000" tIns="46800" rIns="90000" bIns="46800">
            <a:spAutoFit/>
          </a:bodyPr>
          <a:lstStyle/>
          <a:p>
            <a:pPr algn="ctr"/>
            <a:r>
              <a:rPr lang="en-US" sz="1400" b="1" dirty="0">
                <a:latin typeface="Arial" pitchFamily="34" charset="0"/>
                <a:ea typeface="Calibri" pitchFamily="34" charset="0"/>
                <a:cs typeface="Arial" pitchFamily="34" charset="0"/>
              </a:rPr>
              <a:t> </a:t>
            </a:r>
            <a:r>
              <a:rPr lang="en-US" sz="1400" b="1" dirty="0">
                <a:solidFill>
                  <a:schemeClr val="tx1"/>
                </a:solidFill>
                <a:latin typeface="Arial" pitchFamily="34" charset="0"/>
                <a:ea typeface="Calibri" pitchFamily="34" charset="0"/>
                <a:cs typeface="Arial" pitchFamily="34" charset="0"/>
              </a:rPr>
              <a:t> </a:t>
            </a:r>
            <a:r>
              <a:rPr lang="en-US" sz="1400" b="1" dirty="0">
                <a:solidFill>
                  <a:schemeClr val="bg1"/>
                </a:solidFill>
                <a:latin typeface="Calibri" pitchFamily="34" charset="0"/>
                <a:ea typeface="Calibri" pitchFamily="34" charset="0"/>
                <a:cs typeface="Calibri" pitchFamily="34" charset="0"/>
              </a:rPr>
              <a:t>Medical Camp</a:t>
            </a:r>
          </a:p>
        </p:txBody>
      </p:sp>
      <p:sp>
        <p:nvSpPr>
          <p:cNvPr id="30728" name="Rectangle 2"/>
          <p:cNvSpPr txBox="1">
            <a:spLocks noChangeArrowheads="1"/>
          </p:cNvSpPr>
          <p:nvPr/>
        </p:nvSpPr>
        <p:spPr bwMode="auto">
          <a:xfrm>
            <a:off x="4621481" y="6527856"/>
            <a:ext cx="4447747" cy="317158"/>
          </a:xfrm>
          <a:prstGeom prst="rect">
            <a:avLst/>
          </a:prstGeom>
          <a:solidFill>
            <a:schemeClr val="tx2">
              <a:lumMod val="60000"/>
              <a:lumOff val="40000"/>
            </a:schemeClr>
          </a:solidFill>
          <a:ln w="9525">
            <a:noFill/>
            <a:round/>
            <a:headEnd/>
            <a:tailEnd/>
          </a:ln>
        </p:spPr>
        <p:txBody>
          <a:bodyPr wrap="square" lIns="90000" tIns="46800" rIns="90000" bIns="46800">
            <a:spAutoFit/>
          </a:bodyPr>
          <a:lstStyle/>
          <a:p>
            <a:pPr algn="ctr"/>
            <a:r>
              <a:rPr lang="en-US" sz="1400" b="1" dirty="0">
                <a:solidFill>
                  <a:schemeClr val="bg1"/>
                </a:solidFill>
                <a:latin typeface="Calibri" pitchFamily="34" charset="0"/>
                <a:ea typeface="Calibri" pitchFamily="34" charset="0"/>
                <a:cs typeface="Calibri" pitchFamily="34" charset="0"/>
              </a:rPr>
              <a:t>Warm Cloths distribution </a:t>
            </a:r>
          </a:p>
        </p:txBody>
      </p:sp>
      <p:pic>
        <p:nvPicPr>
          <p:cNvPr id="2"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800" y="457200"/>
            <a:ext cx="4392000" cy="2700000"/>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6514" y="457200"/>
            <a:ext cx="4500000" cy="270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3700800"/>
            <a:ext cx="4392000" cy="2700000"/>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3733800"/>
            <a:ext cx="4392000" cy="270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16200000">
            <a:off x="4548048" y="-4231621"/>
            <a:ext cx="47904"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8">
            <a:hlinkClick r:id="rId7" action="ppaction://hlinksldjump"/>
            <a:extLst>
              <a:ext uri="{FF2B5EF4-FFF2-40B4-BE49-F238E27FC236}">
                <a16:creationId xmlns:a16="http://schemas.microsoft.com/office/drawing/2014/main" id="{DE177E62-3061-4412-9668-51A8E7AF65C5}"/>
              </a:ext>
            </a:extLst>
          </p:cNvPr>
          <p:cNvSpPr/>
          <p:nvPr/>
        </p:nvSpPr>
        <p:spPr>
          <a:xfrm>
            <a:off x="4077654" y="4982575"/>
            <a:ext cx="586212" cy="24134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2D68DD4B-062B-49E1-97E1-06740E4AE306}"/>
              </a:ext>
            </a:extLst>
          </p:cNvPr>
          <p:cNvSpPr/>
          <p:nvPr/>
        </p:nvSpPr>
        <p:spPr>
          <a:xfrm>
            <a:off x="4021488" y="5209401"/>
            <a:ext cx="1007712" cy="276999"/>
          </a:xfrm>
          <a:prstGeom prst="rect">
            <a:avLst/>
          </a:prstGeom>
        </p:spPr>
        <p:txBody>
          <a:bodyPr wrap="none">
            <a:spAutoFit/>
          </a:bodyPr>
          <a:lstStyle/>
          <a:p>
            <a:r>
              <a:rPr lang="en-US" sz="1200" dirty="0">
                <a:latin typeface="Calibri" pitchFamily="34" charset="0"/>
                <a:cs typeface="Calibri" pitchFamily="34" charset="0"/>
              </a:rPr>
              <a:t>Summary PH</a:t>
            </a:r>
            <a:endParaRPr lang="en-IN" sz="1200" dirty="0">
              <a:latin typeface="Calibri" pitchFamily="34" charset="0"/>
              <a:cs typeface="Calibri" pitchFamily="34" charset="0"/>
            </a:endParaRPr>
          </a:p>
        </p:txBody>
      </p:sp>
    </p:spTree>
    <p:extLst>
      <p:ext uri="{BB962C8B-B14F-4D97-AF65-F5344CB8AC3E}">
        <p14:creationId xmlns:p14="http://schemas.microsoft.com/office/powerpoint/2010/main" val="98646968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16200000">
            <a:off x="4550664" y="-3941063"/>
            <a:ext cx="73152"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0"/>
            <a:ext cx="7920880" cy="4572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latin typeface="+mj-lt"/>
              </a:rPr>
              <a:t>Certificate of Accreditation</a:t>
            </a: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85</a:t>
            </a:fld>
            <a:endParaRPr lang="en-US" sz="1400" b="1" dirty="0">
              <a:solidFill>
                <a:schemeClr val="tx2"/>
              </a:solidFill>
              <a:latin typeface="Calibri" pitchFamily="34" charset="0"/>
              <a:cs typeface="Calibri" pitchFamily="34" charset="0"/>
            </a:endParaRPr>
          </a:p>
        </p:txBody>
      </p:sp>
      <p:pic>
        <p:nvPicPr>
          <p:cNvPr id="3" name="Picture 2"/>
          <p:cNvPicPr>
            <a:picLocks/>
          </p:cNvPicPr>
          <p:nvPr/>
        </p:nvPicPr>
        <p:blipFill>
          <a:blip r:embed="rId3"/>
          <a:stretch>
            <a:fillRect/>
          </a:stretch>
        </p:blipFill>
        <p:spPr>
          <a:xfrm>
            <a:off x="2105230" y="638400"/>
            <a:ext cx="5040000" cy="5976000"/>
          </a:xfrm>
          <a:prstGeom prst="rect">
            <a:avLst/>
          </a:prstGeom>
        </p:spPr>
      </p:pic>
    </p:spTree>
    <p:extLst>
      <p:ext uri="{BB962C8B-B14F-4D97-AF65-F5344CB8AC3E}">
        <p14:creationId xmlns:p14="http://schemas.microsoft.com/office/powerpoint/2010/main" val="628914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0600" y="1828800"/>
            <a:ext cx="7315200" cy="1772793"/>
          </a:xfrm>
          <a:prstGeom prst="rect">
            <a:avLst/>
          </a:prstGeom>
        </p:spPr>
        <p:txBody>
          <a:bodyPr wrap="square">
            <a:spAutoFit/>
          </a:bodyPr>
          <a:lstStyle/>
          <a:p>
            <a:pPr marL="457200" indent="6350" algn="ctr">
              <a:lnSpc>
                <a:spcPct val="130000"/>
              </a:lnSpc>
              <a:defRPr/>
            </a:pPr>
            <a:r>
              <a:rPr lang="en-US" altLang="zh-CN" sz="2800" b="1" dirty="0">
                <a:solidFill>
                  <a:srgbClr val="00B050"/>
                </a:solidFill>
                <a:latin typeface="Trebuchet MS" pitchFamily="34" charset="0"/>
                <a:cs typeface="Arial" charset="0"/>
              </a:rPr>
              <a:t>Honorable Expert Appraisal Committee is requested to grant EC for proposed project </a:t>
            </a:r>
            <a:endParaRPr lang="en-US" sz="2800" dirty="0"/>
          </a:p>
        </p:txBody>
      </p:sp>
      <p:sp>
        <p:nvSpPr>
          <p:cNvPr id="11" name="Rectangle 5"/>
          <p:cNvSpPr>
            <a:spLocks noChangeArrowheads="1"/>
          </p:cNvSpPr>
          <p:nvPr/>
        </p:nvSpPr>
        <p:spPr bwMode="auto">
          <a:xfrm>
            <a:off x="2667006" y="4013538"/>
            <a:ext cx="3908827" cy="1015663"/>
          </a:xfrm>
          <a:prstGeom prst="rect">
            <a:avLst/>
          </a:prstGeom>
          <a:noFill/>
          <a:ln w="9525">
            <a:noFill/>
            <a:miter lim="800000"/>
            <a:headEnd/>
            <a:tailEnd/>
          </a:ln>
          <a:effectLst/>
        </p:spPr>
        <p:txBody>
          <a:bodyPr wrap="none" anchor="ctr">
            <a:spAutoFit/>
          </a:bodyPr>
          <a:lstStyle/>
          <a:p>
            <a:pPr eaLnBrk="0" hangingPunct="0">
              <a:defRPr/>
            </a:pPr>
            <a:r>
              <a:rPr lang="en-US" sz="6000" b="1" dirty="0">
                <a:ln>
                  <a:solidFill>
                    <a:srgbClr val="92D050"/>
                  </a:solidFill>
                </a:ln>
                <a:latin typeface="Trebuchet MS" pitchFamily="34" charset="0"/>
                <a:ea typeface="Times New Roman" pitchFamily="18" charset="0"/>
                <a:cs typeface="Arial" pitchFamily="34" charset="0"/>
              </a:rPr>
              <a:t>Thank You</a:t>
            </a:r>
            <a:endParaRPr lang="en-US" sz="3600" b="1" dirty="0">
              <a:ln>
                <a:solidFill>
                  <a:srgbClr val="92D050"/>
                </a:solidFill>
              </a:ln>
              <a:latin typeface="Aria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86</a:t>
            </a:fld>
            <a:endParaRPr lang="en-US" sz="14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73071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250109933"/>
              </p:ext>
            </p:extLst>
          </p:nvPr>
        </p:nvGraphicFramePr>
        <p:xfrm>
          <a:off x="203202" y="533400"/>
          <a:ext cx="8741228" cy="5963920"/>
        </p:xfrm>
        <a:graphic>
          <a:graphicData uri="http://schemas.openxmlformats.org/drawingml/2006/table">
            <a:tbl>
              <a:tblPr firstRow="1" bandRow="1">
                <a:tableStyleId>{5940675A-B579-460E-94D1-54222C63F5DA}</a:tableStyleId>
              </a:tblPr>
              <a:tblGrid>
                <a:gridCol w="863598">
                  <a:extLst>
                    <a:ext uri="{9D8B030D-6E8A-4147-A177-3AD203B41FA5}">
                      <a16:colId xmlns:a16="http://schemas.microsoft.com/office/drawing/2014/main" val="20000"/>
                    </a:ext>
                  </a:extLst>
                </a:gridCol>
                <a:gridCol w="7877630">
                  <a:extLst>
                    <a:ext uri="{9D8B030D-6E8A-4147-A177-3AD203B41FA5}">
                      <a16:colId xmlns:a16="http://schemas.microsoft.com/office/drawing/2014/main" val="662575104"/>
                    </a:ext>
                  </a:extLst>
                </a:gridCol>
              </a:tblGrid>
              <a:tr h="370840">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kern="1200" dirty="0">
                          <a:solidFill>
                            <a:srgbClr val="0000CC"/>
                          </a:solidFill>
                          <a:latin typeface="Calibri" panose="020F0502020204030204" pitchFamily="34" charset="0"/>
                          <a:ea typeface="+mn-ea"/>
                          <a:cs typeface="Calibri" panose="020F0502020204030204" pitchFamily="34" charset="0"/>
                        </a:rPr>
                        <a:t>TOR viii</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r>
                        <a:rPr lang="en-US" sz="1600" b="0" kern="1200" dirty="0">
                          <a:solidFill>
                            <a:srgbClr val="0000CC"/>
                          </a:solidFill>
                          <a:latin typeface="Calibri" panose="020F0502020204030204" pitchFamily="34" charset="0"/>
                          <a:ea typeface="+mn-ea"/>
                          <a:cs typeface="Calibri" panose="020F0502020204030204" pitchFamily="34" charset="0"/>
                        </a:rPr>
                        <a:t>The action plan to achieve 33% greenbelt area for the total plant area excluding the greenbelt in the colony</a:t>
                      </a:r>
                      <a:endParaRPr lang="en-IN" sz="1600" b="0" kern="120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48187097"/>
                  </a:ext>
                </a:extLst>
              </a:tr>
              <a:tr h="370840">
                <a:tc gridSpan="2">
                  <a:txBody>
                    <a:bodyPr/>
                    <a:lstStyle/>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For 1x660 MW unit  an area of 76.4 acres (34% of plant area) will be developed as GB.</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For 1x210 MW unit an area of 56.1 acres (34% total area) is developed as GB excluding GB in colony</a:t>
                      </a:r>
                      <a:r>
                        <a:rPr lang="en-US" sz="1400" kern="1200" dirty="0">
                          <a:solidFill>
                            <a:srgbClr val="008000"/>
                          </a:solidFill>
                          <a:latin typeface="Calibri" panose="020F0502020204030204" pitchFamily="34" charset="0"/>
                          <a:ea typeface="+mn-ea"/>
                          <a:cs typeface="Calibri" panose="020F0502020204030204" pitchFamily="34" charset="0"/>
                        </a:rPr>
                        <a:t>. </a:t>
                      </a:r>
                    </a:p>
                    <a:p>
                      <a:pPr>
                        <a:spcBef>
                          <a:spcPts val="600"/>
                        </a:spcBef>
                      </a:pPr>
                      <a:r>
                        <a:rPr lang="en-US" sz="1600" kern="1200" dirty="0">
                          <a:solidFill>
                            <a:srgbClr val="008000"/>
                          </a:solidFill>
                          <a:latin typeface="Calibri" panose="020F0502020204030204" pitchFamily="34" charset="0"/>
                          <a:ea typeface="+mn-ea"/>
                          <a:cs typeface="Calibri" panose="020F0502020204030204" pitchFamily="34" charset="0"/>
                        </a:rPr>
                        <a:t>For 1X660 MW unit an budget of 175 lakhs is earmarked for GB development including</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About 61,000 plants will be planted as a part of GB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Greenbelt with native species of 15 m width consisting of 3 tires around plant boundary will be developed based on land available within the project boundary</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Avenue plantation of 2 m on both sides of the road will be developed.  </a:t>
                      </a:r>
                    </a:p>
                    <a:p>
                      <a:pPr marL="285750" indent="-285750">
                        <a:spcBef>
                          <a:spcPts val="600"/>
                        </a:spcBef>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Block plantation will be developed in areas earmarked for greenbelt.</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tcPr>
                </a:tc>
                <a:tc hMerge="1">
                  <a:txBody>
                    <a:bodyPr/>
                    <a:lstStyle/>
                    <a:p>
                      <a:endParaRPr lang="en-IN"/>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tcPr>
                </a:tc>
                <a:extLst>
                  <a:ext uri="{0D108BD9-81ED-4DB2-BD59-A6C34878D82A}">
                    <a16:rowId xmlns:a16="http://schemas.microsoft.com/office/drawing/2014/main" val="96837879"/>
                  </a:ext>
                </a:extLst>
              </a:tr>
              <a:tr h="37084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600" b="0" kern="1200" baseline="0" dirty="0">
                          <a:solidFill>
                            <a:srgbClr val="0000CC"/>
                          </a:solidFill>
                          <a:latin typeface="Calibri" panose="020F0502020204030204" pitchFamily="34" charset="0"/>
                          <a:ea typeface="+mn-ea"/>
                          <a:cs typeface="Calibri" panose="020F0502020204030204" pitchFamily="34" charset="0"/>
                        </a:rPr>
                        <a:t>TOR ix</a:t>
                      </a:r>
                      <a:endParaRPr lang="en-IN" sz="1600" b="0" kern="1200" baseline="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1600" b="0" kern="1200" baseline="0" dirty="0">
                          <a:solidFill>
                            <a:srgbClr val="0000CC"/>
                          </a:solidFill>
                          <a:latin typeface="Calibri" panose="020F0502020204030204" pitchFamily="34" charset="0"/>
                          <a:ea typeface="+mn-ea"/>
                          <a:cs typeface="Calibri" panose="020F0502020204030204" pitchFamily="34" charset="0"/>
                        </a:rPr>
                        <a:t>Details of fly ash utilization for existing plant &amp; action plan to achieve 100% fly ash utilization </a:t>
                      </a:r>
                      <a:endParaRPr lang="en-IN" sz="1600" b="0" kern="1200" baseline="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235092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8000"/>
                          </a:solidFill>
                          <a:latin typeface="Calibri" panose="020F0502020204030204" pitchFamily="34" charset="0"/>
                          <a:ea typeface="+mn-ea"/>
                          <a:cs typeface="Calibri" panose="020F0502020204030204" pitchFamily="34" charset="0"/>
                        </a:rPr>
                        <a:t>Action plan to achieve 100% fly ash utilization by 1X210 MW unit is activity following up with </a:t>
                      </a:r>
                      <a:endParaRPr lang="en-IN" sz="1600" kern="1200" dirty="0">
                        <a:solidFill>
                          <a:srgbClr val="008000"/>
                        </a:solidFill>
                        <a:latin typeface="Calibri" panose="020F0502020204030204" pitchFamily="34" charset="0"/>
                        <a:ea typeface="+mn-ea"/>
                        <a:cs typeface="Calibri" panose="020F0502020204030204" pitchFamily="34" charset="0"/>
                      </a:endParaRPr>
                    </a:p>
                    <a:p>
                      <a:pPr marL="285750" indent="-285750">
                        <a:lnSpc>
                          <a:spcPct val="100000"/>
                        </a:lnSpc>
                        <a:spcBef>
                          <a:spcPts val="600"/>
                        </a:spcBef>
                        <a:spcAft>
                          <a:spcPts val="0"/>
                        </a:spcAft>
                        <a:buFont typeface="Wingdings" panose="05000000000000000000" pitchFamily="2" charset="2"/>
                        <a:buChar char="Ø"/>
                      </a:pPr>
                      <a:r>
                        <a:rPr lang="en-US" sz="1600" kern="1200" dirty="0">
                          <a:solidFill>
                            <a:srgbClr val="008000"/>
                          </a:solidFill>
                          <a:latin typeface="Calibri" panose="020F0502020204030204" pitchFamily="34" charset="0"/>
                          <a:ea typeface="+mn-ea"/>
                          <a:cs typeface="Calibri" panose="020F0502020204030204" pitchFamily="34" charset="0"/>
                        </a:rPr>
                        <a:t>Coal mines in the area, cement &amp; brick manufactures in the area by allocation of free ash to  enhance ash utilization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Initiated correspondence with District Collectors in 100 km radius,  Chief Engineer National Highway, Bhopal  &amp; to enhance the utilization of Fly Ash as per notification 2009 for other purposes such as embankment of roads, various construction works etc.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en-US" sz="1600" kern="1200" dirty="0">
                          <a:solidFill>
                            <a:srgbClr val="008000"/>
                          </a:solidFill>
                          <a:latin typeface="Calibri" panose="020F0502020204030204" pitchFamily="34" charset="0"/>
                          <a:ea typeface="+mn-ea"/>
                          <a:cs typeface="Calibri" panose="020F0502020204030204" pitchFamily="34" charset="0"/>
                        </a:rPr>
                        <a:t>Meeting was held at </a:t>
                      </a:r>
                      <a:r>
                        <a:rPr lang="en-US" sz="1600" kern="1200" dirty="0" err="1">
                          <a:solidFill>
                            <a:srgbClr val="008000"/>
                          </a:solidFill>
                          <a:latin typeface="Calibri" panose="020F0502020204030204" pitchFamily="34" charset="0"/>
                          <a:ea typeface="+mn-ea"/>
                          <a:cs typeface="Calibri" panose="020F0502020204030204" pitchFamily="34" charset="0"/>
                        </a:rPr>
                        <a:t>MPPCB</a:t>
                      </a:r>
                      <a:r>
                        <a:rPr lang="en-US" sz="1600" kern="1200" dirty="0">
                          <a:solidFill>
                            <a:srgbClr val="008000"/>
                          </a:solidFill>
                          <a:latin typeface="Calibri" panose="020F0502020204030204" pitchFamily="34" charset="0"/>
                          <a:ea typeface="+mn-ea"/>
                          <a:cs typeface="Calibri" panose="020F0502020204030204" pitchFamily="34" charset="0"/>
                        </a:rPr>
                        <a:t> headed by Chairman/Member Secretary&amp; Coal mines in the area like </a:t>
                      </a:r>
                      <a:r>
                        <a:rPr lang="en-US" sz="1600" kern="1200" dirty="0" err="1">
                          <a:solidFill>
                            <a:srgbClr val="008000"/>
                          </a:solidFill>
                          <a:latin typeface="Calibri" panose="020F0502020204030204" pitchFamily="34" charset="0"/>
                          <a:ea typeface="+mn-ea"/>
                          <a:cs typeface="Calibri" panose="020F0502020204030204" pitchFamily="34" charset="0"/>
                        </a:rPr>
                        <a:t>SECL</a:t>
                      </a:r>
                      <a:r>
                        <a:rPr lang="en-US" sz="1600" kern="1200" dirty="0">
                          <a:solidFill>
                            <a:srgbClr val="008000"/>
                          </a:solidFill>
                          <a:latin typeface="Calibri" panose="020F0502020204030204" pitchFamily="34" charset="0"/>
                          <a:ea typeface="+mn-ea"/>
                          <a:cs typeface="Calibri" panose="020F0502020204030204" pitchFamily="34" charset="0"/>
                        </a:rPr>
                        <a:t>, </a:t>
                      </a:r>
                      <a:r>
                        <a:rPr lang="en-US" sz="1600" kern="1200" dirty="0" err="1">
                          <a:solidFill>
                            <a:srgbClr val="008000"/>
                          </a:solidFill>
                          <a:latin typeface="Calibri" panose="020F0502020204030204" pitchFamily="34" charset="0"/>
                          <a:ea typeface="+mn-ea"/>
                          <a:cs typeface="Calibri" panose="020F0502020204030204" pitchFamily="34" charset="0"/>
                        </a:rPr>
                        <a:t>NCL</a:t>
                      </a:r>
                      <a:r>
                        <a:rPr lang="en-US" sz="1600" kern="1200" dirty="0">
                          <a:solidFill>
                            <a:srgbClr val="008000"/>
                          </a:solidFill>
                          <a:latin typeface="Calibri" panose="020F0502020204030204" pitchFamily="34" charset="0"/>
                          <a:ea typeface="+mn-ea"/>
                          <a:cs typeface="Calibri" panose="020F0502020204030204" pitchFamily="34" charset="0"/>
                        </a:rPr>
                        <a:t>, </a:t>
                      </a:r>
                      <a:r>
                        <a:rPr lang="en-US" sz="1600" kern="1200" dirty="0" err="1">
                          <a:solidFill>
                            <a:srgbClr val="008000"/>
                          </a:solidFill>
                          <a:latin typeface="Calibri" panose="020F0502020204030204" pitchFamily="34" charset="0"/>
                          <a:ea typeface="+mn-ea"/>
                          <a:cs typeface="Calibri" panose="020F0502020204030204" pitchFamily="34" charset="0"/>
                        </a:rPr>
                        <a:t>WCL</a:t>
                      </a:r>
                      <a:r>
                        <a:rPr lang="en-US" sz="1600" kern="1200" dirty="0">
                          <a:solidFill>
                            <a:srgbClr val="008000"/>
                          </a:solidFill>
                          <a:latin typeface="Calibri" panose="020F0502020204030204" pitchFamily="34" charset="0"/>
                          <a:ea typeface="+mn-ea"/>
                          <a:cs typeface="Calibri" panose="020F0502020204030204" pitchFamily="34" charset="0"/>
                        </a:rPr>
                        <a:t> to allocate abandoned coal mine for backfilling by pond ash to enhancing 100% utilization of fly ash </a:t>
                      </a:r>
                      <a:endParaRPr lang="en-IN" sz="1600" kern="1200" dirty="0">
                        <a:solidFill>
                          <a:srgbClr val="008000"/>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14000"/>
                        </a:lnSpc>
                        <a:spcBef>
                          <a:spcPts val="0"/>
                        </a:spcBef>
                        <a:spcAft>
                          <a:spcPts val="0"/>
                        </a:spcAft>
                        <a:buClrTx/>
                        <a:buSzTx/>
                        <a:buFontTx/>
                        <a:buNone/>
                        <a:tabLst/>
                        <a:defRPr/>
                      </a:pPr>
                      <a:endParaRPr lang="en-IN" sz="1600" b="0" kern="1200" baseline="0" dirty="0">
                        <a:solidFill>
                          <a:srgbClr val="0000CC"/>
                        </a:solidFill>
                        <a:latin typeface="Calibri" panose="020F0502020204030204" pitchFamily="34" charset="0"/>
                        <a:ea typeface="+mn-ea"/>
                        <a:cs typeface="Calibri" panose="020F0502020204030204" pitchFamily="34" charset="0"/>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795419690"/>
                  </a:ext>
                </a:extLst>
              </a:tr>
            </a:tbl>
          </a:graphicData>
        </a:graphic>
      </p:graphicFrame>
      <p:sp>
        <p:nvSpPr>
          <p:cNvPr id="5" name="Rectangle 4"/>
          <p:cNvSpPr/>
          <p:nvPr/>
        </p:nvSpPr>
        <p:spPr>
          <a:xfrm rot="16200000">
            <a:off x="4511040" y="2343273"/>
            <a:ext cx="1524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524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91600" y="0"/>
            <a:ext cx="152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z="1400" b="1" smtClean="0">
                <a:solidFill>
                  <a:schemeClr val="tx2"/>
                </a:solidFill>
                <a:latin typeface="Calibri" pitchFamily="34" charset="0"/>
                <a:cs typeface="Calibri" pitchFamily="34" charset="0"/>
              </a:rPr>
              <a:pPr/>
              <a:t>9</a:t>
            </a:fld>
            <a:endParaRPr lang="en-US" sz="1400" b="1" dirty="0">
              <a:solidFill>
                <a:schemeClr val="tx2"/>
              </a:solidFill>
              <a:latin typeface="Calibri" pitchFamily="34" charset="0"/>
              <a:cs typeface="Calibri" pitchFamily="34" charset="0"/>
            </a:endParaRPr>
          </a:p>
        </p:txBody>
      </p:sp>
      <p:sp>
        <p:nvSpPr>
          <p:cNvPr id="16" name="Rectangle 15"/>
          <p:cNvSpPr/>
          <p:nvPr/>
        </p:nvSpPr>
        <p:spPr>
          <a:xfrm rot="16200000">
            <a:off x="4560240" y="-3928441"/>
            <a:ext cx="54000" cy="8869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 y="44034"/>
            <a:ext cx="8839200" cy="489365"/>
          </a:xfrm>
          <a:prstGeom prst="rect">
            <a:avLst/>
          </a:prstGeom>
        </p:spPr>
        <p:txBody>
          <a:bodyPr wrap="square" anchor="ctr">
            <a:spAutoFit/>
          </a:bodyPr>
          <a:lstStyle/>
          <a:p>
            <a:pPr algn="ctr">
              <a:lnSpc>
                <a:spcPct val="114000"/>
              </a:lnSpc>
            </a:pPr>
            <a:r>
              <a:rPr lang="en-US" sz="2400" b="1" dirty="0">
                <a:solidFill>
                  <a:schemeClr val="tx2"/>
                </a:solidFill>
              </a:rPr>
              <a:t>Additional TOR compliance </a:t>
            </a:r>
            <a:r>
              <a:rPr lang="en-US" sz="1200" b="1" dirty="0">
                <a:solidFill>
                  <a:schemeClr val="tx2"/>
                </a:solidFill>
                <a:latin typeface="+mj-lt"/>
              </a:rPr>
              <a:t>(4/ 7)</a:t>
            </a:r>
            <a:endParaRPr lang="en-IN" sz="1200" b="1" dirty="0">
              <a:solidFill>
                <a:schemeClr val="tx2"/>
              </a:solidFill>
              <a:latin typeface="+mj-lt"/>
            </a:endParaRPr>
          </a:p>
        </p:txBody>
      </p:sp>
      <p:sp>
        <p:nvSpPr>
          <p:cNvPr id="14" name="Right Arrow 11">
            <a:hlinkClick r:id="rId3" action="ppaction://hlinksldjump"/>
            <a:extLst>
              <a:ext uri="{FF2B5EF4-FFF2-40B4-BE49-F238E27FC236}">
                <a16:creationId xmlns:a16="http://schemas.microsoft.com/office/drawing/2014/main" id="{5FF4D183-9AF5-44EA-97B3-DDA0B371D050}"/>
              </a:ext>
            </a:extLst>
          </p:cNvPr>
          <p:cNvSpPr/>
          <p:nvPr/>
        </p:nvSpPr>
        <p:spPr>
          <a:xfrm flipV="1">
            <a:off x="8179319" y="4114800"/>
            <a:ext cx="544270" cy="12917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ight Arrow 11">
            <a:hlinkClick r:id="rId4" action="ppaction://hlinksldjump"/>
            <a:extLst>
              <a:ext uri="{FF2B5EF4-FFF2-40B4-BE49-F238E27FC236}">
                <a16:creationId xmlns:a16="http://schemas.microsoft.com/office/drawing/2014/main" id="{2C2B8555-5557-44A4-BA89-822D27078B8E}"/>
              </a:ext>
            </a:extLst>
          </p:cNvPr>
          <p:cNvSpPr/>
          <p:nvPr/>
        </p:nvSpPr>
        <p:spPr>
          <a:xfrm flipV="1">
            <a:off x="8013400" y="1219200"/>
            <a:ext cx="544270" cy="12917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28176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26989</TotalTime>
  <Words>14332</Words>
  <Application>Microsoft Office PowerPoint</Application>
  <PresentationFormat>On-screen Show (4:3)</PresentationFormat>
  <Paragraphs>1907</Paragraphs>
  <Slides>86</Slides>
  <Notes>86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宋体</vt:lpstr>
      <vt:lpstr>Arial</vt:lpstr>
      <vt:lpstr>Calibri</vt:lpstr>
      <vt:lpstr>Cambria</vt:lpstr>
      <vt:lpstr>Gautami</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anilkumar.gadale@ramky.com</dc:creator>
  <cp:lastModifiedBy>Santosh Kumar Jampala</cp:lastModifiedBy>
  <cp:revision>3116</cp:revision>
  <cp:lastPrinted>2022-02-01T09:08:30Z</cp:lastPrinted>
  <dcterms:created xsi:type="dcterms:W3CDTF">2006-08-16T00:00:00Z</dcterms:created>
  <dcterms:modified xsi:type="dcterms:W3CDTF">2022-03-16T11:26:48Z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2996799</vt:lpwstr>
  </property>
  <property fmtid="{D5CDD505-2E9C-101B-9397-08002B2CF9AE}" name="NXPowerLiteSettings" pid="3">
    <vt:lpwstr>F7000400038000</vt:lpwstr>
  </property>
  <property fmtid="{D5CDD505-2E9C-101B-9397-08002B2CF9AE}" name="NXPowerLiteVersion" pid="4">
    <vt:lpwstr>S9.1.4</vt:lpwstr>
  </property>
</Properties>
</file>