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Default Extension="png" ContentType="image/png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3235" y="1605787"/>
            <a:ext cx="3203575" cy="680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dirty="0" spc="-50" b="0">
                <a:solidFill>
                  <a:srgbClr val="898989"/>
                </a:solidFill>
                <a:latin typeface="Calibri"/>
                <a:cs typeface="Calibri"/>
              </a:rPr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dirty="0" spc="-50" b="0">
                <a:solidFill>
                  <a:srgbClr val="898989"/>
                </a:solidFill>
                <a:latin typeface="Calibri"/>
                <a:cs typeface="Calibri"/>
              </a:rPr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dirty="0" spc="-50" b="0">
                <a:solidFill>
                  <a:srgbClr val="898989"/>
                </a:solidFill>
                <a:latin typeface="Calibri"/>
                <a:cs typeface="Calibri"/>
              </a:rPr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dirty="0" spc="-50" b="0">
                <a:solidFill>
                  <a:srgbClr val="898989"/>
                </a:solidFill>
                <a:latin typeface="Calibri"/>
                <a:cs typeface="Calibri"/>
              </a:rPr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dirty="0" spc="-50" b="0">
                <a:solidFill>
                  <a:srgbClr val="898989"/>
                </a:solidFill>
                <a:latin typeface="Calibri"/>
                <a:cs typeface="Calibri"/>
              </a:rPr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20100" y="0"/>
            <a:ext cx="723900" cy="4572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130" y="-5080"/>
            <a:ext cx="7381240" cy="453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2200" y="1282700"/>
            <a:ext cx="6718300" cy="426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83066" y="6541414"/>
            <a:ext cx="2444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dirty="0" spc="-50" b="0">
                <a:solidFill>
                  <a:srgbClr val="898989"/>
                </a:solidFill>
                <a:latin typeface="Calibri"/>
                <a:cs typeface="Calibri"/>
              </a:rPr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4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4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4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Relationship Id="rId3" Type="http://schemas.openxmlformats.org/officeDocument/2006/relationships/image" Target="../media/image2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2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0.xml"/><Relationship Id="rId3" Type="http://schemas.openxmlformats.org/officeDocument/2006/relationships/image" Target="../media/image2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2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2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4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4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4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Relationship Id="rId3" Type="http://schemas.openxmlformats.org/officeDocument/2006/relationships/image" Target="../media/image2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4.jp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Relationship Id="rId3" Type="http://schemas.openxmlformats.org/officeDocument/2006/relationships/image" Target="../media/image2.jpg"/><Relationship Id="rId4" Type="http://schemas.openxmlformats.org/officeDocument/2006/relationships/image" Target="../media/image2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.jp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Relationship Id="rId3" Type="http://schemas.openxmlformats.org/officeDocument/2006/relationships/image" Target="../media/image2.jp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png"/><Relationship Id="rId4" Type="http://schemas.openxmlformats.org/officeDocument/2006/relationships/image" Target="../media/image2.jpg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Relationship Id="rId4" Type="http://schemas.openxmlformats.org/officeDocument/2006/relationships/image" Target="../media/image30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Relationship Id="rId4" Type="http://schemas.openxmlformats.org/officeDocument/2006/relationships/image" Target="../media/image34.jpg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Relationship Id="rId4" Type="http://schemas.openxmlformats.org/officeDocument/2006/relationships/image" Target="../media/image37.jpg"/><Relationship Id="rId5" Type="http://schemas.openxmlformats.org/officeDocument/2006/relationships/image" Target="../media/image38.jpg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Relationship Id="rId4" Type="http://schemas.openxmlformats.org/officeDocument/2006/relationships/image" Target="../media/image2.jpg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Relationship Id="rId3" Type="http://schemas.openxmlformats.org/officeDocument/2006/relationships/image" Target="../media/image43.jpg"/><Relationship Id="rId4" Type="http://schemas.openxmlformats.org/officeDocument/2006/relationships/image" Target="../media/image2.jpg"/></Relationships>
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jpg"/><Relationship Id="rId3" Type="http://schemas.openxmlformats.org/officeDocument/2006/relationships/image" Target="../media/image45.jpg"/><Relationship Id="rId4" Type="http://schemas.openxmlformats.org/officeDocument/2006/relationships/image" Target="../media/image2.jpg"/></Relationships>
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jpg"/><Relationship Id="rId3" Type="http://schemas.openxmlformats.org/officeDocument/2006/relationships/image" Target="../media/image47.jpg"/><Relationship Id="rId4" Type="http://schemas.openxmlformats.org/officeDocument/2006/relationships/image" Target="../media/image2.jpg"/></Relationships>
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Relationship Id="rId3" Type="http://schemas.openxmlformats.org/officeDocument/2006/relationships/image" Target="../media/image49.jpg"/><Relationship Id="rId4" Type="http://schemas.openxmlformats.org/officeDocument/2006/relationships/image" Target="../media/image2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Relationship Id="rId3" Type="http://schemas.openxmlformats.org/officeDocument/2006/relationships/image" Target="../media/image51.jpg"/><Relationship Id="rId4" Type="http://schemas.openxmlformats.org/officeDocument/2006/relationships/image" Target="../media/image4.jpg"/></Relationships>
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2.png"/></Relationships>
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Relationship Id="rId3" Type="http://schemas.openxmlformats.org/officeDocument/2006/relationships/image" Target="../media/image54.jpg"/><Relationship Id="rId4" Type="http://schemas.openxmlformats.org/officeDocument/2006/relationships/image" Target="../media/image55.jpg"/><Relationship Id="rId5" Type="http://schemas.openxmlformats.org/officeDocument/2006/relationships/image" Target="../media/image2.jpg"/></Relationships>

</file>

<file path=ppt/slides/_rels/slide6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6.jpg"/><Relationship Id="rId3" Type="http://schemas.openxmlformats.org/officeDocument/2006/relationships/image" Target="../media/image57.jpg"/><Relationship Id="rId4" Type="http://schemas.openxmlformats.org/officeDocument/2006/relationships/image" Target="../media/image58.jpg"/></Relationships>

</file>

<file path=ppt/slides/_rels/slide6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9.jpg"/><Relationship Id="rId3" Type="http://schemas.openxmlformats.org/officeDocument/2006/relationships/image" Target="../media/image60.jpg"/><Relationship Id="rId4" Type="http://schemas.openxmlformats.org/officeDocument/2006/relationships/image" Target="../media/image61.jpg"/><Relationship Id="rId5" Type="http://schemas.openxmlformats.org/officeDocument/2006/relationships/image" Target="../media/image2.jpg"/></Relationships>

</file>

<file path=ppt/slides/_rels/slide6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6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6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g"/><Relationship Id="rId3" Type="http://schemas.openxmlformats.org/officeDocument/2006/relationships/image" Target="../media/image2.jpg"/></Relationships>

</file>

<file path=ppt/slides/_rels/slide6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6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7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7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7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7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7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7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7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7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7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7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2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
</file>

<file path=ppt/slides/_rels/slide8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slide" Target="slide20.xml"/></Relationships>

</file>

<file path=ppt/slides/_rels/slide8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slide" Target="slide20.xml"/></Relationships>

</file>

<file path=ppt/slides/_rels/slide8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slide" Target="slide20.xml"/></Relationships>

</file>

<file path=ppt/slides/_rels/slide8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slide" Target="slide20.xml"/></Relationships>

</file>

<file path=ppt/slides/_rels/slide8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slide" Target="slide20.xml"/></Relationships>

</file>

<file path=ppt/slides/_rels/slide8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slide" Target="slide20.xml"/></Relationships>

</file>

<file path=ppt/slides/_rels/slide8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slide" Target="slide20.xml"/></Relationships>

</file>

<file path=ppt/slides/_rels/slide8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slide" Target="slide20.xml"/></Relationships>

</file>

<file path=ppt/slides/_rels/slide8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slide" Target="slide20.xml"/></Relationships>

</file>

<file path=ppt/slides/_rels/slide8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slide" Target="slide20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9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88491" y="648080"/>
            <a:ext cx="6292850" cy="5575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7620">
              <a:lnSpc>
                <a:spcPct val="100000"/>
              </a:lnSpc>
              <a:spcBef>
                <a:spcPts val="100"/>
              </a:spcBef>
            </a:pPr>
            <a:r>
              <a:rPr dirty="0" sz="1800" spc="-175" b="1">
                <a:solidFill>
                  <a:srgbClr val="006FC0"/>
                </a:solidFill>
                <a:latin typeface="Tahoma"/>
                <a:cs typeface="Tahoma"/>
              </a:rPr>
              <a:t>PRESENTATION</a:t>
            </a:r>
            <a:r>
              <a:rPr dirty="0" sz="1800" spc="35" b="1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dirty="0" sz="1800" spc="-120" b="1">
                <a:solidFill>
                  <a:srgbClr val="006FC0"/>
                </a:solidFill>
                <a:latin typeface="Tahoma"/>
                <a:cs typeface="Tahoma"/>
              </a:rPr>
              <a:t>TO</a:t>
            </a:r>
            <a:r>
              <a:rPr dirty="0" sz="1800" spc="10" b="1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dirty="0" sz="1800" spc="-235" b="1">
                <a:solidFill>
                  <a:srgbClr val="006FC0"/>
                </a:solidFill>
                <a:latin typeface="Tahoma"/>
                <a:cs typeface="Tahoma"/>
              </a:rPr>
              <a:t>THE</a:t>
            </a:r>
            <a:r>
              <a:rPr dirty="0" sz="1800" spc="25" b="1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dirty="0" sz="1800" spc="-210" b="1">
                <a:solidFill>
                  <a:srgbClr val="006FC0"/>
                </a:solidFill>
                <a:latin typeface="Tahoma"/>
                <a:cs typeface="Tahoma"/>
              </a:rPr>
              <a:t>EXPERT</a:t>
            </a:r>
            <a:r>
              <a:rPr dirty="0" sz="1800" spc="25" b="1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dirty="0" sz="1800" spc="-145" b="1">
                <a:solidFill>
                  <a:srgbClr val="006FC0"/>
                </a:solidFill>
                <a:latin typeface="Tahoma"/>
                <a:cs typeface="Tahoma"/>
              </a:rPr>
              <a:t>APPRAISAL</a:t>
            </a:r>
            <a:r>
              <a:rPr dirty="0" sz="1800" spc="-65" b="1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dirty="0" sz="1800" spc="-10" b="1">
                <a:solidFill>
                  <a:srgbClr val="006FC0"/>
                </a:solidFill>
                <a:latin typeface="Tahoma"/>
                <a:cs typeface="Tahoma"/>
              </a:rPr>
              <a:t>COMMITTEE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605"/>
              </a:spcBef>
            </a:pPr>
            <a:endParaRPr sz="1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dirty="0" sz="2000" spc="-290" b="1" i="1">
                <a:solidFill>
                  <a:srgbClr val="006FC0"/>
                </a:solidFill>
                <a:latin typeface="Verdana"/>
                <a:cs typeface="Verdana"/>
              </a:rPr>
              <a:t>FOR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430"/>
              </a:spcBef>
            </a:pPr>
            <a:endParaRPr sz="2000">
              <a:latin typeface="Verdana"/>
              <a:cs typeface="Verdana"/>
            </a:endParaRPr>
          </a:p>
          <a:p>
            <a:pPr algn="ctr" marL="504825" marR="491490">
              <a:lnSpc>
                <a:spcPct val="120100"/>
              </a:lnSpc>
            </a:pPr>
            <a:r>
              <a:rPr dirty="0" sz="1800" spc="-165" b="1">
                <a:latin typeface="Tahoma"/>
                <a:cs typeface="Tahoma"/>
              </a:rPr>
              <a:t>FINAL</a:t>
            </a:r>
            <a:r>
              <a:rPr dirty="0" sz="1800" spc="-50" b="1">
                <a:latin typeface="Tahoma"/>
                <a:cs typeface="Tahoma"/>
              </a:rPr>
              <a:t> </a:t>
            </a:r>
            <a:r>
              <a:rPr dirty="0" sz="1800" spc="-130" b="1">
                <a:latin typeface="Tahoma"/>
                <a:cs typeface="Tahoma"/>
              </a:rPr>
              <a:t>ENVIRONMENT</a:t>
            </a:r>
            <a:r>
              <a:rPr dirty="0" sz="1800" spc="-5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AND</a:t>
            </a:r>
            <a:r>
              <a:rPr dirty="0" sz="1800" spc="-130" b="1">
                <a:latin typeface="Tahoma"/>
                <a:cs typeface="Tahoma"/>
              </a:rPr>
              <a:t> </a:t>
            </a:r>
            <a:r>
              <a:rPr dirty="0" sz="1800" spc="-100" b="1">
                <a:latin typeface="Tahoma"/>
                <a:cs typeface="Tahoma"/>
              </a:rPr>
              <a:t>CRZ</a:t>
            </a:r>
            <a:r>
              <a:rPr dirty="0" sz="1800" spc="-30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CLEARANCE</a:t>
            </a:r>
            <a:r>
              <a:rPr dirty="0" sz="1800" spc="290" b="1">
                <a:latin typeface="Tahoma"/>
                <a:cs typeface="Tahoma"/>
              </a:rPr>
              <a:t> </a:t>
            </a:r>
            <a:r>
              <a:rPr dirty="0" sz="1800" spc="-75" b="1">
                <a:latin typeface="Tahoma"/>
                <a:cs typeface="Tahoma"/>
              </a:rPr>
              <a:t>FOR </a:t>
            </a:r>
            <a:r>
              <a:rPr dirty="0" sz="1800" spc="-235" b="1">
                <a:latin typeface="Tahoma"/>
                <a:cs typeface="Tahoma"/>
              </a:rPr>
              <a:t>THE</a:t>
            </a:r>
            <a:r>
              <a:rPr dirty="0" sz="1800" spc="5" b="1">
                <a:latin typeface="Tahoma"/>
                <a:cs typeface="Tahoma"/>
              </a:rPr>
              <a:t> </a:t>
            </a:r>
            <a:r>
              <a:rPr dirty="0" sz="1800" spc="-120" b="1">
                <a:latin typeface="Tahoma"/>
                <a:cs typeface="Tahoma"/>
              </a:rPr>
              <a:t>PROPOSED</a:t>
            </a:r>
            <a:r>
              <a:rPr dirty="0" sz="1800" spc="45" b="1">
                <a:latin typeface="Tahoma"/>
                <a:cs typeface="Tahoma"/>
              </a:rPr>
              <a:t> </a:t>
            </a:r>
            <a:r>
              <a:rPr dirty="0" sz="1800" spc="-195" b="1">
                <a:latin typeface="Tahoma"/>
                <a:cs typeface="Tahoma"/>
              </a:rPr>
              <a:t>MULTIPURPOSE</a:t>
            </a:r>
            <a:r>
              <a:rPr dirty="0" sz="1800" spc="-110" b="1">
                <a:latin typeface="Tahoma"/>
                <a:cs typeface="Tahoma"/>
              </a:rPr>
              <a:t> </a:t>
            </a:r>
            <a:r>
              <a:rPr dirty="0" sz="1800" spc="-40" b="1">
                <a:latin typeface="Tahoma"/>
                <a:cs typeface="Tahoma"/>
              </a:rPr>
              <a:t>TERMINAL</a:t>
            </a:r>
            <a:endParaRPr sz="1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925"/>
              </a:spcBef>
            </a:pPr>
            <a:r>
              <a:rPr dirty="0" sz="2000" spc="-330" b="1" i="1">
                <a:solidFill>
                  <a:srgbClr val="006FC0"/>
                </a:solidFill>
                <a:latin typeface="Verdana"/>
                <a:cs typeface="Verdana"/>
              </a:rPr>
              <a:t>AT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45"/>
              </a:spcBef>
            </a:pPr>
            <a:endParaRPr sz="2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dirty="0" sz="2000" spc="-130" b="1">
                <a:solidFill>
                  <a:srgbClr val="040404"/>
                </a:solidFill>
                <a:latin typeface="Tahoma"/>
                <a:cs typeface="Tahoma"/>
              </a:rPr>
              <a:t>VILLAGE</a:t>
            </a:r>
            <a:r>
              <a:rPr dirty="0" sz="2000" spc="-35" b="1">
                <a:solidFill>
                  <a:srgbClr val="040404"/>
                </a:solidFill>
                <a:latin typeface="Tahoma"/>
                <a:cs typeface="Tahoma"/>
              </a:rPr>
              <a:t> </a:t>
            </a:r>
            <a:r>
              <a:rPr dirty="0" sz="2000" spc="-20" b="1">
                <a:solidFill>
                  <a:srgbClr val="040404"/>
                </a:solidFill>
                <a:latin typeface="Tahoma"/>
                <a:cs typeface="Tahoma"/>
              </a:rPr>
              <a:t>CHANJE, </a:t>
            </a:r>
            <a:r>
              <a:rPr dirty="0" sz="2000" spc="-254" b="1">
                <a:solidFill>
                  <a:srgbClr val="040404"/>
                </a:solidFill>
                <a:latin typeface="Tahoma"/>
                <a:cs typeface="Tahoma"/>
              </a:rPr>
              <a:t>DISTRICT</a:t>
            </a:r>
            <a:r>
              <a:rPr dirty="0" sz="2000" spc="-20" b="1">
                <a:solidFill>
                  <a:srgbClr val="040404"/>
                </a:solidFill>
                <a:latin typeface="Tahoma"/>
                <a:cs typeface="Tahoma"/>
              </a:rPr>
              <a:t> </a:t>
            </a:r>
            <a:r>
              <a:rPr dirty="0" sz="2000" spc="-85" b="1">
                <a:solidFill>
                  <a:srgbClr val="040404"/>
                </a:solidFill>
                <a:latin typeface="Tahoma"/>
                <a:cs typeface="Tahoma"/>
              </a:rPr>
              <a:t>RAIGAD,</a:t>
            </a:r>
            <a:r>
              <a:rPr dirty="0" sz="2000" spc="-180" b="1">
                <a:solidFill>
                  <a:srgbClr val="040404"/>
                </a:solidFill>
                <a:latin typeface="Tahoma"/>
                <a:cs typeface="Tahoma"/>
              </a:rPr>
              <a:t> </a:t>
            </a:r>
            <a:r>
              <a:rPr dirty="0" sz="2000" spc="-70" b="1">
                <a:solidFill>
                  <a:srgbClr val="040404"/>
                </a:solidFill>
                <a:latin typeface="Tahoma"/>
                <a:cs typeface="Tahoma"/>
              </a:rPr>
              <a:t>MAHARASHTRA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70"/>
              </a:spcBef>
            </a:pPr>
            <a:endParaRPr sz="2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tabLst>
                <a:tab pos="1203960" algn="l"/>
              </a:tabLst>
            </a:pPr>
            <a:r>
              <a:rPr dirty="0" sz="2000" spc="-90" b="1" i="1">
                <a:solidFill>
                  <a:srgbClr val="006FC0"/>
                </a:solidFill>
                <a:latin typeface="Verdana"/>
                <a:cs typeface="Verdana"/>
              </a:rPr>
              <a:t>PROJECT</a:t>
            </a:r>
            <a:r>
              <a:rPr dirty="0" sz="2000" b="1" i="1">
                <a:solidFill>
                  <a:srgbClr val="006FC0"/>
                </a:solidFill>
                <a:latin typeface="Verdana"/>
                <a:cs typeface="Verdana"/>
              </a:rPr>
              <a:t>	</a:t>
            </a:r>
            <a:r>
              <a:rPr dirty="0" sz="2000" spc="-325" b="1" i="1">
                <a:solidFill>
                  <a:srgbClr val="006FC0"/>
                </a:solidFill>
                <a:latin typeface="Verdana"/>
                <a:cs typeface="Verdana"/>
              </a:rPr>
              <a:t>BY</a:t>
            </a:r>
            <a:endParaRPr sz="2000">
              <a:latin typeface="Verdana"/>
              <a:cs typeface="Verdana"/>
            </a:endParaRPr>
          </a:p>
          <a:p>
            <a:pPr marL="1865630" marR="168910" indent="-1716405">
              <a:lnSpc>
                <a:spcPct val="100000"/>
              </a:lnSpc>
              <a:spcBef>
                <a:spcPts val="505"/>
              </a:spcBef>
            </a:pPr>
            <a:r>
              <a:rPr dirty="0" sz="2000" spc="-35" b="1">
                <a:solidFill>
                  <a:srgbClr val="C00000"/>
                </a:solidFill>
                <a:latin typeface="Tahoma"/>
                <a:cs typeface="Tahoma"/>
              </a:rPr>
              <a:t>KARANJA</a:t>
            </a:r>
            <a:r>
              <a:rPr dirty="0" sz="2000" spc="-30" b="1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2000" spc="-195" b="1">
                <a:solidFill>
                  <a:srgbClr val="C00000"/>
                </a:solidFill>
                <a:latin typeface="Tahoma"/>
                <a:cs typeface="Tahoma"/>
              </a:rPr>
              <a:t>TERMINAL</a:t>
            </a:r>
            <a:r>
              <a:rPr dirty="0" sz="2000" spc="-35" b="1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2000" spc="-210" b="1">
                <a:solidFill>
                  <a:srgbClr val="C00000"/>
                </a:solidFill>
                <a:latin typeface="Tahoma"/>
                <a:cs typeface="Tahoma"/>
              </a:rPr>
              <a:t>&amp;</a:t>
            </a:r>
            <a:r>
              <a:rPr dirty="0" sz="2000" spc="30" b="1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2000" spc="-165" b="1">
                <a:solidFill>
                  <a:srgbClr val="C00000"/>
                </a:solidFill>
                <a:latin typeface="Tahoma"/>
                <a:cs typeface="Tahoma"/>
              </a:rPr>
              <a:t>LOGISTICS</a:t>
            </a:r>
            <a:r>
              <a:rPr dirty="0" sz="2000" spc="-40" b="1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2000" spc="-200" b="1">
                <a:solidFill>
                  <a:srgbClr val="C00000"/>
                </a:solidFill>
                <a:latin typeface="Tahoma"/>
                <a:cs typeface="Tahoma"/>
              </a:rPr>
              <a:t>PRIVATE</a:t>
            </a:r>
            <a:r>
              <a:rPr dirty="0" sz="2000" spc="-170" b="1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2000" spc="-270" b="1">
                <a:solidFill>
                  <a:srgbClr val="C00000"/>
                </a:solidFill>
                <a:latin typeface="Tahoma"/>
                <a:cs typeface="Tahoma"/>
              </a:rPr>
              <a:t>LIMITED </a:t>
            </a:r>
            <a:r>
              <a:rPr dirty="0" sz="2000" spc="-95" b="1">
                <a:latin typeface="Tahoma"/>
                <a:cs typeface="Tahoma"/>
              </a:rPr>
              <a:t>(F.No.</a:t>
            </a:r>
            <a:r>
              <a:rPr dirty="0" sz="2000" spc="25" b="1">
                <a:latin typeface="Tahoma"/>
                <a:cs typeface="Tahoma"/>
              </a:rPr>
              <a:t> </a:t>
            </a:r>
            <a:r>
              <a:rPr dirty="0" sz="2000" spc="-114" b="1">
                <a:latin typeface="Tahoma"/>
                <a:cs typeface="Tahoma"/>
              </a:rPr>
              <a:t>11-</a:t>
            </a:r>
            <a:r>
              <a:rPr dirty="0" sz="2000" spc="-155" b="1">
                <a:latin typeface="Tahoma"/>
                <a:cs typeface="Tahoma"/>
              </a:rPr>
              <a:t>59/2010-</a:t>
            </a:r>
            <a:r>
              <a:rPr dirty="0" sz="2000" spc="-110" b="1">
                <a:latin typeface="Tahoma"/>
                <a:cs typeface="Tahoma"/>
              </a:rPr>
              <a:t>IA.III)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85"/>
              </a:spcBef>
            </a:pPr>
            <a:endParaRPr sz="2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600" b="1">
                <a:latin typeface="Tahoma"/>
                <a:cs typeface="Tahoma"/>
              </a:rPr>
              <a:t>Date:</a:t>
            </a:r>
            <a:r>
              <a:rPr dirty="0" sz="1600" spc="229" b="1">
                <a:latin typeface="Tahoma"/>
                <a:cs typeface="Tahoma"/>
              </a:rPr>
              <a:t> </a:t>
            </a:r>
            <a:r>
              <a:rPr dirty="0" sz="1600" b="1">
                <a:latin typeface="Tahoma"/>
                <a:cs typeface="Tahoma"/>
              </a:rPr>
              <a:t>December</a:t>
            </a:r>
            <a:r>
              <a:rPr dirty="0" sz="1600" spc="-65" b="1">
                <a:latin typeface="Tahoma"/>
                <a:cs typeface="Tahoma"/>
              </a:rPr>
              <a:t> </a:t>
            </a:r>
            <a:r>
              <a:rPr dirty="0" sz="1600" spc="-110" b="1">
                <a:latin typeface="Tahoma"/>
                <a:cs typeface="Tahoma"/>
              </a:rPr>
              <a:t>21,</a:t>
            </a:r>
            <a:r>
              <a:rPr dirty="0" sz="1600" spc="-10" b="1">
                <a:latin typeface="Tahoma"/>
                <a:cs typeface="Tahoma"/>
              </a:rPr>
              <a:t> </a:t>
            </a:r>
            <a:r>
              <a:rPr dirty="0" sz="1600" spc="-20" b="1">
                <a:latin typeface="Tahoma"/>
                <a:cs typeface="Tahoma"/>
              </a:rPr>
              <a:t>2012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dirty="0" spc="-50" b="0">
                <a:solidFill>
                  <a:srgbClr val="898989"/>
                </a:solidFill>
                <a:latin typeface="Calibri"/>
                <a:cs typeface="Calibri"/>
              </a:rPr>
              <a:t>1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23" y="1225296"/>
            <a:ext cx="7853680" cy="5633085"/>
            <a:chOff x="1523" y="1225296"/>
            <a:chExt cx="7853680" cy="56330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1896" y="1225296"/>
              <a:ext cx="7162800" cy="53340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3" y="6249923"/>
              <a:ext cx="1066800" cy="608076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230530" y="617981"/>
            <a:ext cx="759142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20">
                <a:latin typeface="Calibri"/>
                <a:cs typeface="Calibri"/>
              </a:rPr>
              <a:t>Entire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reclamation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falls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‘</a:t>
            </a:r>
            <a:r>
              <a:rPr dirty="0" sz="1600" b="1">
                <a:latin typeface="Calibri"/>
                <a:cs typeface="Calibri"/>
              </a:rPr>
              <a:t>no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flow</a:t>
            </a:r>
            <a:r>
              <a:rPr dirty="0" sz="1600" spc="-5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zone</a:t>
            </a:r>
            <a:r>
              <a:rPr dirty="0" sz="1600" spc="-10">
                <a:latin typeface="Calibri"/>
                <a:cs typeface="Calibri"/>
              </a:rPr>
              <a:t>’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therefore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does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not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disturb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main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channel,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hence </a:t>
            </a:r>
            <a:r>
              <a:rPr dirty="0" sz="1600">
                <a:latin typeface="Calibri"/>
                <a:cs typeface="Calibri"/>
              </a:rPr>
              <a:t>minimal</a:t>
            </a:r>
            <a:r>
              <a:rPr dirty="0" sz="1600" spc="-8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or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no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disturbance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mangroves</a:t>
            </a:r>
            <a:r>
              <a:rPr dirty="0" sz="1600">
                <a:latin typeface="Calibri"/>
                <a:cs typeface="Calibri"/>
              </a:rPr>
              <a:t> in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upper</a:t>
            </a:r>
            <a:r>
              <a:rPr dirty="0" sz="1600" spc="-10">
                <a:latin typeface="Calibri"/>
                <a:cs typeface="Calibri"/>
              </a:rPr>
              <a:t> creek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6830">
              <a:lnSpc>
                <a:spcPts val="1240"/>
              </a:lnSpc>
            </a:pPr>
            <a:fld id="{81D60167-4931-47E6-BA6A-407CBD079E47}" type="slidenum">
              <a:rPr dirty="0" spc="-25" b="0">
                <a:solidFill>
                  <a:srgbClr val="898989"/>
                </a:solidFill>
                <a:latin typeface="Calibri"/>
                <a:cs typeface="Calibri"/>
              </a:rPr>
              <a:t>10</a:t>
            </a:fld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9314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dirty="0" spc="-220">
                <a:latin typeface="Tahoma"/>
                <a:cs typeface="Tahoma"/>
              </a:rPr>
              <a:t>ToR</a:t>
            </a:r>
            <a:r>
              <a:rPr dirty="0" spc="-35">
                <a:latin typeface="Tahoma"/>
                <a:cs typeface="Tahoma"/>
              </a:rPr>
              <a:t> </a:t>
            </a:r>
            <a:r>
              <a:rPr dirty="0" spc="-120">
                <a:latin typeface="Tahoma"/>
                <a:cs typeface="Tahoma"/>
              </a:rPr>
              <a:t>Point</a:t>
            </a:r>
            <a:r>
              <a:rPr dirty="0" spc="-45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No.</a:t>
            </a:r>
            <a:r>
              <a:rPr dirty="0" spc="-55">
                <a:latin typeface="Tahoma"/>
                <a:cs typeface="Tahoma"/>
              </a:rPr>
              <a:t> </a:t>
            </a:r>
            <a:r>
              <a:rPr dirty="0" spc="-160">
                <a:latin typeface="Tahoma"/>
                <a:cs typeface="Tahoma"/>
              </a:rPr>
              <a:t>1</a:t>
            </a:r>
            <a:r>
              <a:rPr dirty="0" spc="-20">
                <a:latin typeface="Tahoma"/>
                <a:cs typeface="Tahoma"/>
              </a:rPr>
              <a:t> </a:t>
            </a:r>
            <a:r>
              <a:rPr dirty="0" spc="-210">
                <a:latin typeface="Tahoma"/>
                <a:cs typeface="Tahoma"/>
              </a:rPr>
              <a:t>&amp;</a:t>
            </a:r>
            <a:r>
              <a:rPr dirty="0" spc="-30">
                <a:latin typeface="Tahoma"/>
                <a:cs typeface="Tahoma"/>
              </a:rPr>
              <a:t> </a:t>
            </a:r>
            <a:r>
              <a:rPr dirty="0" spc="-160">
                <a:latin typeface="Tahoma"/>
                <a:cs typeface="Tahoma"/>
              </a:rPr>
              <a:t>2</a:t>
            </a:r>
            <a:r>
              <a:rPr dirty="0" spc="-20">
                <a:latin typeface="Tahoma"/>
                <a:cs typeface="Tahoma"/>
              </a:rPr>
              <a:t> </a:t>
            </a:r>
            <a:r>
              <a:rPr dirty="0" spc="-55">
                <a:latin typeface="Tahoma"/>
                <a:cs typeface="Tahoma"/>
              </a:rPr>
              <a:t>…..</a:t>
            </a:r>
            <a:r>
              <a:rPr dirty="0" spc="-170">
                <a:latin typeface="Tahoma"/>
                <a:cs typeface="Tahoma"/>
              </a:rPr>
              <a:t> </a:t>
            </a:r>
            <a:r>
              <a:rPr dirty="0" spc="-10">
                <a:latin typeface="Tahoma"/>
                <a:cs typeface="Tahoma"/>
              </a:rPr>
              <a:t>Cont.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9359" y="777569"/>
            <a:ext cx="5805091" cy="288307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99862" y="3955966"/>
            <a:ext cx="5783877" cy="2902032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14527" y="3108198"/>
            <a:ext cx="69723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Calibri"/>
                <a:cs typeface="Calibri"/>
              </a:rPr>
              <a:t>landward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12698" y="3321811"/>
            <a:ext cx="70294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51484" algn="l"/>
              </a:tabLst>
            </a:pPr>
            <a:r>
              <a:rPr dirty="0" sz="1400" spc="-25">
                <a:latin typeface="Calibri"/>
                <a:cs typeface="Calibri"/>
              </a:rPr>
              <a:t>of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 spc="-25">
                <a:latin typeface="Calibri"/>
                <a:cs typeface="Calibri"/>
              </a:rPr>
              <a:t>the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30530" y="3108198"/>
            <a:ext cx="576580" cy="666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25">
                <a:latin typeface="Calibri"/>
                <a:cs typeface="Calibri"/>
              </a:rPr>
              <a:t>the</a:t>
            </a:r>
            <a:r>
              <a:rPr dirty="0" sz="1400" spc="50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side project.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30225" y="3656344"/>
            <a:ext cx="7101840" cy="758825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537335">
              <a:lnSpc>
                <a:spcPct val="100000"/>
              </a:lnSpc>
              <a:spcBef>
                <a:spcPts val="580"/>
              </a:spcBef>
            </a:pPr>
            <a:r>
              <a:rPr dirty="0" sz="1100" b="1">
                <a:latin typeface="Calibri"/>
                <a:cs typeface="Calibri"/>
              </a:rPr>
              <a:t>Post</a:t>
            </a:r>
            <a:r>
              <a:rPr dirty="0" sz="1100" spc="-2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Construction: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Predicted</a:t>
            </a:r>
            <a:r>
              <a:rPr dirty="0" sz="1100" spc="-3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tide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currents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two</a:t>
            </a:r>
            <a:r>
              <a:rPr dirty="0" sz="1100" spc="-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and</a:t>
            </a:r>
            <a:r>
              <a:rPr dirty="0" sz="1100" spc="-3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half</a:t>
            </a:r>
            <a:r>
              <a:rPr dirty="0" sz="1100" spc="-3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hours</a:t>
            </a:r>
            <a:r>
              <a:rPr dirty="0" sz="1100" spc="-5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after</a:t>
            </a:r>
            <a:r>
              <a:rPr dirty="0" sz="1100" spc="-4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peak</a:t>
            </a:r>
            <a:r>
              <a:rPr dirty="0" sz="1100" spc="-4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ebb</a:t>
            </a:r>
            <a:r>
              <a:rPr dirty="0" sz="1100" spc="-35" b="1">
                <a:latin typeface="Calibri"/>
                <a:cs typeface="Calibri"/>
              </a:rPr>
              <a:t> </a:t>
            </a:r>
            <a:r>
              <a:rPr dirty="0" sz="1050" spc="-10" b="1">
                <a:latin typeface="Calibri"/>
                <a:cs typeface="Calibri"/>
              </a:rPr>
              <a:t>current</a:t>
            </a:r>
            <a:r>
              <a:rPr dirty="0" sz="1050" spc="-50" b="1">
                <a:latin typeface="Calibri"/>
                <a:cs typeface="Calibri"/>
              </a:rPr>
              <a:t> </a:t>
            </a:r>
            <a:r>
              <a:rPr dirty="0" sz="1050" b="1">
                <a:latin typeface="Calibri"/>
                <a:cs typeface="Calibri"/>
              </a:rPr>
              <a:t>near</a:t>
            </a:r>
            <a:r>
              <a:rPr dirty="0" sz="1050" spc="-50" b="1">
                <a:latin typeface="Calibri"/>
                <a:cs typeface="Calibri"/>
              </a:rPr>
              <a:t> </a:t>
            </a:r>
            <a:r>
              <a:rPr dirty="0" sz="1050" spc="-10" b="1">
                <a:latin typeface="Calibri"/>
                <a:cs typeface="Calibri"/>
              </a:rPr>
              <a:t>the</a:t>
            </a:r>
            <a:r>
              <a:rPr dirty="0" sz="1050" spc="-135" b="1">
                <a:latin typeface="Calibri"/>
                <a:cs typeface="Calibri"/>
              </a:rPr>
              <a:t> </a:t>
            </a:r>
            <a:r>
              <a:rPr dirty="0" sz="1050" spc="-20" b="1">
                <a:latin typeface="Calibri"/>
                <a:cs typeface="Calibri"/>
              </a:rPr>
              <a:t>site</a:t>
            </a:r>
            <a:endParaRPr sz="1050">
              <a:latin typeface="Calibri"/>
              <a:cs typeface="Calibri"/>
            </a:endParaRPr>
          </a:p>
          <a:p>
            <a:pPr marL="12700" marR="5821680">
              <a:lnSpc>
                <a:spcPct val="100000"/>
              </a:lnSpc>
              <a:spcBef>
                <a:spcPts val="610"/>
              </a:spcBef>
              <a:tabLst>
                <a:tab pos="294005" algn="l"/>
                <a:tab pos="747395" algn="l"/>
                <a:tab pos="1031875" algn="l"/>
              </a:tabLst>
            </a:pPr>
            <a:r>
              <a:rPr dirty="0" sz="1400">
                <a:latin typeface="Calibri"/>
                <a:cs typeface="Calibri"/>
              </a:rPr>
              <a:t>As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such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flow </a:t>
            </a:r>
            <a:r>
              <a:rPr dirty="0" sz="1400" spc="-25">
                <a:latin typeface="Calibri"/>
                <a:cs typeface="Calibri"/>
              </a:rPr>
              <a:t>of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 spc="-10">
                <a:latin typeface="Calibri"/>
                <a:cs typeface="Calibri"/>
              </a:rPr>
              <a:t>tidal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 spc="-25">
                <a:latin typeface="Calibri"/>
                <a:cs typeface="Calibri"/>
              </a:rPr>
              <a:t>to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 spc="-25">
                <a:latin typeface="Calibri"/>
                <a:cs typeface="Calibri"/>
              </a:rPr>
              <a:t>the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30225" y="4388865"/>
            <a:ext cx="1290955" cy="1306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96265" algn="l"/>
                <a:tab pos="960755" algn="l"/>
                <a:tab pos="1090295" algn="l"/>
              </a:tabLst>
            </a:pPr>
            <a:r>
              <a:rPr dirty="0" sz="1400" spc="-10">
                <a:latin typeface="Calibri"/>
                <a:cs typeface="Calibri"/>
              </a:rPr>
              <a:t>mangroves</a:t>
            </a:r>
            <a:r>
              <a:rPr dirty="0" sz="1400">
                <a:latin typeface="Calibri"/>
                <a:cs typeface="Calibri"/>
              </a:rPr>
              <a:t>		</a:t>
            </a:r>
            <a:r>
              <a:rPr dirty="0" sz="1400" spc="-25">
                <a:latin typeface="Calibri"/>
                <a:cs typeface="Calibri"/>
              </a:rPr>
              <a:t>on the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 spc="-10">
                <a:latin typeface="Calibri"/>
                <a:cs typeface="Calibri"/>
              </a:rPr>
              <a:t>landward </a:t>
            </a:r>
            <a:r>
              <a:rPr dirty="0" sz="1400">
                <a:latin typeface="Calibri"/>
                <a:cs typeface="Calibri"/>
              </a:rPr>
              <a:t>side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will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not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be </a:t>
            </a:r>
            <a:r>
              <a:rPr dirty="0" sz="1400" spc="-10">
                <a:latin typeface="Calibri"/>
                <a:cs typeface="Calibri"/>
              </a:rPr>
              <a:t>adversely impacted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 spc="-20">
                <a:latin typeface="Calibri"/>
                <a:cs typeface="Calibri"/>
              </a:rPr>
              <a:t>post </a:t>
            </a:r>
            <a:r>
              <a:rPr dirty="0" sz="1400" spc="-10">
                <a:latin typeface="Calibri"/>
                <a:cs typeface="Calibri"/>
              </a:rPr>
              <a:t>construction.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30530" y="592074"/>
            <a:ext cx="7082155" cy="2545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536700">
              <a:lnSpc>
                <a:spcPct val="100000"/>
              </a:lnSpc>
              <a:spcBef>
                <a:spcPts val="105"/>
              </a:spcBef>
            </a:pPr>
            <a:r>
              <a:rPr dirty="0" sz="1100" b="1">
                <a:latin typeface="Calibri"/>
                <a:cs typeface="Calibri"/>
              </a:rPr>
              <a:t>Pre-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Construction:</a:t>
            </a:r>
            <a:r>
              <a:rPr dirty="0" sz="1100" spc="-2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Predicted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tide</a:t>
            </a:r>
            <a:r>
              <a:rPr dirty="0" sz="1100" spc="-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currents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two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and</a:t>
            </a:r>
            <a:r>
              <a:rPr dirty="0" sz="1100" spc="-2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half</a:t>
            </a:r>
            <a:r>
              <a:rPr dirty="0" sz="1100" spc="-4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hours</a:t>
            </a:r>
            <a:r>
              <a:rPr dirty="0" sz="1100" spc="-4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after</a:t>
            </a:r>
            <a:r>
              <a:rPr dirty="0" sz="1100" spc="-3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peak</a:t>
            </a:r>
            <a:r>
              <a:rPr dirty="0" sz="1100" spc="-3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ebb</a:t>
            </a:r>
            <a:r>
              <a:rPr dirty="0" sz="1100" spc="-25" b="1">
                <a:latin typeface="Calibri"/>
                <a:cs typeface="Calibri"/>
              </a:rPr>
              <a:t> </a:t>
            </a:r>
            <a:r>
              <a:rPr dirty="0" sz="1050" spc="-10" b="1">
                <a:latin typeface="Calibri"/>
                <a:cs typeface="Calibri"/>
              </a:rPr>
              <a:t>current</a:t>
            </a:r>
            <a:r>
              <a:rPr dirty="0" sz="1050" spc="-55" b="1">
                <a:latin typeface="Calibri"/>
                <a:cs typeface="Calibri"/>
              </a:rPr>
              <a:t> </a:t>
            </a:r>
            <a:r>
              <a:rPr dirty="0" sz="1050" b="1">
                <a:latin typeface="Calibri"/>
                <a:cs typeface="Calibri"/>
              </a:rPr>
              <a:t>near</a:t>
            </a:r>
            <a:r>
              <a:rPr dirty="0" sz="1050" spc="-25" b="1">
                <a:latin typeface="Calibri"/>
                <a:cs typeface="Calibri"/>
              </a:rPr>
              <a:t> </a:t>
            </a:r>
            <a:r>
              <a:rPr dirty="0" sz="1050" spc="-10" b="1">
                <a:latin typeface="Calibri"/>
                <a:cs typeface="Calibri"/>
              </a:rPr>
              <a:t>thesite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1100">
              <a:latin typeface="Calibri"/>
              <a:cs typeface="Calibri"/>
            </a:endParaRPr>
          </a:p>
          <a:p>
            <a:pPr algn="just" marL="12700" marR="5786120">
              <a:lnSpc>
                <a:spcPct val="100000"/>
              </a:lnSpc>
              <a:tabLst>
                <a:tab pos="1033144" algn="l"/>
              </a:tabLst>
            </a:pPr>
            <a:r>
              <a:rPr dirty="0" sz="1400">
                <a:latin typeface="Calibri"/>
                <a:cs typeface="Calibri"/>
              </a:rPr>
              <a:t>Post</a:t>
            </a:r>
            <a:r>
              <a:rPr dirty="0" sz="1400" spc="9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construction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100">
                <a:latin typeface="Calibri"/>
                <a:cs typeface="Calibri"/>
              </a:rPr>
              <a:t>  </a:t>
            </a:r>
            <a:r>
              <a:rPr dirty="0" sz="1400">
                <a:latin typeface="Calibri"/>
                <a:cs typeface="Calibri"/>
              </a:rPr>
              <a:t>flow</a:t>
            </a:r>
            <a:r>
              <a:rPr dirty="0" sz="1400" spc="95">
                <a:latin typeface="Calibri"/>
                <a:cs typeface="Calibri"/>
              </a:rPr>
              <a:t> 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100">
                <a:latin typeface="Calibri"/>
                <a:cs typeface="Calibri"/>
              </a:rPr>
              <a:t>  </a:t>
            </a:r>
            <a:r>
              <a:rPr dirty="0" sz="1400" spc="-25">
                <a:latin typeface="Calibri"/>
                <a:cs typeface="Calibri"/>
              </a:rPr>
              <a:t>sea </a:t>
            </a:r>
            <a:r>
              <a:rPr dirty="0" sz="1400">
                <a:latin typeface="Calibri"/>
                <a:cs typeface="Calibri"/>
              </a:rPr>
              <a:t>water</a:t>
            </a:r>
            <a:r>
              <a:rPr dirty="0" sz="1400" spc="385">
                <a:latin typeface="Calibri"/>
                <a:cs typeface="Calibri"/>
              </a:rPr>
              <a:t>  </a:t>
            </a:r>
            <a:r>
              <a:rPr dirty="0" sz="1400">
                <a:latin typeface="Calibri"/>
                <a:cs typeface="Calibri"/>
              </a:rPr>
              <a:t>will</a:t>
            </a:r>
            <a:r>
              <a:rPr dirty="0" sz="1400" spc="390">
                <a:latin typeface="Calibri"/>
                <a:cs typeface="Calibri"/>
              </a:rPr>
              <a:t>  </a:t>
            </a:r>
            <a:r>
              <a:rPr dirty="0" sz="1400" spc="-25">
                <a:latin typeface="Calibri"/>
                <a:cs typeface="Calibri"/>
              </a:rPr>
              <a:t>get </a:t>
            </a:r>
            <a:r>
              <a:rPr dirty="0" sz="1400">
                <a:latin typeface="Calibri"/>
                <a:cs typeface="Calibri"/>
              </a:rPr>
              <a:t>slightly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aligned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in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125">
                <a:latin typeface="Calibri"/>
                <a:cs typeface="Calibri"/>
              </a:rPr>
              <a:t>  </a:t>
            </a:r>
            <a:r>
              <a:rPr dirty="0" sz="1400">
                <a:latin typeface="Calibri"/>
                <a:cs typeface="Calibri"/>
              </a:rPr>
              <a:t>direction</a:t>
            </a:r>
            <a:r>
              <a:rPr dirty="0" sz="1400" spc="120">
                <a:latin typeface="Calibri"/>
                <a:cs typeface="Calibri"/>
              </a:rPr>
              <a:t>  </a:t>
            </a:r>
            <a:r>
              <a:rPr dirty="0" sz="1400" spc="-25">
                <a:latin typeface="Calibri"/>
                <a:cs typeface="Calibri"/>
              </a:rPr>
              <a:t>of </a:t>
            </a:r>
            <a:r>
              <a:rPr dirty="0" sz="1400">
                <a:latin typeface="Calibri"/>
                <a:cs typeface="Calibri"/>
              </a:rPr>
              <a:t>landward</a:t>
            </a:r>
            <a:r>
              <a:rPr dirty="0" sz="1400" spc="325">
                <a:latin typeface="Calibri"/>
                <a:cs typeface="Calibri"/>
              </a:rPr>
              <a:t>   </a:t>
            </a:r>
            <a:r>
              <a:rPr dirty="0" sz="1400" spc="-10">
                <a:latin typeface="Calibri"/>
                <a:cs typeface="Calibri"/>
              </a:rPr>
              <a:t>side,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114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there</a:t>
            </a:r>
            <a:r>
              <a:rPr dirty="0" sz="1400" spc="1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will</a:t>
            </a:r>
            <a:r>
              <a:rPr dirty="0" sz="1400" spc="13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be </a:t>
            </a:r>
            <a:r>
              <a:rPr dirty="0" sz="1400">
                <a:latin typeface="Calibri"/>
                <a:cs typeface="Calibri"/>
              </a:rPr>
              <a:t>more</a:t>
            </a:r>
            <a:r>
              <a:rPr dirty="0" sz="1400" spc="229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water</a:t>
            </a:r>
            <a:r>
              <a:rPr dirty="0" sz="1400" spc="24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flow </a:t>
            </a:r>
            <a:r>
              <a:rPr dirty="0" sz="1400" spc="-25">
                <a:latin typeface="Calibri"/>
                <a:cs typeface="Calibri"/>
              </a:rPr>
              <a:t>to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 spc="-25">
                <a:latin typeface="Calibri"/>
                <a:cs typeface="Calibri"/>
              </a:rPr>
              <a:t>the</a:t>
            </a:r>
            <a:endParaRPr sz="14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latin typeface="Calibri"/>
                <a:cs typeface="Calibri"/>
              </a:rPr>
              <a:t>mangroves</a:t>
            </a:r>
            <a:r>
              <a:rPr dirty="0" sz="1400" spc="325">
                <a:latin typeface="Calibri"/>
                <a:cs typeface="Calibri"/>
              </a:rPr>
              <a:t>   </a:t>
            </a:r>
            <a:r>
              <a:rPr dirty="0" sz="1400" spc="-25">
                <a:latin typeface="Calibri"/>
                <a:cs typeface="Calibri"/>
              </a:rPr>
              <a:t>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9314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dirty="0" spc="-220">
                <a:latin typeface="Tahoma"/>
                <a:cs typeface="Tahoma"/>
              </a:rPr>
              <a:t>ToR</a:t>
            </a:r>
            <a:r>
              <a:rPr dirty="0" spc="-35">
                <a:latin typeface="Tahoma"/>
                <a:cs typeface="Tahoma"/>
              </a:rPr>
              <a:t> </a:t>
            </a:r>
            <a:r>
              <a:rPr dirty="0" spc="-120">
                <a:latin typeface="Tahoma"/>
                <a:cs typeface="Tahoma"/>
              </a:rPr>
              <a:t>Point</a:t>
            </a:r>
            <a:r>
              <a:rPr dirty="0" spc="-45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No.</a:t>
            </a:r>
            <a:r>
              <a:rPr dirty="0" spc="-55">
                <a:latin typeface="Tahoma"/>
                <a:cs typeface="Tahoma"/>
              </a:rPr>
              <a:t> </a:t>
            </a:r>
            <a:r>
              <a:rPr dirty="0" spc="-160">
                <a:latin typeface="Tahoma"/>
                <a:cs typeface="Tahoma"/>
              </a:rPr>
              <a:t>1</a:t>
            </a:r>
            <a:r>
              <a:rPr dirty="0" spc="-20">
                <a:latin typeface="Tahoma"/>
                <a:cs typeface="Tahoma"/>
              </a:rPr>
              <a:t> </a:t>
            </a:r>
            <a:r>
              <a:rPr dirty="0" spc="-210">
                <a:latin typeface="Tahoma"/>
                <a:cs typeface="Tahoma"/>
              </a:rPr>
              <a:t>&amp;</a:t>
            </a:r>
            <a:r>
              <a:rPr dirty="0" spc="-30">
                <a:latin typeface="Tahoma"/>
                <a:cs typeface="Tahoma"/>
              </a:rPr>
              <a:t> </a:t>
            </a:r>
            <a:r>
              <a:rPr dirty="0" spc="-160">
                <a:latin typeface="Tahoma"/>
                <a:cs typeface="Tahoma"/>
              </a:rPr>
              <a:t>2</a:t>
            </a:r>
            <a:r>
              <a:rPr dirty="0" spc="-20">
                <a:latin typeface="Tahoma"/>
                <a:cs typeface="Tahoma"/>
              </a:rPr>
              <a:t> </a:t>
            </a:r>
            <a:r>
              <a:rPr dirty="0" spc="-55">
                <a:latin typeface="Tahoma"/>
                <a:cs typeface="Tahoma"/>
              </a:rPr>
              <a:t>…..</a:t>
            </a:r>
            <a:r>
              <a:rPr dirty="0" spc="-170">
                <a:latin typeface="Tahoma"/>
                <a:cs typeface="Tahoma"/>
              </a:rPr>
              <a:t> </a:t>
            </a:r>
            <a:r>
              <a:rPr dirty="0" spc="-10">
                <a:latin typeface="Tahoma"/>
                <a:cs typeface="Tahoma"/>
              </a:rPr>
              <a:t>Cont.</a:t>
            </a:r>
          </a:p>
        </p:txBody>
      </p: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6830">
              <a:lnSpc>
                <a:spcPts val="1240"/>
              </a:lnSpc>
            </a:pPr>
            <a:fld id="{81D60167-4931-47E6-BA6A-407CBD079E47}" type="slidenum">
              <a:rPr dirty="0" spc="-25" b="0">
                <a:solidFill>
                  <a:srgbClr val="898989"/>
                </a:solidFill>
                <a:latin typeface="Calibri"/>
                <a:cs typeface="Calibri"/>
              </a:rPr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856719" y="693624"/>
            <a:ext cx="5528945" cy="5484495"/>
            <a:chOff x="1856719" y="693624"/>
            <a:chExt cx="5528945" cy="548449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6719" y="693624"/>
              <a:ext cx="5528584" cy="5483898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200400" y="2526792"/>
              <a:ext cx="934085" cy="3416935"/>
            </a:xfrm>
            <a:custGeom>
              <a:avLst/>
              <a:gdLst/>
              <a:ahLst/>
              <a:cxnLst/>
              <a:rect l="l" t="t" r="r" b="b"/>
              <a:pathLst>
                <a:path w="934085" h="3416935">
                  <a:moveTo>
                    <a:pt x="0" y="3416719"/>
                  </a:moveTo>
                  <a:lnTo>
                    <a:pt x="911225" y="0"/>
                  </a:lnTo>
                </a:path>
                <a:path w="934085" h="3416935">
                  <a:moveTo>
                    <a:pt x="848867" y="62357"/>
                  </a:moveTo>
                  <a:lnTo>
                    <a:pt x="910716" y="0"/>
                  </a:lnTo>
                  <a:lnTo>
                    <a:pt x="933703" y="85344"/>
                  </a:lnTo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1371600" y="6248400"/>
            <a:ext cx="6324600" cy="34036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21590" rIns="0" bIns="0" rtlCol="0" vert="horz">
            <a:spAutoFit/>
          </a:bodyPr>
          <a:lstStyle/>
          <a:p>
            <a:pPr marL="490855">
              <a:lnSpc>
                <a:spcPct val="100000"/>
              </a:lnSpc>
              <a:spcBef>
                <a:spcPts val="170"/>
              </a:spcBef>
            </a:pPr>
            <a:r>
              <a:rPr dirty="0" sz="1600" spc="-20" b="1">
                <a:solidFill>
                  <a:srgbClr val="FFFFFF"/>
                </a:solidFill>
                <a:latin typeface="Calibri"/>
                <a:cs typeface="Calibri"/>
              </a:rPr>
              <a:t>Bathymetry</a:t>
            </a:r>
            <a:r>
              <a:rPr dirty="0" sz="16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6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6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detailed</a:t>
            </a:r>
            <a:r>
              <a:rPr dirty="0" sz="16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model</a:t>
            </a:r>
            <a:r>
              <a:rPr dirty="0" sz="16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1600" spc="-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proposed</a:t>
            </a:r>
            <a:r>
              <a:rPr dirty="0" sz="1600" spc="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9314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dirty="0" spc="-220">
                <a:latin typeface="Tahoma"/>
                <a:cs typeface="Tahoma"/>
              </a:rPr>
              <a:t>ToR</a:t>
            </a:r>
            <a:r>
              <a:rPr dirty="0" spc="-35">
                <a:latin typeface="Tahoma"/>
                <a:cs typeface="Tahoma"/>
              </a:rPr>
              <a:t> </a:t>
            </a:r>
            <a:r>
              <a:rPr dirty="0" spc="-120">
                <a:latin typeface="Tahoma"/>
                <a:cs typeface="Tahoma"/>
              </a:rPr>
              <a:t>Point</a:t>
            </a:r>
            <a:r>
              <a:rPr dirty="0" spc="-45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No.</a:t>
            </a:r>
            <a:r>
              <a:rPr dirty="0" spc="-55">
                <a:latin typeface="Tahoma"/>
                <a:cs typeface="Tahoma"/>
              </a:rPr>
              <a:t> </a:t>
            </a:r>
            <a:r>
              <a:rPr dirty="0" spc="-160">
                <a:latin typeface="Tahoma"/>
                <a:cs typeface="Tahoma"/>
              </a:rPr>
              <a:t>1</a:t>
            </a:r>
            <a:r>
              <a:rPr dirty="0" spc="-20">
                <a:latin typeface="Tahoma"/>
                <a:cs typeface="Tahoma"/>
              </a:rPr>
              <a:t> </a:t>
            </a:r>
            <a:r>
              <a:rPr dirty="0" spc="-210">
                <a:latin typeface="Tahoma"/>
                <a:cs typeface="Tahoma"/>
              </a:rPr>
              <a:t>&amp;</a:t>
            </a:r>
            <a:r>
              <a:rPr dirty="0" spc="-30">
                <a:latin typeface="Tahoma"/>
                <a:cs typeface="Tahoma"/>
              </a:rPr>
              <a:t> </a:t>
            </a:r>
            <a:r>
              <a:rPr dirty="0" spc="-160">
                <a:latin typeface="Tahoma"/>
                <a:cs typeface="Tahoma"/>
              </a:rPr>
              <a:t>2</a:t>
            </a:r>
            <a:r>
              <a:rPr dirty="0" spc="-20">
                <a:latin typeface="Tahoma"/>
                <a:cs typeface="Tahoma"/>
              </a:rPr>
              <a:t> </a:t>
            </a:r>
            <a:r>
              <a:rPr dirty="0" spc="-55">
                <a:latin typeface="Tahoma"/>
                <a:cs typeface="Tahoma"/>
              </a:rPr>
              <a:t>…..</a:t>
            </a:r>
            <a:r>
              <a:rPr dirty="0" spc="-170">
                <a:latin typeface="Tahoma"/>
                <a:cs typeface="Tahoma"/>
              </a:rPr>
              <a:t> </a:t>
            </a:r>
            <a:r>
              <a:rPr dirty="0" spc="-10">
                <a:latin typeface="Tahoma"/>
                <a:cs typeface="Tahoma"/>
              </a:rPr>
              <a:t>Cont.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6830">
              <a:lnSpc>
                <a:spcPts val="1240"/>
              </a:lnSpc>
            </a:pPr>
            <a:fld id="{81D60167-4931-47E6-BA6A-407CBD079E47}" type="slidenum">
              <a:rPr dirty="0" spc="-25" b="0">
                <a:solidFill>
                  <a:srgbClr val="898989"/>
                </a:solidFill>
                <a:latin typeface="Calibri"/>
                <a:cs typeface="Calibri"/>
              </a:rPr>
              <a:t>10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330" y="81534"/>
            <a:ext cx="1793239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20">
                <a:latin typeface="Tahoma"/>
                <a:cs typeface="Tahoma"/>
              </a:rPr>
              <a:t>ToR</a:t>
            </a:r>
            <a:r>
              <a:rPr dirty="0" spc="-15">
                <a:latin typeface="Tahoma"/>
                <a:cs typeface="Tahoma"/>
              </a:rPr>
              <a:t> </a:t>
            </a:r>
            <a:r>
              <a:rPr dirty="0" spc="-120">
                <a:latin typeface="Tahoma"/>
                <a:cs typeface="Tahoma"/>
              </a:rPr>
              <a:t>Point</a:t>
            </a:r>
            <a:r>
              <a:rPr dirty="0" spc="-30">
                <a:latin typeface="Tahoma"/>
                <a:cs typeface="Tahoma"/>
              </a:rPr>
              <a:t> </a:t>
            </a:r>
            <a:r>
              <a:rPr dirty="0" spc="-35">
                <a:latin typeface="Tahoma"/>
                <a:cs typeface="Tahoma"/>
              </a:rPr>
              <a:t>No.</a:t>
            </a:r>
            <a:r>
              <a:rPr dirty="0" spc="-190">
                <a:latin typeface="Tahoma"/>
                <a:cs typeface="Tahoma"/>
              </a:rPr>
              <a:t> </a:t>
            </a:r>
            <a:r>
              <a:rPr dirty="0" spc="-50">
                <a:latin typeface="Tahoma"/>
                <a:cs typeface="Tahoma"/>
              </a:rPr>
              <a:t>3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59435" y="845566"/>
            <a:ext cx="8084184" cy="502856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just" marL="12700" marR="5080">
              <a:lnSpc>
                <a:spcPct val="100400"/>
              </a:lnSpc>
              <a:spcBef>
                <a:spcPts val="85"/>
              </a:spcBef>
            </a:pP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Committee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wanted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know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reasons</a:t>
            </a:r>
            <a:r>
              <a:rPr dirty="0" u="heavy" sz="1600" spc="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</a:t>
            </a:r>
            <a:r>
              <a:rPr dirty="0" u="heavy" sz="160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selecting</a:t>
            </a:r>
            <a:r>
              <a:rPr dirty="0" u="heavy" sz="1600" spc="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dirty="0" u="heavy" sz="16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site with details</a:t>
            </a:r>
            <a:r>
              <a:rPr dirty="0" u="heavy" sz="16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160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2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alternative</a:t>
            </a:r>
            <a:r>
              <a:rPr dirty="0" u="heavy" sz="1600" spc="-3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sites</a:t>
            </a:r>
            <a:r>
              <a:rPr dirty="0" u="heavy" sz="1600" spc="33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examined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earlier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rejected/ selected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merits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with</a:t>
            </a:r>
            <a:r>
              <a:rPr dirty="0" u="heavy" sz="1600" spc="6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dirty="0" u="heavy" sz="1600" spc="6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comparative</a:t>
            </a:r>
            <a:r>
              <a:rPr dirty="0" u="heavy" sz="1600" spc="6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3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statement</a:t>
            </a:r>
            <a:r>
              <a:rPr dirty="0" sz="1200" spc="-30">
                <a:latin typeface="Calibri"/>
                <a:cs typeface="Calibri"/>
              </a:rPr>
              <a:t>.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Committee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also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wanted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know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if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any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other </a:t>
            </a:r>
            <a:r>
              <a:rPr dirty="0" sz="1200">
                <a:latin typeface="Calibri"/>
                <a:cs typeface="Calibri"/>
              </a:rPr>
              <a:t>site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within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-10">
                <a:latin typeface="Calibri"/>
                <a:cs typeface="Calibri"/>
              </a:rPr>
              <a:t> radius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50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km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present </a:t>
            </a:r>
            <a:r>
              <a:rPr dirty="0" sz="1200">
                <a:latin typeface="Calibri"/>
                <a:cs typeface="Calibri"/>
              </a:rPr>
              <a:t>site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been</a:t>
            </a:r>
            <a:r>
              <a:rPr dirty="0" sz="1200" spc="-10">
                <a:latin typeface="Calibri"/>
                <a:cs typeface="Calibri"/>
              </a:rPr>
              <a:t> examined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scientific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studies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check</a:t>
            </a:r>
            <a:r>
              <a:rPr dirty="0" u="heavy" sz="1600" spc="6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list</a:t>
            </a:r>
            <a:r>
              <a:rPr dirty="0" u="heavy" sz="1600" spc="7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</a:t>
            </a:r>
            <a:r>
              <a:rPr dirty="0" u="heavy" sz="1600" spc="6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selection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</a:t>
            </a:r>
            <a:r>
              <a:rPr dirty="0" u="heavy" sz="1600" spc="1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rejection</a:t>
            </a:r>
            <a:r>
              <a:rPr dirty="0" u="heavy" sz="1600" spc="12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if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details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sites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if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-55">
                <a:latin typeface="Calibri"/>
                <a:cs typeface="Calibri"/>
              </a:rPr>
              <a:t>why,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ask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submit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map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short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listed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sites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latest satellite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imagery.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dirty="0" u="heavy" sz="1800" spc="-10" b="1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Response:</a:t>
            </a:r>
            <a:endParaRPr sz="1800">
              <a:latin typeface="Calibri"/>
              <a:cs typeface="Calibri"/>
            </a:endParaRPr>
          </a:p>
          <a:p>
            <a:pPr marL="91440" indent="-88900">
              <a:lnSpc>
                <a:spcPct val="100000"/>
              </a:lnSpc>
              <a:spcBef>
                <a:spcPts val="1405"/>
              </a:spcBef>
              <a:buSzPct val="94444"/>
              <a:buFont typeface="Arial MT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KTLPL</a:t>
            </a:r>
            <a:r>
              <a:rPr dirty="0" sz="1800" spc="-5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identified</a:t>
            </a:r>
            <a:r>
              <a:rPr dirty="0" sz="1800" spc="-5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two</a:t>
            </a:r>
            <a:r>
              <a:rPr dirty="0" sz="1800" spc="-5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additional</a:t>
            </a:r>
            <a:r>
              <a:rPr dirty="0" sz="1800" spc="-6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sites</a:t>
            </a:r>
            <a:r>
              <a:rPr dirty="0" sz="1800" spc="-4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with</a:t>
            </a:r>
            <a:r>
              <a:rPr dirty="0" sz="1800" spc="-5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the</a:t>
            </a:r>
            <a:r>
              <a:rPr dirty="0" sz="1800" spc="-4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help</a:t>
            </a:r>
            <a:r>
              <a:rPr dirty="0" sz="1800" spc="-4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of</a:t>
            </a:r>
            <a:r>
              <a:rPr dirty="0" sz="1800" spc="-4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0000CC"/>
                </a:solidFill>
                <a:latin typeface="Calibri"/>
                <a:cs typeface="Calibri"/>
              </a:rPr>
              <a:t>Maharashtra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Maritime</a:t>
            </a:r>
            <a:r>
              <a:rPr dirty="0" sz="1800" spc="14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Board</a:t>
            </a:r>
            <a:endParaRPr sz="1800">
              <a:latin typeface="Calibri"/>
              <a:cs typeface="Calibri"/>
            </a:endParaRPr>
          </a:p>
          <a:p>
            <a:pPr lvl="1" marL="746125" indent="-276225">
              <a:lnSpc>
                <a:spcPct val="100000"/>
              </a:lnSpc>
              <a:spcBef>
                <a:spcPts val="1705"/>
              </a:spcBef>
              <a:buAutoNum type="arabicPeriod"/>
              <a:tabLst>
                <a:tab pos="746125" algn="l"/>
              </a:tabLst>
            </a:pP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Alibaug</a:t>
            </a:r>
            <a:r>
              <a:rPr dirty="0" sz="1800" spc="-5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0000CC"/>
                </a:solidFill>
                <a:latin typeface="Calibri"/>
                <a:cs typeface="Calibri"/>
              </a:rPr>
              <a:t>(approx.</a:t>
            </a:r>
            <a:r>
              <a:rPr dirty="0" sz="1800" spc="-6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24</a:t>
            </a:r>
            <a:r>
              <a:rPr dirty="0" sz="1800" spc="-1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miles</a:t>
            </a:r>
            <a:r>
              <a:rPr dirty="0" sz="1800" spc="-4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south</a:t>
            </a:r>
            <a:r>
              <a:rPr dirty="0" sz="1800" spc="-5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of</a:t>
            </a:r>
            <a:r>
              <a:rPr dirty="0" sz="1800" spc="-2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JNPT)</a:t>
            </a:r>
            <a:r>
              <a:rPr dirty="0" sz="1800" spc="2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0000CC"/>
                </a:solidFill>
                <a:latin typeface="Calibri"/>
                <a:cs typeface="Calibri"/>
              </a:rPr>
              <a:t>and</a:t>
            </a:r>
            <a:endParaRPr sz="1800">
              <a:latin typeface="Calibri"/>
              <a:cs typeface="Calibri"/>
            </a:endParaRPr>
          </a:p>
          <a:p>
            <a:pPr lvl="1" marL="746125" indent="-276225">
              <a:lnSpc>
                <a:spcPct val="100000"/>
              </a:lnSpc>
              <a:spcBef>
                <a:spcPts val="1739"/>
              </a:spcBef>
              <a:buAutoNum type="arabicPeriod"/>
              <a:tabLst>
                <a:tab pos="746125" algn="l"/>
              </a:tabLst>
            </a:pP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Murud</a:t>
            </a:r>
            <a:r>
              <a:rPr dirty="0" sz="1800" spc="-4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0000CC"/>
                </a:solidFill>
                <a:latin typeface="Calibri"/>
                <a:cs typeface="Calibri"/>
              </a:rPr>
              <a:t>(approx.</a:t>
            </a:r>
            <a:r>
              <a:rPr dirty="0" sz="1800" spc="-7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47</a:t>
            </a:r>
            <a:r>
              <a:rPr dirty="0" sz="1800" spc="-3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miles</a:t>
            </a:r>
            <a:r>
              <a:rPr dirty="0" sz="1800" spc="-5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south</a:t>
            </a:r>
            <a:r>
              <a:rPr dirty="0" sz="1800" spc="-5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of</a:t>
            </a:r>
            <a:r>
              <a:rPr dirty="0" sz="1800" spc="2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JNPT)</a:t>
            </a:r>
            <a:endParaRPr sz="1800">
              <a:latin typeface="Calibri"/>
              <a:cs typeface="Calibri"/>
            </a:endParaRPr>
          </a:p>
          <a:p>
            <a:pPr marL="141605" indent="-128905">
              <a:lnSpc>
                <a:spcPct val="100000"/>
              </a:lnSpc>
              <a:spcBef>
                <a:spcPts val="1739"/>
              </a:spcBef>
              <a:buSzPct val="94444"/>
              <a:buFont typeface="Arial MT"/>
              <a:buChar char="•"/>
              <a:tabLst>
                <a:tab pos="141605" algn="l"/>
              </a:tabLst>
            </a:pP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Detailed</a:t>
            </a:r>
            <a:r>
              <a:rPr dirty="0" sz="1800" spc="-3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00CC"/>
                </a:solidFill>
                <a:latin typeface="Calibri"/>
                <a:cs typeface="Calibri"/>
              </a:rPr>
              <a:t>alternative</a:t>
            </a:r>
            <a:r>
              <a:rPr dirty="0" sz="1800" spc="-5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site</a:t>
            </a:r>
            <a:r>
              <a:rPr dirty="0" sz="1800" spc="-6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00CC"/>
                </a:solidFill>
                <a:latin typeface="Calibri"/>
                <a:cs typeface="Calibri"/>
              </a:rPr>
              <a:t>evaluation</a:t>
            </a:r>
            <a:r>
              <a:rPr dirty="0" sz="1800" spc="-4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study</a:t>
            </a:r>
            <a:r>
              <a:rPr dirty="0" sz="1800" spc="-7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was</a:t>
            </a:r>
            <a:r>
              <a:rPr dirty="0" sz="1800" spc="-7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carried</a:t>
            </a:r>
            <a:r>
              <a:rPr dirty="0" sz="1800" spc="-7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out</a:t>
            </a:r>
            <a:r>
              <a:rPr dirty="0" sz="1800" spc="-6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for</a:t>
            </a:r>
            <a:r>
              <a:rPr dirty="0" sz="1800" spc="-8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all</a:t>
            </a:r>
            <a:r>
              <a:rPr dirty="0" sz="1800" spc="-8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three</a:t>
            </a:r>
            <a:r>
              <a:rPr dirty="0" sz="1800" spc="15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sites</a:t>
            </a:r>
            <a:endParaRPr sz="1800">
              <a:latin typeface="Calibri"/>
              <a:cs typeface="Calibri"/>
            </a:endParaRPr>
          </a:p>
          <a:p>
            <a:pPr marL="91440" indent="-88900">
              <a:lnSpc>
                <a:spcPct val="100000"/>
              </a:lnSpc>
              <a:spcBef>
                <a:spcPts val="1560"/>
              </a:spcBef>
              <a:buSzPct val="94444"/>
              <a:buFont typeface="Arial MT"/>
              <a:buChar char="•"/>
              <a:tabLst>
                <a:tab pos="91440" algn="l"/>
              </a:tabLst>
            </a:pPr>
            <a:r>
              <a:rPr dirty="0" sz="1800" spc="-20">
                <a:solidFill>
                  <a:srgbClr val="0000CC"/>
                </a:solidFill>
                <a:latin typeface="Calibri"/>
                <a:cs typeface="Calibri"/>
              </a:rPr>
              <a:t>Evaluation</a:t>
            </a:r>
            <a:r>
              <a:rPr dirty="0" sz="1800" spc="-3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criteria</a:t>
            </a:r>
            <a:r>
              <a:rPr dirty="0" sz="1800" spc="-2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included</a:t>
            </a:r>
            <a:r>
              <a:rPr dirty="0" sz="1800" spc="-4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00CC"/>
                </a:solidFill>
                <a:latin typeface="Calibri"/>
                <a:cs typeface="Calibri"/>
              </a:rPr>
              <a:t>navigation,</a:t>
            </a:r>
            <a:r>
              <a:rPr dirty="0" sz="1800" spc="-2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port</a:t>
            </a:r>
            <a:r>
              <a:rPr dirty="0" sz="1800" spc="-6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30">
                <a:solidFill>
                  <a:srgbClr val="0000CC"/>
                </a:solidFill>
                <a:latin typeface="Calibri"/>
                <a:cs typeface="Calibri"/>
              </a:rPr>
              <a:t>accessibility,</a:t>
            </a:r>
            <a:r>
              <a:rPr dirty="0" sz="1800" spc="-7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00CC"/>
                </a:solidFill>
                <a:latin typeface="Calibri"/>
                <a:cs typeface="Calibri"/>
              </a:rPr>
              <a:t>environment</a:t>
            </a:r>
            <a:r>
              <a:rPr dirty="0" sz="1800" spc="-4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/</a:t>
            </a:r>
            <a:r>
              <a:rPr dirty="0" sz="1800" spc="-3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00CC"/>
                </a:solidFill>
                <a:latin typeface="Calibri"/>
                <a:cs typeface="Calibri"/>
              </a:rPr>
              <a:t>coastal</a:t>
            </a:r>
            <a:r>
              <a:rPr dirty="0" sz="1800" spc="-7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50">
                <a:solidFill>
                  <a:srgbClr val="0000CC"/>
                </a:solidFill>
                <a:latin typeface="Calibri"/>
                <a:cs typeface="Calibri"/>
              </a:rPr>
              <a:t>/</a:t>
            </a:r>
            <a:endParaRPr sz="180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  <a:spcBef>
                <a:spcPts val="1650"/>
              </a:spcBef>
            </a:pPr>
            <a:r>
              <a:rPr dirty="0" sz="1800" spc="-30">
                <a:solidFill>
                  <a:srgbClr val="0000CC"/>
                </a:solidFill>
                <a:latin typeface="Calibri"/>
                <a:cs typeface="Calibri"/>
              </a:rPr>
              <a:t>hydraulic</a:t>
            </a:r>
            <a:r>
              <a:rPr dirty="0" sz="1800" spc="-4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30">
                <a:solidFill>
                  <a:srgbClr val="0000CC"/>
                </a:solidFill>
                <a:latin typeface="Calibri"/>
                <a:cs typeface="Calibri"/>
              </a:rPr>
              <a:t>parameters,</a:t>
            </a:r>
            <a:r>
              <a:rPr dirty="0" sz="1800" spc="-6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spatial</a:t>
            </a:r>
            <a:r>
              <a:rPr dirty="0" sz="1800" spc="-5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planning, </a:t>
            </a:r>
            <a:r>
              <a:rPr dirty="0" sz="1800" spc="-20">
                <a:solidFill>
                  <a:srgbClr val="0000CC"/>
                </a:solidFill>
                <a:latin typeface="Calibri"/>
                <a:cs typeface="Calibri"/>
              </a:rPr>
              <a:t>constructability</a:t>
            </a:r>
            <a:r>
              <a:rPr dirty="0" sz="1800" spc="2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and</a:t>
            </a:r>
            <a:r>
              <a:rPr dirty="0" sz="1800" spc="14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00CC"/>
                </a:solidFill>
                <a:latin typeface="Calibri"/>
                <a:cs typeface="Calibri"/>
              </a:rPr>
              <a:t>cost</a:t>
            </a:r>
            <a:endParaRPr sz="1800">
              <a:latin typeface="Calibri"/>
              <a:cs typeface="Calibri"/>
            </a:endParaRPr>
          </a:p>
          <a:p>
            <a:pPr marL="142875" indent="-128905">
              <a:lnSpc>
                <a:spcPct val="100000"/>
              </a:lnSpc>
              <a:spcBef>
                <a:spcPts val="1775"/>
              </a:spcBef>
              <a:buSzPct val="94444"/>
              <a:buFont typeface="Arial MT"/>
              <a:buChar char="•"/>
              <a:tabLst>
                <a:tab pos="142875" algn="l"/>
              </a:tabLst>
            </a:pPr>
            <a:r>
              <a:rPr dirty="0" sz="1800" spc="-20">
                <a:solidFill>
                  <a:srgbClr val="0000CC"/>
                </a:solidFill>
                <a:latin typeface="Calibri"/>
                <a:cs typeface="Calibri"/>
              </a:rPr>
              <a:t>Karanja</a:t>
            </a:r>
            <a:r>
              <a:rPr dirty="0" sz="1800" spc="-7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was</a:t>
            </a:r>
            <a:r>
              <a:rPr dirty="0" sz="1800" spc="-7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found</a:t>
            </a:r>
            <a:r>
              <a:rPr dirty="0" sz="1800" spc="-4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to</a:t>
            </a:r>
            <a:r>
              <a:rPr dirty="0" sz="1800" spc="-6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be</a:t>
            </a:r>
            <a:r>
              <a:rPr dirty="0" sz="1800" spc="-5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the</a:t>
            </a:r>
            <a:r>
              <a:rPr dirty="0" sz="1800" spc="-6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most</a:t>
            </a:r>
            <a:r>
              <a:rPr dirty="0" sz="1800" spc="-6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suitable</a:t>
            </a:r>
            <a:r>
              <a:rPr dirty="0" sz="1800" spc="-8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for</a:t>
            </a:r>
            <a:r>
              <a:rPr dirty="0" sz="1800" spc="-9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the</a:t>
            </a:r>
            <a:r>
              <a:rPr dirty="0" sz="1800" spc="-6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proposed</a:t>
            </a:r>
            <a:r>
              <a:rPr dirty="0" sz="1800" spc="1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development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974339" y="6375298"/>
            <a:ext cx="266636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13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9314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dirty="0" spc="-80">
                <a:latin typeface="Tahoma"/>
                <a:cs typeface="Tahoma"/>
              </a:rPr>
              <a:t>LOCATION</a:t>
            </a:r>
            <a:r>
              <a:rPr dirty="0" spc="-70">
                <a:latin typeface="Tahoma"/>
                <a:cs typeface="Tahoma"/>
              </a:rPr>
              <a:t> </a:t>
            </a:r>
            <a:r>
              <a:rPr dirty="0" spc="-10">
                <a:latin typeface="Tahoma"/>
                <a:cs typeface="Tahoma"/>
              </a:rPr>
              <a:t>MAP</a:t>
            </a:r>
            <a:r>
              <a:rPr dirty="0" spc="-20">
                <a:latin typeface="Tahoma"/>
                <a:cs typeface="Tahoma"/>
              </a:rPr>
              <a:t> </a:t>
            </a:r>
            <a:r>
              <a:rPr dirty="0" spc="-130">
                <a:latin typeface="Tahoma"/>
                <a:cs typeface="Tahoma"/>
              </a:rPr>
              <a:t>FOR</a:t>
            </a:r>
            <a:r>
              <a:rPr dirty="0" spc="-30">
                <a:latin typeface="Tahoma"/>
                <a:cs typeface="Tahoma"/>
              </a:rPr>
              <a:t> </a:t>
            </a:r>
            <a:r>
              <a:rPr dirty="0" spc="-190">
                <a:latin typeface="Tahoma"/>
                <a:cs typeface="Tahoma"/>
              </a:rPr>
              <a:t>ALTERNATIVE</a:t>
            </a:r>
            <a:r>
              <a:rPr dirty="0" spc="-155">
                <a:latin typeface="Tahoma"/>
                <a:cs typeface="Tahoma"/>
              </a:rPr>
              <a:t> </a:t>
            </a:r>
            <a:r>
              <a:rPr dirty="0" spc="-295">
                <a:latin typeface="Tahoma"/>
                <a:cs typeface="Tahoma"/>
              </a:rPr>
              <a:t>SITES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172" y="688848"/>
            <a:ext cx="8639556" cy="542391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974339" y="6375298"/>
            <a:ext cx="266636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13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46513" y="6306616"/>
            <a:ext cx="2285365" cy="339725"/>
            <a:chOff x="346513" y="6306616"/>
            <a:chExt cx="2285365" cy="33972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6513" y="6306616"/>
              <a:ext cx="2285057" cy="33924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9476" y="6324600"/>
              <a:ext cx="2211324" cy="25450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79476" y="6324600"/>
              <a:ext cx="2211070" cy="254635"/>
            </a:xfrm>
            <a:custGeom>
              <a:avLst/>
              <a:gdLst/>
              <a:ahLst/>
              <a:cxnLst/>
              <a:rect l="l" t="t" r="r" b="b"/>
              <a:pathLst>
                <a:path w="2211070" h="254634">
                  <a:moveTo>
                    <a:pt x="0" y="254419"/>
                  </a:moveTo>
                  <a:lnTo>
                    <a:pt x="2211070" y="254419"/>
                  </a:lnTo>
                  <a:lnTo>
                    <a:pt x="2211070" y="0"/>
                  </a:lnTo>
                  <a:lnTo>
                    <a:pt x="0" y="0"/>
                  </a:lnTo>
                  <a:lnTo>
                    <a:pt x="0" y="254419"/>
                  </a:lnTo>
                  <a:close/>
                </a:path>
              </a:pathLst>
            </a:custGeom>
            <a:ln w="12191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3015046" y="6306616"/>
            <a:ext cx="1038860" cy="339725"/>
            <a:chOff x="3015046" y="6306616"/>
            <a:chExt cx="1038860" cy="339725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15046" y="6306616"/>
              <a:ext cx="1038411" cy="33924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7999" y="6324600"/>
              <a:ext cx="963168" cy="254508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3047999" y="6324600"/>
              <a:ext cx="964565" cy="254635"/>
            </a:xfrm>
            <a:custGeom>
              <a:avLst/>
              <a:gdLst/>
              <a:ahLst/>
              <a:cxnLst/>
              <a:rect l="l" t="t" r="r" b="b"/>
              <a:pathLst>
                <a:path w="964564" h="254634">
                  <a:moveTo>
                    <a:pt x="0" y="254419"/>
                  </a:moveTo>
                  <a:lnTo>
                    <a:pt x="964488" y="254419"/>
                  </a:lnTo>
                  <a:lnTo>
                    <a:pt x="964488" y="0"/>
                  </a:lnTo>
                  <a:lnTo>
                    <a:pt x="0" y="0"/>
                  </a:lnTo>
                  <a:lnTo>
                    <a:pt x="0" y="254419"/>
                  </a:lnTo>
                  <a:close/>
                </a:path>
              </a:pathLst>
            </a:custGeom>
            <a:ln w="12192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54330" y="81534"/>
            <a:ext cx="571563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10">
                <a:latin typeface="Tahoma"/>
                <a:cs typeface="Tahoma"/>
              </a:rPr>
              <a:t>Multi</a:t>
            </a:r>
            <a:r>
              <a:rPr dirty="0" spc="-50">
                <a:latin typeface="Tahoma"/>
                <a:cs typeface="Tahoma"/>
              </a:rPr>
              <a:t> </a:t>
            </a:r>
            <a:r>
              <a:rPr dirty="0" spc="-75">
                <a:latin typeface="Tahoma"/>
                <a:cs typeface="Tahoma"/>
              </a:rPr>
              <a:t>Criteria</a:t>
            </a:r>
            <a:r>
              <a:rPr dirty="0" spc="-40">
                <a:latin typeface="Tahoma"/>
                <a:cs typeface="Tahoma"/>
              </a:rPr>
              <a:t> </a:t>
            </a:r>
            <a:r>
              <a:rPr dirty="0" spc="-35">
                <a:latin typeface="Tahoma"/>
                <a:cs typeface="Tahoma"/>
              </a:rPr>
              <a:t>evaluation</a:t>
            </a:r>
            <a:r>
              <a:rPr dirty="0" spc="-70">
                <a:latin typeface="Tahoma"/>
                <a:cs typeface="Tahoma"/>
              </a:rPr>
              <a:t> </a:t>
            </a:r>
            <a:r>
              <a:rPr dirty="0" spc="-130">
                <a:latin typeface="Tahoma"/>
                <a:cs typeface="Tahoma"/>
              </a:rPr>
              <a:t>for</a:t>
            </a:r>
            <a:r>
              <a:rPr dirty="0" spc="-20">
                <a:latin typeface="Tahoma"/>
                <a:cs typeface="Tahoma"/>
              </a:rPr>
              <a:t> </a:t>
            </a:r>
            <a:r>
              <a:rPr dirty="0" spc="-65">
                <a:latin typeface="Tahoma"/>
                <a:cs typeface="Tahoma"/>
              </a:rPr>
              <a:t>alternative</a:t>
            </a:r>
            <a:r>
              <a:rPr dirty="0" spc="-50">
                <a:latin typeface="Tahoma"/>
                <a:cs typeface="Tahoma"/>
              </a:rPr>
              <a:t> </a:t>
            </a:r>
            <a:r>
              <a:rPr dirty="0" spc="-100">
                <a:latin typeface="Tahoma"/>
                <a:cs typeface="Tahoma"/>
              </a:rPr>
              <a:t>port</a:t>
            </a:r>
            <a:r>
              <a:rPr dirty="0" spc="-85">
                <a:latin typeface="Tahoma"/>
                <a:cs typeface="Tahoma"/>
              </a:rPr>
              <a:t> </a:t>
            </a:r>
            <a:r>
              <a:rPr dirty="0" spc="-30">
                <a:latin typeface="Tahoma"/>
                <a:cs typeface="Tahoma"/>
              </a:rPr>
              <a:t>site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458216" y="6356224"/>
            <a:ext cx="1997075" cy="1898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u="sng" sz="1050" spc="-2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Location</a:t>
            </a:r>
            <a:r>
              <a:rPr dirty="0" u="sng" sz="1050" spc="-4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050" spc="-3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of</a:t>
            </a:r>
            <a:r>
              <a:rPr dirty="0" u="sng" sz="1050" spc="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050" spc="-4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alternative</a:t>
            </a:r>
            <a:r>
              <a:rPr dirty="0" u="sng" sz="1050" spc="-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port</a:t>
            </a:r>
            <a:r>
              <a:rPr dirty="0" u="sng" sz="1050" spc="-4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050" spc="-2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site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126739" y="6356224"/>
            <a:ext cx="783590" cy="1898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u="sng" sz="1050" spc="-2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Fishingdata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 b="0">
                <a:solidFill>
                  <a:srgbClr val="898989"/>
                </a:solidFill>
                <a:latin typeface="Calibri"/>
                <a:cs typeface="Calibri"/>
              </a:rPr>
              <a:t>15</a:t>
            </a:fld>
          </a:p>
        </p:txBody>
      </p:sp>
      <p:graphicFrame>
        <p:nvGraphicFramePr>
          <p:cNvPr id="11" name="object 11" descr=""/>
          <p:cNvGraphicFramePr>
            <a:graphicFrameLocks noGrp="1"/>
          </p:cNvGraphicFramePr>
          <p:nvPr/>
        </p:nvGraphicFramePr>
        <p:xfrm>
          <a:off x="292100" y="673100"/>
          <a:ext cx="8699500" cy="5330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9720"/>
                <a:gridCol w="2897505"/>
                <a:gridCol w="993775"/>
                <a:gridCol w="1482725"/>
                <a:gridCol w="1581150"/>
                <a:gridCol w="1355090"/>
              </a:tblGrid>
              <a:tr h="248920">
                <a:tc gridSpan="6">
                  <a:txBody>
                    <a:bodyPr/>
                    <a:lstStyle/>
                    <a:p>
                      <a:pPr marL="969010">
                        <a:lnSpc>
                          <a:spcPts val="1650"/>
                        </a:lnSpc>
                      </a:pPr>
                      <a:r>
                        <a:rPr dirty="0" sz="1400" spc="-110" b="1" i="1">
                          <a:latin typeface="Verdana"/>
                          <a:cs typeface="Verdana"/>
                        </a:rPr>
                        <a:t>score </a:t>
                      </a:r>
                      <a:r>
                        <a:rPr dirty="0" sz="1400" spc="-204" b="1" i="1">
                          <a:latin typeface="Verdana"/>
                          <a:cs typeface="Verdana"/>
                        </a:rPr>
                        <a:t>with</a:t>
                      </a:r>
                      <a:r>
                        <a:rPr dirty="0" sz="1400" spc="-100" b="1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20" b="1" i="1">
                          <a:latin typeface="Verdana"/>
                          <a:cs typeface="Verdana"/>
                        </a:rPr>
                        <a:t>1</a:t>
                      </a:r>
                      <a:r>
                        <a:rPr dirty="0" sz="1400" spc="-80" b="1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55" b="1" i="1">
                          <a:latin typeface="Verdana"/>
                          <a:cs typeface="Verdana"/>
                        </a:rPr>
                        <a:t>to</a:t>
                      </a:r>
                      <a:r>
                        <a:rPr dirty="0" sz="1400" spc="-95" b="1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b="1" i="1">
                          <a:latin typeface="Verdana"/>
                          <a:cs typeface="Verdana"/>
                        </a:rPr>
                        <a:t>5</a:t>
                      </a:r>
                      <a:r>
                        <a:rPr dirty="0" sz="1400" spc="320" b="1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80" b="1" i="1">
                          <a:latin typeface="Verdana"/>
                          <a:cs typeface="Verdana"/>
                        </a:rPr>
                        <a:t>[1</a:t>
                      </a:r>
                      <a:r>
                        <a:rPr dirty="0" sz="1400" spc="-105" b="1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95" b="1" i="1">
                          <a:latin typeface="Verdana"/>
                          <a:cs typeface="Verdana"/>
                        </a:rPr>
                        <a:t>being</a:t>
                      </a:r>
                      <a:r>
                        <a:rPr dirty="0" sz="1400" spc="-114" b="1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65" b="1" i="1">
                          <a:latin typeface="Verdana"/>
                          <a:cs typeface="Verdana"/>
                        </a:rPr>
                        <a:t>lowest</a:t>
                      </a:r>
                      <a:r>
                        <a:rPr dirty="0" sz="1400" spc="-110" b="1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55" b="1" i="1">
                          <a:latin typeface="Verdana"/>
                          <a:cs typeface="Verdana"/>
                        </a:rPr>
                        <a:t>rank</a:t>
                      </a:r>
                      <a:r>
                        <a:rPr dirty="0" sz="1400" spc="-110" b="1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95" b="1" i="1">
                          <a:latin typeface="Verdana"/>
                          <a:cs typeface="Verdana"/>
                        </a:rPr>
                        <a:t>(worse)</a:t>
                      </a:r>
                      <a:r>
                        <a:rPr dirty="0" sz="1400" spc="-105" b="1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80" b="1" i="1">
                          <a:latin typeface="Verdana"/>
                          <a:cs typeface="Verdana"/>
                        </a:rPr>
                        <a:t>and</a:t>
                      </a:r>
                      <a:r>
                        <a:rPr dirty="0" sz="1400" spc="-90" b="1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20" b="1" i="1">
                          <a:latin typeface="Verdana"/>
                          <a:cs typeface="Verdana"/>
                        </a:rPr>
                        <a:t>5</a:t>
                      </a:r>
                      <a:r>
                        <a:rPr dirty="0" sz="1400" spc="-80" b="1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95" b="1" i="1">
                          <a:latin typeface="Verdana"/>
                          <a:cs typeface="Verdana"/>
                        </a:rPr>
                        <a:t>being</a:t>
                      </a:r>
                      <a:r>
                        <a:rPr dirty="0" sz="1400" spc="-125" b="1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55" b="1" i="1">
                          <a:latin typeface="Verdana"/>
                          <a:cs typeface="Verdana"/>
                        </a:rPr>
                        <a:t>highest</a:t>
                      </a:r>
                      <a:r>
                        <a:rPr dirty="0" sz="1400" spc="-110" b="1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55" b="1" i="1">
                          <a:latin typeface="Verdana"/>
                          <a:cs typeface="Verdana"/>
                        </a:rPr>
                        <a:t>rank</a:t>
                      </a:r>
                      <a:r>
                        <a:rPr dirty="0" sz="1400" spc="25" b="1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35" b="1" i="1">
                          <a:latin typeface="Verdana"/>
                          <a:cs typeface="Verdana"/>
                        </a:rPr>
                        <a:t>(best)]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1879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50"/>
                        </a:lnSpc>
                        <a:spcBef>
                          <a:spcPts val="5"/>
                        </a:spcBef>
                      </a:pPr>
                      <a:r>
                        <a:rPr dirty="0" sz="1600" spc="-10" b="1">
                          <a:latin typeface="Tahoma"/>
                          <a:cs typeface="Tahoma"/>
                        </a:rPr>
                        <a:t>Karanja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marL="470534" marR="148590" indent="-340360">
                        <a:lnSpc>
                          <a:spcPts val="1920"/>
                        </a:lnSpc>
                        <a:spcBef>
                          <a:spcPts val="35"/>
                        </a:spcBef>
                      </a:pPr>
                      <a:r>
                        <a:rPr dirty="0" sz="1600" spc="-30" b="1">
                          <a:latin typeface="Tahoma"/>
                          <a:cs typeface="Tahoma"/>
                        </a:rPr>
                        <a:t>More</a:t>
                      </a:r>
                      <a:r>
                        <a:rPr dirty="0" sz="1600" spc="-8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25" b="1">
                          <a:latin typeface="Tahoma"/>
                          <a:cs typeface="Tahoma"/>
                        </a:rPr>
                        <a:t>Village, </a:t>
                      </a:r>
                      <a:r>
                        <a:rPr dirty="0" sz="1600" spc="-10" b="1">
                          <a:latin typeface="Tahoma"/>
                          <a:cs typeface="Tahoma"/>
                        </a:rPr>
                        <a:t>Murud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50"/>
                        </a:lnSpc>
                        <a:spcBef>
                          <a:spcPts val="5"/>
                        </a:spcBef>
                      </a:pPr>
                      <a:r>
                        <a:rPr dirty="0" sz="1600" spc="-10" b="1">
                          <a:latin typeface="Tahoma"/>
                          <a:cs typeface="Tahoma"/>
                        </a:rPr>
                        <a:t>Alibag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 algn="ctr" marL="15240">
                        <a:lnSpc>
                          <a:spcPts val="1870"/>
                        </a:lnSpc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9">
                  <a:txBody>
                    <a:bodyPr/>
                    <a:lstStyle/>
                    <a:p>
                      <a:pPr marL="85725">
                        <a:lnSpc>
                          <a:spcPts val="1870"/>
                        </a:lnSpc>
                      </a:pPr>
                      <a:r>
                        <a:rPr dirty="0" sz="1600" spc="-10" b="1">
                          <a:latin typeface="Tahoma"/>
                          <a:cs typeface="Tahoma"/>
                        </a:rPr>
                        <a:t>Navigation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351790" marR="251460" indent="-220979">
                        <a:lnSpc>
                          <a:spcPct val="100000"/>
                        </a:lnSpc>
                        <a:spcBef>
                          <a:spcPts val="525"/>
                        </a:spcBef>
                        <a:buAutoNum type="alphaLcPeriod"/>
                        <a:tabLst>
                          <a:tab pos="354330" algn="l"/>
                        </a:tabLst>
                      </a:pPr>
                      <a:r>
                        <a:rPr dirty="0" sz="1400" spc="-40">
                          <a:latin typeface="Verdana"/>
                          <a:cs typeface="Verdana"/>
                        </a:rPr>
                        <a:t>Navigability</a:t>
                      </a:r>
                      <a:r>
                        <a:rPr dirty="0" sz="14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(Open</a:t>
                      </a:r>
                      <a:r>
                        <a:rPr dirty="0" sz="1400" spc="-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30">
                          <a:latin typeface="Verdana"/>
                          <a:cs typeface="Verdana"/>
                        </a:rPr>
                        <a:t>Sea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50">
                          <a:latin typeface="Verdana"/>
                          <a:cs typeface="Verdana"/>
                        </a:rPr>
                        <a:t>v/s </a:t>
                      </a:r>
                      <a:r>
                        <a:rPr dirty="0" sz="1400" spc="-5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Protected</a:t>
                      </a:r>
                      <a:r>
                        <a:rPr dirty="0" sz="1400" spc="-1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Harbour)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351790" marR="418465" indent="-220979">
                        <a:lnSpc>
                          <a:spcPct val="100000"/>
                        </a:lnSpc>
                        <a:spcBef>
                          <a:spcPts val="1355"/>
                        </a:spcBef>
                        <a:buAutoNum type="alphaLcPeriod"/>
                        <a:tabLst>
                          <a:tab pos="354330" algn="l"/>
                        </a:tabLst>
                      </a:pPr>
                      <a:r>
                        <a:rPr dirty="0" sz="1400" spc="-70">
                          <a:latin typeface="Verdana"/>
                          <a:cs typeface="Verdana"/>
                        </a:rPr>
                        <a:t>Security </a:t>
                      </a:r>
                      <a:r>
                        <a:rPr dirty="0" sz="1400" spc="-80">
                          <a:latin typeface="Verdana"/>
                          <a:cs typeface="Verdana"/>
                        </a:rPr>
                        <a:t>(from</a:t>
                      </a:r>
                      <a:r>
                        <a:rPr dirty="0" sz="140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60">
                          <a:latin typeface="Verdana"/>
                          <a:cs typeface="Verdana"/>
                        </a:rPr>
                        <a:t>Illegal</a:t>
                      </a:r>
                      <a:r>
                        <a:rPr dirty="0" sz="1400" spc="-2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60">
                          <a:latin typeface="Verdana"/>
                          <a:cs typeface="Verdana"/>
                        </a:rPr>
                        <a:t>Ship </a:t>
                      </a:r>
                      <a:r>
                        <a:rPr dirty="0" sz="1400" spc="-6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movement)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1600" spc="-80" b="1">
                          <a:latin typeface="Tahoma"/>
                          <a:cs typeface="Tahoma"/>
                        </a:rPr>
                        <a:t>Environment</a:t>
                      </a:r>
                      <a:r>
                        <a:rPr dirty="0" sz="1600" spc="-4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175" b="1">
                          <a:latin typeface="Tahoma"/>
                          <a:cs typeface="Tahoma"/>
                        </a:rPr>
                        <a:t>&amp;</a:t>
                      </a:r>
                      <a:r>
                        <a:rPr dirty="0" sz="1600" spc="-3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10" b="1">
                          <a:latin typeface="Tahoma"/>
                          <a:cs typeface="Tahoma"/>
                        </a:rPr>
                        <a:t>coastal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352425" indent="-220979">
                        <a:lnSpc>
                          <a:spcPct val="100000"/>
                        </a:lnSpc>
                        <a:spcBef>
                          <a:spcPts val="434"/>
                        </a:spcBef>
                        <a:buAutoNum type="alphaLcPeriod"/>
                        <a:tabLst>
                          <a:tab pos="352425" algn="l"/>
                        </a:tabLst>
                      </a:pPr>
                      <a:r>
                        <a:rPr dirty="0" sz="1400" spc="-80">
                          <a:latin typeface="Verdana"/>
                          <a:cs typeface="Verdana"/>
                        </a:rPr>
                        <a:t>Erosion</a:t>
                      </a:r>
                      <a:r>
                        <a:rPr dirty="0" sz="1400" spc="-1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35">
                          <a:latin typeface="Verdana"/>
                          <a:cs typeface="Verdana"/>
                        </a:rPr>
                        <a:t>/</a:t>
                      </a:r>
                      <a:r>
                        <a:rPr dirty="0" sz="1400" spc="-229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accretion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352425" indent="-220979">
                        <a:lnSpc>
                          <a:spcPct val="100000"/>
                        </a:lnSpc>
                        <a:spcBef>
                          <a:spcPts val="850"/>
                        </a:spcBef>
                        <a:buAutoNum type="alphaLcPeriod"/>
                        <a:tabLst>
                          <a:tab pos="352425" algn="l"/>
                        </a:tabLst>
                      </a:pPr>
                      <a:r>
                        <a:rPr dirty="0" sz="1400" spc="-10">
                          <a:latin typeface="Verdana"/>
                          <a:cs typeface="Verdana"/>
                        </a:rPr>
                        <a:t>Mangroves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Verdana"/>
                        <a:buAutoNum type="alphaLcPeriod"/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Verdana"/>
                        <a:buAutoNum type="alphaLcPeriod"/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  <a:buFont typeface="Verdana"/>
                        <a:buAutoNum type="alphaLcPeriod"/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53060" indent="-218440">
                        <a:lnSpc>
                          <a:spcPct val="100000"/>
                        </a:lnSpc>
                        <a:buAutoNum type="alphaLcPeriod"/>
                        <a:tabLst>
                          <a:tab pos="353060" algn="l"/>
                        </a:tabLst>
                      </a:pPr>
                      <a:r>
                        <a:rPr dirty="0" sz="1400" spc="-30">
                          <a:latin typeface="Verdana"/>
                          <a:cs typeface="Verdana"/>
                        </a:rPr>
                        <a:t>Social</a:t>
                      </a:r>
                      <a:r>
                        <a:rPr dirty="0" sz="1400" spc="-1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habitation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353060" indent="-221615">
                        <a:lnSpc>
                          <a:spcPct val="100000"/>
                        </a:lnSpc>
                        <a:spcBef>
                          <a:spcPts val="1090"/>
                        </a:spcBef>
                        <a:buAutoNum type="alphaLcPeriod"/>
                        <a:tabLst>
                          <a:tab pos="353060" algn="l"/>
                        </a:tabLst>
                      </a:pPr>
                      <a:r>
                        <a:rPr dirty="0" sz="1400" spc="-85">
                          <a:latin typeface="Verdana"/>
                          <a:cs typeface="Verdana"/>
                        </a:rPr>
                        <a:t>Fishing</a:t>
                      </a:r>
                      <a:r>
                        <a:rPr dirty="0" sz="1400" spc="-2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activity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31470">
                        <a:lnSpc>
                          <a:spcPts val="1870"/>
                        </a:lnSpc>
                      </a:pPr>
                      <a:r>
                        <a:rPr dirty="0" sz="1600" spc="-325" b="1">
                          <a:latin typeface="Tahoma"/>
                          <a:cs typeface="Tahoma"/>
                        </a:rPr>
                        <a:t>27%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870"/>
                        </a:lnSpc>
                      </a:pPr>
                      <a:r>
                        <a:rPr dirty="0" sz="1600" spc="-25" b="1">
                          <a:latin typeface="Tahoma"/>
                          <a:cs typeface="Tahoma"/>
                        </a:rPr>
                        <a:t>3.7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1870"/>
                        </a:lnSpc>
                      </a:pPr>
                      <a:r>
                        <a:rPr dirty="0" sz="1600" spc="-25" b="1">
                          <a:latin typeface="Tahoma"/>
                          <a:cs typeface="Tahoma"/>
                        </a:rPr>
                        <a:t>2.7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870"/>
                        </a:lnSpc>
                      </a:pPr>
                      <a:r>
                        <a:rPr dirty="0" sz="1600" spc="-50" b="1">
                          <a:latin typeface="Tahoma"/>
                          <a:cs typeface="Tahoma"/>
                        </a:rPr>
                        <a:t>2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4387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575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65%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3175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400" spc="-50">
                          <a:latin typeface="Verdana"/>
                          <a:cs typeface="Verdana"/>
                        </a:rPr>
                        <a:t>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400" spc="-50">
                          <a:latin typeface="Verdana"/>
                          <a:cs typeface="Verdana"/>
                        </a:rPr>
                        <a:t>3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400" spc="-50">
                          <a:latin typeface="Verdana"/>
                          <a:cs typeface="Verdana"/>
                        </a:rPr>
                        <a:t>2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8655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57505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35%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19177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dirty="0" sz="1400" spc="-50">
                          <a:latin typeface="Verdana"/>
                          <a:cs typeface="Verdana"/>
                        </a:rPr>
                        <a:t>3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1917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dirty="0" sz="1400" spc="-50">
                          <a:latin typeface="Verdana"/>
                          <a:cs typeface="Verdana"/>
                        </a:rPr>
                        <a:t>2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1917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dirty="0" sz="1400" spc="-50">
                          <a:latin typeface="Verdana"/>
                          <a:cs typeface="Verdana"/>
                        </a:rPr>
                        <a:t>2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1917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5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 marL="133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22885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7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r" marR="331470">
                        <a:lnSpc>
                          <a:spcPct val="100000"/>
                        </a:lnSpc>
                      </a:pPr>
                      <a:r>
                        <a:rPr dirty="0" sz="1600" spc="-325" b="1">
                          <a:latin typeface="Tahoma"/>
                          <a:cs typeface="Tahoma"/>
                        </a:rPr>
                        <a:t>33%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22479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64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1600" spc="-25" b="1">
                          <a:latin typeface="Tahoma"/>
                          <a:cs typeface="Tahoma"/>
                        </a:rPr>
                        <a:t>3.1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22415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64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 marL="5080">
                        <a:lnSpc>
                          <a:spcPct val="100000"/>
                        </a:lnSpc>
                      </a:pPr>
                      <a:r>
                        <a:rPr dirty="0" sz="1600" spc="-25" b="1">
                          <a:latin typeface="Tahoma"/>
                          <a:cs typeface="Tahoma"/>
                        </a:rPr>
                        <a:t>2.6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22415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64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 marL="3175">
                        <a:lnSpc>
                          <a:spcPct val="100000"/>
                        </a:lnSpc>
                      </a:pPr>
                      <a:r>
                        <a:rPr dirty="0" sz="1600" spc="-25" b="1">
                          <a:latin typeface="Tahoma"/>
                          <a:cs typeface="Tahoma"/>
                        </a:rPr>
                        <a:t>2.2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22415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94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575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20%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26034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400" spc="-50">
                          <a:latin typeface="Verdana"/>
                          <a:cs typeface="Verdana"/>
                        </a:rPr>
                        <a:t>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400" spc="-50">
                          <a:latin typeface="Verdana"/>
                          <a:cs typeface="Verdana"/>
                        </a:rPr>
                        <a:t>2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400" spc="-50">
                          <a:latin typeface="Verdana"/>
                          <a:cs typeface="Verdana"/>
                        </a:rPr>
                        <a:t>1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5750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30%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52705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400" spc="-50">
                          <a:latin typeface="Verdana"/>
                          <a:cs typeface="Verdana"/>
                        </a:rPr>
                        <a:t>2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400" spc="-50">
                          <a:latin typeface="Verdana"/>
                          <a:cs typeface="Verdana"/>
                        </a:rPr>
                        <a:t>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400" spc="-50">
                          <a:latin typeface="Verdana"/>
                          <a:cs typeface="Verdana"/>
                        </a:rPr>
                        <a:t>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3185" marR="93980" indent="-508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1200" spc="-60" i="1">
                          <a:latin typeface="Verdana"/>
                          <a:cs typeface="Verdana"/>
                        </a:rPr>
                        <a:t>(more</a:t>
                      </a:r>
                      <a:r>
                        <a:rPr dirty="0" sz="1200" spc="-95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25" i="1">
                          <a:latin typeface="Verdana"/>
                          <a:cs typeface="Verdana"/>
                        </a:rPr>
                        <a:t>mangroves </a:t>
                      </a:r>
                      <a:r>
                        <a:rPr dirty="0" sz="1200" spc="-10" i="1">
                          <a:latin typeface="Verdana"/>
                          <a:cs typeface="Verdana"/>
                        </a:rPr>
                        <a:t>than</a:t>
                      </a:r>
                      <a:r>
                        <a:rPr dirty="0" sz="1200" spc="-75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30" i="1">
                          <a:latin typeface="Verdana"/>
                          <a:cs typeface="Verdana"/>
                        </a:rPr>
                        <a:t>other</a:t>
                      </a:r>
                      <a:r>
                        <a:rPr dirty="0" sz="1200" spc="-70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105" i="1">
                          <a:latin typeface="Verdana"/>
                          <a:cs typeface="Verdana"/>
                        </a:rPr>
                        <a:t>2</a:t>
                      </a:r>
                      <a:r>
                        <a:rPr dirty="0" sz="1200" spc="-160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90" i="1">
                          <a:latin typeface="Verdana"/>
                          <a:cs typeface="Verdana"/>
                        </a:rPr>
                        <a:t>sites)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1200" spc="-45" i="1">
                          <a:latin typeface="Verdana"/>
                          <a:cs typeface="Verdana"/>
                        </a:rPr>
                        <a:t>(fewer</a:t>
                      </a:r>
                      <a:r>
                        <a:rPr dirty="0" sz="1200" spc="-145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10" i="1">
                          <a:latin typeface="Verdana"/>
                          <a:cs typeface="Verdana"/>
                        </a:rPr>
                        <a:t>mangroves)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29235" marR="233679" indent="20574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1200" spc="-10" i="1">
                          <a:latin typeface="Verdana"/>
                          <a:cs typeface="Verdana"/>
                        </a:rPr>
                        <a:t>(fewer </a:t>
                      </a:r>
                      <a:r>
                        <a:rPr dirty="0" sz="1200" spc="-40" i="1">
                          <a:latin typeface="Verdana"/>
                          <a:cs typeface="Verdana"/>
                        </a:rPr>
                        <a:t>mangroves)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5750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30%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69215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400" spc="-50">
                          <a:latin typeface="Verdana"/>
                          <a:cs typeface="Verdana"/>
                        </a:rPr>
                        <a:t>3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692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400" spc="-50">
                          <a:latin typeface="Verdana"/>
                          <a:cs typeface="Verdana"/>
                        </a:rPr>
                        <a:t>2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692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400" spc="-50">
                          <a:latin typeface="Verdana"/>
                          <a:cs typeface="Verdana"/>
                        </a:rPr>
                        <a:t>2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692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786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5750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20%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67945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400" spc="-50">
                          <a:latin typeface="Verdana"/>
                          <a:cs typeface="Verdana"/>
                        </a:rPr>
                        <a:t>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679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400" spc="-50">
                          <a:latin typeface="Verdana"/>
                          <a:cs typeface="Verdana"/>
                        </a:rPr>
                        <a:t>2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679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400" spc="-50">
                          <a:latin typeface="Verdana"/>
                          <a:cs typeface="Verdana"/>
                        </a:rPr>
                        <a:t>1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679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46513" y="6306616"/>
            <a:ext cx="2285365" cy="339725"/>
            <a:chOff x="346513" y="6306616"/>
            <a:chExt cx="2285365" cy="33972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6513" y="6306616"/>
              <a:ext cx="2285057" cy="33924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9476" y="6324600"/>
              <a:ext cx="2211324" cy="25450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79476" y="6324600"/>
              <a:ext cx="2211070" cy="254635"/>
            </a:xfrm>
            <a:custGeom>
              <a:avLst/>
              <a:gdLst/>
              <a:ahLst/>
              <a:cxnLst/>
              <a:rect l="l" t="t" r="r" b="b"/>
              <a:pathLst>
                <a:path w="2211070" h="254634">
                  <a:moveTo>
                    <a:pt x="0" y="254419"/>
                  </a:moveTo>
                  <a:lnTo>
                    <a:pt x="2211070" y="254419"/>
                  </a:lnTo>
                  <a:lnTo>
                    <a:pt x="2211070" y="0"/>
                  </a:lnTo>
                  <a:lnTo>
                    <a:pt x="0" y="0"/>
                  </a:lnTo>
                  <a:lnTo>
                    <a:pt x="0" y="254419"/>
                  </a:lnTo>
                  <a:close/>
                </a:path>
              </a:pathLst>
            </a:custGeom>
            <a:ln w="12191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4330" y="81534"/>
            <a:ext cx="571563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10">
                <a:latin typeface="Tahoma"/>
                <a:cs typeface="Tahoma"/>
              </a:rPr>
              <a:t>Multi</a:t>
            </a:r>
            <a:r>
              <a:rPr dirty="0" spc="-50">
                <a:latin typeface="Tahoma"/>
                <a:cs typeface="Tahoma"/>
              </a:rPr>
              <a:t> </a:t>
            </a:r>
            <a:r>
              <a:rPr dirty="0" spc="-75">
                <a:latin typeface="Tahoma"/>
                <a:cs typeface="Tahoma"/>
              </a:rPr>
              <a:t>Criteria</a:t>
            </a:r>
            <a:r>
              <a:rPr dirty="0" spc="-40">
                <a:latin typeface="Tahoma"/>
                <a:cs typeface="Tahoma"/>
              </a:rPr>
              <a:t> </a:t>
            </a:r>
            <a:r>
              <a:rPr dirty="0" spc="-35">
                <a:latin typeface="Tahoma"/>
                <a:cs typeface="Tahoma"/>
              </a:rPr>
              <a:t>evaluation</a:t>
            </a:r>
            <a:r>
              <a:rPr dirty="0" spc="-70">
                <a:latin typeface="Tahoma"/>
                <a:cs typeface="Tahoma"/>
              </a:rPr>
              <a:t> </a:t>
            </a:r>
            <a:r>
              <a:rPr dirty="0" spc="-130">
                <a:latin typeface="Tahoma"/>
                <a:cs typeface="Tahoma"/>
              </a:rPr>
              <a:t>for</a:t>
            </a:r>
            <a:r>
              <a:rPr dirty="0" spc="-20">
                <a:latin typeface="Tahoma"/>
                <a:cs typeface="Tahoma"/>
              </a:rPr>
              <a:t> </a:t>
            </a:r>
            <a:r>
              <a:rPr dirty="0" spc="-65">
                <a:latin typeface="Tahoma"/>
                <a:cs typeface="Tahoma"/>
              </a:rPr>
              <a:t>alternative</a:t>
            </a:r>
            <a:r>
              <a:rPr dirty="0" spc="-50">
                <a:latin typeface="Tahoma"/>
                <a:cs typeface="Tahoma"/>
              </a:rPr>
              <a:t> </a:t>
            </a:r>
            <a:r>
              <a:rPr dirty="0" spc="-100">
                <a:latin typeface="Tahoma"/>
                <a:cs typeface="Tahoma"/>
              </a:rPr>
              <a:t>port</a:t>
            </a:r>
            <a:r>
              <a:rPr dirty="0" spc="-85">
                <a:latin typeface="Tahoma"/>
                <a:cs typeface="Tahoma"/>
              </a:rPr>
              <a:t> </a:t>
            </a:r>
            <a:r>
              <a:rPr dirty="0" spc="-30">
                <a:latin typeface="Tahoma"/>
                <a:cs typeface="Tahoma"/>
              </a:rPr>
              <a:t>site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458216" y="6356224"/>
            <a:ext cx="1997075" cy="1898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u="sng" sz="1050" spc="-2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Location</a:t>
            </a:r>
            <a:r>
              <a:rPr dirty="0" u="sng" sz="1050" spc="-4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050" spc="-3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of</a:t>
            </a:r>
            <a:r>
              <a:rPr dirty="0" u="sng" sz="1050" spc="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050" spc="-4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alternative</a:t>
            </a:r>
            <a:r>
              <a:rPr dirty="0" u="sng" sz="1050" spc="-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port</a:t>
            </a:r>
            <a:r>
              <a:rPr dirty="0" u="sng" sz="1050" spc="-4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050" spc="-2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site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 b="0">
                <a:solidFill>
                  <a:srgbClr val="898989"/>
                </a:solidFill>
                <a:latin typeface="Calibri"/>
                <a:cs typeface="Calibri"/>
              </a:rPr>
              <a:t>16</a:t>
            </a:fld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292100" y="596900"/>
          <a:ext cx="8699500" cy="5406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640"/>
                <a:gridCol w="2905760"/>
                <a:gridCol w="1111250"/>
                <a:gridCol w="1358900"/>
                <a:gridCol w="1581150"/>
                <a:gridCol w="1358900"/>
              </a:tblGrid>
              <a:tr h="266065">
                <a:tc gridSpan="6">
                  <a:txBody>
                    <a:bodyPr/>
                    <a:lstStyle/>
                    <a:p>
                      <a:pPr marL="969010">
                        <a:lnSpc>
                          <a:spcPts val="1650"/>
                        </a:lnSpc>
                      </a:pPr>
                      <a:r>
                        <a:rPr dirty="0" sz="1400" spc="-110" b="1" i="1">
                          <a:latin typeface="Verdana"/>
                          <a:cs typeface="Verdana"/>
                        </a:rPr>
                        <a:t>score </a:t>
                      </a:r>
                      <a:r>
                        <a:rPr dirty="0" sz="1400" spc="-204" b="1" i="1">
                          <a:latin typeface="Verdana"/>
                          <a:cs typeface="Verdana"/>
                        </a:rPr>
                        <a:t>with</a:t>
                      </a:r>
                      <a:r>
                        <a:rPr dirty="0" sz="1400" spc="-100" b="1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20" b="1" i="1">
                          <a:latin typeface="Verdana"/>
                          <a:cs typeface="Verdana"/>
                        </a:rPr>
                        <a:t>1</a:t>
                      </a:r>
                      <a:r>
                        <a:rPr dirty="0" sz="1400" spc="-80" b="1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55" b="1" i="1">
                          <a:latin typeface="Verdana"/>
                          <a:cs typeface="Verdana"/>
                        </a:rPr>
                        <a:t>to</a:t>
                      </a:r>
                      <a:r>
                        <a:rPr dirty="0" sz="1400" spc="-95" b="1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b="1" i="1">
                          <a:latin typeface="Verdana"/>
                          <a:cs typeface="Verdana"/>
                        </a:rPr>
                        <a:t>5</a:t>
                      </a:r>
                      <a:r>
                        <a:rPr dirty="0" sz="1400" spc="320" b="1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80" b="1" i="1">
                          <a:latin typeface="Verdana"/>
                          <a:cs typeface="Verdana"/>
                        </a:rPr>
                        <a:t>[1</a:t>
                      </a:r>
                      <a:r>
                        <a:rPr dirty="0" sz="1400" spc="-105" b="1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95" b="1" i="1">
                          <a:latin typeface="Verdana"/>
                          <a:cs typeface="Verdana"/>
                        </a:rPr>
                        <a:t>being</a:t>
                      </a:r>
                      <a:r>
                        <a:rPr dirty="0" sz="1400" spc="-114" b="1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65" b="1" i="1">
                          <a:latin typeface="Verdana"/>
                          <a:cs typeface="Verdana"/>
                        </a:rPr>
                        <a:t>lowest</a:t>
                      </a:r>
                      <a:r>
                        <a:rPr dirty="0" sz="1400" spc="-110" b="1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55" b="1" i="1">
                          <a:latin typeface="Verdana"/>
                          <a:cs typeface="Verdana"/>
                        </a:rPr>
                        <a:t>rank</a:t>
                      </a:r>
                      <a:r>
                        <a:rPr dirty="0" sz="1400" spc="-105" b="1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95" b="1" i="1">
                          <a:latin typeface="Verdana"/>
                          <a:cs typeface="Verdana"/>
                        </a:rPr>
                        <a:t>(worse)</a:t>
                      </a:r>
                      <a:r>
                        <a:rPr dirty="0" sz="1400" spc="-105" b="1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80" b="1" i="1">
                          <a:latin typeface="Verdana"/>
                          <a:cs typeface="Verdana"/>
                        </a:rPr>
                        <a:t>and</a:t>
                      </a:r>
                      <a:r>
                        <a:rPr dirty="0" sz="1400" spc="-95" b="1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20" b="1" i="1">
                          <a:latin typeface="Verdana"/>
                          <a:cs typeface="Verdana"/>
                        </a:rPr>
                        <a:t>5</a:t>
                      </a:r>
                      <a:r>
                        <a:rPr dirty="0" sz="1400" spc="-80" b="1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95" b="1" i="1">
                          <a:latin typeface="Verdana"/>
                          <a:cs typeface="Verdana"/>
                        </a:rPr>
                        <a:t>being</a:t>
                      </a:r>
                      <a:r>
                        <a:rPr dirty="0" sz="1400" spc="-125" b="1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55" b="1" i="1">
                          <a:latin typeface="Verdana"/>
                          <a:cs typeface="Verdana"/>
                        </a:rPr>
                        <a:t>highest</a:t>
                      </a:r>
                      <a:r>
                        <a:rPr dirty="0" sz="1400" spc="-110" b="1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55" b="1" i="1">
                          <a:latin typeface="Verdana"/>
                          <a:cs typeface="Verdana"/>
                        </a:rPr>
                        <a:t>rank</a:t>
                      </a:r>
                      <a:r>
                        <a:rPr dirty="0" sz="1400" spc="-10" b="1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 b="1" i="1">
                          <a:latin typeface="Verdana"/>
                          <a:cs typeface="Verdana"/>
                        </a:rPr>
                        <a:t>(best)]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251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650"/>
                        </a:lnSpc>
                      </a:pPr>
                      <a:r>
                        <a:rPr dirty="0" sz="1400" spc="-10" b="1">
                          <a:latin typeface="Tahoma"/>
                          <a:cs typeface="Tahoma"/>
                        </a:rPr>
                        <a:t>Karanja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marL="509905" marR="224154" indent="-299085">
                        <a:lnSpc>
                          <a:spcPts val="1670"/>
                        </a:lnSpc>
                        <a:spcBef>
                          <a:spcPts val="45"/>
                        </a:spcBef>
                      </a:pPr>
                      <a:r>
                        <a:rPr dirty="0" sz="1400" spc="-30" b="1">
                          <a:latin typeface="Tahoma"/>
                          <a:cs typeface="Tahoma"/>
                        </a:rPr>
                        <a:t>More</a:t>
                      </a:r>
                      <a:r>
                        <a:rPr dirty="0" sz="1400" spc="-7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-10" b="1">
                          <a:latin typeface="Tahoma"/>
                          <a:cs typeface="Tahoma"/>
                        </a:rPr>
                        <a:t>Village, Murud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650"/>
                        </a:lnSpc>
                      </a:pPr>
                      <a:r>
                        <a:rPr dirty="0" sz="1400" spc="-10" b="1">
                          <a:latin typeface="Tahoma"/>
                          <a:cs typeface="Tahoma"/>
                        </a:rPr>
                        <a:t>Alibag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ctr" marL="24130">
                        <a:lnSpc>
                          <a:spcPts val="1555"/>
                        </a:lnSpc>
                      </a:pPr>
                      <a:r>
                        <a:rPr dirty="0" sz="1400" spc="-50">
                          <a:latin typeface="Verdana"/>
                          <a:cs typeface="Verdana"/>
                        </a:rPr>
                        <a:t>3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555"/>
                        </a:lnSpc>
                      </a:pPr>
                      <a:r>
                        <a:rPr dirty="0" sz="1400" spc="-55" b="1">
                          <a:latin typeface="Tahoma"/>
                          <a:cs typeface="Tahoma"/>
                        </a:rPr>
                        <a:t>Port</a:t>
                      </a:r>
                      <a:r>
                        <a:rPr dirty="0" sz="1400" spc="7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-10" b="1">
                          <a:latin typeface="Tahoma"/>
                          <a:cs typeface="Tahoma"/>
                        </a:rPr>
                        <a:t>Accessibility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61645">
                        <a:lnSpc>
                          <a:spcPts val="1555"/>
                        </a:lnSpc>
                      </a:pPr>
                      <a:r>
                        <a:rPr dirty="0" sz="1400" spc="-25" b="1">
                          <a:latin typeface="Tahoma"/>
                          <a:cs typeface="Tahoma"/>
                        </a:rPr>
                        <a:t>20%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5"/>
                        </a:lnSpc>
                      </a:pPr>
                      <a:r>
                        <a:rPr dirty="0" sz="1400" spc="-50" b="1">
                          <a:latin typeface="Tahoma"/>
                          <a:cs typeface="Tahoma"/>
                        </a:rPr>
                        <a:t>4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555"/>
                        </a:lnSpc>
                      </a:pPr>
                      <a:r>
                        <a:rPr dirty="0" sz="1400" spc="-50" b="1">
                          <a:latin typeface="Tahoma"/>
                          <a:cs typeface="Tahoma"/>
                        </a:rPr>
                        <a:t>3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555"/>
                        </a:lnSpc>
                      </a:pPr>
                      <a:r>
                        <a:rPr dirty="0" sz="1400" spc="-25" b="1">
                          <a:latin typeface="Tahoma"/>
                          <a:cs typeface="Tahoma"/>
                        </a:rPr>
                        <a:t>2.5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96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400" spc="114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400" spc="40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Connection</a:t>
                      </a:r>
                      <a:r>
                        <a:rPr dirty="0" sz="1400" spc="-10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to</a:t>
                      </a:r>
                      <a:r>
                        <a:rPr dirty="0" sz="1400" spc="-1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NH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36830"/>
                </a:tc>
                <a:tc>
                  <a:txBody>
                    <a:bodyPr/>
                    <a:lstStyle/>
                    <a:p>
                      <a:pPr marL="47117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50%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3683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400" spc="-50">
                          <a:latin typeface="Verdana"/>
                          <a:cs typeface="Verdana"/>
                        </a:rPr>
                        <a:t>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400" spc="-50">
                          <a:latin typeface="Verdana"/>
                          <a:cs typeface="Verdana"/>
                        </a:rPr>
                        <a:t>3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400" spc="-50">
                          <a:latin typeface="Verdana"/>
                          <a:cs typeface="Verdana"/>
                        </a:rPr>
                        <a:t>2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400" spc="75">
                          <a:latin typeface="Verdana"/>
                          <a:cs typeface="Verdana"/>
                        </a:rPr>
                        <a:t>b</a:t>
                      </a:r>
                      <a:r>
                        <a:rPr dirty="0" sz="1400" spc="3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0">
                          <a:latin typeface="Verdana"/>
                          <a:cs typeface="Verdana"/>
                        </a:rPr>
                        <a:t>Distance</a:t>
                      </a:r>
                      <a:r>
                        <a:rPr dirty="0" sz="1400" spc="-11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65">
                          <a:latin typeface="Verdana"/>
                          <a:cs typeface="Verdana"/>
                        </a:rPr>
                        <a:t>from</a:t>
                      </a:r>
                      <a:r>
                        <a:rPr dirty="0" sz="14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30">
                          <a:latin typeface="Verdana"/>
                          <a:cs typeface="Verdana"/>
                        </a:rPr>
                        <a:t>City</a:t>
                      </a:r>
                      <a:r>
                        <a:rPr dirty="0" sz="1400" spc="-2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limits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44450"/>
                </a:tc>
                <a:tc>
                  <a:txBody>
                    <a:bodyPr/>
                    <a:lstStyle/>
                    <a:p>
                      <a:pPr marL="47117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50%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4445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400" spc="-50">
                          <a:latin typeface="Verdana"/>
                          <a:cs typeface="Verdana"/>
                        </a:rPr>
                        <a:t>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400" spc="-50">
                          <a:latin typeface="Verdana"/>
                          <a:cs typeface="Verdana"/>
                        </a:rPr>
                        <a:t>3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400" spc="-50">
                          <a:latin typeface="Verdana"/>
                          <a:cs typeface="Verdana"/>
                        </a:rPr>
                        <a:t>3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567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22860">
                        <a:lnSpc>
                          <a:spcPct val="100000"/>
                        </a:lnSpc>
                      </a:pPr>
                      <a:r>
                        <a:rPr dirty="0" sz="1400" spc="-50">
                          <a:latin typeface="Verdana"/>
                          <a:cs typeface="Verdana"/>
                        </a:rPr>
                        <a:t>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123189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Tahoma"/>
                          <a:cs typeface="Tahoma"/>
                        </a:rPr>
                        <a:t>Constructability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2318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61645">
                        <a:lnSpc>
                          <a:spcPct val="100000"/>
                        </a:lnSpc>
                      </a:pPr>
                      <a:r>
                        <a:rPr dirty="0" sz="1400" spc="-25" b="1">
                          <a:latin typeface="Tahoma"/>
                          <a:cs typeface="Tahoma"/>
                        </a:rPr>
                        <a:t>13%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23189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25" b="1">
                          <a:latin typeface="Tahoma"/>
                          <a:cs typeface="Tahoma"/>
                        </a:rPr>
                        <a:t>3.6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2318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50" b="1">
                          <a:latin typeface="Tahoma"/>
                          <a:cs typeface="Tahoma"/>
                        </a:rPr>
                        <a:t>3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2318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25" b="1">
                          <a:latin typeface="Tahoma"/>
                          <a:cs typeface="Tahoma"/>
                        </a:rPr>
                        <a:t>2.4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2318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400" spc="114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400" spc="3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Movement</a:t>
                      </a:r>
                      <a:r>
                        <a:rPr dirty="0" sz="1400" spc="-11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0">
                          <a:latin typeface="Verdana"/>
                          <a:cs typeface="Verdana"/>
                        </a:rPr>
                        <a:t>to</a:t>
                      </a:r>
                      <a:r>
                        <a:rPr dirty="0" sz="1400" spc="-2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0">
                          <a:latin typeface="Verdana"/>
                          <a:cs typeface="Verdana"/>
                        </a:rPr>
                        <a:t>site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23495"/>
                </a:tc>
                <a:tc>
                  <a:txBody>
                    <a:bodyPr/>
                    <a:lstStyle/>
                    <a:p>
                      <a:pPr marL="46926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60%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23495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400" spc="-50">
                          <a:latin typeface="Verdana"/>
                          <a:cs typeface="Verdana"/>
                        </a:rPr>
                        <a:t>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400" spc="-50">
                          <a:latin typeface="Verdana"/>
                          <a:cs typeface="Verdana"/>
                        </a:rPr>
                        <a:t>3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400" spc="-50">
                          <a:latin typeface="Verdana"/>
                          <a:cs typeface="Verdana"/>
                        </a:rPr>
                        <a:t>2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475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400" spc="75">
                          <a:latin typeface="Verdana"/>
                          <a:cs typeface="Verdana"/>
                        </a:rPr>
                        <a:t>b</a:t>
                      </a:r>
                      <a:r>
                        <a:rPr dirty="0" sz="1400" spc="3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Long</a:t>
                      </a:r>
                      <a:r>
                        <a:rPr dirty="0" sz="1400" spc="-1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70">
                          <a:latin typeface="Verdana"/>
                          <a:cs typeface="Verdana"/>
                        </a:rPr>
                        <a:t>term</a:t>
                      </a:r>
                      <a:r>
                        <a:rPr dirty="0" sz="1400" spc="-1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expansion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44450"/>
                </a:tc>
                <a:tc>
                  <a:txBody>
                    <a:bodyPr/>
                    <a:lstStyle/>
                    <a:p>
                      <a:pPr marL="46926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40%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4445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400" spc="-50">
                          <a:latin typeface="Verdana"/>
                          <a:cs typeface="Verdana"/>
                        </a:rPr>
                        <a:t>3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400" spc="-50">
                          <a:latin typeface="Verdana"/>
                          <a:cs typeface="Verdana"/>
                        </a:rPr>
                        <a:t>3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400" spc="-50">
                          <a:latin typeface="Verdana"/>
                          <a:cs typeface="Verdana"/>
                        </a:rPr>
                        <a:t>3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4559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22860">
                        <a:lnSpc>
                          <a:spcPct val="100000"/>
                        </a:lnSpc>
                      </a:pPr>
                      <a:r>
                        <a:rPr dirty="0" sz="1400" spc="-50">
                          <a:latin typeface="Verdana"/>
                          <a:cs typeface="Verdana"/>
                        </a:rPr>
                        <a:t>5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400" spc="-35" b="1">
                          <a:latin typeface="Tahoma"/>
                          <a:cs typeface="Tahoma"/>
                        </a:rPr>
                        <a:t>Cost</a:t>
                      </a:r>
                      <a:r>
                        <a:rPr dirty="0" sz="1400" spc="-10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-10" b="1">
                          <a:latin typeface="Tahoma"/>
                          <a:cs typeface="Tahoma"/>
                        </a:rPr>
                        <a:t>Aspects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11809">
                        <a:lnSpc>
                          <a:spcPct val="100000"/>
                        </a:lnSpc>
                      </a:pPr>
                      <a:r>
                        <a:rPr dirty="0" sz="1400" spc="-315" b="1">
                          <a:latin typeface="Tahoma"/>
                          <a:cs typeface="Tahoma"/>
                        </a:rPr>
                        <a:t>7%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0795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50" b="1">
                          <a:latin typeface="Tahoma"/>
                          <a:cs typeface="Tahoma"/>
                        </a:rPr>
                        <a:t>4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50" b="1">
                          <a:latin typeface="Tahoma"/>
                          <a:cs typeface="Tahoma"/>
                        </a:rPr>
                        <a:t>2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25" b="1">
                          <a:latin typeface="Tahoma"/>
                          <a:cs typeface="Tahoma"/>
                        </a:rPr>
                        <a:t>1.5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40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400" spc="114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400" spc="3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Hard</a:t>
                      </a:r>
                      <a:r>
                        <a:rPr dirty="0" sz="1400" spc="-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35">
                          <a:latin typeface="Verdana"/>
                          <a:cs typeface="Verdana"/>
                        </a:rPr>
                        <a:t>material</a:t>
                      </a:r>
                      <a:r>
                        <a:rPr dirty="0" sz="1400" spc="-1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dredging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25400"/>
                </a:tc>
                <a:tc>
                  <a:txBody>
                    <a:bodyPr/>
                    <a:lstStyle/>
                    <a:p>
                      <a:pPr marL="4711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50%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2540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400" spc="-50">
                          <a:latin typeface="Verdana"/>
                          <a:cs typeface="Verdana"/>
                        </a:rPr>
                        <a:t>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400" spc="-50">
                          <a:latin typeface="Verdana"/>
                          <a:cs typeface="Verdana"/>
                        </a:rPr>
                        <a:t>2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400" spc="-50">
                          <a:latin typeface="Verdana"/>
                          <a:cs typeface="Verdana"/>
                        </a:rPr>
                        <a:t>1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710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400" spc="75">
                          <a:latin typeface="Verdana"/>
                          <a:cs typeface="Verdana"/>
                        </a:rPr>
                        <a:t>b</a:t>
                      </a:r>
                      <a:r>
                        <a:rPr dirty="0" sz="1400" spc="3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45">
                          <a:latin typeface="Verdana"/>
                          <a:cs typeface="Verdana"/>
                        </a:rPr>
                        <a:t>Breakwater</a:t>
                      </a:r>
                      <a:r>
                        <a:rPr dirty="0" sz="1400" spc="-1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requirement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99695"/>
                </a:tc>
                <a:tc>
                  <a:txBody>
                    <a:bodyPr/>
                    <a:lstStyle/>
                    <a:p>
                      <a:pPr marL="47117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50%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99695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400" spc="-50">
                          <a:latin typeface="Verdana"/>
                          <a:cs typeface="Verdana"/>
                        </a:rPr>
                        <a:t>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400" spc="-50">
                          <a:latin typeface="Verdana"/>
                          <a:cs typeface="Verdana"/>
                        </a:rPr>
                        <a:t>2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400" spc="-50">
                          <a:latin typeface="Verdana"/>
                          <a:cs typeface="Verdana"/>
                        </a:rPr>
                        <a:t>2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6629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520065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Tahoma"/>
                          <a:cs typeface="Tahoma"/>
                        </a:rPr>
                        <a:t>Total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 marL="3810">
                        <a:lnSpc>
                          <a:spcPct val="100000"/>
                        </a:lnSpc>
                      </a:pPr>
                      <a:r>
                        <a:rPr dirty="0" sz="1600" spc="-25" b="1">
                          <a:latin typeface="Tahoma"/>
                          <a:cs typeface="Tahoma"/>
                        </a:rPr>
                        <a:t>3.6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1612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1600" spc="-25" b="1">
                          <a:latin typeface="Tahoma"/>
                          <a:cs typeface="Tahoma"/>
                        </a:rPr>
                        <a:t>2.7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1612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 marL="5080">
                        <a:lnSpc>
                          <a:spcPct val="100000"/>
                        </a:lnSpc>
                      </a:pPr>
                      <a:r>
                        <a:rPr dirty="0" sz="1600" spc="-25" b="1">
                          <a:latin typeface="Tahoma"/>
                          <a:cs typeface="Tahoma"/>
                        </a:rPr>
                        <a:t>2.2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1612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330" y="81534"/>
            <a:ext cx="1793239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20">
                <a:latin typeface="Tahoma"/>
                <a:cs typeface="Tahoma"/>
              </a:rPr>
              <a:t>ToR</a:t>
            </a:r>
            <a:r>
              <a:rPr dirty="0" spc="-15">
                <a:latin typeface="Tahoma"/>
                <a:cs typeface="Tahoma"/>
              </a:rPr>
              <a:t> </a:t>
            </a:r>
            <a:r>
              <a:rPr dirty="0" spc="-120">
                <a:latin typeface="Tahoma"/>
                <a:cs typeface="Tahoma"/>
              </a:rPr>
              <a:t>Point</a:t>
            </a:r>
            <a:r>
              <a:rPr dirty="0" spc="-30">
                <a:latin typeface="Tahoma"/>
                <a:cs typeface="Tahoma"/>
              </a:rPr>
              <a:t> </a:t>
            </a:r>
            <a:r>
              <a:rPr dirty="0" spc="-35">
                <a:latin typeface="Tahoma"/>
                <a:cs typeface="Tahoma"/>
              </a:rPr>
              <a:t>No.</a:t>
            </a:r>
            <a:r>
              <a:rPr dirty="0" spc="-190">
                <a:latin typeface="Tahoma"/>
                <a:cs typeface="Tahoma"/>
              </a:rPr>
              <a:t> </a:t>
            </a:r>
            <a:r>
              <a:rPr dirty="0" spc="-50">
                <a:latin typeface="Tahoma"/>
                <a:cs typeface="Tahoma"/>
              </a:rPr>
              <a:t>4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59435" y="617981"/>
            <a:ext cx="808228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Though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proponent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submitted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dirty="0" u="heavy" sz="1600" spc="19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site</a:t>
            </a:r>
            <a:r>
              <a:rPr dirty="0" u="heavy" sz="1600" spc="18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is</a:t>
            </a:r>
            <a:r>
              <a:rPr dirty="0" u="heavy" sz="1600" spc="18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</a:t>
            </a:r>
            <a:r>
              <a:rPr dirty="0" u="heavy" sz="1600" spc="19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dirty="0" u="heavy" sz="1600" spc="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hot</a:t>
            </a:r>
            <a:r>
              <a:rPr dirty="0" u="heavy" sz="1600" spc="19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spot</a:t>
            </a:r>
            <a:r>
              <a:rPr dirty="0" u="heavy" sz="1600" spc="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</a:t>
            </a:r>
            <a:r>
              <a:rPr dirty="0" u="heavy" sz="1600" spc="19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</a:t>
            </a:r>
            <a:r>
              <a:rPr dirty="0" u="heavy" sz="1600" spc="19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dirty="0" u="heavy" sz="1600" spc="19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ICMAM</a:t>
            </a:r>
            <a:r>
              <a:rPr dirty="0" u="heavy" sz="1600" spc="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study</a:t>
            </a:r>
            <a:r>
              <a:rPr dirty="0" sz="1200">
                <a:latin typeface="Calibri"/>
                <a:cs typeface="Calibri"/>
              </a:rPr>
              <a:t>,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u="heavy" sz="16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Committee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suggested</a:t>
            </a:r>
            <a:r>
              <a:rPr dirty="0" u="heavy" sz="1600" spc="8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dirty="0" u="heavy" sz="1600" spc="8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conduct</a:t>
            </a:r>
            <a:r>
              <a:rPr dirty="0" u="heavy" sz="1600" spc="9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dirty="0" u="heavy" sz="1600" spc="1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shore</a:t>
            </a:r>
            <a:r>
              <a:rPr dirty="0" u="heavy" sz="1600" spc="1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line</a:t>
            </a:r>
            <a:r>
              <a:rPr dirty="0" u="heavy" sz="1600" spc="9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change</a:t>
            </a:r>
            <a:r>
              <a:rPr dirty="0" u="heavy" sz="1600" spc="9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study</a:t>
            </a:r>
            <a:r>
              <a:rPr dirty="0" u="heavy" sz="1600" spc="7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know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erosion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status.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If</a:t>
            </a:r>
            <a:r>
              <a:rPr dirty="0" u="heavy" sz="1600" spc="8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site</a:t>
            </a:r>
            <a:r>
              <a:rPr dirty="0" u="heavy" sz="1600" spc="9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fall</a:t>
            </a:r>
            <a:r>
              <a:rPr dirty="0" u="heavy" sz="1600" spc="7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</a:t>
            </a:r>
            <a:r>
              <a:rPr dirty="0" u="heavy" sz="1600" spc="9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high</a:t>
            </a:r>
            <a:r>
              <a:rPr dirty="0" u="heavy" sz="1600" spc="9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erosion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u="heavy" sz="1600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zone</a:t>
            </a:r>
            <a:r>
              <a:rPr dirty="0" sz="1200" spc="-20">
                <a:latin typeface="Calibri"/>
                <a:cs typeface="Calibri"/>
              </a:rPr>
              <a:t>,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u="heavy" sz="16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project</a:t>
            </a:r>
            <a:r>
              <a:rPr dirty="0" u="heavy" sz="1600" spc="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is</a:t>
            </a:r>
            <a:r>
              <a:rPr dirty="0" u="heavy" sz="1600" spc="-3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</a:t>
            </a:r>
            <a:r>
              <a:rPr dirty="0" u="heavy" sz="1600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permissible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CRZ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Notification,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2011.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523" y="1603247"/>
            <a:ext cx="8689975" cy="5255260"/>
            <a:chOff x="1523" y="1603247"/>
            <a:chExt cx="8689975" cy="525526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7972" y="1603247"/>
              <a:ext cx="8153400" cy="46863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3" y="6249923"/>
              <a:ext cx="1066800" cy="608076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2974339" y="6375298"/>
            <a:ext cx="266636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17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330" y="81534"/>
            <a:ext cx="1793239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20">
                <a:latin typeface="Tahoma"/>
                <a:cs typeface="Tahoma"/>
              </a:rPr>
              <a:t>ToR</a:t>
            </a:r>
            <a:r>
              <a:rPr dirty="0" spc="-15">
                <a:latin typeface="Tahoma"/>
                <a:cs typeface="Tahoma"/>
              </a:rPr>
              <a:t> </a:t>
            </a:r>
            <a:r>
              <a:rPr dirty="0" spc="-120">
                <a:latin typeface="Tahoma"/>
                <a:cs typeface="Tahoma"/>
              </a:rPr>
              <a:t>Point</a:t>
            </a:r>
            <a:r>
              <a:rPr dirty="0" spc="-30">
                <a:latin typeface="Tahoma"/>
                <a:cs typeface="Tahoma"/>
              </a:rPr>
              <a:t> </a:t>
            </a:r>
            <a:r>
              <a:rPr dirty="0" spc="-35">
                <a:latin typeface="Tahoma"/>
                <a:cs typeface="Tahoma"/>
              </a:rPr>
              <a:t>No.</a:t>
            </a:r>
            <a:r>
              <a:rPr dirty="0" spc="-190">
                <a:latin typeface="Tahoma"/>
                <a:cs typeface="Tahoma"/>
              </a:rPr>
              <a:t> </a:t>
            </a:r>
            <a:r>
              <a:rPr dirty="0" spc="-50">
                <a:latin typeface="Tahoma"/>
                <a:cs typeface="Tahoma"/>
              </a:rPr>
              <a:t>5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83235" y="638302"/>
            <a:ext cx="8080375" cy="4976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8125" indent="-225425">
              <a:lnSpc>
                <a:spcPts val="2055"/>
              </a:lnSpc>
              <a:buSzPct val="112500"/>
              <a:buFont typeface="Calibri"/>
              <a:buAutoNum type="arabicPeriod" startAt="5"/>
              <a:tabLst>
                <a:tab pos="238125" algn="l"/>
              </a:tabLst>
            </a:pPr>
            <a:r>
              <a:rPr dirty="0" sz="1600">
                <a:latin typeface="Calibri"/>
                <a:cs typeface="Calibri"/>
              </a:rPr>
              <a:t>Study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submit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details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u="heavy" sz="16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feasibility</a:t>
            </a:r>
            <a:r>
              <a:rPr dirty="0" u="heavy" sz="1600" spc="-6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1600" spc="-3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dirty="0" u="heavy" sz="1600" spc="-5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project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without</a:t>
            </a:r>
            <a:r>
              <a:rPr dirty="0" u="heavy" sz="1600" spc="-6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dirty="0" u="heavy" sz="1600" spc="-4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repairing</a:t>
            </a:r>
            <a:r>
              <a:rPr dirty="0" u="heavy" sz="1600" spc="-6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works</a:t>
            </a:r>
            <a:r>
              <a:rPr dirty="0" sz="1600" spc="-1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65"/>
              </a:spcBef>
              <a:buFont typeface="Calibri"/>
              <a:buAutoNum type="arabicPeriod" startAt="5"/>
            </a:pP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 b="1">
                <a:solidFill>
                  <a:srgbClr val="0000CC"/>
                </a:solidFill>
                <a:latin typeface="Calibri"/>
                <a:cs typeface="Calibri"/>
              </a:rPr>
              <a:t>Response:</a:t>
            </a:r>
            <a:endParaRPr sz="18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800" spc="-50">
                <a:solidFill>
                  <a:srgbClr val="0000CC"/>
                </a:solidFill>
                <a:latin typeface="Calibri"/>
                <a:cs typeface="Calibri"/>
              </a:rPr>
              <a:t>Techno-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economic</a:t>
            </a:r>
            <a:r>
              <a:rPr dirty="0" sz="1800" spc="6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feasibility</a:t>
            </a:r>
            <a:r>
              <a:rPr dirty="0" sz="1800" spc="7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studied</a:t>
            </a:r>
            <a:r>
              <a:rPr dirty="0" sz="1800" spc="9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by</a:t>
            </a:r>
            <a:r>
              <a:rPr dirty="0" sz="1800" spc="9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MITCON</a:t>
            </a:r>
            <a:r>
              <a:rPr dirty="0" sz="1800" spc="6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–</a:t>
            </a:r>
            <a:r>
              <a:rPr dirty="0" sz="1800" spc="8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Report</a:t>
            </a:r>
            <a:r>
              <a:rPr dirty="0" sz="1800" spc="6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establishes</a:t>
            </a:r>
            <a:r>
              <a:rPr dirty="0" sz="1800" spc="8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feasibility</a:t>
            </a:r>
            <a:r>
              <a:rPr dirty="0" sz="1800" spc="8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of</a:t>
            </a:r>
            <a:r>
              <a:rPr dirty="0" sz="1800" spc="7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0000CC"/>
                </a:solidFill>
                <a:latin typeface="Calibri"/>
                <a:cs typeface="Calibri"/>
              </a:rPr>
              <a:t>the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project</a:t>
            </a:r>
            <a:r>
              <a:rPr dirty="0" sz="1800" spc="-4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even</a:t>
            </a:r>
            <a:r>
              <a:rPr dirty="0" sz="1800" spc="-2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without</a:t>
            </a:r>
            <a:r>
              <a:rPr dirty="0" sz="1800" spc="-2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repairing</a:t>
            </a:r>
            <a:r>
              <a:rPr dirty="0" sz="1800" spc="-2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works.</a:t>
            </a:r>
            <a:r>
              <a:rPr dirty="0" sz="1800" spc="-3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The</a:t>
            </a:r>
            <a:r>
              <a:rPr dirty="0" sz="1800" spc="-2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report</a:t>
            </a:r>
            <a:r>
              <a:rPr dirty="0" sz="1800" spc="-2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concludes</a:t>
            </a:r>
            <a:r>
              <a:rPr dirty="0" sz="1800" spc="-3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that</a:t>
            </a:r>
            <a:r>
              <a:rPr dirty="0" sz="1800" spc="-3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the</a:t>
            </a:r>
            <a:r>
              <a:rPr dirty="0" sz="1800" spc="-2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project</a:t>
            </a:r>
            <a:r>
              <a:rPr dirty="0" sz="1800" spc="-4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is</a:t>
            </a:r>
            <a:r>
              <a:rPr dirty="0" sz="1800" spc="-2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00CC"/>
                </a:solidFill>
                <a:latin typeface="Calibri"/>
                <a:cs typeface="Calibri"/>
              </a:rPr>
              <a:t>Feasible </a:t>
            </a:r>
            <a:r>
              <a:rPr dirty="0" sz="1800" b="1">
                <a:solidFill>
                  <a:srgbClr val="0000CC"/>
                </a:solidFill>
                <a:latin typeface="Calibri"/>
                <a:cs typeface="Calibri"/>
              </a:rPr>
              <a:t>&amp;</a:t>
            </a:r>
            <a:r>
              <a:rPr dirty="0" sz="1800" spc="70" b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0000CC"/>
                </a:solidFill>
                <a:latin typeface="Calibri"/>
                <a:cs typeface="Calibri"/>
              </a:rPr>
              <a:t>Economically</a:t>
            </a:r>
            <a:r>
              <a:rPr dirty="0" sz="1800" spc="-100" b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00CC"/>
                </a:solidFill>
                <a:latin typeface="Calibri"/>
                <a:cs typeface="Calibri"/>
              </a:rPr>
              <a:t>Viable.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</a:pP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The</a:t>
            </a:r>
            <a:r>
              <a:rPr dirty="0" sz="1800" spc="-5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salient</a:t>
            </a:r>
            <a:r>
              <a:rPr dirty="0" sz="1800" spc="-7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points</a:t>
            </a:r>
            <a:r>
              <a:rPr dirty="0" sz="1800" spc="-7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in</a:t>
            </a:r>
            <a:r>
              <a:rPr dirty="0" sz="1800" spc="-4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conclusion</a:t>
            </a:r>
            <a:r>
              <a:rPr dirty="0" sz="1800" spc="-7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of</a:t>
            </a:r>
            <a:r>
              <a:rPr dirty="0" sz="1800" spc="-5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the</a:t>
            </a:r>
            <a:r>
              <a:rPr dirty="0" sz="1800" spc="-5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report</a:t>
            </a:r>
            <a:r>
              <a:rPr dirty="0" sz="1800" spc="2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00CC"/>
                </a:solidFill>
                <a:latin typeface="Calibri"/>
                <a:cs typeface="Calibri"/>
              </a:rPr>
              <a:t>are:</a:t>
            </a:r>
            <a:endParaRPr sz="1800">
              <a:latin typeface="Calibri"/>
              <a:cs typeface="Calibri"/>
            </a:endParaRPr>
          </a:p>
          <a:p>
            <a:pPr lvl="1" marL="355600" marR="498475" indent="-342900">
              <a:lnSpc>
                <a:spcPct val="100000"/>
              </a:lnSpc>
              <a:buAutoNum type="alphaLcPeriod"/>
              <a:tabLst>
                <a:tab pos="355600" algn="l"/>
              </a:tabLst>
            </a:pP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The</a:t>
            </a:r>
            <a:r>
              <a:rPr dirty="0" sz="1800" spc="-4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project</a:t>
            </a:r>
            <a:r>
              <a:rPr dirty="0" sz="1800" spc="-4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is</a:t>
            </a:r>
            <a:r>
              <a:rPr dirty="0" sz="1800" spc="-4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coming</a:t>
            </a:r>
            <a:r>
              <a:rPr dirty="0" sz="1800" spc="-5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at</a:t>
            </a:r>
            <a:r>
              <a:rPr dirty="0" sz="1800" spc="-5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prime</a:t>
            </a:r>
            <a:r>
              <a:rPr dirty="0" sz="1800" spc="-1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location,</a:t>
            </a:r>
            <a:r>
              <a:rPr dirty="0" sz="1800" spc="-7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near</a:t>
            </a:r>
            <a:r>
              <a:rPr dirty="0" sz="1800" spc="-2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industrial</a:t>
            </a:r>
            <a:r>
              <a:rPr dirty="0" sz="1800" spc="-7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hub</a:t>
            </a:r>
            <a:r>
              <a:rPr dirty="0" sz="1800" spc="-1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such</a:t>
            </a:r>
            <a:r>
              <a:rPr dirty="0" sz="1800" spc="-5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as</a:t>
            </a:r>
            <a:r>
              <a:rPr dirty="0" sz="1800" spc="-3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Mumbai</a:t>
            </a:r>
            <a:r>
              <a:rPr dirty="0" sz="1800" spc="-6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50">
                <a:solidFill>
                  <a:srgbClr val="0000CC"/>
                </a:solidFill>
                <a:latin typeface="Calibri"/>
                <a:cs typeface="Calibri"/>
              </a:rPr>
              <a:t>&amp;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Pune</a:t>
            </a:r>
            <a:r>
              <a:rPr dirty="0" sz="1800" spc="-3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(</a:t>
            </a:r>
            <a:r>
              <a:rPr dirty="0" sz="1800" spc="-10" i="1">
                <a:solidFill>
                  <a:srgbClr val="0000CC"/>
                </a:solidFill>
                <a:latin typeface="Calibri"/>
                <a:cs typeface="Calibri"/>
              </a:rPr>
              <a:t>Auto</a:t>
            </a:r>
            <a:r>
              <a:rPr dirty="0" sz="1800" spc="-30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00CC"/>
                </a:solidFill>
                <a:latin typeface="Calibri"/>
                <a:cs typeface="Calibri"/>
              </a:rPr>
              <a:t>Hub</a:t>
            </a:r>
            <a:r>
              <a:rPr dirty="0" sz="1800" spc="-45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00CC"/>
                </a:solidFill>
                <a:latin typeface="Calibri"/>
                <a:cs typeface="Calibri"/>
              </a:rPr>
              <a:t>of</a:t>
            </a:r>
            <a:r>
              <a:rPr dirty="0" sz="1800" spc="-40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00CC"/>
                </a:solidFill>
                <a:latin typeface="Calibri"/>
                <a:cs typeface="Calibri"/>
              </a:rPr>
              <a:t>India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)</a:t>
            </a:r>
            <a:r>
              <a:rPr dirty="0" sz="1800" spc="-5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and</a:t>
            </a:r>
            <a:r>
              <a:rPr dirty="0" sz="1800" spc="-2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30">
                <a:solidFill>
                  <a:srgbClr val="0000CC"/>
                </a:solidFill>
                <a:latin typeface="Calibri"/>
                <a:cs typeface="Calibri"/>
              </a:rPr>
              <a:t>therefore</a:t>
            </a:r>
            <a:r>
              <a:rPr dirty="0" sz="1800" spc="-7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has</a:t>
            </a:r>
            <a:r>
              <a:rPr dirty="0" sz="1800" spc="-2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ample</a:t>
            </a:r>
            <a:r>
              <a:rPr dirty="0" sz="1800" spc="4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scope.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0000CC"/>
              </a:buClr>
              <a:buFont typeface="Calibri"/>
              <a:buAutoNum type="alphaLcPeriod"/>
            </a:pPr>
            <a:endParaRPr sz="1800">
              <a:latin typeface="Calibri"/>
              <a:cs typeface="Calibri"/>
            </a:endParaRPr>
          </a:p>
          <a:p>
            <a:pPr lvl="1" marL="355600" marR="588010" indent="-342900">
              <a:lnSpc>
                <a:spcPct val="100000"/>
              </a:lnSpc>
              <a:buAutoNum type="alphaLcPeriod"/>
              <a:tabLst>
                <a:tab pos="355600" algn="l"/>
              </a:tabLst>
            </a:pP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The</a:t>
            </a:r>
            <a:r>
              <a:rPr dirty="0" sz="1800" spc="-5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00CC"/>
                </a:solidFill>
                <a:latin typeface="Calibri"/>
                <a:cs typeface="Calibri"/>
              </a:rPr>
              <a:t>operational</a:t>
            </a:r>
            <a:r>
              <a:rPr dirty="0" sz="1800" spc="-2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viability</a:t>
            </a:r>
            <a:r>
              <a:rPr dirty="0" sz="1800" spc="-7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of</a:t>
            </a:r>
            <a:r>
              <a:rPr dirty="0" sz="1800" spc="-4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KTLPL</a:t>
            </a:r>
            <a:r>
              <a:rPr dirty="0" sz="1800" spc="-5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project</a:t>
            </a:r>
            <a:r>
              <a:rPr dirty="0" sz="1800" spc="-3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will</a:t>
            </a:r>
            <a:r>
              <a:rPr dirty="0" sz="1800" spc="-4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further</a:t>
            </a:r>
            <a:r>
              <a:rPr dirty="0" sz="1800" spc="-7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increase</a:t>
            </a:r>
            <a:r>
              <a:rPr dirty="0" sz="1800" spc="-6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considering</a:t>
            </a:r>
            <a:r>
              <a:rPr dirty="0" sz="1800" spc="-7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0000CC"/>
                </a:solidFill>
                <a:latin typeface="Calibri"/>
                <a:cs typeface="Calibri"/>
              </a:rPr>
              <a:t>the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present</a:t>
            </a:r>
            <a:r>
              <a:rPr dirty="0" sz="1800" spc="-5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0000CC"/>
                </a:solidFill>
                <a:latin typeface="Calibri"/>
                <a:cs typeface="Calibri"/>
              </a:rPr>
              <a:t>upward</a:t>
            </a:r>
            <a:r>
              <a:rPr dirty="0" sz="1800" spc="-6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0000CC"/>
                </a:solidFill>
                <a:latin typeface="Calibri"/>
                <a:cs typeface="Calibri"/>
              </a:rPr>
              <a:t>market</a:t>
            </a:r>
            <a:r>
              <a:rPr dirty="0" sz="1800" spc="-7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trend</a:t>
            </a:r>
            <a:r>
              <a:rPr dirty="0" sz="1800" spc="-5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in</a:t>
            </a:r>
            <a:r>
              <a:rPr dirty="0" sz="1800" spc="4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containerization.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0000CC"/>
              </a:buClr>
              <a:buFont typeface="Calibri"/>
              <a:buAutoNum type="alphaLcPeriod"/>
            </a:pPr>
            <a:endParaRPr sz="1800">
              <a:latin typeface="Calibri"/>
              <a:cs typeface="Calibri"/>
            </a:endParaRPr>
          </a:p>
          <a:p>
            <a:pPr lvl="1" marL="354965" indent="-342265">
              <a:lnSpc>
                <a:spcPct val="100000"/>
              </a:lnSpc>
              <a:buAutoNum type="alphaLcPeriod"/>
              <a:tabLst>
                <a:tab pos="354965" algn="l"/>
              </a:tabLst>
            </a:pP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The</a:t>
            </a:r>
            <a:r>
              <a:rPr dirty="0" sz="1800" spc="-5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project</a:t>
            </a:r>
            <a:r>
              <a:rPr dirty="0" sz="1800" spc="-5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will</a:t>
            </a:r>
            <a:r>
              <a:rPr dirty="0" sz="1800" spc="-4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30">
                <a:solidFill>
                  <a:srgbClr val="0000CC"/>
                </a:solidFill>
                <a:latin typeface="Calibri"/>
                <a:cs typeface="Calibri"/>
              </a:rPr>
              <a:t>generate</a:t>
            </a:r>
            <a:r>
              <a:rPr dirty="0" sz="1800" spc="-7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Internal</a:t>
            </a:r>
            <a:r>
              <a:rPr dirty="0" sz="1800" spc="-4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Rate</a:t>
            </a:r>
            <a:r>
              <a:rPr dirty="0" sz="1800" spc="-6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of</a:t>
            </a:r>
            <a:r>
              <a:rPr dirty="0" sz="1800" spc="-4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00CC"/>
                </a:solidFill>
                <a:latin typeface="Calibri"/>
                <a:cs typeface="Calibri"/>
              </a:rPr>
              <a:t>Return</a:t>
            </a:r>
            <a:r>
              <a:rPr dirty="0" sz="1800" spc="-6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(IRR)</a:t>
            </a:r>
            <a:r>
              <a:rPr dirty="0" sz="1800" spc="-3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of</a:t>
            </a:r>
            <a:r>
              <a:rPr dirty="0" sz="1800" spc="-4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17.5</a:t>
            </a:r>
            <a:r>
              <a:rPr dirty="0" sz="1800" spc="16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0000CC"/>
                </a:solidFill>
                <a:latin typeface="Calibri"/>
                <a:cs typeface="Calibri"/>
              </a:rPr>
              <a:t>%.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0000CC"/>
              </a:buClr>
              <a:buFont typeface="Calibri"/>
              <a:buAutoNum type="alphaLcPeriod"/>
            </a:pPr>
            <a:endParaRPr sz="1800">
              <a:latin typeface="Calibri"/>
              <a:cs typeface="Calibri"/>
            </a:endParaRPr>
          </a:p>
          <a:p>
            <a:pPr lvl="1" marL="355600" marR="13335" indent="-342900">
              <a:lnSpc>
                <a:spcPct val="100000"/>
              </a:lnSpc>
              <a:buAutoNum type="alphaLcPeriod"/>
              <a:tabLst>
                <a:tab pos="355600" algn="l"/>
                <a:tab pos="842644" algn="l"/>
                <a:tab pos="1769745" algn="l"/>
                <a:tab pos="2863850" algn="l"/>
                <a:tab pos="3743325" algn="l"/>
                <a:tab pos="4767580" algn="l"/>
                <a:tab pos="5467350" algn="l"/>
                <a:tab pos="6616700" algn="l"/>
                <a:tab pos="6953250" algn="l"/>
                <a:tab pos="7746365" algn="l"/>
              </a:tabLst>
            </a:pPr>
            <a:r>
              <a:rPr dirty="0" sz="1800" spc="-25">
                <a:solidFill>
                  <a:srgbClr val="0000CC"/>
                </a:solidFill>
                <a:latin typeface="Calibri"/>
                <a:cs typeface="Calibri"/>
              </a:rPr>
              <a:t>The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	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financial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	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projection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	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indicate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	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adequate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	</a:t>
            </a:r>
            <a:r>
              <a:rPr dirty="0" sz="1800" spc="-20">
                <a:solidFill>
                  <a:srgbClr val="0000CC"/>
                </a:solidFill>
                <a:latin typeface="Calibri"/>
                <a:cs typeface="Calibri"/>
              </a:rPr>
              <a:t>cash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	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generation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	</a:t>
            </a:r>
            <a:r>
              <a:rPr dirty="0" sz="1800" spc="-25">
                <a:solidFill>
                  <a:srgbClr val="0000CC"/>
                </a:solidFill>
                <a:latin typeface="Calibri"/>
                <a:cs typeface="Calibri"/>
              </a:rPr>
              <a:t>to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	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service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	</a:t>
            </a:r>
            <a:r>
              <a:rPr dirty="0" sz="1800" spc="-25">
                <a:solidFill>
                  <a:srgbClr val="0000CC"/>
                </a:solidFill>
                <a:latin typeface="Calibri"/>
                <a:cs typeface="Calibri"/>
              </a:rPr>
              <a:t>the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financing</a:t>
            </a:r>
            <a:r>
              <a:rPr dirty="0" sz="1800" spc="-9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00CC"/>
                </a:solidFill>
                <a:latin typeface="Calibri"/>
                <a:cs typeface="Calibri"/>
              </a:rPr>
              <a:t>charges</a:t>
            </a:r>
            <a:r>
              <a:rPr dirty="0" sz="1800" spc="-7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and</a:t>
            </a:r>
            <a:r>
              <a:rPr dirty="0" sz="1800" spc="-6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operational</a:t>
            </a:r>
            <a:r>
              <a:rPr dirty="0" sz="1800" spc="-1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expenses.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974339" y="6375298"/>
            <a:ext cx="266636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17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330" y="81534"/>
            <a:ext cx="1793239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20">
                <a:latin typeface="Tahoma"/>
                <a:cs typeface="Tahoma"/>
              </a:rPr>
              <a:t>ToR</a:t>
            </a:r>
            <a:r>
              <a:rPr dirty="0" spc="-15">
                <a:latin typeface="Tahoma"/>
                <a:cs typeface="Tahoma"/>
              </a:rPr>
              <a:t> </a:t>
            </a:r>
            <a:r>
              <a:rPr dirty="0" spc="-120">
                <a:latin typeface="Tahoma"/>
                <a:cs typeface="Tahoma"/>
              </a:rPr>
              <a:t>Point</a:t>
            </a:r>
            <a:r>
              <a:rPr dirty="0" spc="-30">
                <a:latin typeface="Tahoma"/>
                <a:cs typeface="Tahoma"/>
              </a:rPr>
              <a:t> </a:t>
            </a:r>
            <a:r>
              <a:rPr dirty="0" spc="-35">
                <a:latin typeface="Tahoma"/>
                <a:cs typeface="Tahoma"/>
              </a:rPr>
              <a:t>No.</a:t>
            </a:r>
            <a:r>
              <a:rPr dirty="0" spc="-190">
                <a:latin typeface="Tahoma"/>
                <a:cs typeface="Tahoma"/>
              </a:rPr>
              <a:t> </a:t>
            </a:r>
            <a:r>
              <a:rPr dirty="0" spc="-50">
                <a:latin typeface="Tahoma"/>
                <a:cs typeface="Tahoma"/>
              </a:rPr>
              <a:t>6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83235" y="793750"/>
            <a:ext cx="8085455" cy="216725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8255">
              <a:lnSpc>
                <a:spcPct val="100499"/>
              </a:lnSpc>
              <a:spcBef>
                <a:spcPts val="90"/>
              </a:spcBef>
            </a:pPr>
            <a:r>
              <a:rPr dirty="0" sz="1800" b="1">
                <a:latin typeface="Calibri"/>
                <a:cs typeface="Calibri"/>
              </a:rPr>
              <a:t>6.</a:t>
            </a:r>
            <a:r>
              <a:rPr dirty="0" sz="1800" spc="40" b="1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water</a:t>
            </a:r>
            <a:r>
              <a:rPr dirty="0" u="heavy" sz="16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quality</a:t>
            </a:r>
            <a:r>
              <a:rPr dirty="0" u="heavy" sz="1600" spc="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data</a:t>
            </a:r>
            <a:r>
              <a:rPr dirty="0" u="heavy" sz="16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preliminary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EIA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report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circulated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indicate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very</a:t>
            </a:r>
            <a:r>
              <a:rPr dirty="0" u="heavy" sz="1600" spc="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high</a:t>
            </a:r>
            <a:r>
              <a:rPr dirty="0" u="heavy" sz="16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levels</a:t>
            </a:r>
            <a:r>
              <a:rPr dirty="0" u="heavy" sz="16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1600" spc="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oil</a:t>
            </a:r>
            <a:r>
              <a:rPr dirty="0" u="heavy" sz="1600" spc="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&amp;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u="heavy" sz="16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grease.</a:t>
            </a:r>
            <a:r>
              <a:rPr dirty="0" u="heavy" sz="1600" spc="-3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activities</a:t>
            </a:r>
            <a:r>
              <a:rPr dirty="0" u="heavy" sz="16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like</a:t>
            </a:r>
            <a:r>
              <a:rPr dirty="0" u="heavy" sz="1600" spc="-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ship</a:t>
            </a:r>
            <a:r>
              <a:rPr dirty="0" u="heavy" sz="1600" spc="-2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repairing</a:t>
            </a:r>
            <a:r>
              <a:rPr dirty="0" u="heavy" sz="1600" spc="-3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10">
                <a:latin typeface="Calibri"/>
                <a:cs typeface="Calibri"/>
              </a:rPr>
              <a:t> painting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will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therefore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further</a:t>
            </a:r>
            <a:r>
              <a:rPr dirty="0" u="heavy" sz="160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2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aggravate</a:t>
            </a:r>
            <a:r>
              <a:rPr dirty="0" u="heavy" sz="1600" spc="-3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water</a:t>
            </a:r>
            <a:r>
              <a:rPr dirty="0" sz="1600" spc="3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quality </a:t>
            </a:r>
            <a:r>
              <a:rPr dirty="0" sz="1600" spc="-20">
                <a:latin typeface="Calibri"/>
                <a:cs typeface="Calibri"/>
              </a:rPr>
              <a:t>problems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creek.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 b="1">
                <a:solidFill>
                  <a:srgbClr val="0000CC"/>
                </a:solidFill>
                <a:latin typeface="Calibri"/>
                <a:cs typeface="Calibri"/>
              </a:rPr>
              <a:t>Response:</a:t>
            </a:r>
            <a:endParaRPr sz="18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The</a:t>
            </a:r>
            <a:r>
              <a:rPr dirty="0" sz="1800" spc="15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u="heavy" sz="180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high</a:t>
            </a:r>
            <a:r>
              <a:rPr dirty="0" u="heavy" sz="1800" spc="155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levels</a:t>
            </a:r>
            <a:r>
              <a:rPr dirty="0" u="heavy" sz="1800" spc="145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1800" spc="155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oil</a:t>
            </a:r>
            <a:r>
              <a:rPr dirty="0" u="heavy" sz="1800" spc="145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&amp;</a:t>
            </a:r>
            <a:r>
              <a:rPr dirty="0" u="heavy" sz="1800" spc="135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grease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,</a:t>
            </a:r>
            <a:r>
              <a:rPr dirty="0" sz="1800" spc="14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reported</a:t>
            </a:r>
            <a:r>
              <a:rPr dirty="0" sz="1800" spc="14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in</a:t>
            </a:r>
            <a:r>
              <a:rPr dirty="0" sz="1800" spc="16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water</a:t>
            </a:r>
            <a:r>
              <a:rPr dirty="0" sz="1800" spc="13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quality</a:t>
            </a:r>
            <a:r>
              <a:rPr dirty="0" sz="1800" spc="15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were</a:t>
            </a:r>
            <a:r>
              <a:rPr dirty="0" sz="1800" spc="13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dirty="0" sz="1800" spc="15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u="heavy" sz="180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typographical</a:t>
            </a:r>
            <a:r>
              <a:rPr dirty="0" u="heavy" sz="1800" spc="145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25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error</a:t>
            </a:r>
            <a:r>
              <a:rPr dirty="0" sz="1800" spc="-25">
                <a:solidFill>
                  <a:srgbClr val="0000CC"/>
                </a:solidFill>
                <a:latin typeface="Calibri"/>
                <a:cs typeface="Calibri"/>
              </a:rPr>
              <a:t>.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The</a:t>
            </a:r>
            <a:r>
              <a:rPr dirty="0" sz="1800" spc="70">
                <a:solidFill>
                  <a:srgbClr val="0000CC"/>
                </a:solidFill>
                <a:latin typeface="Calibri"/>
                <a:cs typeface="Calibri"/>
              </a:rPr>
              <a:t>  </a:t>
            </a:r>
            <a:r>
              <a:rPr dirty="0" u="heavy" sz="180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levels</a:t>
            </a:r>
            <a:r>
              <a:rPr dirty="0" u="heavy" sz="1800" spc="75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  </a:t>
            </a:r>
            <a:r>
              <a:rPr dirty="0" u="heavy" sz="180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are</a:t>
            </a:r>
            <a:r>
              <a:rPr dirty="0" u="heavy" sz="1800" spc="55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  </a:t>
            </a:r>
            <a:r>
              <a:rPr dirty="0" u="heavy" sz="180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within</a:t>
            </a:r>
            <a:r>
              <a:rPr dirty="0" u="heavy" sz="1800" spc="7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  </a:t>
            </a:r>
            <a:r>
              <a:rPr dirty="0" u="heavy" sz="180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permissible</a:t>
            </a:r>
            <a:r>
              <a:rPr dirty="0" u="heavy" sz="1800" spc="7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  </a:t>
            </a:r>
            <a:r>
              <a:rPr dirty="0" u="heavy" sz="180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limits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.</a:t>
            </a:r>
            <a:r>
              <a:rPr dirty="0" sz="1800" spc="75">
                <a:solidFill>
                  <a:srgbClr val="0000CC"/>
                </a:solidFill>
                <a:latin typeface="Calibri"/>
                <a:cs typeface="Calibri"/>
              </a:rPr>
              <a:t> 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Water</a:t>
            </a:r>
            <a:r>
              <a:rPr dirty="0" sz="1800" spc="60">
                <a:solidFill>
                  <a:srgbClr val="0000CC"/>
                </a:solidFill>
                <a:latin typeface="Calibri"/>
                <a:cs typeface="Calibri"/>
              </a:rPr>
              <a:t> 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sample</a:t>
            </a:r>
            <a:r>
              <a:rPr dirty="0" sz="1800" spc="70">
                <a:solidFill>
                  <a:srgbClr val="0000CC"/>
                </a:solidFill>
                <a:latin typeface="Calibri"/>
                <a:cs typeface="Calibri"/>
              </a:rPr>
              <a:t> 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testing</a:t>
            </a:r>
            <a:r>
              <a:rPr dirty="0" sz="1800" spc="75">
                <a:solidFill>
                  <a:srgbClr val="0000CC"/>
                </a:solidFill>
                <a:latin typeface="Calibri"/>
                <a:cs typeface="Calibri"/>
              </a:rPr>
              <a:t> 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was</a:t>
            </a:r>
            <a:r>
              <a:rPr dirty="0" sz="1800" spc="65">
                <a:solidFill>
                  <a:srgbClr val="0000CC"/>
                </a:solidFill>
                <a:latin typeface="Calibri"/>
                <a:cs typeface="Calibri"/>
              </a:rPr>
              <a:t> 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repeated</a:t>
            </a:r>
            <a:r>
              <a:rPr dirty="0" sz="1800" spc="65">
                <a:solidFill>
                  <a:srgbClr val="0000CC"/>
                </a:solidFill>
                <a:latin typeface="Calibri"/>
                <a:cs typeface="Calibri"/>
              </a:rPr>
              <a:t>  </a:t>
            </a:r>
            <a:r>
              <a:rPr dirty="0" sz="1800" spc="-25">
                <a:solidFill>
                  <a:srgbClr val="0000CC"/>
                </a:solidFill>
                <a:latin typeface="Calibri"/>
                <a:cs typeface="Calibri"/>
              </a:rPr>
              <a:t>to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ascertain</a:t>
            </a:r>
            <a:r>
              <a:rPr dirty="0" sz="1800" spc="-6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the</a:t>
            </a:r>
            <a:r>
              <a:rPr dirty="0" sz="1800" spc="-9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same.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1358900" y="3263900"/>
          <a:ext cx="6413500" cy="1066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/>
                <a:gridCol w="1524000"/>
                <a:gridCol w="1371600"/>
                <a:gridCol w="1371600"/>
              </a:tblGrid>
              <a:tr h="675005">
                <a:tc>
                  <a:txBody>
                    <a:bodyPr/>
                    <a:lstStyle/>
                    <a:p>
                      <a:pPr marL="85090">
                        <a:lnSpc>
                          <a:spcPts val="1825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Parameter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825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Winter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825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Summer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175">
                        <a:lnSpc>
                          <a:spcPts val="1825"/>
                        </a:lnSpc>
                      </a:pPr>
                      <a:r>
                        <a:rPr dirty="0" sz="16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Post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 marR="3175">
                        <a:lnSpc>
                          <a:spcPct val="10000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Monsoon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</a:tr>
              <a:tr h="391160">
                <a:tc>
                  <a:txBody>
                    <a:bodyPr/>
                    <a:lstStyle/>
                    <a:p>
                      <a:pPr marL="83820">
                        <a:lnSpc>
                          <a:spcPts val="183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Oil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Grease</a:t>
                      </a:r>
                      <a:r>
                        <a:rPr dirty="0" sz="16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6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mg/L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830"/>
                        </a:lnSpc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0.8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830"/>
                        </a:lnSpc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0.9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830"/>
                        </a:lnSpc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0.5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</a:tr>
            </a:tbl>
          </a:graphicData>
        </a:graphic>
      </p:graphicFrame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974339" y="6375298"/>
            <a:ext cx="266636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17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235" y="859282"/>
            <a:ext cx="692150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u="none" sz="2400" spc="-305">
                <a:solidFill>
                  <a:srgbClr val="FF0000"/>
                </a:solidFill>
                <a:latin typeface="Tahoma"/>
                <a:cs typeface="Tahoma"/>
              </a:rPr>
              <a:t>THE</a:t>
            </a:r>
            <a:r>
              <a:rPr dirty="0" u="none" sz="2400" spc="-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u="none" sz="2400" spc="-140">
                <a:solidFill>
                  <a:srgbClr val="FF0000"/>
                </a:solidFill>
                <a:latin typeface="Tahoma"/>
                <a:cs typeface="Tahoma"/>
              </a:rPr>
              <a:t>FOLLOWING</a:t>
            </a:r>
            <a:r>
              <a:rPr dirty="0" u="none" sz="2400" spc="-2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u="none" sz="2400" spc="-229">
                <a:solidFill>
                  <a:srgbClr val="FF0000"/>
                </a:solidFill>
                <a:latin typeface="Tahoma"/>
                <a:cs typeface="Tahoma"/>
              </a:rPr>
              <a:t>PRESENTATION</a:t>
            </a:r>
            <a:r>
              <a:rPr dirty="0" u="none" sz="2400" spc="2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u="none" sz="2400" spc="-390">
                <a:solidFill>
                  <a:srgbClr val="FF0000"/>
                </a:solidFill>
                <a:latin typeface="Tahoma"/>
                <a:cs typeface="Tahoma"/>
              </a:rPr>
              <a:t>IS</a:t>
            </a:r>
            <a:r>
              <a:rPr dirty="0" u="none" sz="240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u="none" sz="2400" spc="-229">
                <a:solidFill>
                  <a:srgbClr val="FF0000"/>
                </a:solidFill>
                <a:latin typeface="Tahoma"/>
                <a:cs typeface="Tahoma"/>
              </a:rPr>
              <a:t>DIVIDED</a:t>
            </a:r>
            <a:r>
              <a:rPr dirty="0" u="none" sz="2400" spc="-10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u="none" sz="2400" spc="-180">
                <a:solidFill>
                  <a:srgbClr val="FF0000"/>
                </a:solidFill>
                <a:latin typeface="Tahoma"/>
                <a:cs typeface="Tahoma"/>
              </a:rPr>
              <a:t>INTO </a:t>
            </a:r>
            <a:r>
              <a:rPr dirty="0" u="none" sz="2400" spc="-190">
                <a:solidFill>
                  <a:srgbClr val="FF0000"/>
                </a:solidFill>
                <a:latin typeface="Tahoma"/>
                <a:cs typeface="Tahoma"/>
              </a:rPr>
              <a:t>6</a:t>
            </a:r>
            <a:r>
              <a:rPr dirty="0" u="none" sz="2400" spc="-12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u="none" sz="2400" spc="-60">
                <a:solidFill>
                  <a:srgbClr val="FF0000"/>
                </a:solidFill>
                <a:latin typeface="Tahoma"/>
                <a:cs typeface="Tahoma"/>
              </a:rPr>
              <a:t>SECTIONS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64235" y="2056003"/>
            <a:ext cx="69608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5745" indent="-23304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5745" algn="l"/>
                <a:tab pos="1562735" algn="l"/>
                <a:tab pos="1911350" algn="l"/>
              </a:tabLst>
            </a:pPr>
            <a:r>
              <a:rPr dirty="0" sz="1800" spc="-135" b="1">
                <a:latin typeface="Tahoma"/>
                <a:cs typeface="Tahoma"/>
              </a:rPr>
              <a:t>SECTION</a:t>
            </a:r>
            <a:r>
              <a:rPr dirty="0" sz="1800" spc="-105" b="1">
                <a:latin typeface="Tahoma"/>
                <a:cs typeface="Tahoma"/>
              </a:rPr>
              <a:t> </a:t>
            </a:r>
            <a:r>
              <a:rPr dirty="0" sz="1800" spc="-430" b="1">
                <a:latin typeface="Tahoma"/>
                <a:cs typeface="Tahoma"/>
              </a:rPr>
              <a:t>I</a:t>
            </a:r>
            <a:r>
              <a:rPr dirty="0" sz="1800" b="1">
                <a:latin typeface="Tahoma"/>
                <a:cs typeface="Tahoma"/>
              </a:rPr>
              <a:t>	</a:t>
            </a:r>
            <a:r>
              <a:rPr dirty="0" sz="1800" spc="-50" b="1">
                <a:latin typeface="Tahoma"/>
                <a:cs typeface="Tahoma"/>
              </a:rPr>
              <a:t>-</a:t>
            </a:r>
            <a:r>
              <a:rPr dirty="0" sz="1800" b="1">
                <a:latin typeface="Tahoma"/>
                <a:cs typeface="Tahoma"/>
              </a:rPr>
              <a:t>	</a:t>
            </a:r>
            <a:r>
              <a:rPr dirty="0" sz="1800" spc="-110" b="1">
                <a:latin typeface="Tahoma"/>
                <a:cs typeface="Tahoma"/>
              </a:rPr>
              <a:t>PROJECT</a:t>
            </a:r>
            <a:r>
              <a:rPr dirty="0" sz="1800" spc="-25" b="1">
                <a:latin typeface="Tahoma"/>
                <a:cs typeface="Tahoma"/>
              </a:rPr>
              <a:t> </a:t>
            </a:r>
            <a:r>
              <a:rPr dirty="0" sz="1800" spc="-40" b="1">
                <a:latin typeface="Tahoma"/>
                <a:cs typeface="Tahoma"/>
              </a:rPr>
              <a:t>BACKGROUND</a:t>
            </a:r>
            <a:r>
              <a:rPr dirty="0" sz="1800" spc="-75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AND</a:t>
            </a:r>
            <a:r>
              <a:rPr dirty="0" sz="1800" spc="-35" b="1">
                <a:latin typeface="Tahoma"/>
                <a:cs typeface="Tahoma"/>
              </a:rPr>
              <a:t> </a:t>
            </a:r>
            <a:r>
              <a:rPr dirty="0" sz="1800" spc="-165" b="1">
                <a:latin typeface="Tahoma"/>
                <a:cs typeface="Tahoma"/>
              </a:rPr>
              <a:t>CURRENT</a:t>
            </a:r>
            <a:r>
              <a:rPr dirty="0" sz="1800" spc="-95" b="1">
                <a:latin typeface="Tahoma"/>
                <a:cs typeface="Tahoma"/>
              </a:rPr>
              <a:t> </a:t>
            </a:r>
            <a:r>
              <a:rPr dirty="0" sz="1800" spc="-150" b="1">
                <a:latin typeface="Tahoma"/>
                <a:cs typeface="Tahoma"/>
              </a:rPr>
              <a:t>STATUS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663444" y="2604642"/>
            <a:ext cx="21196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75" b="1">
                <a:latin typeface="Tahoma"/>
                <a:cs typeface="Tahoma"/>
              </a:rPr>
              <a:t>TOR</a:t>
            </a:r>
            <a:r>
              <a:rPr dirty="0" sz="1800" spc="-114" b="1">
                <a:latin typeface="Tahoma"/>
                <a:cs typeface="Tahoma"/>
              </a:rPr>
              <a:t> </a:t>
            </a:r>
            <a:r>
              <a:rPr dirty="0" sz="1800" spc="-55" b="1">
                <a:latin typeface="Tahoma"/>
                <a:cs typeface="Tahoma"/>
              </a:rPr>
              <a:t>COMPLIANCES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64235" y="2604642"/>
            <a:ext cx="1671955" cy="8559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5745" indent="-23304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5745" algn="l"/>
                <a:tab pos="1562735" algn="l"/>
              </a:tabLst>
            </a:pPr>
            <a:r>
              <a:rPr dirty="0" sz="1800" spc="-135" b="1">
                <a:latin typeface="Tahoma"/>
                <a:cs typeface="Tahoma"/>
              </a:rPr>
              <a:t>SECTION</a:t>
            </a:r>
            <a:r>
              <a:rPr dirty="0" sz="1800" spc="-10" b="1">
                <a:latin typeface="Tahoma"/>
                <a:cs typeface="Tahoma"/>
              </a:rPr>
              <a:t> </a:t>
            </a:r>
            <a:r>
              <a:rPr dirty="0" sz="1800" spc="-405" b="1">
                <a:latin typeface="Tahoma"/>
                <a:cs typeface="Tahoma"/>
              </a:rPr>
              <a:t>II</a:t>
            </a:r>
            <a:r>
              <a:rPr dirty="0" sz="1800" b="1">
                <a:latin typeface="Tahoma"/>
                <a:cs typeface="Tahoma"/>
              </a:rPr>
              <a:t>	</a:t>
            </a:r>
            <a:r>
              <a:rPr dirty="0" sz="1800" spc="-50" b="1">
                <a:latin typeface="Tahoma"/>
                <a:cs typeface="Tahoma"/>
              </a:rPr>
              <a:t>-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 MT"/>
              <a:buChar char="•"/>
            </a:pPr>
            <a:endParaRPr sz="1800">
              <a:latin typeface="Tahoma"/>
              <a:cs typeface="Tahoma"/>
            </a:endParaRPr>
          </a:p>
          <a:p>
            <a:pPr marL="245745" indent="-233045">
              <a:lnSpc>
                <a:spcPct val="100000"/>
              </a:lnSpc>
              <a:buFont typeface="Arial MT"/>
              <a:buChar char="•"/>
              <a:tabLst>
                <a:tab pos="245745" algn="l"/>
              </a:tabLst>
            </a:pPr>
            <a:r>
              <a:rPr dirty="0" sz="1800" spc="-135" b="1">
                <a:latin typeface="Tahoma"/>
                <a:cs typeface="Tahoma"/>
              </a:rPr>
              <a:t>SECTION</a:t>
            </a:r>
            <a:r>
              <a:rPr dirty="0" sz="1800" spc="-25" b="1">
                <a:latin typeface="Tahoma"/>
                <a:cs typeface="Tahoma"/>
              </a:rPr>
              <a:t> </a:t>
            </a:r>
            <a:r>
              <a:rPr dirty="0" sz="1800" spc="-380" b="1">
                <a:latin typeface="Tahoma"/>
                <a:cs typeface="Tahoma"/>
              </a:rPr>
              <a:t>III</a:t>
            </a:r>
            <a:r>
              <a:rPr dirty="0" sz="1800" spc="370" b="1">
                <a:latin typeface="Tahoma"/>
                <a:cs typeface="Tahoma"/>
              </a:rPr>
              <a:t> </a:t>
            </a:r>
            <a:r>
              <a:rPr dirty="0" sz="1800" spc="-50" b="1">
                <a:latin typeface="Tahoma"/>
                <a:cs typeface="Tahoma"/>
              </a:rPr>
              <a:t>-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727451" y="3153283"/>
            <a:ext cx="188848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14" b="1">
                <a:latin typeface="Tahoma"/>
                <a:cs typeface="Tahoma"/>
              </a:rPr>
              <a:t>PUBLIC</a:t>
            </a:r>
            <a:r>
              <a:rPr dirty="0" sz="1800" spc="75" b="1">
                <a:latin typeface="Tahoma"/>
                <a:cs typeface="Tahoma"/>
              </a:rPr>
              <a:t> </a:t>
            </a:r>
            <a:r>
              <a:rPr dirty="0" sz="1800" spc="-105" b="1">
                <a:latin typeface="Tahoma"/>
                <a:cs typeface="Tahoma"/>
              </a:rPr>
              <a:t>HEARING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64235" y="3702177"/>
            <a:ext cx="16903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5745" indent="-23304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5745" algn="l"/>
              </a:tabLst>
            </a:pPr>
            <a:r>
              <a:rPr dirty="0" sz="1800" spc="-135" b="1">
                <a:latin typeface="Tahoma"/>
                <a:cs typeface="Tahoma"/>
              </a:rPr>
              <a:t>SECTION</a:t>
            </a:r>
            <a:r>
              <a:rPr dirty="0" sz="1800" spc="-40" b="1">
                <a:latin typeface="Tahoma"/>
                <a:cs typeface="Tahoma"/>
              </a:rPr>
              <a:t> </a:t>
            </a:r>
            <a:r>
              <a:rPr dirty="0" sz="1800" spc="-25" b="1">
                <a:latin typeface="Tahoma"/>
                <a:cs typeface="Tahoma"/>
              </a:rPr>
              <a:t>IV</a:t>
            </a:r>
            <a:r>
              <a:rPr dirty="0" sz="1800" spc="95" b="1">
                <a:latin typeface="Tahoma"/>
                <a:cs typeface="Tahoma"/>
              </a:rPr>
              <a:t> </a:t>
            </a:r>
            <a:r>
              <a:rPr dirty="0" sz="1800" spc="-50" b="1">
                <a:latin typeface="Tahoma"/>
                <a:cs typeface="Tahoma"/>
              </a:rPr>
              <a:t>-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760979" y="3702177"/>
            <a:ext cx="19945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14" b="1">
                <a:latin typeface="Tahoma"/>
                <a:cs typeface="Tahoma"/>
              </a:rPr>
              <a:t>GREEN</a:t>
            </a:r>
            <a:r>
              <a:rPr dirty="0" sz="1800" spc="-100" b="1">
                <a:latin typeface="Tahoma"/>
                <a:cs typeface="Tahoma"/>
              </a:rPr>
              <a:t> </a:t>
            </a:r>
            <a:r>
              <a:rPr dirty="0" sz="1800" spc="-220" b="1">
                <a:latin typeface="Tahoma"/>
                <a:cs typeface="Tahoma"/>
              </a:rPr>
              <a:t>INITIATIVES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697226" y="4250817"/>
            <a:ext cx="16897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10" b="1">
                <a:latin typeface="Tahoma"/>
                <a:cs typeface="Tahoma"/>
              </a:rPr>
              <a:t>CSR </a:t>
            </a:r>
            <a:r>
              <a:rPr dirty="0" sz="1800" spc="-225" b="1">
                <a:latin typeface="Tahoma"/>
                <a:cs typeface="Tahoma"/>
              </a:rPr>
              <a:t>INITIATIVES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761614" y="4799152"/>
            <a:ext cx="124650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10" b="1">
                <a:latin typeface="Tahoma"/>
                <a:cs typeface="Tahoma"/>
              </a:rPr>
              <a:t>CRZ </a:t>
            </a:r>
            <a:r>
              <a:rPr dirty="0" sz="1800" spc="-190" b="1">
                <a:latin typeface="Tahoma"/>
                <a:cs typeface="Tahoma"/>
              </a:rPr>
              <a:t>STATUS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64540" y="4250817"/>
            <a:ext cx="1769110" cy="1412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5745" indent="-23304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5745" algn="l"/>
                <a:tab pos="1595755" algn="l"/>
              </a:tabLst>
            </a:pPr>
            <a:r>
              <a:rPr dirty="0" sz="1800" spc="-135" b="1">
                <a:latin typeface="Tahoma"/>
                <a:cs typeface="Tahoma"/>
              </a:rPr>
              <a:t>SECTION</a:t>
            </a:r>
            <a:r>
              <a:rPr dirty="0" sz="1800" spc="-10" b="1">
                <a:latin typeface="Tahoma"/>
                <a:cs typeface="Tahoma"/>
              </a:rPr>
              <a:t> </a:t>
            </a:r>
            <a:r>
              <a:rPr dirty="0" sz="1800" spc="-50" b="1">
                <a:latin typeface="Tahoma"/>
                <a:cs typeface="Tahoma"/>
              </a:rPr>
              <a:t>V</a:t>
            </a:r>
            <a:r>
              <a:rPr dirty="0" sz="1800" b="1">
                <a:latin typeface="Tahoma"/>
                <a:cs typeface="Tahoma"/>
              </a:rPr>
              <a:t>	</a:t>
            </a:r>
            <a:r>
              <a:rPr dirty="0" sz="1800" spc="-50" b="1">
                <a:latin typeface="Tahoma"/>
                <a:cs typeface="Tahoma"/>
              </a:rPr>
              <a:t>-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 MT"/>
              <a:buChar char="•"/>
            </a:pPr>
            <a:endParaRPr sz="1800">
              <a:latin typeface="Tahoma"/>
              <a:cs typeface="Tahoma"/>
            </a:endParaRPr>
          </a:p>
          <a:p>
            <a:pPr marL="245745" indent="-233045">
              <a:lnSpc>
                <a:spcPct val="100000"/>
              </a:lnSpc>
              <a:buFont typeface="Arial MT"/>
              <a:buChar char="•"/>
              <a:tabLst>
                <a:tab pos="245745" algn="l"/>
                <a:tab pos="1659889" algn="l"/>
              </a:tabLst>
            </a:pPr>
            <a:r>
              <a:rPr dirty="0" sz="1800" spc="-130" b="1">
                <a:latin typeface="Tahoma"/>
                <a:cs typeface="Tahoma"/>
              </a:rPr>
              <a:t>SECTION</a:t>
            </a:r>
            <a:r>
              <a:rPr dirty="0" sz="1800" spc="5" b="1">
                <a:latin typeface="Tahoma"/>
                <a:cs typeface="Tahoma"/>
              </a:rPr>
              <a:t> </a:t>
            </a:r>
            <a:r>
              <a:rPr dirty="0" sz="1800" spc="-25" b="1">
                <a:latin typeface="Tahoma"/>
                <a:cs typeface="Tahoma"/>
              </a:rPr>
              <a:t>VI</a:t>
            </a:r>
            <a:r>
              <a:rPr dirty="0" sz="1800" b="1">
                <a:latin typeface="Tahoma"/>
                <a:cs typeface="Tahoma"/>
              </a:rPr>
              <a:t>	</a:t>
            </a:r>
            <a:r>
              <a:rPr dirty="0" sz="1800" spc="-50" b="1">
                <a:latin typeface="Tahoma"/>
                <a:cs typeface="Tahoma"/>
              </a:rPr>
              <a:t>-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 MT"/>
              <a:buChar char="•"/>
            </a:pPr>
            <a:endParaRPr sz="1800">
              <a:latin typeface="Tahoma"/>
              <a:cs typeface="Tahoma"/>
            </a:endParaRPr>
          </a:p>
          <a:p>
            <a:pPr marL="245745" indent="-233045">
              <a:lnSpc>
                <a:spcPct val="100000"/>
              </a:lnSpc>
              <a:buFont typeface="Arial MT"/>
              <a:buChar char="•"/>
              <a:tabLst>
                <a:tab pos="245745" algn="l"/>
              </a:tabLst>
            </a:pPr>
            <a:r>
              <a:rPr dirty="0" sz="1800" spc="-135" b="1">
                <a:latin typeface="Tahoma"/>
                <a:cs typeface="Tahoma"/>
              </a:rPr>
              <a:t>SECTION</a:t>
            </a:r>
            <a:r>
              <a:rPr dirty="0" sz="1800" spc="-40" b="1">
                <a:latin typeface="Tahoma"/>
                <a:cs typeface="Tahoma"/>
              </a:rPr>
              <a:t> </a:t>
            </a:r>
            <a:r>
              <a:rPr dirty="0" sz="1800" spc="-145" b="1">
                <a:latin typeface="Tahoma"/>
                <a:cs typeface="Tahoma"/>
              </a:rPr>
              <a:t>VII</a:t>
            </a:r>
            <a:r>
              <a:rPr dirty="0" sz="1800" spc="110" b="1">
                <a:latin typeface="Tahoma"/>
                <a:cs typeface="Tahoma"/>
              </a:rPr>
              <a:t> </a:t>
            </a:r>
            <a:r>
              <a:rPr dirty="0" sz="1800" spc="-50" b="1">
                <a:latin typeface="Tahoma"/>
                <a:cs typeface="Tahoma"/>
              </a:rPr>
              <a:t>-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761869" y="5348427"/>
            <a:ext cx="42094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85" b="1">
                <a:latin typeface="Tahoma"/>
                <a:cs typeface="Tahoma"/>
              </a:rPr>
              <a:t>UTILITY</a:t>
            </a:r>
            <a:r>
              <a:rPr dirty="0" sz="1800" spc="-55" b="1">
                <a:latin typeface="Tahoma"/>
                <a:cs typeface="Tahoma"/>
              </a:rPr>
              <a:t> </a:t>
            </a:r>
            <a:r>
              <a:rPr dirty="0" sz="1800" spc="-190" b="1">
                <a:latin typeface="Tahoma"/>
                <a:cs typeface="Tahoma"/>
              </a:rPr>
              <a:t>REQUIREMENTS</a:t>
            </a:r>
            <a:r>
              <a:rPr dirty="0" sz="1800" b="1">
                <a:latin typeface="Tahoma"/>
                <a:cs typeface="Tahoma"/>
              </a:rPr>
              <a:t> OF</a:t>
            </a:r>
            <a:r>
              <a:rPr dirty="0" sz="1800" spc="-35" b="1">
                <a:latin typeface="Tahoma"/>
                <a:cs typeface="Tahoma"/>
              </a:rPr>
              <a:t> </a:t>
            </a:r>
            <a:r>
              <a:rPr dirty="0" sz="1800" spc="-235" b="1">
                <a:latin typeface="Tahoma"/>
                <a:cs typeface="Tahoma"/>
              </a:rPr>
              <a:t>THE</a:t>
            </a:r>
            <a:r>
              <a:rPr dirty="0" sz="1800" spc="-165" b="1">
                <a:latin typeface="Tahoma"/>
                <a:cs typeface="Tahoma"/>
              </a:rPr>
              <a:t> </a:t>
            </a:r>
            <a:r>
              <a:rPr dirty="0" sz="1800" spc="-65" b="1">
                <a:latin typeface="Tahoma"/>
                <a:cs typeface="Tahoma"/>
              </a:rPr>
              <a:t>PROJECT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65149" y="5897067"/>
            <a:ext cx="18167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5745" indent="-23304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5745" algn="l"/>
              </a:tabLst>
            </a:pPr>
            <a:r>
              <a:rPr dirty="0" sz="1800" spc="-135" b="1">
                <a:latin typeface="Tahoma"/>
                <a:cs typeface="Tahoma"/>
              </a:rPr>
              <a:t>SECTION</a:t>
            </a:r>
            <a:r>
              <a:rPr dirty="0" sz="1800" spc="-25" b="1">
                <a:latin typeface="Tahoma"/>
                <a:cs typeface="Tahoma"/>
              </a:rPr>
              <a:t> </a:t>
            </a:r>
            <a:r>
              <a:rPr dirty="0" sz="1800" spc="-270" b="1">
                <a:latin typeface="Tahoma"/>
                <a:cs typeface="Tahoma"/>
              </a:rPr>
              <a:t>VIII</a:t>
            </a:r>
            <a:r>
              <a:rPr dirty="0" sz="1800" spc="365" b="1">
                <a:latin typeface="Tahoma"/>
                <a:cs typeface="Tahoma"/>
              </a:rPr>
              <a:t> </a:t>
            </a:r>
            <a:r>
              <a:rPr dirty="0" sz="1800" spc="-50" b="1">
                <a:latin typeface="Tahoma"/>
                <a:cs typeface="Tahoma"/>
              </a:rPr>
              <a:t>-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825876" y="5897067"/>
            <a:ext cx="28740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30" b="1">
                <a:latin typeface="Tahoma"/>
                <a:cs typeface="Tahoma"/>
              </a:rPr>
              <a:t>ENVIRONMENTAL</a:t>
            </a:r>
            <a:r>
              <a:rPr dirty="0" sz="1800" spc="-20" b="1">
                <a:latin typeface="Tahoma"/>
                <a:cs typeface="Tahoma"/>
              </a:rPr>
              <a:t> </a:t>
            </a:r>
            <a:r>
              <a:rPr dirty="0" sz="1800" spc="-95" b="1">
                <a:latin typeface="Tahoma"/>
                <a:cs typeface="Tahoma"/>
              </a:rPr>
              <a:t>ASPECTS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2974339" y="6375298"/>
            <a:ext cx="266636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dirty="0" spc="-50" b="0">
                <a:solidFill>
                  <a:srgbClr val="898989"/>
                </a:solidFill>
                <a:latin typeface="Calibri"/>
                <a:cs typeface="Calibri"/>
              </a:rPr>
              <a:t>2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330" y="81534"/>
            <a:ext cx="1793239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20">
                <a:latin typeface="Tahoma"/>
                <a:cs typeface="Tahoma"/>
              </a:rPr>
              <a:t>ToR</a:t>
            </a:r>
            <a:r>
              <a:rPr dirty="0" spc="-15">
                <a:latin typeface="Tahoma"/>
                <a:cs typeface="Tahoma"/>
              </a:rPr>
              <a:t> </a:t>
            </a:r>
            <a:r>
              <a:rPr dirty="0" spc="-120">
                <a:latin typeface="Tahoma"/>
                <a:cs typeface="Tahoma"/>
              </a:rPr>
              <a:t>Point</a:t>
            </a:r>
            <a:r>
              <a:rPr dirty="0" spc="-30">
                <a:latin typeface="Tahoma"/>
                <a:cs typeface="Tahoma"/>
              </a:rPr>
              <a:t> </a:t>
            </a:r>
            <a:r>
              <a:rPr dirty="0" spc="-35">
                <a:latin typeface="Tahoma"/>
                <a:cs typeface="Tahoma"/>
              </a:rPr>
              <a:t>No.</a:t>
            </a:r>
            <a:r>
              <a:rPr dirty="0" spc="-190">
                <a:latin typeface="Tahoma"/>
                <a:cs typeface="Tahoma"/>
              </a:rPr>
              <a:t> </a:t>
            </a:r>
            <a:r>
              <a:rPr dirty="0" spc="-50">
                <a:latin typeface="Tahoma"/>
                <a:cs typeface="Tahoma"/>
              </a:rPr>
              <a:t>7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82625" y="917194"/>
            <a:ext cx="8084184" cy="1679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7</a:t>
            </a:r>
            <a:r>
              <a:rPr dirty="0" sz="1800">
                <a:latin typeface="Calibri"/>
                <a:cs typeface="Calibri"/>
              </a:rPr>
              <a:t>.</a:t>
            </a:r>
            <a:r>
              <a:rPr dirty="0" sz="1800" spc="4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4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comprehensive</a:t>
            </a:r>
            <a:r>
              <a:rPr dirty="0" sz="1800" spc="4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EIA</a:t>
            </a:r>
            <a:r>
              <a:rPr dirty="0" sz="1800" spc="434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4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</a:t>
            </a:r>
            <a:r>
              <a:rPr dirty="0" sz="1800" spc="4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conducted</a:t>
            </a:r>
            <a:r>
              <a:rPr dirty="0" sz="1800" spc="4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4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case</a:t>
            </a:r>
            <a:r>
              <a:rPr dirty="0" sz="1800" spc="434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434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434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site</a:t>
            </a:r>
            <a:r>
              <a:rPr dirty="0" sz="1800" spc="4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suitability</a:t>
            </a:r>
            <a:r>
              <a:rPr dirty="0" sz="1800" spc="4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should incorporate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above</a:t>
            </a:r>
            <a:r>
              <a:rPr dirty="0" sz="1800" spc="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observations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monitoring</a:t>
            </a:r>
            <a:r>
              <a:rPr dirty="0" sz="1800" spc="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should</a:t>
            </a:r>
            <a:r>
              <a:rPr dirty="0" sz="1800" spc="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include</a:t>
            </a:r>
            <a:r>
              <a:rPr dirty="0" sz="1800" spc="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representative </a:t>
            </a:r>
            <a:r>
              <a:rPr dirty="0" sz="1800">
                <a:latin typeface="Calibri"/>
                <a:cs typeface="Calibri"/>
              </a:rPr>
              <a:t>sampling</a:t>
            </a:r>
            <a:r>
              <a:rPr dirty="0" sz="1800" spc="2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2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2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air,</a:t>
            </a:r>
            <a:r>
              <a:rPr dirty="0" sz="1800" spc="18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water,</a:t>
            </a:r>
            <a:r>
              <a:rPr dirty="0" sz="1800" spc="1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sediments,</a:t>
            </a:r>
            <a:r>
              <a:rPr dirty="0" sz="1800" spc="2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borehole</a:t>
            </a:r>
            <a:r>
              <a:rPr dirty="0" sz="1800" spc="2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sediments</a:t>
            </a:r>
            <a:r>
              <a:rPr dirty="0" sz="1800" spc="2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229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their</a:t>
            </a:r>
            <a:r>
              <a:rPr dirty="0" sz="1800" spc="2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analysis</a:t>
            </a:r>
            <a:r>
              <a:rPr dirty="0" sz="1800" spc="2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22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all </a:t>
            </a:r>
            <a:r>
              <a:rPr dirty="0" sz="1800" spc="-30">
                <a:latin typeface="Calibri"/>
                <a:cs typeface="Calibri"/>
              </a:rPr>
              <a:t>parameters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(including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toxic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metals)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relevant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10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activity.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 b="1">
                <a:solidFill>
                  <a:srgbClr val="0000CC"/>
                </a:solidFill>
                <a:latin typeface="Calibri"/>
                <a:cs typeface="Calibri"/>
              </a:rPr>
              <a:t>Response: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883407" y="3188207"/>
            <a:ext cx="3378835" cy="483234"/>
            <a:chOff x="2883407" y="3188207"/>
            <a:chExt cx="3378835" cy="483234"/>
          </a:xfrm>
        </p:grpSpPr>
        <p:sp>
          <p:nvSpPr>
            <p:cNvPr id="5" name="object 5" descr=""/>
            <p:cNvSpPr/>
            <p:nvPr/>
          </p:nvSpPr>
          <p:spPr>
            <a:xfrm>
              <a:off x="2895599" y="3200399"/>
              <a:ext cx="3352800" cy="457200"/>
            </a:xfrm>
            <a:custGeom>
              <a:avLst/>
              <a:gdLst/>
              <a:ahLst/>
              <a:cxnLst/>
              <a:rect l="l" t="t" r="r" b="b"/>
              <a:pathLst>
                <a:path w="3352800" h="457200">
                  <a:moveTo>
                    <a:pt x="3276600" y="0"/>
                  </a:moveTo>
                  <a:lnTo>
                    <a:pt x="76200" y="0"/>
                  </a:lnTo>
                  <a:lnTo>
                    <a:pt x="46481" y="5969"/>
                  </a:lnTo>
                  <a:lnTo>
                    <a:pt x="22351" y="22351"/>
                  </a:lnTo>
                  <a:lnTo>
                    <a:pt x="5968" y="46482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68" y="410718"/>
                  </a:lnTo>
                  <a:lnTo>
                    <a:pt x="22351" y="434848"/>
                  </a:lnTo>
                  <a:lnTo>
                    <a:pt x="46481" y="451231"/>
                  </a:lnTo>
                  <a:lnTo>
                    <a:pt x="76200" y="457200"/>
                  </a:lnTo>
                  <a:lnTo>
                    <a:pt x="3276600" y="457200"/>
                  </a:lnTo>
                  <a:lnTo>
                    <a:pt x="3306317" y="451231"/>
                  </a:lnTo>
                  <a:lnTo>
                    <a:pt x="3330448" y="434848"/>
                  </a:lnTo>
                  <a:lnTo>
                    <a:pt x="3346830" y="410718"/>
                  </a:lnTo>
                  <a:lnTo>
                    <a:pt x="3352800" y="381000"/>
                  </a:lnTo>
                  <a:lnTo>
                    <a:pt x="3352800" y="76200"/>
                  </a:lnTo>
                  <a:lnTo>
                    <a:pt x="3346830" y="46482"/>
                  </a:lnTo>
                  <a:lnTo>
                    <a:pt x="3330448" y="22351"/>
                  </a:lnTo>
                  <a:lnTo>
                    <a:pt x="3306317" y="5969"/>
                  </a:lnTo>
                  <a:lnTo>
                    <a:pt x="32766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896361" y="3201161"/>
              <a:ext cx="3352800" cy="457200"/>
            </a:xfrm>
            <a:custGeom>
              <a:avLst/>
              <a:gdLst/>
              <a:ahLst/>
              <a:cxnLst/>
              <a:rect l="l" t="t" r="r" b="b"/>
              <a:pathLst>
                <a:path w="3352800" h="457200">
                  <a:moveTo>
                    <a:pt x="0" y="76200"/>
                  </a:moveTo>
                  <a:lnTo>
                    <a:pt x="5968" y="46482"/>
                  </a:lnTo>
                  <a:lnTo>
                    <a:pt x="22351" y="22351"/>
                  </a:lnTo>
                  <a:lnTo>
                    <a:pt x="46481" y="5968"/>
                  </a:lnTo>
                  <a:lnTo>
                    <a:pt x="76200" y="0"/>
                  </a:lnTo>
                  <a:lnTo>
                    <a:pt x="3276600" y="0"/>
                  </a:lnTo>
                  <a:lnTo>
                    <a:pt x="3306317" y="5968"/>
                  </a:lnTo>
                  <a:lnTo>
                    <a:pt x="3330448" y="22351"/>
                  </a:lnTo>
                  <a:lnTo>
                    <a:pt x="3346830" y="46482"/>
                  </a:lnTo>
                  <a:lnTo>
                    <a:pt x="3352800" y="76200"/>
                  </a:lnTo>
                  <a:lnTo>
                    <a:pt x="3352800" y="381000"/>
                  </a:lnTo>
                  <a:lnTo>
                    <a:pt x="3346830" y="410718"/>
                  </a:lnTo>
                  <a:lnTo>
                    <a:pt x="3330448" y="434848"/>
                  </a:lnTo>
                  <a:lnTo>
                    <a:pt x="3306317" y="451231"/>
                  </a:lnTo>
                  <a:lnTo>
                    <a:pt x="3276600" y="457200"/>
                  </a:lnTo>
                  <a:lnTo>
                    <a:pt x="76200" y="457200"/>
                  </a:lnTo>
                  <a:lnTo>
                    <a:pt x="46481" y="451231"/>
                  </a:lnTo>
                  <a:lnTo>
                    <a:pt x="22351" y="434848"/>
                  </a:lnTo>
                  <a:lnTo>
                    <a:pt x="5968" y="410718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3222751" y="3248990"/>
            <a:ext cx="266954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 action="ppaction://hlinksldjump"/>
              </a:rPr>
              <a:t>Sampling</a:t>
            </a:r>
            <a:r>
              <a:rPr dirty="0" u="sng" sz="1800" spc="-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u="sng" sz="1800" spc="-3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 action="ppaction://hlinksldjump"/>
              </a:rPr>
              <a:t>Parameter</a:t>
            </a:r>
            <a:r>
              <a:rPr dirty="0" u="sng" sz="1800" spc="-6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u="sng" sz="18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 action="ppaction://hlinksldjump"/>
              </a:rPr>
              <a:t>Analysis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2974339" y="6375298"/>
            <a:ext cx="266636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17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17691" y="3256787"/>
            <a:ext cx="3226308" cy="36012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330" y="81534"/>
            <a:ext cx="225361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20">
                <a:latin typeface="Tahoma"/>
                <a:cs typeface="Tahoma"/>
              </a:rPr>
              <a:t>ToR</a:t>
            </a:r>
            <a:r>
              <a:rPr dirty="0" spc="-35">
                <a:latin typeface="Tahoma"/>
                <a:cs typeface="Tahoma"/>
              </a:rPr>
              <a:t> </a:t>
            </a:r>
            <a:r>
              <a:rPr dirty="0" spc="-120">
                <a:latin typeface="Tahoma"/>
                <a:cs typeface="Tahoma"/>
              </a:rPr>
              <a:t>Point</a:t>
            </a:r>
            <a:r>
              <a:rPr dirty="0" spc="-45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No.</a:t>
            </a:r>
            <a:r>
              <a:rPr dirty="0" spc="-85">
                <a:latin typeface="Tahoma"/>
                <a:cs typeface="Tahoma"/>
              </a:rPr>
              <a:t> </a:t>
            </a:r>
            <a:r>
              <a:rPr dirty="0" spc="-160">
                <a:latin typeface="Tahoma"/>
                <a:cs typeface="Tahoma"/>
              </a:rPr>
              <a:t>8</a:t>
            </a:r>
            <a:r>
              <a:rPr dirty="0" spc="-20">
                <a:latin typeface="Tahoma"/>
                <a:cs typeface="Tahoma"/>
              </a:rPr>
              <a:t> </a:t>
            </a:r>
            <a:r>
              <a:rPr dirty="0" spc="-210">
                <a:latin typeface="Tahoma"/>
                <a:cs typeface="Tahoma"/>
              </a:rPr>
              <a:t>&amp;</a:t>
            </a:r>
            <a:r>
              <a:rPr dirty="0" spc="-175">
                <a:latin typeface="Tahoma"/>
                <a:cs typeface="Tahoma"/>
              </a:rPr>
              <a:t> </a:t>
            </a:r>
            <a:r>
              <a:rPr dirty="0" spc="-50">
                <a:latin typeface="Tahoma"/>
                <a:cs typeface="Tahoma"/>
              </a:rPr>
              <a:t>9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58825" y="840994"/>
            <a:ext cx="7774940" cy="4842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-5080">
              <a:lnSpc>
                <a:spcPct val="100000"/>
              </a:lnSpc>
              <a:spcBef>
                <a:spcPts val="100"/>
              </a:spcBef>
              <a:buSzPct val="94444"/>
              <a:buAutoNum type="arabicPeriod" startAt="8"/>
              <a:tabLst>
                <a:tab pos="184150" algn="l"/>
              </a:tabLst>
            </a:pPr>
            <a:r>
              <a:rPr dirty="0" sz="1800">
                <a:latin typeface="Calibri"/>
                <a:cs typeface="Calibri"/>
              </a:rPr>
              <a:t>	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comprehensive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EIA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should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also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submit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complete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details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respect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the </a:t>
            </a:r>
            <a:r>
              <a:rPr dirty="0" sz="1800">
                <a:latin typeface="Calibri"/>
                <a:cs typeface="Calibri"/>
              </a:rPr>
              <a:t>quality</a:t>
            </a:r>
            <a:r>
              <a:rPr dirty="0" sz="1800" spc="1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1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1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toxic</a:t>
            </a:r>
            <a:r>
              <a:rPr dirty="0" sz="1800" spc="1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metal</a:t>
            </a:r>
            <a:r>
              <a:rPr dirty="0" sz="1800" spc="1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contents</a:t>
            </a:r>
            <a:r>
              <a:rPr dirty="0" sz="1800" spc="1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1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1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dredged</a:t>
            </a:r>
            <a:r>
              <a:rPr dirty="0" sz="1800" spc="1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material</a:t>
            </a:r>
            <a:r>
              <a:rPr dirty="0" sz="1800" spc="1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1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its</a:t>
            </a:r>
            <a:r>
              <a:rPr dirty="0" sz="1800" spc="1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use/disposal </a:t>
            </a:r>
            <a:r>
              <a:rPr dirty="0" sz="1800">
                <a:latin typeface="Calibri"/>
                <a:cs typeface="Calibri"/>
              </a:rPr>
              <a:t>based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its</a:t>
            </a:r>
            <a:r>
              <a:rPr dirty="0" sz="1800" spc="-1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composition.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Calibri"/>
              <a:buAutoNum type="arabicPeriod" startAt="8"/>
            </a:pPr>
            <a:endParaRPr sz="1800">
              <a:latin typeface="Calibri"/>
              <a:cs typeface="Calibri"/>
            </a:endParaRPr>
          </a:p>
          <a:p>
            <a:pPr algn="just" marL="236854" indent="-224154">
              <a:lnSpc>
                <a:spcPct val="100000"/>
              </a:lnSpc>
              <a:buSzPct val="94444"/>
              <a:buAutoNum type="arabicPeriod" startAt="8"/>
              <a:tabLst>
                <a:tab pos="236854" algn="l"/>
              </a:tabLst>
            </a:pPr>
            <a:r>
              <a:rPr dirty="0" sz="1800">
                <a:latin typeface="Calibri"/>
                <a:cs typeface="Calibri"/>
              </a:rPr>
              <a:t>Submit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details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dredging,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quality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method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1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disposal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25"/>
              </a:spcBef>
              <a:buFont typeface="Calibri"/>
              <a:buAutoNum type="arabicPeriod" startAt="8"/>
            </a:pPr>
            <a:endParaRPr sz="18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</a:pPr>
            <a:r>
              <a:rPr dirty="0" sz="1800" spc="-10" b="1">
                <a:solidFill>
                  <a:srgbClr val="0000CC"/>
                </a:solidFill>
                <a:latin typeface="Calibri"/>
                <a:cs typeface="Calibri"/>
              </a:rPr>
              <a:t>Response</a:t>
            </a:r>
            <a:r>
              <a:rPr dirty="0" sz="1800" spc="-70" b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CC"/>
                </a:solidFill>
                <a:latin typeface="Calibri"/>
                <a:cs typeface="Calibri"/>
              </a:rPr>
              <a:t>to</a:t>
            </a:r>
            <a:r>
              <a:rPr dirty="0" sz="1800" spc="-25" b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CC"/>
                </a:solidFill>
                <a:latin typeface="Calibri"/>
                <a:cs typeface="Calibri"/>
              </a:rPr>
              <a:t>8</a:t>
            </a:r>
            <a:r>
              <a:rPr dirty="0" sz="1800" spc="-5" b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CC"/>
                </a:solidFill>
                <a:latin typeface="Calibri"/>
                <a:cs typeface="Calibri"/>
              </a:rPr>
              <a:t>&amp;</a:t>
            </a:r>
            <a:r>
              <a:rPr dirty="0" sz="1800" spc="-130" b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0000CC"/>
                </a:solidFill>
                <a:latin typeface="Calibri"/>
                <a:cs typeface="Calibri"/>
              </a:rPr>
              <a:t>9: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00">
              <a:latin typeface="Calibri"/>
              <a:cs typeface="Calibri"/>
            </a:endParaRPr>
          </a:p>
          <a:p>
            <a:pPr algn="just" lvl="1" marL="168910" indent="-88900">
              <a:lnSpc>
                <a:spcPct val="100000"/>
              </a:lnSpc>
              <a:buSzPct val="94444"/>
              <a:buFont typeface="Arial MT"/>
              <a:buChar char="•"/>
              <a:tabLst>
                <a:tab pos="168910" algn="l"/>
              </a:tabLst>
            </a:pP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Dredging</a:t>
            </a:r>
            <a:r>
              <a:rPr dirty="0" sz="1800" spc="-5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will</a:t>
            </a:r>
            <a:r>
              <a:rPr dirty="0" sz="1800" spc="-5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be</a:t>
            </a:r>
            <a:r>
              <a:rPr dirty="0" sz="1800" spc="-4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carried</a:t>
            </a:r>
            <a:r>
              <a:rPr dirty="0" sz="1800" spc="-6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out</a:t>
            </a:r>
            <a:r>
              <a:rPr dirty="0" sz="1800" spc="-5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using</a:t>
            </a:r>
            <a:r>
              <a:rPr dirty="0" sz="1800" spc="-6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dirty="0" sz="1800" spc="-4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Grab</a:t>
            </a:r>
            <a:r>
              <a:rPr dirty="0" sz="1800" spc="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Dredger.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0000CC"/>
              </a:buClr>
              <a:buFont typeface="Arial MT"/>
              <a:buChar char="•"/>
            </a:pPr>
            <a:endParaRPr sz="1800">
              <a:latin typeface="Calibri"/>
              <a:cs typeface="Calibri"/>
            </a:endParaRPr>
          </a:p>
          <a:p>
            <a:pPr algn="just" lvl="1" marL="90170" marR="2590800" indent="-12065">
              <a:lnSpc>
                <a:spcPct val="100000"/>
              </a:lnSpc>
              <a:buSzPct val="94444"/>
              <a:buFont typeface="Arial MT"/>
              <a:buChar char="•"/>
              <a:tabLst>
                <a:tab pos="90170" algn="l"/>
                <a:tab pos="167005" algn="l"/>
              </a:tabLst>
            </a:pP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	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Dredging</a:t>
            </a:r>
            <a:r>
              <a:rPr dirty="0" sz="1800" spc="195">
                <a:solidFill>
                  <a:srgbClr val="0000CC"/>
                </a:solidFill>
                <a:latin typeface="Calibri"/>
                <a:cs typeface="Calibri"/>
              </a:rPr>
              <a:t> 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spoils</a:t>
            </a:r>
            <a:r>
              <a:rPr dirty="0" sz="1800" spc="195">
                <a:solidFill>
                  <a:srgbClr val="0000CC"/>
                </a:solidFill>
                <a:latin typeface="Calibri"/>
                <a:cs typeface="Calibri"/>
              </a:rPr>
              <a:t> 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will</a:t>
            </a:r>
            <a:r>
              <a:rPr dirty="0" sz="1800" spc="195">
                <a:solidFill>
                  <a:srgbClr val="0000CC"/>
                </a:solidFill>
                <a:latin typeface="Calibri"/>
                <a:cs typeface="Calibri"/>
              </a:rPr>
              <a:t> 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be</a:t>
            </a:r>
            <a:r>
              <a:rPr dirty="0" sz="1800" spc="200">
                <a:solidFill>
                  <a:srgbClr val="0000CC"/>
                </a:solidFill>
                <a:latin typeface="Calibri"/>
                <a:cs typeface="Calibri"/>
              </a:rPr>
              <a:t> 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carried</a:t>
            </a:r>
            <a:r>
              <a:rPr dirty="0" sz="1800" spc="200">
                <a:solidFill>
                  <a:srgbClr val="0000CC"/>
                </a:solidFill>
                <a:latin typeface="Calibri"/>
                <a:cs typeface="Calibri"/>
              </a:rPr>
              <a:t> 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to</a:t>
            </a:r>
            <a:r>
              <a:rPr dirty="0" sz="1800" spc="185">
                <a:solidFill>
                  <a:srgbClr val="0000CC"/>
                </a:solidFill>
                <a:latin typeface="Calibri"/>
                <a:cs typeface="Calibri"/>
              </a:rPr>
              <a:t> 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the</a:t>
            </a:r>
            <a:r>
              <a:rPr dirty="0" sz="1800" spc="195">
                <a:solidFill>
                  <a:srgbClr val="0000CC"/>
                </a:solidFill>
                <a:latin typeface="Calibri"/>
                <a:cs typeface="Calibri"/>
              </a:rPr>
              <a:t> 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dumping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location</a:t>
            </a:r>
            <a:r>
              <a:rPr dirty="0" sz="1800" spc="33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in</a:t>
            </a:r>
            <a:r>
              <a:rPr dirty="0" sz="1800" spc="35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hopper</a:t>
            </a:r>
            <a:r>
              <a:rPr dirty="0" sz="1800" spc="35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barges</a:t>
            </a:r>
            <a:r>
              <a:rPr dirty="0" sz="1800" spc="33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&amp;</a:t>
            </a:r>
            <a:r>
              <a:rPr dirty="0" sz="1800" spc="34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disposed</a:t>
            </a:r>
            <a:r>
              <a:rPr dirty="0" sz="1800" spc="34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to</a:t>
            </a:r>
            <a:r>
              <a:rPr dirty="0" sz="1800" spc="33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the</a:t>
            </a:r>
            <a:r>
              <a:rPr dirty="0" sz="1800" spc="34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extent possible</a:t>
            </a:r>
            <a:r>
              <a:rPr dirty="0" sz="1800" spc="-6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during</a:t>
            </a:r>
            <a:r>
              <a:rPr dirty="0" sz="1800" spc="-3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the</a:t>
            </a:r>
            <a:r>
              <a:rPr dirty="0" sz="1800" spc="-3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ebb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tides.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0000CC"/>
              </a:buClr>
              <a:buFont typeface="Arial MT"/>
              <a:buChar char="•"/>
            </a:pPr>
            <a:endParaRPr sz="1800">
              <a:latin typeface="Calibri"/>
              <a:cs typeface="Calibri"/>
            </a:endParaRPr>
          </a:p>
          <a:p>
            <a:pPr algn="just" lvl="1" marL="88900" marR="2595880" indent="-10160">
              <a:lnSpc>
                <a:spcPct val="100000"/>
              </a:lnSpc>
              <a:buSzPct val="94444"/>
              <a:buFont typeface="Arial MT"/>
              <a:buChar char="•"/>
              <a:tabLst>
                <a:tab pos="167640" algn="l"/>
              </a:tabLst>
            </a:pP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	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Use</a:t>
            </a:r>
            <a:r>
              <a:rPr dirty="0" sz="1800" spc="48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of</a:t>
            </a:r>
            <a:r>
              <a:rPr dirty="0" sz="1800" spc="48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hose</a:t>
            </a:r>
            <a:r>
              <a:rPr dirty="0" sz="1800" spc="48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pipes</a:t>
            </a:r>
            <a:r>
              <a:rPr dirty="0" sz="1800" spc="484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for</a:t>
            </a:r>
            <a:r>
              <a:rPr dirty="0" sz="1800" spc="46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pumping</a:t>
            </a:r>
            <a:r>
              <a:rPr dirty="0" sz="1800" spc="48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out</a:t>
            </a:r>
            <a:r>
              <a:rPr dirty="0" sz="1800" spc="484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dredge</a:t>
            </a:r>
            <a:r>
              <a:rPr dirty="0" sz="1800" spc="47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spoils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from</a:t>
            </a:r>
            <a:r>
              <a:rPr dirty="0" sz="1800" spc="-2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the</a:t>
            </a:r>
            <a:r>
              <a:rPr dirty="0" sz="1800" spc="-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barges</a:t>
            </a:r>
            <a:r>
              <a:rPr dirty="0" sz="1800" spc="-2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will</a:t>
            </a:r>
            <a:r>
              <a:rPr dirty="0" sz="1800" spc="-2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be</a:t>
            </a:r>
            <a:r>
              <a:rPr dirty="0" sz="1800" spc="-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considered</a:t>
            </a:r>
            <a:r>
              <a:rPr dirty="0" sz="1800" spc="-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to</a:t>
            </a:r>
            <a:r>
              <a:rPr dirty="0" sz="1800" spc="-2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limit</a:t>
            </a:r>
            <a:r>
              <a:rPr dirty="0" sz="1800" spc="-2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dispersal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0000CC"/>
                </a:solidFill>
                <a:latin typeface="Calibri"/>
                <a:cs typeface="Calibri"/>
              </a:rPr>
              <a:t>of dredge</a:t>
            </a:r>
            <a:r>
              <a:rPr dirty="0" sz="1800" spc="-5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spoil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974339" y="6375298"/>
            <a:ext cx="266636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17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8847" y="2822448"/>
            <a:ext cx="4419600" cy="38740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198" y="117475"/>
            <a:ext cx="232092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5">
                <a:latin typeface="Tahoma"/>
                <a:cs typeface="Tahoma"/>
              </a:rPr>
              <a:t>DREDGING</a:t>
            </a:r>
            <a:r>
              <a:rPr dirty="0" spc="-150">
                <a:latin typeface="Tahoma"/>
                <a:cs typeface="Tahoma"/>
              </a:rPr>
              <a:t> </a:t>
            </a:r>
            <a:r>
              <a:rPr dirty="0" spc="-200">
                <a:latin typeface="Tahoma"/>
                <a:cs typeface="Tahoma"/>
              </a:rPr>
              <a:t>DETAILS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07035" y="548386"/>
            <a:ext cx="7613650" cy="3101340"/>
          </a:xfrm>
          <a:prstGeom prst="rect">
            <a:avLst/>
          </a:prstGeom>
        </p:spPr>
        <p:txBody>
          <a:bodyPr wrap="square" lIns="0" tIns="152400" rIns="0" bIns="0" rtlCol="0" vert="horz">
            <a:spAutoFit/>
          </a:bodyPr>
          <a:lstStyle/>
          <a:p>
            <a:pPr marL="277495" indent="-264795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277495" algn="l"/>
              </a:tabLst>
            </a:pPr>
            <a:r>
              <a:rPr dirty="0" sz="1800" spc="-10" b="1">
                <a:latin typeface="Calibri"/>
                <a:cs typeface="Calibri"/>
              </a:rPr>
              <a:t>Dredging</a:t>
            </a:r>
            <a:r>
              <a:rPr dirty="0" sz="1800" spc="-165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plan:</a:t>
            </a:r>
            <a:endParaRPr sz="1800">
              <a:latin typeface="Calibri"/>
              <a:cs typeface="Calibri"/>
            </a:endParaRPr>
          </a:p>
          <a:p>
            <a:pPr marL="277495" indent="-264795">
              <a:lnSpc>
                <a:spcPct val="100000"/>
              </a:lnSpc>
              <a:spcBef>
                <a:spcPts val="1105"/>
              </a:spcBef>
              <a:buFont typeface="Arial MT"/>
              <a:buChar char="•"/>
              <a:tabLst>
                <a:tab pos="277495" algn="l"/>
              </a:tabLst>
            </a:pPr>
            <a:r>
              <a:rPr dirty="0" sz="1800" spc="-75">
                <a:latin typeface="Calibri"/>
                <a:cs typeface="Calibri"/>
              </a:rPr>
              <a:t>Total</a:t>
            </a:r>
            <a:r>
              <a:rPr dirty="0" sz="1800" spc="-9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estimated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dredging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quantity: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approx</a:t>
            </a:r>
            <a:r>
              <a:rPr dirty="0" sz="1800" spc="30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2.8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-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3mn</a:t>
            </a:r>
            <a:r>
              <a:rPr dirty="0" sz="1800" spc="8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Cubm.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85"/>
              </a:spcBef>
              <a:buFont typeface="Arial MT"/>
              <a:buChar char="•"/>
            </a:pPr>
            <a:endParaRPr sz="1800">
              <a:latin typeface="Calibri"/>
              <a:cs typeface="Calibri"/>
            </a:endParaRPr>
          </a:p>
          <a:p>
            <a:pPr marL="277495" marR="5080" indent="-265430">
              <a:lnSpc>
                <a:spcPct val="100000"/>
              </a:lnSpc>
              <a:buFont typeface="Arial MT"/>
              <a:buChar char="•"/>
              <a:tabLst>
                <a:tab pos="277495" algn="l"/>
                <a:tab pos="1250950" algn="l"/>
                <a:tab pos="1574165" algn="l"/>
                <a:tab pos="2019935" algn="l"/>
                <a:tab pos="3027045" algn="l"/>
                <a:tab pos="3894454" algn="l"/>
                <a:tab pos="4377690" algn="l"/>
                <a:tab pos="5023485" algn="l"/>
                <a:tab pos="6281420" algn="l"/>
                <a:tab pos="6913880" algn="l"/>
                <a:tab pos="7365365" algn="l"/>
              </a:tabLst>
            </a:pPr>
            <a:r>
              <a:rPr dirty="0" u="heavy" sz="1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Dredging</a:t>
            </a:r>
            <a:r>
              <a:rPr dirty="0" u="heavy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dirty="0" sz="1800" spc="-25">
                <a:latin typeface="Calibri"/>
                <a:cs typeface="Calibri"/>
              </a:rPr>
              <a:t>of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25">
                <a:latin typeface="Calibri"/>
                <a:cs typeface="Calibri"/>
              </a:rPr>
              <a:t>the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10">
                <a:latin typeface="Calibri"/>
                <a:cs typeface="Calibri"/>
              </a:rPr>
              <a:t>approach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10">
                <a:latin typeface="Calibri"/>
                <a:cs typeface="Calibri"/>
              </a:rPr>
              <a:t>channel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25">
                <a:latin typeface="Calibri"/>
                <a:cs typeface="Calibri"/>
              </a:rPr>
              <a:t>and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10">
                <a:latin typeface="Calibri"/>
                <a:cs typeface="Calibri"/>
              </a:rPr>
              <a:t>other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10">
                <a:latin typeface="Calibri"/>
                <a:cs typeface="Calibri"/>
              </a:rPr>
              <a:t>navigational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10">
                <a:latin typeface="Calibri"/>
                <a:cs typeface="Calibri"/>
              </a:rPr>
              <a:t>areas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u="heavy" sz="1800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will</a:t>
            </a:r>
            <a:r>
              <a:rPr dirty="0" u="heavy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dirty="0" u="heavy" sz="1800" spc="-2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u="heavy" sz="1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reduced</a:t>
            </a:r>
            <a:r>
              <a:rPr dirty="0" u="heavy" sz="1800" spc="-3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by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u="heavy" sz="1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taking</a:t>
            </a:r>
            <a:r>
              <a:rPr dirty="0" u="heavy" sz="1800" spc="-4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advantage</a:t>
            </a:r>
            <a:r>
              <a:rPr dirty="0" u="heavy" sz="1800" spc="-4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1800" spc="-5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dirty="0" u="heavy" sz="1800" spc="-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tidal</a:t>
            </a:r>
            <a:r>
              <a:rPr dirty="0" u="heavy" sz="1800" spc="-6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window</a:t>
            </a:r>
            <a:r>
              <a:rPr dirty="0" u="heavy" sz="1800" spc="-5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available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Mumbai</a:t>
            </a:r>
            <a:r>
              <a:rPr dirty="0" sz="1800" spc="1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harbour.</a:t>
            </a:r>
            <a:endParaRPr sz="1800">
              <a:latin typeface="Calibri"/>
              <a:cs typeface="Calibri"/>
            </a:endParaRPr>
          </a:p>
          <a:p>
            <a:pPr marL="277495" marR="4626610" indent="-265430">
              <a:lnSpc>
                <a:spcPct val="150000"/>
              </a:lnSpc>
              <a:spcBef>
                <a:spcPts val="1070"/>
              </a:spcBef>
              <a:buFont typeface="Arial MT"/>
              <a:buChar char="•"/>
              <a:tabLst>
                <a:tab pos="277495" algn="l"/>
                <a:tab pos="2105025" algn="l"/>
                <a:tab pos="2322830" algn="l"/>
              </a:tabLst>
            </a:pPr>
            <a:r>
              <a:rPr dirty="0" sz="1800" spc="-10">
                <a:latin typeface="Calibri"/>
                <a:cs typeface="Calibri"/>
              </a:rPr>
              <a:t>Dredge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depths</a:t>
            </a:r>
            <a:r>
              <a:rPr dirty="0" sz="1800" spc="-8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(mtr): Approach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channel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50">
                <a:latin typeface="Calibri"/>
                <a:cs typeface="Calibri"/>
              </a:rPr>
              <a:t>: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10">
                <a:latin typeface="Calibri"/>
                <a:cs typeface="Calibri"/>
              </a:rPr>
              <a:t>(-</a:t>
            </a:r>
            <a:r>
              <a:rPr dirty="0" sz="1800">
                <a:latin typeface="Calibri"/>
                <a:cs typeface="Calibri"/>
              </a:rPr>
              <a:t>)</a:t>
            </a:r>
            <a:r>
              <a:rPr dirty="0" sz="1800" spc="-8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1.70 </a:t>
            </a:r>
            <a:r>
              <a:rPr dirty="0" sz="1800">
                <a:latin typeface="Calibri"/>
                <a:cs typeface="Calibri"/>
              </a:rPr>
              <a:t>Berthing</a:t>
            </a:r>
            <a:r>
              <a:rPr dirty="0" sz="1800" spc="-9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pocket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50">
                <a:latin typeface="Calibri"/>
                <a:cs typeface="Calibri"/>
              </a:rPr>
              <a:t>: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10">
                <a:latin typeface="Calibri"/>
                <a:cs typeface="Calibri"/>
              </a:rPr>
              <a:t>(-</a:t>
            </a:r>
            <a:r>
              <a:rPr dirty="0" sz="1800">
                <a:latin typeface="Calibri"/>
                <a:cs typeface="Calibri"/>
              </a:rPr>
              <a:t>)</a:t>
            </a:r>
            <a:r>
              <a:rPr dirty="0" sz="1800" spc="-9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3.75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22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9435" y="764794"/>
            <a:ext cx="74180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10.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Submit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details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tide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gauge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velocity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profile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check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model</a:t>
            </a:r>
            <a:r>
              <a:rPr dirty="0" sz="1800" spc="1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calculations.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59435" y="1334769"/>
            <a:ext cx="6522720" cy="168084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800" spc="-10" b="1">
                <a:solidFill>
                  <a:srgbClr val="0000CC"/>
                </a:solidFill>
                <a:latin typeface="Calibri"/>
                <a:cs typeface="Calibri"/>
              </a:rPr>
              <a:t>Response: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  <a:tabLst>
                <a:tab pos="658495" algn="l"/>
              </a:tabLst>
            </a:pP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Fresh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	tide</a:t>
            </a:r>
            <a:r>
              <a:rPr dirty="0" sz="1800" spc="-5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and</a:t>
            </a:r>
            <a:r>
              <a:rPr dirty="0" sz="1800" spc="-4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current</a:t>
            </a:r>
            <a:r>
              <a:rPr dirty="0" sz="1800" spc="-4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measurements</a:t>
            </a:r>
            <a:r>
              <a:rPr dirty="0" sz="1800" spc="-7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00CC"/>
                </a:solidFill>
                <a:latin typeface="Calibri"/>
                <a:cs typeface="Calibri"/>
              </a:rPr>
              <a:t>were</a:t>
            </a:r>
            <a:r>
              <a:rPr dirty="0" sz="1800" spc="-7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00CC"/>
                </a:solidFill>
                <a:latin typeface="Calibri"/>
                <a:cs typeface="Calibri"/>
              </a:rPr>
              <a:t>undertaken</a:t>
            </a:r>
            <a:r>
              <a:rPr dirty="0" sz="1800" spc="-3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and</a:t>
            </a:r>
            <a:r>
              <a:rPr dirty="0" sz="1800" spc="-3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the</a:t>
            </a:r>
            <a:r>
              <a:rPr dirty="0" sz="1800" spc="-5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00CC"/>
                </a:solidFill>
                <a:latin typeface="Calibri"/>
                <a:cs typeface="Calibri"/>
              </a:rPr>
              <a:t>same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for</a:t>
            </a:r>
            <a:r>
              <a:rPr dirty="0" sz="1800" spc="-8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model</a:t>
            </a:r>
            <a:r>
              <a:rPr dirty="0" sz="1800" spc="-7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calculations.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722755" algn="l"/>
              </a:tabLst>
            </a:pP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Surveyor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	:</a:t>
            </a:r>
            <a:r>
              <a:rPr dirty="0" sz="1800" spc="-2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Zenith</a:t>
            </a:r>
            <a:r>
              <a:rPr dirty="0" sz="1800" spc="-3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Surveys</a:t>
            </a:r>
            <a:r>
              <a:rPr dirty="0" sz="1800" spc="-7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(I)</a:t>
            </a:r>
            <a:r>
              <a:rPr dirty="0" sz="1800" spc="-4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Pvt</a:t>
            </a:r>
            <a:r>
              <a:rPr dirty="0" sz="1800" spc="-5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00CC"/>
                </a:solidFill>
                <a:latin typeface="Calibri"/>
                <a:cs typeface="Calibri"/>
              </a:rPr>
              <a:t>Ltd.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184263" y="1761490"/>
            <a:ext cx="9988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were</a:t>
            </a:r>
            <a:r>
              <a:rPr dirty="0" sz="1800" spc="1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00CC"/>
                </a:solidFill>
                <a:latin typeface="Calibri"/>
                <a:cs typeface="Calibri"/>
              </a:rPr>
              <a:t>used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157222" y="3416630"/>
            <a:ext cx="602170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20005" algn="l"/>
              </a:tabLst>
            </a:pP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:</a:t>
            </a:r>
            <a:r>
              <a:rPr dirty="0" sz="1800" spc="-3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30">
                <a:solidFill>
                  <a:srgbClr val="0000CC"/>
                </a:solidFill>
                <a:latin typeface="Calibri"/>
                <a:cs typeface="Calibri"/>
              </a:rPr>
              <a:t>Valeport</a:t>
            </a:r>
            <a:r>
              <a:rPr dirty="0" sz="1800" spc="-7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106SR/DR</a:t>
            </a:r>
            <a:r>
              <a:rPr dirty="0" sz="1800" spc="-7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00CC"/>
                </a:solidFill>
                <a:latin typeface="Calibri"/>
                <a:cs typeface="Calibri"/>
              </a:rPr>
              <a:t>Current</a:t>
            </a:r>
            <a:r>
              <a:rPr dirty="0" sz="1800" spc="-4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0000CC"/>
                </a:solidFill>
                <a:latin typeface="Calibri"/>
                <a:cs typeface="Calibri"/>
              </a:rPr>
              <a:t>Meters</a:t>
            </a:r>
            <a:r>
              <a:rPr dirty="0" sz="1800" spc="-7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lowered</a:t>
            </a:r>
            <a:r>
              <a:rPr dirty="0" sz="1800" spc="-3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from</a:t>
            </a:r>
            <a:r>
              <a:rPr dirty="0" sz="1800" spc="-4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0000CC"/>
                </a:solidFill>
                <a:latin typeface="Calibri"/>
                <a:cs typeface="Calibri"/>
              </a:rPr>
              <a:t>the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	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surveying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59435" y="3416630"/>
            <a:ext cx="152527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solidFill>
                  <a:srgbClr val="0000CC"/>
                </a:solidFill>
                <a:latin typeface="Calibri"/>
                <a:cs typeface="Calibri"/>
              </a:rPr>
              <a:t>Equipment</a:t>
            </a:r>
            <a:r>
              <a:rPr dirty="0" sz="1800" spc="-4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00CC"/>
                </a:solidFill>
                <a:latin typeface="Calibri"/>
                <a:cs typeface="Calibri"/>
              </a:rPr>
              <a:t>used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vessel.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59435" y="4240148"/>
            <a:ext cx="13684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Study</a:t>
            </a:r>
            <a:r>
              <a:rPr dirty="0" sz="1800" spc="-9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Location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192527" y="4240148"/>
            <a:ext cx="32924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:</a:t>
            </a:r>
            <a:r>
              <a:rPr dirty="0" sz="1800" spc="-3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3</a:t>
            </a:r>
            <a:r>
              <a:rPr dirty="0" sz="1800" spc="-3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00CC"/>
                </a:solidFill>
                <a:latin typeface="Calibri"/>
                <a:cs typeface="Calibri"/>
              </a:rPr>
              <a:t>(upstream,</a:t>
            </a:r>
            <a:r>
              <a:rPr dirty="0" sz="1800" spc="-1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jetty</a:t>
            </a:r>
            <a:r>
              <a:rPr dirty="0" sz="1800" spc="-4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area</a:t>
            </a:r>
            <a:r>
              <a:rPr dirty="0" sz="1800" spc="-3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&amp;</a:t>
            </a:r>
            <a:r>
              <a:rPr dirty="0" sz="1800" spc="-1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channel)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59435" y="4941570"/>
            <a:ext cx="29343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0000CC"/>
                </a:solidFill>
                <a:latin typeface="Calibri"/>
                <a:cs typeface="Calibri"/>
              </a:rPr>
              <a:t>Recording</a:t>
            </a:r>
            <a:r>
              <a:rPr dirty="0" sz="1800" spc="-3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00CC"/>
                </a:solidFill>
                <a:latin typeface="Calibri"/>
                <a:cs typeface="Calibri"/>
              </a:rPr>
              <a:t>interval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:</a:t>
            </a:r>
            <a:r>
              <a:rPr dirty="0" sz="1800" spc="40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10</a:t>
            </a:r>
            <a:r>
              <a:rPr dirty="0" sz="1800" spc="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minutes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54330" y="81534"/>
            <a:ext cx="193865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20">
                <a:latin typeface="Tahoma"/>
                <a:cs typeface="Tahoma"/>
              </a:rPr>
              <a:t>ToR</a:t>
            </a:r>
            <a:r>
              <a:rPr dirty="0" spc="-20">
                <a:latin typeface="Tahoma"/>
                <a:cs typeface="Tahoma"/>
              </a:rPr>
              <a:t> </a:t>
            </a:r>
            <a:r>
              <a:rPr dirty="0" spc="-120">
                <a:latin typeface="Tahoma"/>
                <a:cs typeface="Tahoma"/>
              </a:rPr>
              <a:t>Point</a:t>
            </a:r>
            <a:r>
              <a:rPr dirty="0" spc="-25">
                <a:latin typeface="Tahoma"/>
                <a:cs typeface="Tahoma"/>
              </a:rPr>
              <a:t> </a:t>
            </a:r>
            <a:r>
              <a:rPr dirty="0" spc="-35">
                <a:latin typeface="Tahoma"/>
                <a:cs typeface="Tahoma"/>
              </a:rPr>
              <a:t>No.</a:t>
            </a:r>
            <a:r>
              <a:rPr dirty="0" spc="-180">
                <a:latin typeface="Tahoma"/>
                <a:cs typeface="Tahoma"/>
              </a:rPr>
              <a:t> </a:t>
            </a:r>
            <a:r>
              <a:rPr dirty="0" spc="-95">
                <a:latin typeface="Tahoma"/>
                <a:cs typeface="Tahoma"/>
              </a:rPr>
              <a:t>10</a:t>
            </a:r>
          </a:p>
        </p:txBody>
      </p:sp>
      <p:pic>
        <p:nvPicPr>
          <p:cNvPr id="11" name="object 1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2974339" y="6375298"/>
            <a:ext cx="266636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 b="0">
                <a:solidFill>
                  <a:srgbClr val="898989"/>
                </a:solidFill>
                <a:latin typeface="Calibri"/>
                <a:cs typeface="Calibri"/>
              </a:rPr>
              <a:t>23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9435" y="764794"/>
            <a:ext cx="7581900" cy="805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11.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Selection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sampling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location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shall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based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on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wind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rose.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Submit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the </a:t>
            </a:r>
            <a:r>
              <a:rPr dirty="0" sz="1800" spc="-10">
                <a:latin typeface="Calibri"/>
                <a:cs typeface="Calibri"/>
              </a:rPr>
              <a:t>details.</a:t>
            </a:r>
            <a:endParaRPr sz="1800">
              <a:latin typeface="Calibri"/>
              <a:cs typeface="Calibri"/>
            </a:endParaRPr>
          </a:p>
          <a:p>
            <a:pPr marL="2317115">
              <a:lnSpc>
                <a:spcPts val="1820"/>
              </a:lnSpc>
            </a:pPr>
            <a:r>
              <a:rPr dirty="0" u="heavy" sz="1600" spc="-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LOCATION</a:t>
            </a:r>
            <a:r>
              <a:rPr dirty="0" u="heavy" sz="1600" spc="-4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1600" spc="-9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SAMPLING</a:t>
            </a:r>
            <a:r>
              <a:rPr dirty="0" u="heavy" sz="1600" spc="-3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</a:t>
            </a:r>
            <a:r>
              <a:rPr dirty="0" u="heavy" sz="1600" spc="-7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STUDY</a:t>
            </a:r>
            <a:r>
              <a:rPr dirty="0" u="heavy" sz="1600" spc="6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AREA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523" y="1636776"/>
            <a:ext cx="8619490" cy="5221605"/>
            <a:chOff x="1523" y="1636776"/>
            <a:chExt cx="8619490" cy="522160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9398" y="1636776"/>
              <a:ext cx="8001215" cy="468172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3" y="6249923"/>
              <a:ext cx="1066800" cy="60807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4330" y="81534"/>
            <a:ext cx="193865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20">
                <a:latin typeface="Tahoma"/>
                <a:cs typeface="Tahoma"/>
              </a:rPr>
              <a:t>ToR</a:t>
            </a:r>
            <a:r>
              <a:rPr dirty="0" spc="-20">
                <a:latin typeface="Tahoma"/>
                <a:cs typeface="Tahoma"/>
              </a:rPr>
              <a:t> </a:t>
            </a:r>
            <a:r>
              <a:rPr dirty="0" spc="-120">
                <a:latin typeface="Tahoma"/>
                <a:cs typeface="Tahoma"/>
              </a:rPr>
              <a:t>Point</a:t>
            </a:r>
            <a:r>
              <a:rPr dirty="0" spc="-25">
                <a:latin typeface="Tahoma"/>
                <a:cs typeface="Tahoma"/>
              </a:rPr>
              <a:t> </a:t>
            </a:r>
            <a:r>
              <a:rPr dirty="0" spc="-35">
                <a:latin typeface="Tahoma"/>
                <a:cs typeface="Tahoma"/>
              </a:rPr>
              <a:t>No.</a:t>
            </a:r>
            <a:r>
              <a:rPr dirty="0" spc="-180">
                <a:latin typeface="Tahoma"/>
                <a:cs typeface="Tahoma"/>
              </a:rPr>
              <a:t> </a:t>
            </a:r>
            <a:r>
              <a:rPr dirty="0" spc="-95">
                <a:latin typeface="Tahoma"/>
                <a:cs typeface="Tahoma"/>
              </a:rPr>
              <a:t>11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974339" y="6375298"/>
            <a:ext cx="266636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 b="0">
                <a:solidFill>
                  <a:srgbClr val="898989"/>
                </a:solidFill>
                <a:latin typeface="Calibri"/>
                <a:cs typeface="Calibri"/>
              </a:rPr>
              <a:t>23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8825" y="749934"/>
            <a:ext cx="7352030" cy="1443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12.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Marine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60">
                <a:latin typeface="Calibri"/>
                <a:cs typeface="Calibri"/>
              </a:rPr>
              <a:t>Traffic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should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not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affect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others,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submit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1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analysis.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dirty="0" sz="1800" spc="-10" b="1">
                <a:solidFill>
                  <a:srgbClr val="0000CC"/>
                </a:solidFill>
                <a:latin typeface="Calibri"/>
                <a:cs typeface="Calibri"/>
              </a:rPr>
              <a:t>Response: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Marine</a:t>
            </a:r>
            <a:r>
              <a:rPr dirty="0" sz="1800" spc="-10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00CC"/>
                </a:solidFill>
                <a:latin typeface="Calibri"/>
                <a:cs typeface="Calibri"/>
              </a:rPr>
              <a:t>traffic</a:t>
            </a:r>
            <a:r>
              <a:rPr dirty="0" sz="1800" spc="-6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was</a:t>
            </a:r>
            <a:r>
              <a:rPr dirty="0" sz="1800" spc="-4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analysed</a:t>
            </a:r>
            <a:r>
              <a:rPr dirty="0" sz="1800" spc="-5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for</a:t>
            </a:r>
            <a:r>
              <a:rPr dirty="0" sz="1800" spc="-6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5">
                <a:solidFill>
                  <a:srgbClr val="0000CC"/>
                </a:solidFill>
                <a:latin typeface="Calibri"/>
                <a:cs typeface="Calibri"/>
              </a:rPr>
              <a:t>MPT,</a:t>
            </a:r>
            <a:r>
              <a:rPr dirty="0" sz="1800" spc="-9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Ulwe</a:t>
            </a:r>
            <a:r>
              <a:rPr dirty="0" sz="1800" spc="-2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70">
                <a:solidFill>
                  <a:srgbClr val="0000CC"/>
                </a:solidFill>
                <a:latin typeface="Calibri"/>
                <a:cs typeface="Calibri"/>
              </a:rPr>
              <a:t>Jetty,</a:t>
            </a:r>
            <a:r>
              <a:rPr dirty="0" sz="1800" spc="-3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85">
                <a:solidFill>
                  <a:srgbClr val="0000CC"/>
                </a:solidFill>
                <a:latin typeface="Calibri"/>
                <a:cs typeface="Calibri"/>
              </a:rPr>
              <a:t>JNPT,</a:t>
            </a:r>
            <a:r>
              <a:rPr dirty="0" sz="1800" spc="-8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00CC"/>
                </a:solidFill>
                <a:latin typeface="Calibri"/>
                <a:cs typeface="Calibri"/>
              </a:rPr>
              <a:t>Karanja</a:t>
            </a:r>
            <a:r>
              <a:rPr dirty="0" sz="1800" spc="-4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Creek,</a:t>
            </a:r>
            <a:r>
              <a:rPr dirty="0" sz="1800" spc="-5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30">
                <a:solidFill>
                  <a:srgbClr val="0000CC"/>
                </a:solidFill>
                <a:latin typeface="Calibri"/>
                <a:cs typeface="Calibri"/>
              </a:rPr>
              <a:t>Rewas</a:t>
            </a:r>
            <a:r>
              <a:rPr dirty="0" sz="1800" spc="-3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Port,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TPCL,</a:t>
            </a:r>
            <a:r>
              <a:rPr dirty="0" sz="1800" spc="-3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0000CC"/>
                </a:solidFill>
                <a:latin typeface="Calibri"/>
                <a:cs typeface="Calibri"/>
              </a:rPr>
              <a:t>PNP-Dharamtar</a:t>
            </a:r>
            <a:r>
              <a:rPr dirty="0" sz="1800" spc="-3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Jetty.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523" y="2273807"/>
            <a:ext cx="7859395" cy="4584700"/>
            <a:chOff x="1523" y="2273807"/>
            <a:chExt cx="7859395" cy="45847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6696" y="2289047"/>
              <a:ext cx="6858000" cy="434340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984504" y="2279903"/>
              <a:ext cx="6870700" cy="4356100"/>
            </a:xfrm>
            <a:custGeom>
              <a:avLst/>
              <a:gdLst/>
              <a:ahLst/>
              <a:cxnLst/>
              <a:rect l="l" t="t" r="r" b="b"/>
              <a:pathLst>
                <a:path w="6870700" h="4356100">
                  <a:moveTo>
                    <a:pt x="0" y="4355592"/>
                  </a:moveTo>
                  <a:lnTo>
                    <a:pt x="6870192" y="4355592"/>
                  </a:lnTo>
                  <a:lnTo>
                    <a:pt x="6870192" y="0"/>
                  </a:lnTo>
                  <a:lnTo>
                    <a:pt x="0" y="0"/>
                  </a:lnTo>
                  <a:lnTo>
                    <a:pt x="0" y="4355592"/>
                  </a:lnTo>
                  <a:close/>
                </a:path>
              </a:pathLst>
            </a:custGeom>
            <a:ln w="12192">
              <a:solidFill>
                <a:srgbClr val="58585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3" y="6249922"/>
              <a:ext cx="1066800" cy="60807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4330" y="81534"/>
            <a:ext cx="193865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20">
                <a:latin typeface="Tahoma"/>
                <a:cs typeface="Tahoma"/>
              </a:rPr>
              <a:t>ToR</a:t>
            </a:r>
            <a:r>
              <a:rPr dirty="0" spc="-20">
                <a:latin typeface="Tahoma"/>
                <a:cs typeface="Tahoma"/>
              </a:rPr>
              <a:t> </a:t>
            </a:r>
            <a:r>
              <a:rPr dirty="0" spc="-120">
                <a:latin typeface="Tahoma"/>
                <a:cs typeface="Tahoma"/>
              </a:rPr>
              <a:t>Point</a:t>
            </a:r>
            <a:r>
              <a:rPr dirty="0" spc="-25">
                <a:latin typeface="Tahoma"/>
                <a:cs typeface="Tahoma"/>
              </a:rPr>
              <a:t> </a:t>
            </a:r>
            <a:r>
              <a:rPr dirty="0" spc="-35">
                <a:latin typeface="Tahoma"/>
                <a:cs typeface="Tahoma"/>
              </a:rPr>
              <a:t>No.</a:t>
            </a:r>
            <a:r>
              <a:rPr dirty="0" spc="-180">
                <a:latin typeface="Tahoma"/>
                <a:cs typeface="Tahoma"/>
              </a:rPr>
              <a:t> </a:t>
            </a:r>
            <a:r>
              <a:rPr dirty="0" spc="-95">
                <a:latin typeface="Tahoma"/>
                <a:cs typeface="Tahoma"/>
              </a:rPr>
              <a:t>12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28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9435" y="464972"/>
            <a:ext cx="6214745" cy="1650364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600" spc="-10" b="1">
                <a:latin typeface="Calibri"/>
                <a:cs typeface="Calibri"/>
              </a:rPr>
              <a:t>Four</a:t>
            </a:r>
            <a:r>
              <a:rPr dirty="0" sz="1600" spc="-4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critical</a:t>
            </a:r>
            <a:r>
              <a:rPr dirty="0" sz="1600" spc="-8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junctions</a:t>
            </a:r>
            <a:r>
              <a:rPr dirty="0" sz="1600" spc="-65" b="1">
                <a:latin typeface="Calibri"/>
                <a:cs typeface="Calibri"/>
              </a:rPr>
              <a:t> </a:t>
            </a:r>
            <a:r>
              <a:rPr dirty="0" sz="1600" spc="-20" b="1">
                <a:latin typeface="Calibri"/>
                <a:cs typeface="Calibri"/>
              </a:rPr>
              <a:t>were</a:t>
            </a:r>
            <a:r>
              <a:rPr dirty="0" sz="1600" spc="-7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identified</a:t>
            </a:r>
            <a:r>
              <a:rPr dirty="0" sz="1600" spc="-5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for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the</a:t>
            </a:r>
            <a:r>
              <a:rPr dirty="0" sz="1600" spc="5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purpose:</a:t>
            </a:r>
            <a:endParaRPr sz="1600">
              <a:latin typeface="Calibri"/>
              <a:cs typeface="Calibri"/>
            </a:endParaRPr>
          </a:p>
          <a:p>
            <a:pPr marL="194945">
              <a:lnSpc>
                <a:spcPct val="100000"/>
              </a:lnSpc>
              <a:spcBef>
                <a:spcPts val="600"/>
              </a:spcBef>
            </a:pPr>
            <a:r>
              <a:rPr dirty="0" sz="1600" spc="-10">
                <a:latin typeface="Calibri"/>
                <a:cs typeface="Calibri"/>
              </a:rPr>
              <a:t>Junction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1: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Mumbai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Port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Trust</a:t>
            </a:r>
            <a:endParaRPr sz="1600">
              <a:latin typeface="Calibri"/>
              <a:cs typeface="Calibri"/>
            </a:endParaRPr>
          </a:p>
          <a:p>
            <a:pPr marL="194945">
              <a:lnSpc>
                <a:spcPct val="100000"/>
              </a:lnSpc>
              <a:spcBef>
                <a:spcPts val="384"/>
              </a:spcBef>
            </a:pPr>
            <a:r>
              <a:rPr dirty="0" sz="1600" spc="-10">
                <a:latin typeface="Calibri"/>
                <a:cs typeface="Calibri"/>
              </a:rPr>
              <a:t>Junction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2: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region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near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Rewas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headland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/</a:t>
            </a:r>
            <a:r>
              <a:rPr dirty="0" sz="1600" spc="-25">
                <a:latin typeface="Calibri"/>
                <a:cs typeface="Calibri"/>
              </a:rPr>
              <a:t> Karanja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creek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entry</a:t>
            </a:r>
            <a:endParaRPr sz="1600">
              <a:latin typeface="Calibri"/>
              <a:cs typeface="Calibri"/>
            </a:endParaRPr>
          </a:p>
          <a:p>
            <a:pPr marL="194945">
              <a:lnSpc>
                <a:spcPct val="100000"/>
              </a:lnSpc>
              <a:spcBef>
                <a:spcPts val="600"/>
              </a:spcBef>
            </a:pPr>
            <a:r>
              <a:rPr dirty="0" sz="1600">
                <a:latin typeface="Calibri"/>
                <a:cs typeface="Calibri"/>
              </a:rPr>
              <a:t>Junction</a:t>
            </a:r>
            <a:r>
              <a:rPr dirty="0" sz="1600" spc="-7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3: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traffic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coming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to/from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JNPT.</a:t>
            </a:r>
            <a:endParaRPr sz="1600">
              <a:latin typeface="Calibri"/>
              <a:cs typeface="Calibri"/>
            </a:endParaRPr>
          </a:p>
          <a:p>
            <a:pPr marL="194945">
              <a:lnSpc>
                <a:spcPct val="100000"/>
              </a:lnSpc>
              <a:spcBef>
                <a:spcPts val="1010"/>
              </a:spcBef>
            </a:pPr>
            <a:r>
              <a:rPr dirty="0" sz="1600" spc="-10">
                <a:latin typeface="Calibri"/>
                <a:cs typeface="Calibri"/>
              </a:rPr>
              <a:t>Junction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4: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traffic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exiting/entering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Mumbai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harbour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will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intersect.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523" y="2197607"/>
            <a:ext cx="8164195" cy="4660900"/>
            <a:chOff x="1523" y="2197607"/>
            <a:chExt cx="8164195" cy="46609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0372" y="2212847"/>
              <a:ext cx="7467600" cy="441960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79704" y="2203703"/>
              <a:ext cx="7480300" cy="4432300"/>
            </a:xfrm>
            <a:custGeom>
              <a:avLst/>
              <a:gdLst/>
              <a:ahLst/>
              <a:cxnLst/>
              <a:rect l="l" t="t" r="r" b="b"/>
              <a:pathLst>
                <a:path w="7480300" h="4432300">
                  <a:moveTo>
                    <a:pt x="0" y="4431792"/>
                  </a:moveTo>
                  <a:lnTo>
                    <a:pt x="7479792" y="4431792"/>
                  </a:lnTo>
                  <a:lnTo>
                    <a:pt x="7479792" y="0"/>
                  </a:lnTo>
                  <a:lnTo>
                    <a:pt x="0" y="0"/>
                  </a:lnTo>
                  <a:lnTo>
                    <a:pt x="0" y="4431792"/>
                  </a:lnTo>
                  <a:close/>
                </a:path>
              </a:pathLst>
            </a:custGeom>
            <a:ln w="1219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3" y="6249922"/>
              <a:ext cx="1066800" cy="60807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9314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dirty="0" spc="-220">
                <a:latin typeface="Tahoma"/>
                <a:cs typeface="Tahoma"/>
              </a:rPr>
              <a:t>ToR</a:t>
            </a:r>
            <a:r>
              <a:rPr dirty="0" spc="-35">
                <a:latin typeface="Tahoma"/>
                <a:cs typeface="Tahoma"/>
              </a:rPr>
              <a:t> </a:t>
            </a:r>
            <a:r>
              <a:rPr dirty="0" spc="-120">
                <a:latin typeface="Tahoma"/>
                <a:cs typeface="Tahoma"/>
              </a:rPr>
              <a:t>Point</a:t>
            </a:r>
            <a:r>
              <a:rPr dirty="0" spc="-45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No.</a:t>
            </a:r>
            <a:r>
              <a:rPr dirty="0" spc="-65">
                <a:latin typeface="Tahoma"/>
                <a:cs typeface="Tahoma"/>
              </a:rPr>
              <a:t> </a:t>
            </a:r>
            <a:r>
              <a:rPr dirty="0" spc="-155">
                <a:latin typeface="Tahoma"/>
                <a:cs typeface="Tahoma"/>
              </a:rPr>
              <a:t>12</a:t>
            </a:r>
            <a:r>
              <a:rPr dirty="0" spc="-20">
                <a:latin typeface="Tahoma"/>
                <a:cs typeface="Tahoma"/>
              </a:rPr>
              <a:t> </a:t>
            </a:r>
            <a:r>
              <a:rPr dirty="0" spc="-55">
                <a:latin typeface="Tahoma"/>
                <a:cs typeface="Tahoma"/>
              </a:rPr>
              <a:t>…..</a:t>
            </a:r>
            <a:r>
              <a:rPr dirty="0" spc="-170">
                <a:latin typeface="Tahoma"/>
                <a:cs typeface="Tahoma"/>
              </a:rPr>
              <a:t> </a:t>
            </a:r>
            <a:r>
              <a:rPr dirty="0" spc="-10">
                <a:latin typeface="Tahoma"/>
                <a:cs typeface="Tahoma"/>
              </a:rPr>
              <a:t>Cont.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28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9435" y="993394"/>
            <a:ext cx="7779384" cy="1838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3970" marR="8890" indent="-190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As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per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55">
                <a:latin typeface="Calibri"/>
                <a:cs typeface="Calibri"/>
              </a:rPr>
              <a:t> </a:t>
            </a:r>
            <a:r>
              <a:rPr dirty="0" sz="1800" spc="-40">
                <a:latin typeface="Calibri"/>
                <a:cs typeface="Calibri"/>
              </a:rPr>
              <a:t>study,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utilization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at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Junction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will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</a:t>
            </a:r>
            <a:r>
              <a:rPr dirty="0" sz="1800" spc="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37.95%,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while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that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at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Junction </a:t>
            </a:r>
            <a:r>
              <a:rPr dirty="0" sz="1800">
                <a:latin typeface="Calibri"/>
                <a:cs typeface="Calibri"/>
              </a:rPr>
              <a:t>1,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3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&amp;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4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would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remains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below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30%.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70"/>
              </a:spcBef>
            </a:pPr>
            <a:endParaRPr sz="1800">
              <a:latin typeface="Calibri"/>
              <a:cs typeface="Calibri"/>
            </a:endParaRPr>
          </a:p>
          <a:p>
            <a:pPr algn="just" marL="13970" marR="5080">
              <a:lnSpc>
                <a:spcPct val="100000"/>
              </a:lnSpc>
            </a:pPr>
            <a:r>
              <a:rPr dirty="0" sz="1800" i="1">
                <a:latin typeface="Calibri"/>
                <a:cs typeface="Calibri"/>
              </a:rPr>
              <a:t>The</a:t>
            </a:r>
            <a:r>
              <a:rPr dirty="0" sz="1800" spc="60" i="1">
                <a:latin typeface="Calibri"/>
                <a:cs typeface="Calibri"/>
              </a:rPr>
              <a:t>  </a:t>
            </a:r>
            <a:r>
              <a:rPr dirty="0" sz="1800" i="1">
                <a:latin typeface="Calibri"/>
                <a:cs typeface="Calibri"/>
              </a:rPr>
              <a:t>study</a:t>
            </a:r>
            <a:r>
              <a:rPr dirty="0" sz="1800" spc="55" i="1">
                <a:latin typeface="Calibri"/>
                <a:cs typeface="Calibri"/>
              </a:rPr>
              <a:t>  </a:t>
            </a:r>
            <a:r>
              <a:rPr dirty="0" sz="1800" i="1">
                <a:latin typeface="Calibri"/>
                <a:cs typeface="Calibri"/>
              </a:rPr>
              <a:t>concludes</a:t>
            </a:r>
            <a:r>
              <a:rPr dirty="0" sz="1800" spc="65" i="1">
                <a:latin typeface="Calibri"/>
                <a:cs typeface="Calibri"/>
              </a:rPr>
              <a:t>  </a:t>
            </a:r>
            <a:r>
              <a:rPr dirty="0" sz="1800" i="1">
                <a:latin typeface="Calibri"/>
                <a:cs typeface="Calibri"/>
              </a:rPr>
              <a:t>that</a:t>
            </a:r>
            <a:r>
              <a:rPr dirty="0" sz="1800" spc="65" i="1">
                <a:latin typeface="Calibri"/>
                <a:cs typeface="Calibri"/>
              </a:rPr>
              <a:t>  </a:t>
            </a:r>
            <a:r>
              <a:rPr dirty="0" sz="1800" i="1">
                <a:latin typeface="Calibri"/>
                <a:cs typeface="Calibri"/>
              </a:rPr>
              <a:t>overall</a:t>
            </a:r>
            <a:r>
              <a:rPr dirty="0" sz="1800" spc="65" i="1">
                <a:latin typeface="Calibri"/>
                <a:cs typeface="Calibri"/>
              </a:rPr>
              <a:t>  </a:t>
            </a:r>
            <a:r>
              <a:rPr dirty="0" sz="1800" i="1">
                <a:latin typeface="Calibri"/>
                <a:cs typeface="Calibri"/>
              </a:rPr>
              <a:t>channel</a:t>
            </a:r>
            <a:r>
              <a:rPr dirty="0" sz="1800" spc="50" i="1">
                <a:latin typeface="Calibri"/>
                <a:cs typeface="Calibri"/>
              </a:rPr>
              <a:t>  </a:t>
            </a:r>
            <a:r>
              <a:rPr dirty="0" sz="1800" i="1">
                <a:latin typeface="Calibri"/>
                <a:cs typeface="Calibri"/>
              </a:rPr>
              <a:t>utilization</a:t>
            </a:r>
            <a:r>
              <a:rPr dirty="0" sz="1800" spc="60" i="1">
                <a:latin typeface="Calibri"/>
                <a:cs typeface="Calibri"/>
              </a:rPr>
              <a:t>  </a:t>
            </a:r>
            <a:r>
              <a:rPr dirty="0" sz="1800" i="1">
                <a:latin typeface="Calibri"/>
                <a:cs typeface="Calibri"/>
              </a:rPr>
              <a:t>will</a:t>
            </a:r>
            <a:r>
              <a:rPr dirty="0" sz="1800" spc="65" i="1">
                <a:latin typeface="Calibri"/>
                <a:cs typeface="Calibri"/>
              </a:rPr>
              <a:t>  </a:t>
            </a:r>
            <a:r>
              <a:rPr dirty="0" sz="1800" i="1">
                <a:latin typeface="Calibri"/>
                <a:cs typeface="Calibri"/>
              </a:rPr>
              <a:t>be</a:t>
            </a:r>
            <a:r>
              <a:rPr dirty="0" sz="1800" spc="65" i="1">
                <a:latin typeface="Calibri"/>
                <a:cs typeface="Calibri"/>
              </a:rPr>
              <a:t>  </a:t>
            </a:r>
            <a:r>
              <a:rPr dirty="0" sz="1800" i="1">
                <a:latin typeface="Calibri"/>
                <a:cs typeface="Calibri"/>
              </a:rPr>
              <a:t>low,</a:t>
            </a:r>
            <a:r>
              <a:rPr dirty="0" sz="1800" spc="49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without</a:t>
            </a:r>
            <a:r>
              <a:rPr dirty="0" sz="1800" spc="60" i="1">
                <a:latin typeface="Calibri"/>
                <a:cs typeface="Calibri"/>
              </a:rPr>
              <a:t>  </a:t>
            </a:r>
            <a:r>
              <a:rPr dirty="0" sz="1800" spc="-25" i="1">
                <a:latin typeface="Calibri"/>
                <a:cs typeface="Calibri"/>
              </a:rPr>
              <a:t>any </a:t>
            </a:r>
            <a:r>
              <a:rPr dirty="0" sz="1800" spc="-20" i="1">
                <a:latin typeface="Calibri"/>
                <a:cs typeface="Calibri"/>
              </a:rPr>
              <a:t>congestion</a:t>
            </a:r>
            <a:r>
              <a:rPr dirty="0" sz="1800" spc="-6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and</a:t>
            </a:r>
            <a:r>
              <a:rPr dirty="0" sz="1800" spc="-35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projected</a:t>
            </a:r>
            <a:r>
              <a:rPr dirty="0" sz="1800" spc="-5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traffic</a:t>
            </a:r>
            <a:r>
              <a:rPr dirty="0" sz="1800" spc="-6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at</a:t>
            </a:r>
            <a:r>
              <a:rPr dirty="0" sz="1800" spc="-50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Karanja</a:t>
            </a:r>
            <a:r>
              <a:rPr dirty="0" sz="1800" spc="-5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terminal</a:t>
            </a:r>
            <a:r>
              <a:rPr dirty="0" sz="1800" spc="-5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will</a:t>
            </a:r>
            <a:r>
              <a:rPr dirty="0" sz="1800" spc="-5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not</a:t>
            </a:r>
            <a:r>
              <a:rPr dirty="0" sz="1800" spc="-4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create</a:t>
            </a:r>
            <a:r>
              <a:rPr dirty="0" sz="1800" spc="-4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any</a:t>
            </a:r>
            <a:r>
              <a:rPr dirty="0" sz="1800" spc="-6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hindrance</a:t>
            </a:r>
            <a:r>
              <a:rPr dirty="0" sz="1800" spc="315" i="1">
                <a:latin typeface="Calibri"/>
                <a:cs typeface="Calibri"/>
              </a:rPr>
              <a:t> </a:t>
            </a:r>
            <a:r>
              <a:rPr dirty="0" sz="1800" spc="-25" i="1">
                <a:latin typeface="Calibri"/>
                <a:cs typeface="Calibri"/>
              </a:rPr>
              <a:t>to </a:t>
            </a:r>
            <a:r>
              <a:rPr dirty="0" sz="1800" i="1">
                <a:latin typeface="Calibri"/>
                <a:cs typeface="Calibri"/>
              </a:rPr>
              <a:t>vessels</a:t>
            </a:r>
            <a:r>
              <a:rPr dirty="0" sz="1800" spc="-65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calling</a:t>
            </a:r>
            <a:r>
              <a:rPr dirty="0" sz="1800" spc="-1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at</a:t>
            </a:r>
            <a:r>
              <a:rPr dirty="0" sz="1800" spc="-3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MbPT</a:t>
            </a:r>
            <a:r>
              <a:rPr dirty="0" sz="1800" spc="-6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and</a:t>
            </a:r>
            <a:r>
              <a:rPr dirty="0" sz="1800" spc="-10" i="1">
                <a:latin typeface="Calibri"/>
                <a:cs typeface="Calibri"/>
              </a:rPr>
              <a:t> </a:t>
            </a:r>
            <a:r>
              <a:rPr dirty="0" sz="1800" spc="-20" i="1">
                <a:latin typeface="Calibri"/>
                <a:cs typeface="Calibri"/>
              </a:rPr>
              <a:t>JNPT.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9314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dirty="0" spc="-220">
                <a:latin typeface="Tahoma"/>
                <a:cs typeface="Tahoma"/>
              </a:rPr>
              <a:t>ToR</a:t>
            </a:r>
            <a:r>
              <a:rPr dirty="0" spc="-35">
                <a:latin typeface="Tahoma"/>
                <a:cs typeface="Tahoma"/>
              </a:rPr>
              <a:t> </a:t>
            </a:r>
            <a:r>
              <a:rPr dirty="0" spc="-120">
                <a:latin typeface="Tahoma"/>
                <a:cs typeface="Tahoma"/>
              </a:rPr>
              <a:t>Point</a:t>
            </a:r>
            <a:r>
              <a:rPr dirty="0" spc="-45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No.</a:t>
            </a:r>
            <a:r>
              <a:rPr dirty="0" spc="-65">
                <a:latin typeface="Tahoma"/>
                <a:cs typeface="Tahoma"/>
              </a:rPr>
              <a:t> </a:t>
            </a:r>
            <a:r>
              <a:rPr dirty="0" spc="-155">
                <a:latin typeface="Tahoma"/>
                <a:cs typeface="Tahoma"/>
              </a:rPr>
              <a:t>12</a:t>
            </a:r>
            <a:r>
              <a:rPr dirty="0" spc="-20">
                <a:latin typeface="Tahoma"/>
                <a:cs typeface="Tahoma"/>
              </a:rPr>
              <a:t> </a:t>
            </a:r>
            <a:r>
              <a:rPr dirty="0" spc="-55">
                <a:latin typeface="Tahoma"/>
                <a:cs typeface="Tahoma"/>
              </a:rPr>
              <a:t>…..</a:t>
            </a:r>
            <a:r>
              <a:rPr dirty="0" spc="-170">
                <a:latin typeface="Tahoma"/>
                <a:cs typeface="Tahoma"/>
              </a:rPr>
              <a:t> </a:t>
            </a:r>
            <a:r>
              <a:rPr dirty="0" spc="-10">
                <a:latin typeface="Tahoma"/>
                <a:cs typeface="Tahoma"/>
              </a:rPr>
              <a:t>Cont.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28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330" y="81534"/>
            <a:ext cx="193865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20">
                <a:latin typeface="Tahoma"/>
                <a:cs typeface="Tahoma"/>
              </a:rPr>
              <a:t>ToR</a:t>
            </a:r>
            <a:r>
              <a:rPr dirty="0" spc="-20">
                <a:latin typeface="Tahoma"/>
                <a:cs typeface="Tahoma"/>
              </a:rPr>
              <a:t> </a:t>
            </a:r>
            <a:r>
              <a:rPr dirty="0" spc="-120">
                <a:latin typeface="Tahoma"/>
                <a:cs typeface="Tahoma"/>
              </a:rPr>
              <a:t>Point</a:t>
            </a:r>
            <a:r>
              <a:rPr dirty="0" spc="-25">
                <a:latin typeface="Tahoma"/>
                <a:cs typeface="Tahoma"/>
              </a:rPr>
              <a:t> </a:t>
            </a:r>
            <a:r>
              <a:rPr dirty="0" spc="-35">
                <a:latin typeface="Tahoma"/>
                <a:cs typeface="Tahoma"/>
              </a:rPr>
              <a:t>No.</a:t>
            </a:r>
            <a:r>
              <a:rPr dirty="0" spc="-180">
                <a:latin typeface="Tahoma"/>
                <a:cs typeface="Tahoma"/>
              </a:rPr>
              <a:t> </a:t>
            </a:r>
            <a:r>
              <a:rPr dirty="0" spc="-95">
                <a:latin typeface="Tahoma"/>
                <a:cs typeface="Tahoma"/>
              </a:rPr>
              <a:t>13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83235" y="917194"/>
            <a:ext cx="8072120" cy="2235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13.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Submit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recommendation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 </a:t>
            </a:r>
            <a:r>
              <a:rPr dirty="0" sz="1800" spc="-10">
                <a:latin typeface="Calibri"/>
                <a:cs typeface="Calibri"/>
              </a:rPr>
              <a:t>SCZMA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 b="1">
                <a:solidFill>
                  <a:srgbClr val="0000CC"/>
                </a:solidFill>
                <a:latin typeface="Calibri"/>
                <a:cs typeface="Calibri"/>
              </a:rPr>
              <a:t>Response: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tabLst>
                <a:tab pos="1829435" algn="l"/>
                <a:tab pos="2447925" algn="l"/>
                <a:tab pos="2929255" algn="l"/>
                <a:tab pos="4287520" algn="l"/>
                <a:tab pos="5130165" algn="l"/>
                <a:tab pos="5758815" algn="l"/>
                <a:tab pos="7179309" algn="l"/>
              </a:tabLst>
            </a:pP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Recommendation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	</a:t>
            </a:r>
            <a:r>
              <a:rPr dirty="0" sz="1800" spc="-20">
                <a:solidFill>
                  <a:srgbClr val="0000CC"/>
                </a:solidFill>
                <a:latin typeface="Calibri"/>
                <a:cs typeface="Calibri"/>
              </a:rPr>
              <a:t>from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	</a:t>
            </a:r>
            <a:r>
              <a:rPr dirty="0" sz="1800" spc="-25">
                <a:solidFill>
                  <a:srgbClr val="0000CC"/>
                </a:solidFill>
                <a:latin typeface="Calibri"/>
                <a:cs typeface="Calibri"/>
              </a:rPr>
              <a:t>the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	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Maharashtra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	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Coastal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	</a:t>
            </a:r>
            <a:r>
              <a:rPr dirty="0" sz="1800" spc="-20">
                <a:solidFill>
                  <a:srgbClr val="0000CC"/>
                </a:solidFill>
                <a:latin typeface="Calibri"/>
                <a:cs typeface="Calibri"/>
              </a:rPr>
              <a:t>Zone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	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Management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	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Authority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(MCZMA)</a:t>
            </a:r>
            <a:r>
              <a:rPr dirty="0" sz="1800" spc="-6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00CC"/>
                </a:solidFill>
                <a:latin typeface="Calibri"/>
                <a:cs typeface="Calibri"/>
              </a:rPr>
              <a:t>submitted.</a:t>
            </a:r>
            <a:r>
              <a:rPr dirty="0" sz="1800" spc="-3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00CC"/>
                </a:solidFill>
                <a:latin typeface="Calibri"/>
                <a:cs typeface="Calibri"/>
              </a:rPr>
              <a:t>Excerpts</a:t>
            </a:r>
            <a:r>
              <a:rPr dirty="0" sz="1800" spc="-3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from</a:t>
            </a:r>
            <a:r>
              <a:rPr dirty="0" sz="1800" spc="-3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minutes</a:t>
            </a:r>
            <a:r>
              <a:rPr dirty="0" sz="1800" spc="-6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of</a:t>
            </a:r>
            <a:r>
              <a:rPr dirty="0" sz="1800" spc="-4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the</a:t>
            </a:r>
            <a:r>
              <a:rPr dirty="0" sz="1800" spc="-4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meeting</a:t>
            </a:r>
            <a:r>
              <a:rPr dirty="0" sz="1800" spc="-6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of</a:t>
            </a:r>
            <a:r>
              <a:rPr dirty="0" sz="1800" spc="-4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the</a:t>
            </a:r>
            <a:r>
              <a:rPr dirty="0" sz="1800" spc="-4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MCZMA</a:t>
            </a:r>
            <a:r>
              <a:rPr dirty="0" sz="1800" spc="7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below: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00">
              <a:latin typeface="Calibri"/>
              <a:cs typeface="Calibri"/>
            </a:endParaRPr>
          </a:p>
          <a:p>
            <a:pPr marL="12700" marR="318770">
              <a:lnSpc>
                <a:spcPct val="100000"/>
              </a:lnSpc>
            </a:pPr>
            <a:r>
              <a:rPr dirty="0" sz="1800" spc="-70" i="1">
                <a:solidFill>
                  <a:srgbClr val="0000CC"/>
                </a:solidFill>
                <a:latin typeface="Calibri"/>
                <a:cs typeface="Calibri"/>
              </a:rPr>
              <a:t>“After</a:t>
            </a:r>
            <a:r>
              <a:rPr dirty="0" sz="1800" spc="-45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0000CC"/>
                </a:solidFill>
                <a:latin typeface="Calibri"/>
                <a:cs typeface="Calibri"/>
              </a:rPr>
              <a:t>detailed</a:t>
            </a:r>
            <a:r>
              <a:rPr dirty="0" sz="1800" spc="-30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0000CC"/>
                </a:solidFill>
                <a:latin typeface="Calibri"/>
                <a:cs typeface="Calibri"/>
              </a:rPr>
              <a:t>discussion</a:t>
            </a:r>
            <a:r>
              <a:rPr dirty="0" sz="1800" spc="-40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00CC"/>
                </a:solidFill>
                <a:latin typeface="Calibri"/>
                <a:cs typeface="Calibri"/>
              </a:rPr>
              <a:t>the</a:t>
            </a:r>
            <a:r>
              <a:rPr dirty="0" sz="1800" spc="-35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00CC"/>
                </a:solidFill>
                <a:latin typeface="Calibri"/>
                <a:cs typeface="Calibri"/>
              </a:rPr>
              <a:t>Authority</a:t>
            </a:r>
            <a:r>
              <a:rPr dirty="0" sz="1800" spc="-60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0000CC"/>
                </a:solidFill>
                <a:latin typeface="Calibri"/>
                <a:cs typeface="Calibri"/>
              </a:rPr>
              <a:t>decided</a:t>
            </a:r>
            <a:r>
              <a:rPr dirty="0" sz="1800" spc="-45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00CC"/>
                </a:solidFill>
                <a:latin typeface="Calibri"/>
                <a:cs typeface="Calibri"/>
              </a:rPr>
              <a:t>to</a:t>
            </a:r>
            <a:r>
              <a:rPr dirty="0" sz="1800" spc="-55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0000CC"/>
                </a:solidFill>
                <a:latin typeface="Calibri"/>
                <a:cs typeface="Calibri"/>
              </a:rPr>
              <a:t>recommend</a:t>
            </a:r>
            <a:r>
              <a:rPr dirty="0" sz="1800" spc="-65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00CC"/>
                </a:solidFill>
                <a:latin typeface="Calibri"/>
                <a:cs typeface="Calibri"/>
              </a:rPr>
              <a:t>the</a:t>
            </a:r>
            <a:r>
              <a:rPr dirty="0" sz="1800" spc="-35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00CC"/>
                </a:solidFill>
                <a:latin typeface="Calibri"/>
                <a:cs typeface="Calibri"/>
              </a:rPr>
              <a:t>proposal</a:t>
            </a:r>
            <a:r>
              <a:rPr dirty="0" sz="1800" spc="-55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00CC"/>
                </a:solidFill>
                <a:latin typeface="Calibri"/>
                <a:cs typeface="Calibri"/>
              </a:rPr>
              <a:t>to</a:t>
            </a:r>
            <a:r>
              <a:rPr dirty="0" sz="1800" spc="-45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20" i="1">
                <a:solidFill>
                  <a:srgbClr val="0000CC"/>
                </a:solidFill>
                <a:latin typeface="Calibri"/>
                <a:cs typeface="Calibri"/>
              </a:rPr>
              <a:t>MoEF </a:t>
            </a:r>
            <a:r>
              <a:rPr dirty="0" sz="1800" i="1">
                <a:solidFill>
                  <a:srgbClr val="0000CC"/>
                </a:solidFill>
                <a:latin typeface="Calibri"/>
                <a:cs typeface="Calibri"/>
              </a:rPr>
              <a:t>subject</a:t>
            </a:r>
            <a:r>
              <a:rPr dirty="0" sz="1800" spc="-95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00CC"/>
                </a:solidFill>
                <a:latin typeface="Calibri"/>
                <a:cs typeface="Calibri"/>
              </a:rPr>
              <a:t>to</a:t>
            </a:r>
            <a:r>
              <a:rPr dirty="0" sz="1800" spc="-85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0000CC"/>
                </a:solidFill>
                <a:latin typeface="Calibri"/>
                <a:cs typeface="Calibri"/>
              </a:rPr>
              <a:t>compliance</a:t>
            </a:r>
            <a:r>
              <a:rPr dirty="0" sz="1800" spc="-35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00CC"/>
                </a:solidFill>
                <a:latin typeface="Calibri"/>
                <a:cs typeface="Calibri"/>
              </a:rPr>
              <a:t>of</a:t>
            </a:r>
            <a:r>
              <a:rPr dirty="0" sz="1800" spc="-70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0000CC"/>
                </a:solidFill>
                <a:latin typeface="Calibri"/>
                <a:cs typeface="Calibri"/>
              </a:rPr>
              <a:t>following</a:t>
            </a:r>
            <a:r>
              <a:rPr dirty="0" sz="1800" spc="60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0000CC"/>
                </a:solidFill>
                <a:latin typeface="Calibri"/>
                <a:cs typeface="Calibri"/>
              </a:rPr>
              <a:t>conditions: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974339" y="6340551"/>
            <a:ext cx="26663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28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368300" y="825500"/>
          <a:ext cx="8318500" cy="5332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9775"/>
                <a:gridCol w="4746625"/>
                <a:gridCol w="2743200"/>
              </a:tblGrid>
              <a:tr h="550545">
                <a:tc>
                  <a:txBody>
                    <a:bodyPr/>
                    <a:lstStyle/>
                    <a:p>
                      <a:pPr marL="85090">
                        <a:lnSpc>
                          <a:spcPts val="1820"/>
                        </a:lnSpc>
                      </a:pPr>
                      <a:r>
                        <a:rPr dirty="0" sz="1600" spc="-6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Sr.</a:t>
                      </a:r>
                      <a:r>
                        <a:rPr dirty="0" sz="1600" spc="-9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ts val="2039"/>
                        </a:lnSpc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Condition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2039"/>
                        </a:lnSpc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Compliance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</a:tr>
              <a:tr h="1647825">
                <a:tc>
                  <a:txBody>
                    <a:bodyPr/>
                    <a:lstStyle/>
                    <a:p>
                      <a:pPr marL="85090">
                        <a:lnSpc>
                          <a:spcPts val="1820"/>
                        </a:lnSpc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1.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5090">
                        <a:lnSpc>
                          <a:spcPts val="182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Prior</a:t>
                      </a:r>
                      <a:r>
                        <a:rPr dirty="0" sz="1600" spc="2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permission</a:t>
                      </a:r>
                      <a:r>
                        <a:rPr dirty="0" sz="1600" spc="2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600" spc="2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High</a:t>
                      </a:r>
                      <a:r>
                        <a:rPr dirty="0" sz="1600" spc="2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Court</a:t>
                      </a:r>
                      <a:r>
                        <a:rPr dirty="0" sz="1600" spc="2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should</a:t>
                      </a:r>
                      <a:r>
                        <a:rPr dirty="0" sz="1600" spc="2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be</a:t>
                      </a:r>
                      <a:r>
                        <a:rPr dirty="0" sz="1600" spc="2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obtained</a:t>
                      </a:r>
                      <a:r>
                        <a:rPr dirty="0" sz="1600" spc="2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if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just" marL="85090" marR="66040">
                        <a:lnSpc>
                          <a:spcPct val="10000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mangroves</a:t>
                      </a:r>
                      <a:r>
                        <a:rPr dirty="0" sz="1600" spc="75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destruction</a:t>
                      </a:r>
                      <a:r>
                        <a:rPr dirty="0" sz="1600" spc="75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1600" spc="80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involved</a:t>
                      </a:r>
                      <a:r>
                        <a:rPr dirty="0" sz="1600" spc="80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600" spc="75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600" spc="85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proposed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activity.</a:t>
                      </a:r>
                      <a:r>
                        <a:rPr dirty="0" sz="1600" spc="155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If</a:t>
                      </a:r>
                      <a:r>
                        <a:rPr dirty="0" sz="1600" spc="160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mangroves</a:t>
                      </a:r>
                      <a:r>
                        <a:rPr dirty="0" sz="1600" spc="150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destruction</a:t>
                      </a:r>
                      <a:r>
                        <a:rPr dirty="0" sz="1600" spc="160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1600" spc="160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involved,</a:t>
                      </a:r>
                      <a:r>
                        <a:rPr dirty="0" sz="1600" spc="155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project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proponent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should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submit</a:t>
                      </a:r>
                      <a:r>
                        <a:rPr dirty="0" sz="16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quantitative</a:t>
                      </a:r>
                      <a:r>
                        <a:rPr dirty="0" sz="16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details</a:t>
                      </a:r>
                      <a:r>
                        <a:rPr dirty="0" sz="1600" spc="25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600" spc="2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mangroves</a:t>
                      </a:r>
                      <a:r>
                        <a:rPr dirty="0" sz="1600" spc="2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affected</a:t>
                      </a:r>
                      <a:r>
                        <a:rPr dirty="0" sz="1600" spc="2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by</a:t>
                      </a:r>
                      <a:r>
                        <a:rPr dirty="0" sz="1600" spc="2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600" spc="229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proposed</a:t>
                      </a:r>
                      <a:r>
                        <a:rPr dirty="0" sz="1600" spc="2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activity</a:t>
                      </a:r>
                      <a:r>
                        <a:rPr dirty="0" sz="1600" spc="229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plan</a:t>
                      </a:r>
                      <a:r>
                        <a:rPr dirty="0" sz="16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6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compensatory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plantation</a:t>
                      </a:r>
                      <a:r>
                        <a:rPr dirty="0" sz="16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 mangroves.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82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 destruction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mangroves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1600" spc="-1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involved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47825">
                <a:tc>
                  <a:txBody>
                    <a:bodyPr/>
                    <a:lstStyle/>
                    <a:p>
                      <a:pPr marL="85090">
                        <a:lnSpc>
                          <a:spcPts val="1825"/>
                        </a:lnSpc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2.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825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waste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generated</a:t>
                      </a:r>
                      <a:r>
                        <a:rPr dirty="0" sz="16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due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proposed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activity</a:t>
                      </a:r>
                      <a:r>
                        <a:rPr dirty="0" sz="16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should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not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be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disposed</a:t>
                      </a:r>
                      <a:r>
                        <a:rPr dirty="0" sz="16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off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CRZ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area.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5725">
                        <a:lnSpc>
                          <a:spcPts val="1825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Onsite</a:t>
                      </a:r>
                      <a:r>
                        <a:rPr dirty="0" sz="1600" spc="360">
                          <a:latin typeface="Calibri"/>
                          <a:cs typeface="Calibri"/>
                        </a:rPr>
                        <a:t>  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Sewage</a:t>
                      </a:r>
                      <a:r>
                        <a:rPr dirty="0" sz="1600" spc="365">
                          <a:latin typeface="Calibri"/>
                          <a:cs typeface="Calibri"/>
                        </a:rPr>
                        <a:t>  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Treatment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just" marL="85725">
                        <a:lnSpc>
                          <a:spcPct val="10000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Plant</a:t>
                      </a:r>
                      <a:r>
                        <a:rPr dirty="0" sz="1600" spc="1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(STP)</a:t>
                      </a:r>
                      <a:r>
                        <a:rPr dirty="0" sz="1600" spc="1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600" spc="1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50</a:t>
                      </a:r>
                      <a:r>
                        <a:rPr dirty="0" sz="1600" spc="1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cmd</a:t>
                      </a:r>
                      <a:r>
                        <a:rPr dirty="0" sz="1600" spc="1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capacity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just" marL="85725">
                        <a:lnSpc>
                          <a:spcPct val="10000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will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be</a:t>
                      </a:r>
                      <a:r>
                        <a:rPr dirty="0" sz="16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installed.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just" marL="85725" marR="67945">
                        <a:lnSpc>
                          <a:spcPct val="10000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Sewage</a:t>
                      </a:r>
                      <a:r>
                        <a:rPr dirty="0" sz="1600" spc="495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will</a:t>
                      </a:r>
                      <a:r>
                        <a:rPr dirty="0" sz="1600" spc="210">
                          <a:latin typeface="Calibri"/>
                          <a:cs typeface="Calibri"/>
                        </a:rPr>
                        <a:t>  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be</a:t>
                      </a:r>
                      <a:r>
                        <a:rPr dirty="0" sz="1600" spc="215">
                          <a:latin typeface="Calibri"/>
                          <a:cs typeface="Calibri"/>
                        </a:rPr>
                        <a:t>  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used</a:t>
                      </a:r>
                      <a:r>
                        <a:rPr dirty="0" sz="1600" spc="210">
                          <a:latin typeface="Calibri"/>
                          <a:cs typeface="Calibri"/>
                        </a:rPr>
                        <a:t>  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as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manure</a:t>
                      </a:r>
                      <a:r>
                        <a:rPr dirty="0" sz="1600" spc="409">
                          <a:latin typeface="Calibri"/>
                          <a:cs typeface="Calibri"/>
                        </a:rPr>
                        <a:t>  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600" spc="415">
                          <a:latin typeface="Calibri"/>
                          <a:cs typeface="Calibri"/>
                        </a:rPr>
                        <a:t>  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green</a:t>
                      </a:r>
                      <a:r>
                        <a:rPr dirty="0" sz="1600" spc="409">
                          <a:latin typeface="Calibri"/>
                          <a:cs typeface="Calibri"/>
                        </a:rPr>
                        <a:t>  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belt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development.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72490">
                <a:tc>
                  <a:txBody>
                    <a:bodyPr/>
                    <a:lstStyle/>
                    <a:p>
                      <a:pPr marL="85090">
                        <a:lnSpc>
                          <a:spcPts val="1830"/>
                        </a:lnSpc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3.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83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chemical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products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should</a:t>
                      </a:r>
                      <a:r>
                        <a:rPr dirty="0" sz="16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be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stored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CRZ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area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85090" marR="255904">
                        <a:lnSpc>
                          <a:spcPct val="100000"/>
                        </a:lnSpc>
                      </a:pPr>
                      <a:r>
                        <a:rPr dirty="0" sz="1600" spc="-20">
                          <a:latin typeface="Calibri"/>
                          <a:cs typeface="Calibri"/>
                        </a:rPr>
                        <a:t>except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those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permissible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as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per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Annexure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II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CRZ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 Notification</a:t>
                      </a:r>
                      <a:r>
                        <a:rPr dirty="0" sz="1600" spc="-1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2011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830"/>
                        </a:lnSpc>
                        <a:tabLst>
                          <a:tab pos="782320" algn="l"/>
                          <a:tab pos="1727200" algn="l"/>
                        </a:tabLst>
                      </a:pPr>
                      <a:r>
                        <a:rPr dirty="0" sz="1600" spc="-20">
                          <a:latin typeface="Calibri"/>
                          <a:cs typeface="Calibri"/>
                        </a:rPr>
                        <a:t>Only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cargoes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permissible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85725" marR="66675">
                        <a:lnSpc>
                          <a:spcPct val="100000"/>
                        </a:lnSpc>
                        <a:tabLst>
                          <a:tab pos="712470" algn="l"/>
                          <a:tab pos="1162050" algn="l"/>
                          <a:tab pos="2253615" algn="l"/>
                        </a:tabLst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under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CRZ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Notification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2011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will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be</a:t>
                      </a:r>
                      <a:r>
                        <a:rPr dirty="0" sz="16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handled.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13410">
                <a:tc>
                  <a:txBody>
                    <a:bodyPr/>
                    <a:lstStyle/>
                    <a:p>
                      <a:pPr marL="85090">
                        <a:lnSpc>
                          <a:spcPts val="1830"/>
                        </a:lnSpc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4.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830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Construction</a:t>
                      </a:r>
                      <a:r>
                        <a:rPr dirty="0" sz="16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stilt</a:t>
                      </a:r>
                      <a:r>
                        <a:rPr dirty="0" sz="16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only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without</a:t>
                      </a:r>
                      <a:r>
                        <a:rPr dirty="0" sz="16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affecting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the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Mangroves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Tidal</a:t>
                      </a:r>
                      <a:r>
                        <a:rPr dirty="0" sz="16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flow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Mangroves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area.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830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Layout</a:t>
                      </a:r>
                      <a:r>
                        <a:rPr dirty="0" sz="16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plan</a:t>
                      </a:r>
                      <a:r>
                        <a:rPr dirty="0" sz="16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based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this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requirement.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9314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dirty="0" spc="-220">
                <a:latin typeface="Tahoma"/>
                <a:cs typeface="Tahoma"/>
              </a:rPr>
              <a:t>ToR</a:t>
            </a:r>
            <a:r>
              <a:rPr dirty="0" spc="-35">
                <a:latin typeface="Tahoma"/>
                <a:cs typeface="Tahoma"/>
              </a:rPr>
              <a:t> </a:t>
            </a:r>
            <a:r>
              <a:rPr dirty="0" spc="-120">
                <a:latin typeface="Tahoma"/>
                <a:cs typeface="Tahoma"/>
              </a:rPr>
              <a:t>Point</a:t>
            </a:r>
            <a:r>
              <a:rPr dirty="0" spc="-45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No.</a:t>
            </a:r>
            <a:r>
              <a:rPr dirty="0" spc="-65">
                <a:latin typeface="Tahoma"/>
                <a:cs typeface="Tahoma"/>
              </a:rPr>
              <a:t> </a:t>
            </a:r>
            <a:r>
              <a:rPr dirty="0" spc="-95">
                <a:latin typeface="Tahoma"/>
                <a:cs typeface="Tahoma"/>
              </a:rPr>
              <a:t>13…..</a:t>
            </a:r>
            <a:r>
              <a:rPr dirty="0" spc="-155">
                <a:latin typeface="Tahoma"/>
                <a:cs typeface="Tahoma"/>
              </a:rPr>
              <a:t> </a:t>
            </a:r>
            <a:r>
              <a:rPr dirty="0" spc="-10">
                <a:latin typeface="Tahoma"/>
                <a:cs typeface="Tahoma"/>
              </a:rPr>
              <a:t>Cont.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28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035" y="1389634"/>
            <a:ext cx="214503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none" sz="2800" spc="320">
                <a:solidFill>
                  <a:srgbClr val="FF0000"/>
                </a:solidFill>
                <a:latin typeface="Trebuchet MS"/>
                <a:cs typeface="Trebuchet MS"/>
              </a:rPr>
              <a:t>SECTION</a:t>
            </a:r>
            <a:r>
              <a:rPr dirty="0" u="none" sz="2800" spc="-85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u="none" sz="2800" spc="-110">
                <a:solidFill>
                  <a:srgbClr val="FF0000"/>
                </a:solidFill>
                <a:latin typeface="Trebuchet MS"/>
                <a:cs typeface="Trebuchet MS"/>
              </a:rPr>
              <a:t>-</a:t>
            </a:r>
            <a:r>
              <a:rPr dirty="0" u="none" sz="2800" spc="-135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u="none" sz="2800" spc="105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88035" y="2128520"/>
            <a:ext cx="3323590" cy="17405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114" b="1">
                <a:solidFill>
                  <a:srgbClr val="FF0000"/>
                </a:solidFill>
                <a:latin typeface="Trebuchet MS"/>
                <a:cs typeface="Trebuchet MS"/>
              </a:rPr>
              <a:t>PROJECT</a:t>
            </a:r>
            <a:r>
              <a:rPr dirty="0" sz="2000" spc="-204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245" b="1">
                <a:solidFill>
                  <a:srgbClr val="FF0000"/>
                </a:solidFill>
                <a:latin typeface="Trebuchet MS"/>
                <a:cs typeface="Trebuchet MS"/>
              </a:rPr>
              <a:t>BACKGROUND</a:t>
            </a:r>
            <a:endParaRPr sz="2000">
              <a:latin typeface="Trebuchet MS"/>
              <a:cs typeface="Trebuchet MS"/>
            </a:endParaRPr>
          </a:p>
          <a:p>
            <a:pPr marL="757555" indent="-287655">
              <a:lnSpc>
                <a:spcPct val="100000"/>
              </a:lnSpc>
              <a:spcBef>
                <a:spcPts val="1375"/>
              </a:spcBef>
              <a:buFont typeface="Arial MT"/>
              <a:buChar char="•"/>
              <a:tabLst>
                <a:tab pos="757555" algn="l"/>
              </a:tabLst>
            </a:pPr>
            <a:r>
              <a:rPr dirty="0" sz="1600" spc="75" b="1">
                <a:latin typeface="Trebuchet MS"/>
                <a:cs typeface="Trebuchet MS"/>
              </a:rPr>
              <a:t>PROJECT</a:t>
            </a:r>
            <a:r>
              <a:rPr dirty="0" sz="1600" spc="30" b="1">
                <a:latin typeface="Trebuchet MS"/>
                <a:cs typeface="Trebuchet MS"/>
              </a:rPr>
              <a:t> </a:t>
            </a:r>
            <a:r>
              <a:rPr dirty="0" sz="1600" spc="180" b="1">
                <a:latin typeface="Trebuchet MS"/>
                <a:cs typeface="Trebuchet MS"/>
              </a:rPr>
              <a:t>BACKGROUND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Font typeface="Arial MT"/>
              <a:buChar char="•"/>
            </a:pPr>
            <a:endParaRPr sz="1600">
              <a:latin typeface="Trebuchet MS"/>
              <a:cs typeface="Trebuchet MS"/>
            </a:endParaRPr>
          </a:p>
          <a:p>
            <a:pPr marL="757555" indent="-287655">
              <a:lnSpc>
                <a:spcPct val="100000"/>
              </a:lnSpc>
              <a:buFont typeface="Arial MT"/>
              <a:buChar char="•"/>
              <a:tabLst>
                <a:tab pos="757555" algn="l"/>
              </a:tabLst>
            </a:pPr>
            <a:r>
              <a:rPr dirty="0" sz="1600" spc="155" b="1">
                <a:latin typeface="Trebuchet MS"/>
                <a:cs typeface="Trebuchet MS"/>
              </a:rPr>
              <a:t>CURRENT</a:t>
            </a:r>
            <a:r>
              <a:rPr dirty="0" sz="1600" spc="5" b="1">
                <a:latin typeface="Trebuchet MS"/>
                <a:cs typeface="Trebuchet MS"/>
              </a:rPr>
              <a:t> </a:t>
            </a:r>
            <a:r>
              <a:rPr dirty="0" sz="1600" spc="90" b="1">
                <a:latin typeface="Trebuchet MS"/>
                <a:cs typeface="Trebuchet MS"/>
              </a:rPr>
              <a:t>STATUS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25"/>
              </a:spcBef>
              <a:buFont typeface="Arial MT"/>
              <a:buChar char="•"/>
            </a:pPr>
            <a:endParaRPr sz="1600">
              <a:latin typeface="Trebuchet MS"/>
              <a:cs typeface="Trebuchet MS"/>
            </a:endParaRPr>
          </a:p>
          <a:p>
            <a:pPr marL="757555" indent="-287655">
              <a:lnSpc>
                <a:spcPct val="100000"/>
              </a:lnSpc>
              <a:buFont typeface="Arial MT"/>
              <a:buChar char="•"/>
              <a:tabLst>
                <a:tab pos="757555" algn="l"/>
              </a:tabLst>
            </a:pPr>
            <a:r>
              <a:rPr dirty="0" sz="1600" spc="140" b="1">
                <a:latin typeface="Trebuchet MS"/>
                <a:cs typeface="Trebuchet MS"/>
              </a:rPr>
              <a:t>STUDIES</a:t>
            </a:r>
            <a:r>
              <a:rPr dirty="0" sz="1600" spc="-20" b="1">
                <a:latin typeface="Trebuchet MS"/>
                <a:cs typeface="Trebuchet MS"/>
              </a:rPr>
              <a:t> </a:t>
            </a:r>
            <a:r>
              <a:rPr dirty="0" sz="1600" spc="200" b="1">
                <a:latin typeface="Trebuchet MS"/>
                <a:cs typeface="Trebuchet MS"/>
              </a:rPr>
              <a:t>CONDUCTED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974339" y="6375298"/>
            <a:ext cx="266636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dirty="0" spc="-50" b="0">
                <a:solidFill>
                  <a:srgbClr val="898989"/>
                </a:solidFill>
                <a:latin typeface="Calibri"/>
                <a:cs typeface="Calibri"/>
              </a:rPr>
              <a:t>2</a:t>
            </a:fld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330" y="81534"/>
            <a:ext cx="177609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10">
                <a:latin typeface="Tahoma"/>
                <a:cs typeface="Tahoma"/>
              </a:rPr>
              <a:t>PROJECT</a:t>
            </a:r>
            <a:r>
              <a:rPr dirty="0" spc="-125">
                <a:latin typeface="Tahoma"/>
                <a:cs typeface="Tahoma"/>
              </a:rPr>
              <a:t> </a:t>
            </a:r>
            <a:r>
              <a:rPr dirty="0" spc="-90">
                <a:latin typeface="Tahoma"/>
                <a:cs typeface="Tahoma"/>
              </a:rPr>
              <a:t>PLAN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21208" y="673595"/>
            <a:ext cx="7650480" cy="5417820"/>
            <a:chOff x="521208" y="673595"/>
            <a:chExt cx="7650480" cy="541782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" y="685800"/>
              <a:ext cx="7626096" cy="539191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527304" y="679691"/>
              <a:ext cx="7638415" cy="5405755"/>
            </a:xfrm>
            <a:custGeom>
              <a:avLst/>
              <a:gdLst/>
              <a:ahLst/>
              <a:cxnLst/>
              <a:rect l="l" t="t" r="r" b="b"/>
              <a:pathLst>
                <a:path w="7638415" h="5405755">
                  <a:moveTo>
                    <a:pt x="0" y="5405374"/>
                  </a:moveTo>
                  <a:lnTo>
                    <a:pt x="7637907" y="5405374"/>
                  </a:lnTo>
                  <a:lnTo>
                    <a:pt x="7637907" y="0"/>
                  </a:lnTo>
                  <a:lnTo>
                    <a:pt x="0" y="0"/>
                  </a:lnTo>
                  <a:lnTo>
                    <a:pt x="0" y="540537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2974339" y="6340551"/>
            <a:ext cx="26663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28</a:t>
            </a:fld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330" y="81534"/>
            <a:ext cx="193865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20">
                <a:latin typeface="Tahoma"/>
                <a:cs typeface="Tahoma"/>
              </a:rPr>
              <a:t>ToR</a:t>
            </a:r>
            <a:r>
              <a:rPr dirty="0" spc="-20">
                <a:latin typeface="Tahoma"/>
                <a:cs typeface="Tahoma"/>
              </a:rPr>
              <a:t> </a:t>
            </a:r>
            <a:r>
              <a:rPr dirty="0" spc="-120">
                <a:latin typeface="Tahoma"/>
                <a:cs typeface="Tahoma"/>
              </a:rPr>
              <a:t>Point</a:t>
            </a:r>
            <a:r>
              <a:rPr dirty="0" spc="-25">
                <a:latin typeface="Tahoma"/>
                <a:cs typeface="Tahoma"/>
              </a:rPr>
              <a:t> </a:t>
            </a:r>
            <a:r>
              <a:rPr dirty="0" spc="-35">
                <a:latin typeface="Tahoma"/>
                <a:cs typeface="Tahoma"/>
              </a:rPr>
              <a:t>No.</a:t>
            </a:r>
            <a:r>
              <a:rPr dirty="0" spc="-180">
                <a:latin typeface="Tahoma"/>
                <a:cs typeface="Tahoma"/>
              </a:rPr>
              <a:t> </a:t>
            </a:r>
            <a:r>
              <a:rPr dirty="0" spc="-95">
                <a:latin typeface="Tahoma"/>
                <a:cs typeface="Tahoma"/>
              </a:rPr>
              <a:t>14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987675" y="6402628"/>
            <a:ext cx="26409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40"/>
              </a:lnSpc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0">
                <a:latin typeface="Calibri"/>
                <a:cs typeface="Calibri"/>
              </a:rPr>
              <a:t> 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520700" y="1890395"/>
          <a:ext cx="7785100" cy="3961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1075"/>
                <a:gridCol w="2037714"/>
                <a:gridCol w="2566035"/>
                <a:gridCol w="2113279"/>
              </a:tblGrid>
              <a:tr h="1163955">
                <a:tc>
                  <a:txBody>
                    <a:bodyPr/>
                    <a:lstStyle/>
                    <a:p>
                      <a:pPr algn="ctr" marL="52069">
                        <a:lnSpc>
                          <a:spcPts val="1895"/>
                        </a:lnSpc>
                      </a:pPr>
                      <a:r>
                        <a:rPr dirty="0" sz="1600" spc="-150" b="1">
                          <a:latin typeface="Tahoma"/>
                          <a:cs typeface="Tahoma"/>
                        </a:rPr>
                        <a:t>Sr.</a:t>
                      </a:r>
                      <a:r>
                        <a:rPr dirty="0" sz="1600" spc="-9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25" b="1">
                          <a:latin typeface="Tahoma"/>
                          <a:cs typeface="Tahoma"/>
                        </a:rPr>
                        <a:t>No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95"/>
                        </a:lnSpc>
                      </a:pPr>
                      <a:r>
                        <a:rPr dirty="0" sz="1600" spc="-10" b="1">
                          <a:latin typeface="Tahoma"/>
                          <a:cs typeface="Tahoma"/>
                        </a:rPr>
                        <a:t>Items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61645" marR="448945">
                        <a:lnSpc>
                          <a:spcPts val="1920"/>
                        </a:lnSpc>
                        <a:spcBef>
                          <a:spcPts val="40"/>
                        </a:spcBef>
                      </a:pPr>
                      <a:r>
                        <a:rPr dirty="0" sz="1600" spc="-10" b="1">
                          <a:latin typeface="Tahoma"/>
                          <a:cs typeface="Tahoma"/>
                        </a:rPr>
                        <a:t>Cost</a:t>
                      </a:r>
                      <a:r>
                        <a:rPr dirty="0" sz="1600" spc="-7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185" b="1">
                          <a:latin typeface="Tahoma"/>
                          <a:cs typeface="Tahoma"/>
                        </a:rPr>
                        <a:t>(INR)</a:t>
                      </a:r>
                      <a:r>
                        <a:rPr dirty="0" sz="1600" spc="-65" b="1">
                          <a:latin typeface="Tahoma"/>
                          <a:cs typeface="Tahoma"/>
                        </a:rPr>
                        <a:t> during </a:t>
                      </a:r>
                      <a:r>
                        <a:rPr dirty="0" sz="1600" spc="-10" b="1">
                          <a:latin typeface="Tahoma"/>
                          <a:cs typeface="Tahoma"/>
                        </a:rPr>
                        <a:t>Construction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600" spc="-105" b="1">
                          <a:latin typeface="Tahoma"/>
                          <a:cs typeface="Tahoma"/>
                        </a:rPr>
                        <a:t>(in</a:t>
                      </a:r>
                      <a:r>
                        <a:rPr dirty="0" sz="1600" spc="-9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10" b="1">
                          <a:latin typeface="Tahoma"/>
                          <a:cs typeface="Tahoma"/>
                        </a:rPr>
                        <a:t>Lakhs)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02565" marR="186055" indent="1270">
                        <a:lnSpc>
                          <a:spcPts val="1920"/>
                        </a:lnSpc>
                        <a:spcBef>
                          <a:spcPts val="40"/>
                        </a:spcBef>
                      </a:pPr>
                      <a:r>
                        <a:rPr dirty="0" sz="1600" spc="-10" b="1">
                          <a:latin typeface="Tahoma"/>
                          <a:cs typeface="Tahoma"/>
                        </a:rPr>
                        <a:t>Cost</a:t>
                      </a:r>
                      <a:r>
                        <a:rPr dirty="0" sz="1600" spc="-7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185" b="1">
                          <a:latin typeface="Tahoma"/>
                          <a:cs typeface="Tahoma"/>
                        </a:rPr>
                        <a:t>(INR)</a:t>
                      </a:r>
                      <a:r>
                        <a:rPr dirty="0" sz="1600" spc="-2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10" b="1">
                          <a:latin typeface="Tahoma"/>
                          <a:cs typeface="Tahoma"/>
                        </a:rPr>
                        <a:t>during </a:t>
                      </a:r>
                      <a:r>
                        <a:rPr dirty="0" sz="1600" spc="-100" b="1">
                          <a:latin typeface="Tahoma"/>
                          <a:cs typeface="Tahoma"/>
                        </a:rPr>
                        <a:t>Post-</a:t>
                      </a:r>
                      <a:r>
                        <a:rPr dirty="0" sz="1600" spc="-55" b="1">
                          <a:latin typeface="Tahoma"/>
                          <a:cs typeface="Tahoma"/>
                        </a:rPr>
                        <a:t>Construction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algn="ctr" marL="8255">
                        <a:lnSpc>
                          <a:spcPts val="1860"/>
                        </a:lnSpc>
                      </a:pPr>
                      <a:r>
                        <a:rPr dirty="0" sz="1600" spc="-114" b="1">
                          <a:latin typeface="Tahoma"/>
                          <a:cs typeface="Tahoma"/>
                        </a:rPr>
                        <a:t>Per</a:t>
                      </a:r>
                      <a:r>
                        <a:rPr dirty="0" sz="1600" spc="-6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10" b="1">
                          <a:latin typeface="Tahoma"/>
                          <a:cs typeface="Tahoma"/>
                        </a:rPr>
                        <a:t>annum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600" spc="-105" b="1">
                          <a:latin typeface="Tahoma"/>
                          <a:cs typeface="Tahoma"/>
                        </a:rPr>
                        <a:t>(in</a:t>
                      </a:r>
                      <a:r>
                        <a:rPr dirty="0" sz="1600" spc="-9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10" b="1">
                          <a:latin typeface="Tahoma"/>
                          <a:cs typeface="Tahoma"/>
                        </a:rPr>
                        <a:t>Lakhs)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>
                        <a:lnSpc>
                          <a:spcPts val="1885"/>
                        </a:lnSpc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885"/>
                        </a:lnSpc>
                      </a:pPr>
                      <a:r>
                        <a:rPr dirty="0" sz="1600" spc="-85">
                          <a:latin typeface="Verdana"/>
                          <a:cs typeface="Verdana"/>
                        </a:rPr>
                        <a:t>Air</a:t>
                      </a:r>
                      <a:r>
                        <a:rPr dirty="0" sz="1600" spc="-2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Environment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5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12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ts val="1885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7.5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8485">
                <a:tc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720725">
                        <a:lnSpc>
                          <a:spcPts val="1920"/>
                        </a:lnSpc>
                        <a:spcBef>
                          <a:spcPts val="30"/>
                        </a:spcBef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Water </a:t>
                      </a:r>
                      <a:r>
                        <a:rPr dirty="0" sz="1600" spc="-65">
                          <a:latin typeface="Verdana"/>
                          <a:cs typeface="Verdana"/>
                        </a:rPr>
                        <a:t>Environment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38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889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6.5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ts val="1889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8.5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0380">
                <a:tc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3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889"/>
                        </a:lnSpc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Noise</a:t>
                      </a:r>
                      <a:r>
                        <a:rPr dirty="0" sz="1600" spc="-1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Environment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889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5.5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ts val="1889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3.5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7990">
                <a:tc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889"/>
                        </a:lnSpc>
                      </a:pPr>
                      <a:r>
                        <a:rPr dirty="0" sz="1600" spc="-240">
                          <a:latin typeface="Verdana"/>
                          <a:cs typeface="Verdana"/>
                        </a:rPr>
                        <a:t>STP</a:t>
                      </a:r>
                      <a:r>
                        <a:rPr dirty="0" sz="1600" spc="-10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200">
                          <a:latin typeface="Verdana"/>
                          <a:cs typeface="Verdana"/>
                        </a:rPr>
                        <a:t>-</a:t>
                      </a:r>
                      <a:r>
                        <a:rPr dirty="0" sz="1600" spc="-11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110">
                          <a:latin typeface="Verdana"/>
                          <a:cs typeface="Verdana"/>
                        </a:rPr>
                        <a:t>O</a:t>
                      </a:r>
                      <a:r>
                        <a:rPr dirty="0" sz="1600" spc="-1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>
                          <a:latin typeface="Verdana"/>
                          <a:cs typeface="Verdana"/>
                        </a:rPr>
                        <a:t>&amp;</a:t>
                      </a:r>
                      <a:r>
                        <a:rPr dirty="0" sz="1600" spc="-1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55">
                          <a:latin typeface="Verdana"/>
                          <a:cs typeface="Verdana"/>
                        </a:rPr>
                        <a:t>M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889"/>
                        </a:lnSpc>
                      </a:pPr>
                      <a:r>
                        <a:rPr dirty="0" sz="1600" spc="-220">
                          <a:latin typeface="Verdana"/>
                          <a:cs typeface="Verdana"/>
                        </a:rPr>
                        <a:t>----</a:t>
                      </a:r>
                      <a:r>
                        <a:rPr dirty="0" sz="1600" spc="-50">
                          <a:latin typeface="Verdana"/>
                          <a:cs typeface="Verdana"/>
                        </a:rPr>
                        <a:t>-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ts val="1889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22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2905">
                <a:tc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5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830"/>
                        </a:lnSpc>
                      </a:pPr>
                      <a:r>
                        <a:rPr dirty="0" sz="1600" spc="-20">
                          <a:latin typeface="Calibri"/>
                          <a:cs typeface="Calibri"/>
                        </a:rPr>
                        <a:t>Green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belt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889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7.5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ts val="1889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3.5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889"/>
                        </a:lnSpc>
                      </a:pPr>
                      <a:r>
                        <a:rPr dirty="0" sz="1600" spc="-90">
                          <a:latin typeface="Verdana"/>
                          <a:cs typeface="Verdana"/>
                        </a:rPr>
                        <a:t>Total</a:t>
                      </a:r>
                      <a:r>
                        <a:rPr dirty="0" sz="1600" spc="-11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40">
                          <a:latin typeface="Verdana"/>
                          <a:cs typeface="Verdana"/>
                        </a:rPr>
                        <a:t>EMP</a:t>
                      </a:r>
                      <a:r>
                        <a:rPr dirty="0" sz="160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20">
                          <a:latin typeface="Verdana"/>
                          <a:cs typeface="Verdana"/>
                        </a:rPr>
                        <a:t>Cost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1900"/>
                        </a:lnSpc>
                      </a:pPr>
                      <a:r>
                        <a:rPr dirty="0" sz="1600" spc="-20" b="1">
                          <a:latin typeface="Tahoma"/>
                          <a:cs typeface="Tahoma"/>
                        </a:rPr>
                        <a:t>31.5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080">
                        <a:lnSpc>
                          <a:spcPts val="1900"/>
                        </a:lnSpc>
                      </a:pPr>
                      <a:r>
                        <a:rPr dirty="0" sz="1600" spc="-25" b="1">
                          <a:latin typeface="Tahoma"/>
                          <a:cs typeface="Tahoma"/>
                        </a:rPr>
                        <a:t>55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 descr=""/>
          <p:cNvSpPr/>
          <p:nvPr/>
        </p:nvSpPr>
        <p:spPr>
          <a:xfrm>
            <a:off x="381000" y="5967984"/>
            <a:ext cx="7848600" cy="585470"/>
          </a:xfrm>
          <a:custGeom>
            <a:avLst/>
            <a:gdLst/>
            <a:ahLst/>
            <a:cxnLst/>
            <a:rect l="l" t="t" r="r" b="b"/>
            <a:pathLst>
              <a:path w="7848600" h="585470">
                <a:moveTo>
                  <a:pt x="7848600" y="0"/>
                </a:moveTo>
                <a:lnTo>
                  <a:pt x="0" y="0"/>
                </a:lnTo>
                <a:lnTo>
                  <a:pt x="0" y="585152"/>
                </a:lnTo>
                <a:lnTo>
                  <a:pt x="7848600" y="585152"/>
                </a:lnTo>
                <a:lnTo>
                  <a:pt x="784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498754" y="5996127"/>
            <a:ext cx="761174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 spc="-210" b="1">
                <a:latin typeface="Tahoma"/>
                <a:cs typeface="Tahoma"/>
              </a:rPr>
              <a:t>In</a:t>
            </a:r>
            <a:r>
              <a:rPr dirty="0" sz="1600" spc="-25" b="1">
                <a:latin typeface="Tahoma"/>
                <a:cs typeface="Tahoma"/>
              </a:rPr>
              <a:t> </a:t>
            </a:r>
            <a:r>
              <a:rPr dirty="0" sz="1600" spc="-40" b="1">
                <a:latin typeface="Tahoma"/>
                <a:cs typeface="Tahoma"/>
              </a:rPr>
              <a:t>addition</a:t>
            </a:r>
            <a:r>
              <a:rPr dirty="0" sz="1600" spc="-80" b="1">
                <a:latin typeface="Tahoma"/>
                <a:cs typeface="Tahoma"/>
              </a:rPr>
              <a:t> </a:t>
            </a:r>
            <a:r>
              <a:rPr dirty="0" sz="1600" spc="-85" b="1">
                <a:latin typeface="Tahoma"/>
                <a:cs typeface="Tahoma"/>
              </a:rPr>
              <a:t>to</a:t>
            </a:r>
            <a:r>
              <a:rPr dirty="0" sz="1600" spc="-40" b="1">
                <a:latin typeface="Tahoma"/>
                <a:cs typeface="Tahoma"/>
              </a:rPr>
              <a:t> </a:t>
            </a:r>
            <a:r>
              <a:rPr dirty="0" sz="1600" spc="-114" b="1">
                <a:latin typeface="Tahoma"/>
                <a:cs typeface="Tahoma"/>
              </a:rPr>
              <a:t>this,</a:t>
            </a:r>
            <a:r>
              <a:rPr dirty="0" sz="1600" spc="-55" b="1">
                <a:latin typeface="Tahoma"/>
                <a:cs typeface="Tahoma"/>
              </a:rPr>
              <a:t> </a:t>
            </a:r>
            <a:r>
              <a:rPr dirty="0" sz="1600" spc="-65" b="1">
                <a:latin typeface="Tahoma"/>
                <a:cs typeface="Tahoma"/>
              </a:rPr>
              <a:t>the</a:t>
            </a:r>
            <a:r>
              <a:rPr dirty="0" sz="1600" spc="-55" b="1">
                <a:latin typeface="Tahoma"/>
                <a:cs typeface="Tahoma"/>
              </a:rPr>
              <a:t> </a:t>
            </a:r>
            <a:r>
              <a:rPr dirty="0" sz="1600" b="1">
                <a:latin typeface="Tahoma"/>
                <a:cs typeface="Tahoma"/>
              </a:rPr>
              <a:t>Capital</a:t>
            </a:r>
            <a:r>
              <a:rPr dirty="0" sz="1600" spc="-80" b="1">
                <a:latin typeface="Tahoma"/>
                <a:cs typeface="Tahoma"/>
              </a:rPr>
              <a:t> </a:t>
            </a:r>
            <a:r>
              <a:rPr dirty="0" sz="1600" spc="-10" b="1">
                <a:latin typeface="Tahoma"/>
                <a:cs typeface="Tahoma"/>
              </a:rPr>
              <a:t>Cost</a:t>
            </a:r>
            <a:r>
              <a:rPr dirty="0" sz="1600" spc="-60" b="1">
                <a:latin typeface="Tahoma"/>
                <a:cs typeface="Tahoma"/>
              </a:rPr>
              <a:t> </a:t>
            </a:r>
            <a:r>
              <a:rPr dirty="0" sz="1600" spc="-50" b="1">
                <a:latin typeface="Tahoma"/>
                <a:cs typeface="Tahoma"/>
              </a:rPr>
              <a:t>of</a:t>
            </a:r>
            <a:r>
              <a:rPr dirty="0" sz="1600" spc="-25" b="1">
                <a:latin typeface="Tahoma"/>
                <a:cs typeface="Tahoma"/>
              </a:rPr>
              <a:t> </a:t>
            </a:r>
            <a:r>
              <a:rPr dirty="0" sz="1600" spc="-220" b="1">
                <a:latin typeface="Tahoma"/>
                <a:cs typeface="Tahoma"/>
              </a:rPr>
              <a:t>ETP</a:t>
            </a:r>
            <a:r>
              <a:rPr dirty="0" sz="1600" spc="-30" b="1">
                <a:latin typeface="Tahoma"/>
                <a:cs typeface="Tahoma"/>
              </a:rPr>
              <a:t> </a:t>
            </a:r>
            <a:r>
              <a:rPr dirty="0" sz="1600" spc="-120" b="1">
                <a:latin typeface="Tahoma"/>
                <a:cs typeface="Tahoma"/>
              </a:rPr>
              <a:t>is</a:t>
            </a:r>
            <a:r>
              <a:rPr dirty="0" sz="1600" spc="-35" b="1">
                <a:latin typeface="Tahoma"/>
                <a:cs typeface="Tahoma"/>
              </a:rPr>
              <a:t> </a:t>
            </a:r>
            <a:r>
              <a:rPr dirty="0" sz="1600" spc="-150" b="1">
                <a:latin typeface="Tahoma"/>
                <a:cs typeface="Tahoma"/>
              </a:rPr>
              <a:t>Rs.</a:t>
            </a:r>
            <a:r>
              <a:rPr dirty="0" sz="1600" spc="-25" b="1">
                <a:latin typeface="Tahoma"/>
                <a:cs typeface="Tahoma"/>
              </a:rPr>
              <a:t> </a:t>
            </a:r>
            <a:r>
              <a:rPr dirty="0" sz="1600" spc="-145" b="1">
                <a:latin typeface="Tahoma"/>
                <a:cs typeface="Tahoma"/>
              </a:rPr>
              <a:t>55</a:t>
            </a:r>
            <a:r>
              <a:rPr dirty="0" sz="1600" spc="-20" b="1">
                <a:latin typeface="Tahoma"/>
                <a:cs typeface="Tahoma"/>
              </a:rPr>
              <a:t> </a:t>
            </a:r>
            <a:r>
              <a:rPr dirty="0" sz="1600" spc="-50" b="1">
                <a:latin typeface="Tahoma"/>
                <a:cs typeface="Tahoma"/>
              </a:rPr>
              <a:t>lakhs</a:t>
            </a:r>
            <a:r>
              <a:rPr dirty="0" sz="1600" spc="-40" b="1">
                <a:latin typeface="Tahoma"/>
                <a:cs typeface="Tahoma"/>
              </a:rPr>
              <a:t> </a:t>
            </a:r>
            <a:r>
              <a:rPr dirty="0" sz="1600" b="1">
                <a:latin typeface="Tahoma"/>
                <a:cs typeface="Tahoma"/>
              </a:rPr>
              <a:t>and</a:t>
            </a:r>
            <a:r>
              <a:rPr dirty="0" sz="1600" spc="-35" b="1">
                <a:latin typeface="Tahoma"/>
                <a:cs typeface="Tahoma"/>
              </a:rPr>
              <a:t> </a:t>
            </a:r>
            <a:r>
              <a:rPr dirty="0" sz="1600" spc="-235" b="1">
                <a:latin typeface="Tahoma"/>
                <a:cs typeface="Tahoma"/>
              </a:rPr>
              <a:t>STP</a:t>
            </a:r>
            <a:r>
              <a:rPr dirty="0" sz="1600" spc="-25" b="1">
                <a:latin typeface="Tahoma"/>
                <a:cs typeface="Tahoma"/>
              </a:rPr>
              <a:t> </a:t>
            </a:r>
            <a:r>
              <a:rPr dirty="0" sz="1600" spc="-125" b="1">
                <a:latin typeface="Tahoma"/>
                <a:cs typeface="Tahoma"/>
              </a:rPr>
              <a:t>is</a:t>
            </a:r>
            <a:r>
              <a:rPr dirty="0" sz="1600" spc="-45" b="1">
                <a:latin typeface="Tahoma"/>
                <a:cs typeface="Tahoma"/>
              </a:rPr>
              <a:t> </a:t>
            </a:r>
            <a:r>
              <a:rPr dirty="0" sz="1600" spc="-150" b="1">
                <a:latin typeface="Tahoma"/>
                <a:cs typeface="Tahoma"/>
              </a:rPr>
              <a:t>Rs.</a:t>
            </a:r>
            <a:r>
              <a:rPr dirty="0" sz="1600" spc="-30" b="1">
                <a:latin typeface="Tahoma"/>
                <a:cs typeface="Tahoma"/>
              </a:rPr>
              <a:t> </a:t>
            </a:r>
            <a:r>
              <a:rPr dirty="0" sz="1600" spc="-10" b="1">
                <a:latin typeface="Tahoma"/>
                <a:cs typeface="Tahoma"/>
              </a:rPr>
              <a:t>25</a:t>
            </a:r>
            <a:r>
              <a:rPr dirty="0" sz="1600" spc="285" b="1">
                <a:latin typeface="Tahoma"/>
                <a:cs typeface="Tahoma"/>
              </a:rPr>
              <a:t> </a:t>
            </a:r>
            <a:r>
              <a:rPr dirty="0" sz="1600" spc="-10" b="1">
                <a:latin typeface="Tahoma"/>
                <a:cs typeface="Tahoma"/>
              </a:rPr>
              <a:t>lakhs.</a:t>
            </a:r>
            <a:endParaRPr sz="1600">
              <a:latin typeface="Tahoma"/>
              <a:cs typeface="Tahoma"/>
            </a:endParaRPr>
          </a:p>
          <a:p>
            <a:pPr algn="ctr" marL="635">
              <a:lnSpc>
                <a:spcPct val="100000"/>
              </a:lnSpc>
            </a:pPr>
            <a:r>
              <a:rPr dirty="0" sz="1600" spc="-40" b="1">
                <a:latin typeface="Tahoma"/>
                <a:cs typeface="Tahoma"/>
              </a:rPr>
              <a:t>Also,</a:t>
            </a:r>
            <a:r>
              <a:rPr dirty="0" sz="1600" spc="-80" b="1">
                <a:latin typeface="Tahoma"/>
                <a:cs typeface="Tahoma"/>
              </a:rPr>
              <a:t> </a:t>
            </a:r>
            <a:r>
              <a:rPr dirty="0" sz="1600" b="1">
                <a:latin typeface="Tahoma"/>
                <a:cs typeface="Tahoma"/>
              </a:rPr>
              <a:t>Green</a:t>
            </a:r>
            <a:r>
              <a:rPr dirty="0" sz="1600" spc="-40" b="1">
                <a:latin typeface="Tahoma"/>
                <a:cs typeface="Tahoma"/>
              </a:rPr>
              <a:t> </a:t>
            </a:r>
            <a:r>
              <a:rPr dirty="0" sz="1600" spc="-110" b="1">
                <a:latin typeface="Tahoma"/>
                <a:cs typeface="Tahoma"/>
              </a:rPr>
              <a:t>Belt</a:t>
            </a:r>
            <a:r>
              <a:rPr dirty="0" sz="1600" spc="-30" b="1">
                <a:latin typeface="Tahoma"/>
                <a:cs typeface="Tahoma"/>
              </a:rPr>
              <a:t> </a:t>
            </a:r>
            <a:r>
              <a:rPr dirty="0" sz="1600" spc="-20" b="1">
                <a:latin typeface="Tahoma"/>
                <a:cs typeface="Tahoma"/>
              </a:rPr>
              <a:t>development</a:t>
            </a:r>
            <a:r>
              <a:rPr dirty="0" sz="1600" spc="5" b="1">
                <a:latin typeface="Tahoma"/>
                <a:cs typeface="Tahoma"/>
              </a:rPr>
              <a:t> </a:t>
            </a:r>
            <a:r>
              <a:rPr dirty="0" sz="1600" spc="-20" b="1">
                <a:latin typeface="Tahoma"/>
                <a:cs typeface="Tahoma"/>
              </a:rPr>
              <a:t>cost</a:t>
            </a:r>
            <a:r>
              <a:rPr dirty="0" sz="1600" spc="-55" b="1">
                <a:latin typeface="Tahoma"/>
                <a:cs typeface="Tahoma"/>
              </a:rPr>
              <a:t> </a:t>
            </a:r>
            <a:r>
              <a:rPr dirty="0" sz="1600" spc="-130" b="1">
                <a:latin typeface="Tahoma"/>
                <a:cs typeface="Tahoma"/>
              </a:rPr>
              <a:t>will</a:t>
            </a:r>
            <a:r>
              <a:rPr dirty="0" sz="1600" spc="-25" b="1">
                <a:latin typeface="Tahoma"/>
                <a:cs typeface="Tahoma"/>
              </a:rPr>
              <a:t> </a:t>
            </a:r>
            <a:r>
              <a:rPr dirty="0" sz="1600" b="1">
                <a:latin typeface="Tahoma"/>
                <a:cs typeface="Tahoma"/>
              </a:rPr>
              <a:t>be</a:t>
            </a:r>
            <a:r>
              <a:rPr dirty="0" sz="1600" spc="-35" b="1">
                <a:latin typeface="Tahoma"/>
                <a:cs typeface="Tahoma"/>
              </a:rPr>
              <a:t> </a:t>
            </a:r>
            <a:r>
              <a:rPr dirty="0" sz="1600" spc="-150" b="1">
                <a:latin typeface="Tahoma"/>
                <a:cs typeface="Tahoma"/>
              </a:rPr>
              <a:t>Rs.</a:t>
            </a:r>
            <a:r>
              <a:rPr dirty="0" sz="1600" spc="-40" b="1">
                <a:latin typeface="Tahoma"/>
                <a:cs typeface="Tahoma"/>
              </a:rPr>
              <a:t> 20</a:t>
            </a:r>
            <a:r>
              <a:rPr dirty="0" sz="1600" spc="150" b="1">
                <a:latin typeface="Tahoma"/>
                <a:cs typeface="Tahoma"/>
              </a:rPr>
              <a:t> </a:t>
            </a:r>
            <a:r>
              <a:rPr dirty="0" sz="1600" spc="-10" b="1">
                <a:latin typeface="Tahoma"/>
                <a:cs typeface="Tahoma"/>
              </a:rPr>
              <a:t>lakhs.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83235" y="764794"/>
            <a:ext cx="7346950" cy="1087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14.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Study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likely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impact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marine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environment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submit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EMP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with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budgetary provisions</a:t>
            </a:r>
            <a:endParaRPr sz="1800">
              <a:latin typeface="Calibri"/>
              <a:cs typeface="Calibri"/>
            </a:endParaRPr>
          </a:p>
          <a:p>
            <a:pPr marL="161925">
              <a:lnSpc>
                <a:spcPct val="100000"/>
              </a:lnSpc>
              <a:spcBef>
                <a:spcPts val="1885"/>
              </a:spcBef>
            </a:pPr>
            <a:r>
              <a:rPr dirty="0" u="heavy" sz="1800" spc="-13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ENVIRONMENTAL</a:t>
            </a:r>
            <a:r>
              <a:rPr dirty="0" u="heavy" sz="1800" spc="55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1800" spc="-5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MANAGEMENT</a:t>
            </a:r>
            <a:r>
              <a:rPr dirty="0" u="heavy" sz="1800" spc="-5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1800" spc="-2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COST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28</a:t>
            </a:fld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330" y="81534"/>
            <a:ext cx="193865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20">
                <a:latin typeface="Tahoma"/>
                <a:cs typeface="Tahoma"/>
              </a:rPr>
              <a:t>ToR</a:t>
            </a:r>
            <a:r>
              <a:rPr dirty="0" spc="-20">
                <a:latin typeface="Tahoma"/>
                <a:cs typeface="Tahoma"/>
              </a:rPr>
              <a:t> </a:t>
            </a:r>
            <a:r>
              <a:rPr dirty="0" spc="-120">
                <a:latin typeface="Tahoma"/>
                <a:cs typeface="Tahoma"/>
              </a:rPr>
              <a:t>Point</a:t>
            </a:r>
            <a:r>
              <a:rPr dirty="0" spc="-25">
                <a:latin typeface="Tahoma"/>
                <a:cs typeface="Tahoma"/>
              </a:rPr>
              <a:t> </a:t>
            </a:r>
            <a:r>
              <a:rPr dirty="0" spc="-35">
                <a:latin typeface="Tahoma"/>
                <a:cs typeface="Tahoma"/>
              </a:rPr>
              <a:t>No.</a:t>
            </a:r>
            <a:r>
              <a:rPr dirty="0" spc="-180">
                <a:latin typeface="Tahoma"/>
                <a:cs typeface="Tahoma"/>
              </a:rPr>
              <a:t> </a:t>
            </a:r>
            <a:r>
              <a:rPr dirty="0" spc="-95">
                <a:latin typeface="Tahoma"/>
                <a:cs typeface="Tahoma"/>
              </a:rPr>
              <a:t>15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07035" y="764794"/>
            <a:ext cx="7780655" cy="3896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6400" indent="-343535">
              <a:lnSpc>
                <a:spcPct val="100000"/>
              </a:lnSpc>
              <a:spcBef>
                <a:spcPts val="100"/>
              </a:spcBef>
              <a:buFont typeface="Calibri"/>
              <a:buAutoNum type="arabicPeriod" startAt="15"/>
              <a:tabLst>
                <a:tab pos="406400" algn="l"/>
              </a:tabLst>
            </a:pPr>
            <a:r>
              <a:rPr dirty="0" sz="1800">
                <a:latin typeface="Calibri"/>
                <a:cs typeface="Calibri"/>
              </a:rPr>
              <a:t>Submit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likely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impact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on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Mangroves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proposed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mitigation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Calibri"/>
              <a:buAutoNum type="arabicPeriod" startAt="15"/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 b="1">
                <a:latin typeface="Calibri"/>
                <a:cs typeface="Calibri"/>
              </a:rPr>
              <a:t>Response:</a:t>
            </a:r>
            <a:endParaRPr sz="1800">
              <a:latin typeface="Calibri"/>
              <a:cs typeface="Calibri"/>
            </a:endParaRPr>
          </a:p>
          <a:p>
            <a:pPr lvl="1" marL="91440" indent="-88900">
              <a:lnSpc>
                <a:spcPct val="100000"/>
              </a:lnSpc>
              <a:buSzPct val="94444"/>
              <a:buFont typeface="Arial MT"/>
              <a:buChar char="•"/>
              <a:tabLst>
                <a:tab pos="91440" algn="l"/>
              </a:tabLst>
            </a:pP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preliminary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report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‘Mangrove</a:t>
            </a:r>
            <a:r>
              <a:rPr dirty="0" sz="1800" spc="-45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Management</a:t>
            </a:r>
            <a:r>
              <a:rPr dirty="0" sz="1800" spc="-5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and</a:t>
            </a:r>
            <a:r>
              <a:rPr dirty="0" sz="1800" spc="-25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Development</a:t>
            </a:r>
            <a:r>
              <a:rPr dirty="0" sz="1800" spc="-6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Plan’</a:t>
            </a:r>
            <a:r>
              <a:rPr dirty="0" sz="1800" spc="-35" i="1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prepared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by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PEC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Solutions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(CSR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Consultant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project</a:t>
            </a:r>
            <a:r>
              <a:rPr dirty="0" sz="1800" spc="7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proponent)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00">
              <a:latin typeface="Calibri"/>
              <a:cs typeface="Calibri"/>
            </a:endParaRPr>
          </a:p>
          <a:p>
            <a:pPr lvl="1" marL="158750" indent="-146050">
              <a:lnSpc>
                <a:spcPct val="100000"/>
              </a:lnSpc>
              <a:buSzPct val="94444"/>
              <a:buFont typeface="Arial MT"/>
              <a:buChar char="•"/>
              <a:tabLst>
                <a:tab pos="158750" algn="l"/>
              </a:tabLst>
            </a:pPr>
            <a:r>
              <a:rPr dirty="0" sz="1800">
                <a:latin typeface="Calibri"/>
                <a:cs typeface="Calibri"/>
              </a:rPr>
              <a:t>KTLPL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proposes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undertake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mangroves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development</a:t>
            </a:r>
            <a:r>
              <a:rPr dirty="0" sz="1800" spc="-8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program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at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project</a:t>
            </a:r>
            <a:r>
              <a:rPr dirty="0" sz="1800" spc="1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site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60"/>
              </a:spcBef>
              <a:buFont typeface="Arial MT"/>
              <a:buChar char="•"/>
            </a:pPr>
            <a:endParaRPr sz="1800">
              <a:latin typeface="Calibri"/>
              <a:cs typeface="Calibri"/>
            </a:endParaRPr>
          </a:p>
          <a:p>
            <a:pPr lvl="1" marL="97155" marR="5080" indent="-88900">
              <a:lnSpc>
                <a:spcPct val="99500"/>
              </a:lnSpc>
              <a:buSzPct val="94444"/>
              <a:buFont typeface="Arial MT"/>
              <a:buChar char="•"/>
              <a:tabLst>
                <a:tab pos="108585" algn="l"/>
              </a:tabLst>
            </a:pP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addition,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company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also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exploring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develop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mangroves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at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sites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other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than </a:t>
            </a:r>
            <a:r>
              <a:rPr dirty="0" sz="1800" spc="-20">
                <a:latin typeface="Calibri"/>
                <a:cs typeface="Calibri"/>
              </a:rPr>
              <a:t>	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proposed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project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site,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which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will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identified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consultation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with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local 	authorities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35"/>
              </a:spcBef>
              <a:buFont typeface="Arial MT"/>
              <a:buChar char="•"/>
            </a:pPr>
            <a:endParaRPr sz="1800">
              <a:latin typeface="Calibri"/>
              <a:cs typeface="Calibri"/>
            </a:endParaRPr>
          </a:p>
          <a:p>
            <a:pPr lvl="1" marL="97155" marR="126364" indent="-88900">
              <a:lnSpc>
                <a:spcPts val="2140"/>
              </a:lnSpc>
              <a:buSzPct val="94444"/>
              <a:buFont typeface="Arial MT"/>
              <a:buChar char="•"/>
              <a:tabLst>
                <a:tab pos="108585" algn="l"/>
              </a:tabLst>
            </a:pP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company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has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set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aside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budget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Rs.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Crore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develop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mangroves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over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the </a:t>
            </a:r>
            <a:r>
              <a:rPr dirty="0" sz="1800" spc="-25">
                <a:latin typeface="Calibri"/>
                <a:cs typeface="Calibri"/>
              </a:rPr>
              <a:t>	</a:t>
            </a:r>
            <a:r>
              <a:rPr dirty="0" sz="1800">
                <a:latin typeface="Calibri"/>
                <a:cs typeface="Calibri"/>
              </a:rPr>
              <a:t>next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5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year</a:t>
            </a:r>
            <a:r>
              <a:rPr dirty="0" sz="1800" spc="-8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period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974339" y="6375298"/>
            <a:ext cx="266636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32</a:t>
            </a:fld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dirty="0" spc="-10">
                <a:latin typeface="Tahoma"/>
                <a:cs typeface="Tahoma"/>
              </a:rPr>
              <a:t>MANGROVE</a:t>
            </a:r>
            <a:r>
              <a:rPr dirty="0" spc="-75">
                <a:latin typeface="Tahoma"/>
                <a:cs typeface="Tahoma"/>
              </a:rPr>
              <a:t> </a:t>
            </a:r>
            <a:r>
              <a:rPr dirty="0" spc="-60">
                <a:latin typeface="Tahoma"/>
                <a:cs typeface="Tahoma"/>
              </a:rPr>
              <a:t>MANAGEMENT</a:t>
            </a:r>
            <a:r>
              <a:rPr dirty="0" spc="-65">
                <a:latin typeface="Tahoma"/>
                <a:cs typeface="Tahoma"/>
              </a:rPr>
              <a:t> </a:t>
            </a:r>
            <a:r>
              <a:rPr dirty="0" spc="-210">
                <a:latin typeface="Tahoma"/>
                <a:cs typeface="Tahoma"/>
              </a:rPr>
              <a:t>&amp;</a:t>
            </a:r>
            <a:r>
              <a:rPr dirty="0" spc="-170">
                <a:latin typeface="Tahoma"/>
                <a:cs typeface="Tahoma"/>
              </a:rPr>
              <a:t> </a:t>
            </a:r>
            <a:r>
              <a:rPr dirty="0" spc="-105">
                <a:latin typeface="Tahoma"/>
                <a:cs typeface="Tahoma"/>
              </a:rPr>
              <a:t>DEVELOPMENT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59435" y="612394"/>
            <a:ext cx="8157209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spc="-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MANGROVE</a:t>
            </a:r>
            <a:r>
              <a:rPr dirty="0" u="heavy" sz="1800" spc="-8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DEVELOPMENT</a:t>
            </a:r>
            <a:r>
              <a:rPr dirty="0" u="heavy" sz="1800" spc="-4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PLAN</a:t>
            </a:r>
            <a:r>
              <a:rPr dirty="0" u="heavy" sz="1800" spc="-6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1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AT</a:t>
            </a:r>
            <a:r>
              <a:rPr dirty="0" u="heavy" sz="1800" spc="-16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PROJECT</a:t>
            </a:r>
            <a:r>
              <a:rPr dirty="0" u="heavy" sz="1800" spc="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SITE:</a:t>
            </a:r>
            <a:endParaRPr sz="18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company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will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enable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further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development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mangrove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areas.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This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will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result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an </a:t>
            </a:r>
            <a:r>
              <a:rPr dirty="0" sz="1800">
                <a:latin typeface="Calibri"/>
                <a:cs typeface="Calibri"/>
              </a:rPr>
              <a:t>increase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surface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area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47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mangroves,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which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company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proposing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take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up </a:t>
            </a:r>
            <a:r>
              <a:rPr dirty="0" sz="1800">
                <a:latin typeface="Calibri"/>
                <a:cs typeface="Calibri"/>
              </a:rPr>
              <a:t>as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part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its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CSR</a:t>
            </a:r>
            <a:r>
              <a:rPr dirty="0" sz="1800" spc="1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plan.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523" y="2138172"/>
            <a:ext cx="8387080" cy="4719955"/>
            <a:chOff x="1523" y="2138172"/>
            <a:chExt cx="8387080" cy="471995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496" y="2138172"/>
              <a:ext cx="7848600" cy="41148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3" y="6249923"/>
              <a:ext cx="1066800" cy="608076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2974339" y="6375298"/>
            <a:ext cx="266636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32</a:t>
            </a:fld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dirty="0" spc="-10">
                <a:latin typeface="Tahoma"/>
                <a:cs typeface="Tahoma"/>
              </a:rPr>
              <a:t>MANGROVE</a:t>
            </a:r>
            <a:r>
              <a:rPr dirty="0" spc="-75">
                <a:latin typeface="Tahoma"/>
                <a:cs typeface="Tahoma"/>
              </a:rPr>
              <a:t> </a:t>
            </a:r>
            <a:r>
              <a:rPr dirty="0" spc="-60">
                <a:latin typeface="Tahoma"/>
                <a:cs typeface="Tahoma"/>
              </a:rPr>
              <a:t>MANAGEMENT</a:t>
            </a:r>
            <a:r>
              <a:rPr dirty="0" spc="-65">
                <a:latin typeface="Tahoma"/>
                <a:cs typeface="Tahoma"/>
              </a:rPr>
              <a:t> </a:t>
            </a:r>
            <a:r>
              <a:rPr dirty="0" spc="-210">
                <a:latin typeface="Tahoma"/>
                <a:cs typeface="Tahoma"/>
              </a:rPr>
              <a:t>&amp;</a:t>
            </a:r>
            <a:r>
              <a:rPr dirty="0" spc="-170">
                <a:latin typeface="Tahoma"/>
                <a:cs typeface="Tahoma"/>
              </a:rPr>
              <a:t> </a:t>
            </a:r>
            <a:r>
              <a:rPr dirty="0" spc="-105">
                <a:latin typeface="Tahoma"/>
                <a:cs typeface="Tahoma"/>
              </a:rPr>
              <a:t>DEVELOPMENT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59130" y="618871"/>
            <a:ext cx="8149590" cy="559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spc="-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MANGROVE</a:t>
            </a:r>
            <a:r>
              <a:rPr dirty="0" u="heavy" sz="1800" spc="-4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MANAGEMENT</a:t>
            </a:r>
            <a:r>
              <a:rPr dirty="0" u="heavy" sz="1800" spc="-1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PLAN: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Calibri"/>
              <a:cs typeface="Calibri"/>
            </a:endParaRPr>
          </a:p>
          <a:p>
            <a:pPr algn="just" marL="12700" marR="5715">
              <a:lnSpc>
                <a:spcPct val="98700"/>
              </a:lnSpc>
            </a:pP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project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being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planned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3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such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way</a:t>
            </a:r>
            <a:r>
              <a:rPr dirty="0" sz="1800" spc="2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that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u="heavy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there</a:t>
            </a:r>
            <a:r>
              <a:rPr dirty="0" u="heavy" sz="2000" spc="36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is</a:t>
            </a:r>
            <a:r>
              <a:rPr dirty="0" u="heavy" sz="2000" spc="36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no</a:t>
            </a:r>
            <a:r>
              <a:rPr dirty="0" u="heavy" sz="2000" spc="37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direct</a:t>
            </a:r>
            <a:r>
              <a:rPr dirty="0" u="heavy" sz="2000" spc="35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impact</a:t>
            </a:r>
            <a:r>
              <a:rPr dirty="0" u="heavy" sz="2000" spc="34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on</a:t>
            </a:r>
            <a:r>
              <a:rPr dirty="0" u="heavy" sz="2000" spc="28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 spc="-2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the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u="heavy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mangroves</a:t>
            </a:r>
            <a:r>
              <a:rPr dirty="0" u="heavy" sz="2000" spc="1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 </a:t>
            </a:r>
            <a:r>
              <a:rPr dirty="0" u="heavy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area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dirty="0" sz="2000" spc="4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75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project</a:t>
            </a:r>
            <a:r>
              <a:rPr dirty="0" sz="1800" spc="85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does</a:t>
            </a:r>
            <a:r>
              <a:rPr dirty="0" sz="1800" spc="65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not</a:t>
            </a:r>
            <a:r>
              <a:rPr dirty="0" sz="1800" spc="70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involve</a:t>
            </a:r>
            <a:r>
              <a:rPr dirty="0" sz="1800" spc="90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any</a:t>
            </a:r>
            <a:r>
              <a:rPr dirty="0" sz="1800" spc="85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destruction</a:t>
            </a:r>
            <a:r>
              <a:rPr dirty="0" sz="1800" spc="90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or</a:t>
            </a:r>
            <a:r>
              <a:rPr dirty="0" sz="1800" spc="70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removal</a:t>
            </a:r>
            <a:r>
              <a:rPr dirty="0" sz="1800" spc="95">
                <a:latin typeface="Calibri"/>
                <a:cs typeface="Calibri"/>
              </a:rPr>
              <a:t>  </a:t>
            </a:r>
            <a:r>
              <a:rPr dirty="0" sz="1800" spc="-25">
                <a:latin typeface="Calibri"/>
                <a:cs typeface="Calibri"/>
              </a:rPr>
              <a:t>of </a:t>
            </a:r>
            <a:r>
              <a:rPr dirty="0" sz="1800" spc="-10">
                <a:latin typeface="Calibri"/>
                <a:cs typeface="Calibri"/>
              </a:rPr>
              <a:t>mangroves.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70"/>
              </a:spcBef>
            </a:pPr>
            <a:r>
              <a:rPr dirty="0" sz="1800" b="1">
                <a:latin typeface="Calibri"/>
                <a:cs typeface="Calibri"/>
              </a:rPr>
              <a:t>Causes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of</a:t>
            </a:r>
            <a:r>
              <a:rPr dirty="0" sz="1800" spc="2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Indirect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Impact</a:t>
            </a:r>
            <a:r>
              <a:rPr dirty="0" sz="1800" spc="40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on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mangroves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and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mitigating</a:t>
            </a:r>
            <a:r>
              <a:rPr dirty="0" sz="1800" spc="-13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measures: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20" b="1">
                <a:latin typeface="Calibri"/>
                <a:cs typeface="Calibri"/>
              </a:rPr>
              <a:t>Altered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Tidal</a:t>
            </a:r>
            <a:r>
              <a:rPr dirty="0" sz="1800" spc="-14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Flushing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u="heavy" sz="1800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Irrigation</a:t>
            </a:r>
            <a:r>
              <a:rPr dirty="0" u="heavy" sz="1800" spc="-4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channels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will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provided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for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mangroves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minimise</a:t>
            </a:r>
            <a:r>
              <a:rPr dirty="0" sz="1800" spc="8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impact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latin typeface="Calibri"/>
                <a:cs typeface="Calibri"/>
              </a:rPr>
              <a:t>Slippage</a:t>
            </a:r>
            <a:r>
              <a:rPr dirty="0" sz="1800" spc="-10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of</a:t>
            </a:r>
            <a:r>
              <a:rPr dirty="0" sz="1800" spc="-125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Fill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tabLst>
                <a:tab pos="1265555" algn="l"/>
                <a:tab pos="2315845" algn="l"/>
                <a:tab pos="2661920" algn="l"/>
                <a:tab pos="3556000" algn="l"/>
                <a:tab pos="4344670" algn="l"/>
                <a:tab pos="5217795" algn="l"/>
                <a:tab pos="6134100" algn="l"/>
                <a:tab pos="6477000" algn="l"/>
                <a:tab pos="6912609" algn="l"/>
                <a:tab pos="7263130" algn="l"/>
                <a:tab pos="7936865" algn="l"/>
              </a:tabLst>
            </a:pPr>
            <a:r>
              <a:rPr dirty="0" u="heavy" sz="1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Engineering</a:t>
            </a:r>
            <a:r>
              <a:rPr dirty="0" u="heavy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dirty="0" u="heavy" sz="1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measures</a:t>
            </a:r>
            <a:r>
              <a:rPr dirty="0" u="heavy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dirty="0" u="heavy" sz="1800" spc="-2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dirty="0" u="heavy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dirty="0" u="heavy" sz="1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manage</a:t>
            </a:r>
            <a:r>
              <a:rPr dirty="0" u="heavy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dirty="0" u="heavy" sz="1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and/or</a:t>
            </a:r>
            <a:r>
              <a:rPr dirty="0" u="heavy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dirty="0" u="heavy" sz="1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prevent</a:t>
            </a:r>
            <a:r>
              <a:rPr dirty="0" u="heavy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dirty="0" u="heavy" sz="1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slippage</a:t>
            </a:r>
            <a:r>
              <a:rPr dirty="0" u="heavy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dirty="0" u="heavy" sz="1800" spc="-2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dirty="0" u="heavy" sz="1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fill</a:t>
            </a:r>
            <a:r>
              <a:rPr dirty="0" sz="1800" spc="-10">
                <a:latin typeface="Calibri"/>
                <a:cs typeface="Calibri"/>
              </a:rPr>
              <a:t>,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25">
                <a:latin typeface="Calibri"/>
                <a:cs typeface="Calibri"/>
              </a:rPr>
              <a:t>as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20">
                <a:latin typeface="Calibri"/>
                <a:cs typeface="Calibri"/>
              </a:rPr>
              <a:t>much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25">
                <a:latin typeface="Calibri"/>
                <a:cs typeface="Calibri"/>
              </a:rPr>
              <a:t>as </a:t>
            </a:r>
            <a:r>
              <a:rPr dirty="0" sz="1800" spc="-20">
                <a:latin typeface="Calibri"/>
                <a:cs typeface="Calibri"/>
              </a:rPr>
              <a:t>practicable,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include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use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rock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armouring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contain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fill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stabilise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earth</a:t>
            </a:r>
            <a:r>
              <a:rPr dirty="0" sz="1800" spc="18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fill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25" b="1">
                <a:latin typeface="Calibri"/>
                <a:cs typeface="Calibri"/>
              </a:rPr>
              <a:t>Dust</a:t>
            </a:r>
            <a:r>
              <a:rPr dirty="0" sz="1800" spc="-9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Deposition</a:t>
            </a:r>
            <a:endParaRPr sz="1800">
              <a:latin typeface="Calibri"/>
              <a:cs typeface="Calibri"/>
            </a:endParaRPr>
          </a:p>
          <a:p>
            <a:pPr marL="12700" marR="6350" indent="-6985">
              <a:lnSpc>
                <a:spcPct val="100000"/>
              </a:lnSpc>
              <a:buSzPct val="94444"/>
              <a:buChar char="•"/>
              <a:tabLst>
                <a:tab pos="126364" algn="l"/>
                <a:tab pos="1227455" algn="l"/>
                <a:tab pos="1562735" algn="l"/>
                <a:tab pos="2545715" algn="l"/>
                <a:tab pos="3260725" algn="l"/>
                <a:tab pos="4178300" algn="l"/>
                <a:tab pos="5141595" algn="l"/>
                <a:tab pos="5835015" algn="l"/>
                <a:tab pos="7143115" algn="l"/>
                <a:tab pos="7784465" algn="l"/>
              </a:tabLst>
            </a:pPr>
            <a:r>
              <a:rPr dirty="0" sz="1800" spc="-10">
                <a:latin typeface="Calibri"/>
                <a:cs typeface="Calibri"/>
              </a:rPr>
              <a:t>	</a:t>
            </a:r>
            <a:r>
              <a:rPr dirty="0" sz="1800" spc="-10">
                <a:latin typeface="Calibri"/>
                <a:cs typeface="Calibri"/>
              </a:rPr>
              <a:t>watering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25">
                <a:latin typeface="Calibri"/>
                <a:cs typeface="Calibri"/>
              </a:rPr>
              <a:t>of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10">
                <a:latin typeface="Calibri"/>
                <a:cs typeface="Calibri"/>
              </a:rPr>
              <a:t>unsealed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10">
                <a:latin typeface="Calibri"/>
                <a:cs typeface="Calibri"/>
              </a:rPr>
              <a:t>roads,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10">
                <a:latin typeface="Calibri"/>
                <a:cs typeface="Calibri"/>
              </a:rPr>
              <a:t>exposed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10">
                <a:latin typeface="Calibri"/>
                <a:cs typeface="Calibri"/>
              </a:rPr>
              <a:t>surfaces,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10">
                <a:latin typeface="Calibri"/>
                <a:cs typeface="Calibri"/>
              </a:rPr>
              <a:t>active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10">
                <a:latin typeface="Calibri"/>
                <a:cs typeface="Calibri"/>
              </a:rPr>
              <a:t>construction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10">
                <a:latin typeface="Calibri"/>
                <a:cs typeface="Calibri"/>
              </a:rPr>
              <a:t>areas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25">
                <a:latin typeface="Calibri"/>
                <a:cs typeface="Calibri"/>
              </a:rPr>
              <a:t>and </a:t>
            </a:r>
            <a:r>
              <a:rPr dirty="0" sz="1800" spc="-10">
                <a:latin typeface="Calibri"/>
                <a:cs typeface="Calibri"/>
              </a:rPr>
              <a:t>stockpiles;</a:t>
            </a:r>
            <a:endParaRPr sz="1800">
              <a:latin typeface="Calibri"/>
              <a:cs typeface="Calibri"/>
            </a:endParaRPr>
          </a:p>
          <a:p>
            <a:pPr marL="177165" indent="-164465">
              <a:lnSpc>
                <a:spcPct val="100000"/>
              </a:lnSpc>
              <a:buSzPct val="94444"/>
              <a:buChar char="•"/>
              <a:tabLst>
                <a:tab pos="177165" algn="l"/>
              </a:tabLst>
            </a:pPr>
            <a:r>
              <a:rPr dirty="0" sz="1800">
                <a:latin typeface="Calibri"/>
                <a:cs typeface="Calibri"/>
              </a:rPr>
              <a:t>use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environmentally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safe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dust </a:t>
            </a:r>
            <a:r>
              <a:rPr dirty="0" sz="1800" spc="-10">
                <a:latin typeface="Calibri"/>
                <a:cs typeface="Calibri"/>
              </a:rPr>
              <a:t>suppressants;</a:t>
            </a:r>
            <a:endParaRPr sz="1800">
              <a:latin typeface="Calibri"/>
              <a:cs typeface="Calibri"/>
            </a:endParaRPr>
          </a:p>
          <a:p>
            <a:pPr marL="177800" indent="-165100">
              <a:lnSpc>
                <a:spcPct val="100000"/>
              </a:lnSpc>
              <a:buSzPct val="94444"/>
              <a:buChar char="•"/>
              <a:tabLst>
                <a:tab pos="177800" algn="l"/>
              </a:tabLst>
            </a:pPr>
            <a:r>
              <a:rPr dirty="0" sz="1800" spc="-20">
                <a:latin typeface="Calibri"/>
                <a:cs typeface="Calibri"/>
              </a:rPr>
              <a:t>restriction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vehicle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movements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vehicle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speeds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reduce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dust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emissions;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974339" y="6375298"/>
            <a:ext cx="266636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32</a:t>
            </a:fld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79070">
              <a:lnSpc>
                <a:spcPct val="100000"/>
              </a:lnSpc>
              <a:spcBef>
                <a:spcPts val="100"/>
              </a:spcBef>
            </a:pPr>
            <a:r>
              <a:rPr dirty="0" spc="-110">
                <a:latin typeface="Tahoma"/>
                <a:cs typeface="Tahoma"/>
              </a:rPr>
              <a:t>RECLAMATION</a:t>
            </a:r>
            <a:r>
              <a:rPr dirty="0" spc="-105">
                <a:latin typeface="Tahoma"/>
                <a:cs typeface="Tahoma"/>
              </a:rPr>
              <a:t> </a:t>
            </a:r>
            <a:r>
              <a:rPr dirty="0" spc="-195">
                <a:latin typeface="Tahoma"/>
                <a:cs typeface="Tahoma"/>
              </a:rPr>
              <a:t>DETAILS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5635" y="917194"/>
            <a:ext cx="7775575" cy="2929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7495" indent="-26479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77495" algn="l"/>
              </a:tabLst>
            </a:pPr>
            <a:r>
              <a:rPr dirty="0" sz="1800" spc="-75">
                <a:latin typeface="Calibri"/>
                <a:cs typeface="Calibri"/>
              </a:rPr>
              <a:t>Total</a:t>
            </a:r>
            <a:r>
              <a:rPr dirty="0" sz="1800" spc="-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area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envisaged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for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reclamation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about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80ha.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80"/>
              </a:spcBef>
              <a:buFont typeface="Arial MT"/>
              <a:buChar char="•"/>
            </a:pPr>
            <a:endParaRPr sz="1800">
              <a:latin typeface="Calibri"/>
              <a:cs typeface="Calibri"/>
            </a:endParaRPr>
          </a:p>
          <a:p>
            <a:pPr marL="277495" indent="-264795">
              <a:lnSpc>
                <a:spcPct val="100000"/>
              </a:lnSpc>
              <a:buFont typeface="Arial MT"/>
              <a:buChar char="•"/>
              <a:tabLst>
                <a:tab pos="277495" algn="l"/>
              </a:tabLst>
            </a:pPr>
            <a:r>
              <a:rPr dirty="0" sz="1800">
                <a:latin typeface="Calibri"/>
                <a:cs typeface="Calibri"/>
              </a:rPr>
              <a:t>It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located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seaward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existing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protective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saltwater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bund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around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250</a:t>
            </a:r>
            <a:r>
              <a:rPr dirty="0" sz="1800" spc="39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  <a:p>
            <a:pPr marL="277495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300m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from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9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shoreline.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endParaRPr sz="1800">
              <a:latin typeface="Calibri"/>
              <a:cs typeface="Calibri"/>
            </a:endParaRPr>
          </a:p>
          <a:p>
            <a:pPr algn="just" marL="277495" marR="5080" indent="-265430">
              <a:lnSpc>
                <a:spcPct val="100000"/>
              </a:lnSpc>
              <a:buFont typeface="Arial MT"/>
              <a:buChar char="•"/>
              <a:tabLst>
                <a:tab pos="277495" algn="l"/>
              </a:tabLst>
            </a:pPr>
            <a:r>
              <a:rPr dirty="0" sz="1800">
                <a:latin typeface="Calibri"/>
                <a:cs typeface="Calibri"/>
              </a:rPr>
              <a:t>Material</a:t>
            </a:r>
            <a:r>
              <a:rPr dirty="0" sz="1800" spc="2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will</a:t>
            </a:r>
            <a:r>
              <a:rPr dirty="0" sz="1800" spc="2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</a:t>
            </a:r>
            <a:r>
              <a:rPr dirty="0" sz="1800" spc="2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procured</a:t>
            </a:r>
            <a:r>
              <a:rPr dirty="0" sz="1800" spc="2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from</a:t>
            </a:r>
            <a:r>
              <a:rPr dirty="0" sz="1800" spc="254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2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authorised</a:t>
            </a:r>
            <a:r>
              <a:rPr dirty="0" sz="1800" spc="254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quarry</a:t>
            </a:r>
            <a:r>
              <a:rPr dirty="0" sz="1800" spc="2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2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also</a:t>
            </a:r>
            <a:r>
              <a:rPr dirty="0" sz="1800" spc="2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from</a:t>
            </a:r>
            <a:r>
              <a:rPr dirty="0" sz="1800" spc="2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dredged </a:t>
            </a:r>
            <a:r>
              <a:rPr dirty="0" sz="1800">
                <a:latin typeface="Calibri"/>
                <a:cs typeface="Calibri"/>
              </a:rPr>
              <a:t>material.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Dredged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material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expected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constitute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approximately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20%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total </a:t>
            </a:r>
            <a:r>
              <a:rPr dirty="0" sz="1800">
                <a:latin typeface="Calibri"/>
                <a:cs typeface="Calibri"/>
              </a:rPr>
              <a:t>fill</a:t>
            </a:r>
            <a:r>
              <a:rPr dirty="0" sz="1800" spc="-1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material.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85"/>
              </a:spcBef>
              <a:buFont typeface="Arial MT"/>
              <a:buChar char="•"/>
            </a:pPr>
            <a:endParaRPr sz="1800">
              <a:latin typeface="Calibri"/>
              <a:cs typeface="Calibri"/>
            </a:endParaRPr>
          </a:p>
          <a:p>
            <a:pPr marL="277495" indent="-264795">
              <a:lnSpc>
                <a:spcPct val="100000"/>
              </a:lnSpc>
              <a:buFont typeface="Arial MT"/>
              <a:buChar char="•"/>
              <a:tabLst>
                <a:tab pos="277495" algn="l"/>
              </a:tabLst>
            </a:pPr>
            <a:r>
              <a:rPr dirty="0" sz="1800" spc="-75">
                <a:latin typeface="Calibri"/>
                <a:cs typeface="Calibri"/>
              </a:rPr>
              <a:t>Total</a:t>
            </a:r>
            <a:r>
              <a:rPr dirty="0" sz="1800" spc="-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fill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required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estimated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about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3.8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million</a:t>
            </a:r>
            <a:r>
              <a:rPr dirty="0" sz="1800" spc="8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cum.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974339" y="6375298"/>
            <a:ext cx="266636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32</a:t>
            </a:fld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411336" y="6427114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898989"/>
                </a:solidFill>
                <a:latin typeface="Arial"/>
                <a:cs typeface="Arial"/>
              </a:rPr>
              <a:t>36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64464" rIns="0" bIns="0" rtlCol="0" vert="horz">
            <a:spAutoFit/>
          </a:bodyPr>
          <a:lstStyle/>
          <a:p>
            <a:pPr marL="774700">
              <a:lnSpc>
                <a:spcPct val="100000"/>
              </a:lnSpc>
              <a:spcBef>
                <a:spcPts val="95"/>
              </a:spcBef>
            </a:pPr>
            <a:r>
              <a:rPr dirty="0" u="none" sz="2800" spc="320">
                <a:solidFill>
                  <a:srgbClr val="FF0000"/>
                </a:solidFill>
                <a:latin typeface="Trebuchet MS"/>
                <a:cs typeface="Trebuchet MS"/>
              </a:rPr>
              <a:t>SECTION</a:t>
            </a:r>
            <a:r>
              <a:rPr dirty="0" u="none" sz="2800" spc="-85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u="none" sz="2800" spc="365">
                <a:solidFill>
                  <a:srgbClr val="FF0000"/>
                </a:solidFill>
                <a:latin typeface="Trebuchet MS"/>
                <a:cs typeface="Trebuchet MS"/>
              </a:rPr>
              <a:t>–</a:t>
            </a:r>
            <a:r>
              <a:rPr dirty="0" u="none" sz="2800" spc="-145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u="none" sz="2800" spc="130">
                <a:solidFill>
                  <a:srgbClr val="FF0000"/>
                </a:solidFill>
                <a:latin typeface="Trebuchet MS"/>
                <a:cs typeface="Trebuchet MS"/>
              </a:rPr>
              <a:t>III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45235" y="2497074"/>
            <a:ext cx="231711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195" b="1">
                <a:solidFill>
                  <a:srgbClr val="FF0000"/>
                </a:solidFill>
                <a:latin typeface="Trebuchet MS"/>
                <a:cs typeface="Trebuchet MS"/>
              </a:rPr>
              <a:t>PUBLIC</a:t>
            </a:r>
            <a:r>
              <a:rPr dirty="0" sz="2000" spc="-22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210" b="1">
                <a:solidFill>
                  <a:srgbClr val="FF0000"/>
                </a:solidFill>
                <a:latin typeface="Trebuchet MS"/>
                <a:cs typeface="Trebuchet MS"/>
              </a:rPr>
              <a:t>HEARING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2394" rIns="0" bIns="0" rtlCol="0" vert="horz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PUBLIC</a:t>
            </a:r>
            <a:r>
              <a:rPr dirty="0" spc="-110"/>
              <a:t> </a:t>
            </a:r>
            <a:r>
              <a:rPr dirty="0" spc="-10"/>
              <a:t>HEARING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86435" y="530098"/>
            <a:ext cx="7599680" cy="1259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19075" marR="30480" indent="-181610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219075" algn="l"/>
              </a:tabLst>
            </a:pPr>
            <a:r>
              <a:rPr dirty="0" sz="1800" spc="-85">
                <a:latin typeface="Verdana"/>
                <a:cs typeface="Verdana"/>
              </a:rPr>
              <a:t>The</a:t>
            </a:r>
            <a:r>
              <a:rPr dirty="0" sz="1800" spc="-75">
                <a:latin typeface="Verdana"/>
                <a:cs typeface="Verdana"/>
              </a:rPr>
              <a:t> </a:t>
            </a:r>
            <a:r>
              <a:rPr dirty="0" sz="1800" spc="-60">
                <a:latin typeface="Verdana"/>
                <a:cs typeface="Verdana"/>
              </a:rPr>
              <a:t>Environmental</a:t>
            </a:r>
            <a:r>
              <a:rPr dirty="0" sz="1800" spc="-5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Public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 spc="-25">
                <a:latin typeface="Verdana"/>
                <a:cs typeface="Verdana"/>
              </a:rPr>
              <a:t>Hearing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was</a:t>
            </a:r>
            <a:r>
              <a:rPr dirty="0" sz="1800" spc="-25">
                <a:latin typeface="Verdana"/>
                <a:cs typeface="Verdana"/>
              </a:rPr>
              <a:t> </a:t>
            </a:r>
            <a:r>
              <a:rPr dirty="0" sz="1800" spc="60">
                <a:latin typeface="Verdana"/>
                <a:cs typeface="Verdana"/>
              </a:rPr>
              <a:t>conducted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on</a:t>
            </a:r>
            <a:r>
              <a:rPr dirty="0" sz="1800" spc="-30">
                <a:latin typeface="Verdana"/>
                <a:cs typeface="Verdana"/>
              </a:rPr>
              <a:t> </a:t>
            </a:r>
            <a:r>
              <a:rPr dirty="0" sz="1800" spc="-145">
                <a:latin typeface="Verdana"/>
                <a:cs typeface="Verdana"/>
              </a:rPr>
              <a:t>30</a:t>
            </a:r>
            <a:r>
              <a:rPr dirty="0" baseline="20833" sz="1800" spc="-217">
                <a:latin typeface="Verdana"/>
                <a:cs typeface="Verdana"/>
              </a:rPr>
              <a:t>th</a:t>
            </a:r>
            <a:r>
              <a:rPr dirty="0" baseline="20833" sz="1800" spc="60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Octber, </a:t>
            </a:r>
            <a:r>
              <a:rPr dirty="0" sz="1800" spc="-130">
                <a:latin typeface="Verdana"/>
                <a:cs typeface="Verdana"/>
              </a:rPr>
              <a:t>2012</a:t>
            </a:r>
            <a:r>
              <a:rPr dirty="0" sz="1800" spc="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at</a:t>
            </a:r>
            <a:r>
              <a:rPr dirty="0" sz="1800" spc="15">
                <a:latin typeface="Verdana"/>
                <a:cs typeface="Verdana"/>
              </a:rPr>
              <a:t> </a:t>
            </a:r>
            <a:r>
              <a:rPr dirty="0" sz="1800" spc="-135">
                <a:latin typeface="Verdana"/>
                <a:cs typeface="Verdana"/>
              </a:rPr>
              <a:t>11.30</a:t>
            </a:r>
            <a:r>
              <a:rPr dirty="0" sz="1800" spc="4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am</a:t>
            </a:r>
            <a:r>
              <a:rPr dirty="0" sz="1800" spc="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at</a:t>
            </a:r>
            <a:r>
              <a:rPr dirty="0" sz="1800" spc="15">
                <a:latin typeface="Verdana"/>
                <a:cs typeface="Verdana"/>
              </a:rPr>
              <a:t> </a:t>
            </a:r>
            <a:r>
              <a:rPr dirty="0" sz="1800" spc="-70">
                <a:latin typeface="Verdana"/>
                <a:cs typeface="Verdana"/>
              </a:rPr>
              <a:t>Rajiv</a:t>
            </a:r>
            <a:r>
              <a:rPr dirty="0" sz="1800" spc="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Gandhi</a:t>
            </a:r>
            <a:r>
              <a:rPr dirty="0" sz="1800" spc="45">
                <a:latin typeface="Verdana"/>
                <a:cs typeface="Verdana"/>
              </a:rPr>
              <a:t> </a:t>
            </a:r>
            <a:r>
              <a:rPr dirty="0" sz="1800" spc="-35">
                <a:latin typeface="Verdana"/>
                <a:cs typeface="Verdana"/>
              </a:rPr>
              <a:t>Town</a:t>
            </a:r>
            <a:r>
              <a:rPr dirty="0" sz="1800" spc="20">
                <a:latin typeface="Verdana"/>
                <a:cs typeface="Verdana"/>
              </a:rPr>
              <a:t> </a:t>
            </a:r>
            <a:r>
              <a:rPr dirty="0" sz="1800" spc="-45">
                <a:latin typeface="Verdana"/>
                <a:cs typeface="Verdana"/>
              </a:rPr>
              <a:t>Hall,</a:t>
            </a:r>
            <a:r>
              <a:rPr dirty="0" sz="1800" spc="25">
                <a:latin typeface="Verdana"/>
                <a:cs typeface="Verdana"/>
              </a:rPr>
              <a:t> </a:t>
            </a:r>
            <a:r>
              <a:rPr dirty="0" sz="1800" spc="-55">
                <a:latin typeface="Verdana"/>
                <a:cs typeface="Verdana"/>
              </a:rPr>
              <a:t>Uran,</a:t>
            </a:r>
            <a:r>
              <a:rPr dirty="0" sz="1800" spc="20">
                <a:latin typeface="Verdana"/>
                <a:cs typeface="Verdana"/>
              </a:rPr>
              <a:t> </a:t>
            </a:r>
            <a:r>
              <a:rPr dirty="0" sz="1800" spc="-45">
                <a:latin typeface="Verdana"/>
                <a:cs typeface="Verdana"/>
              </a:rPr>
              <a:t>Tal</a:t>
            </a:r>
            <a:r>
              <a:rPr dirty="0" sz="1800" spc="35">
                <a:latin typeface="Verdana"/>
                <a:cs typeface="Verdana"/>
              </a:rPr>
              <a:t> </a:t>
            </a:r>
            <a:r>
              <a:rPr dirty="0" sz="1800" spc="-60">
                <a:latin typeface="Verdana"/>
                <a:cs typeface="Verdana"/>
              </a:rPr>
              <a:t>Uran,</a:t>
            </a:r>
            <a:r>
              <a:rPr dirty="0" sz="1800" spc="15">
                <a:latin typeface="Verdana"/>
                <a:cs typeface="Verdana"/>
              </a:rPr>
              <a:t> </a:t>
            </a:r>
            <a:r>
              <a:rPr dirty="0" sz="1800" spc="-70">
                <a:latin typeface="Verdana"/>
                <a:cs typeface="Verdana"/>
              </a:rPr>
              <a:t>Dist. </a:t>
            </a:r>
            <a:r>
              <a:rPr dirty="0" sz="1800" spc="-10">
                <a:latin typeface="Verdana"/>
                <a:cs typeface="Verdana"/>
              </a:rPr>
              <a:t>Raigad.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462020" y="2776854"/>
            <a:ext cx="46824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9640" algn="l"/>
                <a:tab pos="2143125" algn="l"/>
                <a:tab pos="2512060" algn="l"/>
                <a:tab pos="3426460" algn="l"/>
              </a:tabLst>
            </a:pPr>
            <a:r>
              <a:rPr dirty="0" sz="1800" spc="-10">
                <a:latin typeface="Verdana"/>
                <a:cs typeface="Verdana"/>
              </a:rPr>
              <a:t>District</a:t>
            </a:r>
            <a:r>
              <a:rPr dirty="0" sz="1800">
                <a:latin typeface="Verdana"/>
                <a:cs typeface="Verdana"/>
              </a:rPr>
              <a:t>	</a:t>
            </a:r>
            <a:r>
              <a:rPr dirty="0" sz="1800" spc="-10">
                <a:latin typeface="Verdana"/>
                <a:cs typeface="Verdana"/>
              </a:rPr>
              <a:t>Collector</a:t>
            </a:r>
            <a:r>
              <a:rPr dirty="0" sz="1800">
                <a:latin typeface="Verdana"/>
                <a:cs typeface="Verdana"/>
              </a:rPr>
              <a:t>	</a:t>
            </a:r>
            <a:r>
              <a:rPr dirty="0" sz="1800" spc="-50">
                <a:latin typeface="Verdana"/>
                <a:cs typeface="Verdana"/>
              </a:rPr>
              <a:t>&amp;</a:t>
            </a:r>
            <a:r>
              <a:rPr dirty="0" sz="1800">
                <a:latin typeface="Verdana"/>
                <a:cs typeface="Verdana"/>
              </a:rPr>
              <a:t>	</a:t>
            </a:r>
            <a:r>
              <a:rPr dirty="0" sz="1800" spc="-10">
                <a:latin typeface="Verdana"/>
                <a:cs typeface="Verdana"/>
              </a:rPr>
              <a:t>District</a:t>
            </a:r>
            <a:r>
              <a:rPr dirty="0" sz="1800">
                <a:latin typeface="Verdana"/>
                <a:cs typeface="Verdana"/>
              </a:rPr>
              <a:t>	</a:t>
            </a:r>
            <a:r>
              <a:rPr dirty="0" sz="1800" spc="-35">
                <a:latin typeface="Verdana"/>
                <a:cs typeface="Verdana"/>
              </a:rPr>
              <a:t>Magistrate,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11835" y="2280030"/>
            <a:ext cx="2680335" cy="1156335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193675" indent="-18097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193675" algn="l"/>
              </a:tabLst>
            </a:pPr>
            <a:r>
              <a:rPr dirty="0" sz="1800" spc="-55" b="1">
                <a:latin typeface="Tahoma"/>
                <a:cs typeface="Tahoma"/>
              </a:rPr>
              <a:t>Officials </a:t>
            </a:r>
            <a:r>
              <a:rPr dirty="0" sz="1800" spc="-10" b="1">
                <a:latin typeface="Tahoma"/>
                <a:cs typeface="Tahoma"/>
              </a:rPr>
              <a:t>present</a:t>
            </a:r>
            <a:endParaRPr sz="1800">
              <a:latin typeface="Tahoma"/>
              <a:cs typeface="Tahoma"/>
            </a:endParaRPr>
          </a:p>
          <a:p>
            <a:pPr lvl="1" marL="548640" indent="-88900">
              <a:lnSpc>
                <a:spcPct val="100000"/>
              </a:lnSpc>
              <a:spcBef>
                <a:spcPts val="675"/>
              </a:spcBef>
              <a:buSzPct val="94444"/>
              <a:buFont typeface="Arial MT"/>
              <a:buChar char="•"/>
              <a:tabLst>
                <a:tab pos="548640" algn="l"/>
                <a:tab pos="1191895" algn="l"/>
                <a:tab pos="1811020" algn="l"/>
              </a:tabLst>
            </a:pPr>
            <a:r>
              <a:rPr dirty="0" sz="1800" spc="-20" b="1">
                <a:latin typeface="Tahoma"/>
                <a:cs typeface="Tahoma"/>
              </a:rPr>
              <a:t>Shri</a:t>
            </a:r>
            <a:r>
              <a:rPr dirty="0" sz="1800" b="1">
                <a:latin typeface="Tahoma"/>
                <a:cs typeface="Tahoma"/>
              </a:rPr>
              <a:t>	</a:t>
            </a:r>
            <a:r>
              <a:rPr dirty="0" sz="1800" spc="-20" b="1">
                <a:latin typeface="Tahoma"/>
                <a:cs typeface="Tahoma"/>
              </a:rPr>
              <a:t>H.K.</a:t>
            </a:r>
            <a:r>
              <a:rPr dirty="0" sz="1800" b="1">
                <a:latin typeface="Tahoma"/>
                <a:cs typeface="Tahoma"/>
              </a:rPr>
              <a:t>	</a:t>
            </a:r>
            <a:r>
              <a:rPr dirty="0" sz="1800" spc="-25" b="1">
                <a:latin typeface="Tahoma"/>
                <a:cs typeface="Tahoma"/>
              </a:rPr>
              <a:t>Jawale</a:t>
            </a:r>
            <a:r>
              <a:rPr dirty="0" sz="1800" spc="-25">
                <a:latin typeface="Verdana"/>
                <a:cs typeface="Verdana"/>
              </a:rPr>
              <a:t>,</a:t>
            </a:r>
            <a:endParaRPr sz="1800">
              <a:latin typeface="Verdana"/>
              <a:cs typeface="Verdana"/>
            </a:endParaRPr>
          </a:p>
          <a:p>
            <a:pPr marL="475615">
              <a:lnSpc>
                <a:spcPct val="100000"/>
              </a:lnSpc>
              <a:spcBef>
                <a:spcPts val="1080"/>
              </a:spcBef>
            </a:pPr>
            <a:r>
              <a:rPr dirty="0" sz="1800" spc="-10">
                <a:latin typeface="Verdana"/>
                <a:cs typeface="Verdana"/>
              </a:rPr>
              <a:t>Raigad,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69035" y="3548253"/>
            <a:ext cx="4889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1440" indent="-88900">
              <a:lnSpc>
                <a:spcPct val="100000"/>
              </a:lnSpc>
              <a:spcBef>
                <a:spcPts val="100"/>
              </a:spcBef>
              <a:buSzPct val="94444"/>
              <a:buFont typeface="Arial MT"/>
              <a:buChar char="•"/>
              <a:tabLst>
                <a:tab pos="91440" algn="l"/>
              </a:tabLst>
            </a:pPr>
            <a:r>
              <a:rPr dirty="0" sz="1800" spc="-130" b="1">
                <a:latin typeface="Tahoma"/>
                <a:cs typeface="Tahoma"/>
              </a:rPr>
              <a:t>Shri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715770" y="3600069"/>
            <a:ext cx="64585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75945" algn="l"/>
                <a:tab pos="1811655" algn="l"/>
                <a:tab pos="2936875" algn="l"/>
                <a:tab pos="3896995" algn="l"/>
                <a:tab pos="4765675" algn="l"/>
                <a:tab pos="5922645" algn="l"/>
              </a:tabLst>
            </a:pPr>
            <a:r>
              <a:rPr dirty="0" baseline="12345" sz="2700" spc="-30" b="1">
                <a:latin typeface="Tahoma"/>
                <a:cs typeface="Tahoma"/>
              </a:rPr>
              <a:t>B.B.</a:t>
            </a:r>
            <a:r>
              <a:rPr dirty="0" baseline="12345" sz="2700" b="1">
                <a:latin typeface="Tahoma"/>
                <a:cs typeface="Tahoma"/>
              </a:rPr>
              <a:t>	</a:t>
            </a:r>
            <a:r>
              <a:rPr dirty="0" baseline="12345" sz="2700" spc="-15" b="1">
                <a:latin typeface="Tahoma"/>
                <a:cs typeface="Tahoma"/>
              </a:rPr>
              <a:t>Nimbarte</a:t>
            </a:r>
            <a:r>
              <a:rPr dirty="0" baseline="12345" sz="2700" spc="-15">
                <a:latin typeface="Verdana"/>
                <a:cs typeface="Verdana"/>
              </a:rPr>
              <a:t>,</a:t>
            </a:r>
            <a:r>
              <a:rPr dirty="0" baseline="12345" sz="2700">
                <a:latin typeface="Verdana"/>
                <a:cs typeface="Verdana"/>
              </a:rPr>
              <a:t>	</a:t>
            </a:r>
            <a:r>
              <a:rPr dirty="0" sz="1800" spc="-10">
                <a:latin typeface="Verdana"/>
                <a:cs typeface="Verdana"/>
              </a:rPr>
              <a:t>Regional</a:t>
            </a:r>
            <a:r>
              <a:rPr dirty="0" sz="1800">
                <a:latin typeface="Verdana"/>
                <a:cs typeface="Verdana"/>
              </a:rPr>
              <a:t>	</a:t>
            </a:r>
            <a:r>
              <a:rPr dirty="0" sz="1800" spc="-10">
                <a:latin typeface="Verdana"/>
                <a:cs typeface="Verdana"/>
              </a:rPr>
              <a:t>Officer,</a:t>
            </a:r>
            <a:r>
              <a:rPr dirty="0" sz="1800">
                <a:latin typeface="Verdana"/>
                <a:cs typeface="Verdana"/>
              </a:rPr>
              <a:t>	</a:t>
            </a:r>
            <a:r>
              <a:rPr dirty="0" sz="1800" spc="-10">
                <a:latin typeface="Verdana"/>
                <a:cs typeface="Verdana"/>
              </a:rPr>
              <a:t>MPCB,</a:t>
            </a:r>
            <a:r>
              <a:rPr dirty="0" sz="1800">
                <a:latin typeface="Verdana"/>
                <a:cs typeface="Verdana"/>
              </a:rPr>
              <a:t>	</a:t>
            </a:r>
            <a:r>
              <a:rPr dirty="0" sz="1800" spc="-10">
                <a:latin typeface="Verdana"/>
                <a:cs typeface="Verdana"/>
              </a:rPr>
              <a:t>Member,</a:t>
            </a:r>
            <a:r>
              <a:rPr dirty="0" sz="1800">
                <a:latin typeface="Verdana"/>
                <a:cs typeface="Verdana"/>
              </a:rPr>
              <a:t>	</a:t>
            </a:r>
            <a:r>
              <a:rPr dirty="0" sz="1800" spc="-20">
                <a:latin typeface="Verdana"/>
                <a:cs typeface="Verdana"/>
              </a:rPr>
              <a:t>Navi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068730" y="3822572"/>
            <a:ext cx="6961505" cy="1260475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marL="19050">
              <a:lnSpc>
                <a:spcPct val="100000"/>
              </a:lnSpc>
              <a:spcBef>
                <a:spcPts val="1180"/>
              </a:spcBef>
            </a:pPr>
            <a:r>
              <a:rPr dirty="0" sz="1800" spc="-10">
                <a:latin typeface="Verdana"/>
                <a:cs typeface="Verdana"/>
              </a:rPr>
              <a:t>Mumbai,</a:t>
            </a:r>
            <a:endParaRPr sz="1800">
              <a:latin typeface="Verdana"/>
              <a:cs typeface="Verdana"/>
            </a:endParaRPr>
          </a:p>
          <a:p>
            <a:pPr marL="91440" indent="-88900">
              <a:lnSpc>
                <a:spcPct val="100000"/>
              </a:lnSpc>
              <a:spcBef>
                <a:spcPts val="1080"/>
              </a:spcBef>
              <a:buSzPct val="94444"/>
              <a:buFont typeface="Arial MT"/>
              <a:buChar char="•"/>
              <a:tabLst>
                <a:tab pos="91440" algn="l"/>
              </a:tabLst>
            </a:pPr>
            <a:r>
              <a:rPr dirty="0" sz="1800" spc="-160" b="1">
                <a:latin typeface="Tahoma"/>
                <a:cs typeface="Tahoma"/>
              </a:rPr>
              <a:t>Shri</a:t>
            </a:r>
            <a:r>
              <a:rPr dirty="0" sz="1800" spc="15" b="1">
                <a:latin typeface="Tahoma"/>
                <a:cs typeface="Tahoma"/>
              </a:rPr>
              <a:t> </a:t>
            </a:r>
            <a:r>
              <a:rPr dirty="0" sz="1800" spc="-170" b="1">
                <a:latin typeface="Tahoma"/>
                <a:cs typeface="Tahoma"/>
              </a:rPr>
              <a:t>Sujit</a:t>
            </a:r>
            <a:r>
              <a:rPr dirty="0" sz="1800" spc="-30" b="1">
                <a:latin typeface="Tahoma"/>
                <a:cs typeface="Tahoma"/>
              </a:rPr>
              <a:t> </a:t>
            </a:r>
            <a:r>
              <a:rPr dirty="0" sz="1800" spc="-35" b="1">
                <a:latin typeface="Tahoma"/>
                <a:cs typeface="Tahoma"/>
              </a:rPr>
              <a:t>Dholam,</a:t>
            </a:r>
            <a:r>
              <a:rPr dirty="0" sz="1800" spc="-40" b="1">
                <a:latin typeface="Tahoma"/>
                <a:cs typeface="Tahoma"/>
              </a:rPr>
              <a:t> </a:t>
            </a:r>
            <a:r>
              <a:rPr dirty="0" sz="1800" spc="-100">
                <a:latin typeface="Verdana"/>
                <a:cs typeface="Verdana"/>
              </a:rPr>
              <a:t>Sub</a:t>
            </a:r>
            <a:r>
              <a:rPr dirty="0" sz="1800" spc="-105">
                <a:latin typeface="Verdana"/>
                <a:cs typeface="Verdana"/>
              </a:rPr>
              <a:t> </a:t>
            </a:r>
            <a:r>
              <a:rPr dirty="0" sz="1800" spc="-30">
                <a:latin typeface="Verdana"/>
                <a:cs typeface="Verdana"/>
              </a:rPr>
              <a:t>Regional</a:t>
            </a:r>
            <a:r>
              <a:rPr dirty="0" sz="1800" spc="-100">
                <a:latin typeface="Verdana"/>
                <a:cs typeface="Verdana"/>
              </a:rPr>
              <a:t> </a:t>
            </a:r>
            <a:r>
              <a:rPr dirty="0" sz="1800" spc="-40">
                <a:latin typeface="Verdana"/>
                <a:cs typeface="Verdana"/>
              </a:rPr>
              <a:t>Officer,</a:t>
            </a:r>
            <a:r>
              <a:rPr dirty="0" sz="1800" spc="-145">
                <a:latin typeface="Verdana"/>
                <a:cs typeface="Verdana"/>
              </a:rPr>
              <a:t> </a:t>
            </a:r>
            <a:r>
              <a:rPr dirty="0" sz="1800" spc="-20">
                <a:latin typeface="Verdana"/>
                <a:cs typeface="Verdana"/>
              </a:rPr>
              <a:t>MPCB,</a:t>
            </a:r>
            <a:r>
              <a:rPr dirty="0" sz="1800" spc="-145">
                <a:latin typeface="Verdana"/>
                <a:cs typeface="Verdana"/>
              </a:rPr>
              <a:t> </a:t>
            </a:r>
            <a:r>
              <a:rPr dirty="0" sz="1800" spc="-30">
                <a:latin typeface="Verdana"/>
                <a:cs typeface="Verdana"/>
              </a:rPr>
              <a:t>Navi</a:t>
            </a:r>
            <a:r>
              <a:rPr dirty="0" sz="1800" spc="-13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Mumbai</a:t>
            </a:r>
            <a:r>
              <a:rPr dirty="0" sz="1800" spc="-114">
                <a:latin typeface="Verdana"/>
                <a:cs typeface="Verdana"/>
              </a:rPr>
              <a:t> </a:t>
            </a:r>
            <a:r>
              <a:rPr dirty="0" sz="1800" spc="-320">
                <a:latin typeface="Verdana"/>
                <a:cs typeface="Verdana"/>
              </a:rPr>
              <a:t>III,</a:t>
            </a:r>
            <a:endParaRPr sz="1800">
              <a:latin typeface="Verdana"/>
              <a:cs typeface="Verdana"/>
            </a:endParaRPr>
          </a:p>
          <a:p>
            <a:pPr marL="18415">
              <a:lnSpc>
                <a:spcPct val="100000"/>
              </a:lnSpc>
              <a:spcBef>
                <a:spcPts val="1080"/>
              </a:spcBef>
            </a:pPr>
            <a:r>
              <a:rPr dirty="0" sz="1800" spc="-10">
                <a:latin typeface="Verdana"/>
                <a:cs typeface="Verdana"/>
              </a:rPr>
              <a:t>Convenor.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6020561" y="6020561"/>
            <a:ext cx="2209800" cy="533400"/>
          </a:xfrm>
          <a:custGeom>
            <a:avLst/>
            <a:gdLst/>
            <a:ahLst/>
            <a:cxnLst/>
            <a:rect l="l" t="t" r="r" b="b"/>
            <a:pathLst>
              <a:path w="2209800" h="533400">
                <a:moveTo>
                  <a:pt x="0" y="88900"/>
                </a:moveTo>
                <a:lnTo>
                  <a:pt x="6985" y="54292"/>
                </a:lnTo>
                <a:lnTo>
                  <a:pt x="26035" y="26034"/>
                </a:lnTo>
                <a:lnTo>
                  <a:pt x="54355" y="6984"/>
                </a:lnTo>
                <a:lnTo>
                  <a:pt x="88900" y="0"/>
                </a:lnTo>
                <a:lnTo>
                  <a:pt x="2120899" y="0"/>
                </a:lnTo>
                <a:lnTo>
                  <a:pt x="2155443" y="6984"/>
                </a:lnTo>
                <a:lnTo>
                  <a:pt x="2183765" y="26034"/>
                </a:lnTo>
                <a:lnTo>
                  <a:pt x="2202815" y="54292"/>
                </a:lnTo>
                <a:lnTo>
                  <a:pt x="2209799" y="88900"/>
                </a:lnTo>
                <a:lnTo>
                  <a:pt x="2209799" y="444500"/>
                </a:lnTo>
                <a:lnTo>
                  <a:pt x="2202815" y="479107"/>
                </a:lnTo>
                <a:lnTo>
                  <a:pt x="2183765" y="507365"/>
                </a:lnTo>
                <a:lnTo>
                  <a:pt x="2155443" y="526415"/>
                </a:lnTo>
                <a:lnTo>
                  <a:pt x="2120899" y="533400"/>
                </a:lnTo>
                <a:lnTo>
                  <a:pt x="88900" y="533400"/>
                </a:lnTo>
                <a:lnTo>
                  <a:pt x="54355" y="526415"/>
                </a:lnTo>
                <a:lnTo>
                  <a:pt x="26035" y="507365"/>
                </a:lnTo>
                <a:lnTo>
                  <a:pt x="6985" y="479107"/>
                </a:lnTo>
                <a:lnTo>
                  <a:pt x="0" y="444500"/>
                </a:lnTo>
                <a:lnTo>
                  <a:pt x="0" y="889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6810247" y="6156147"/>
            <a:ext cx="616585" cy="280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05"/>
              </a:lnSpc>
            </a:pPr>
            <a:r>
              <a:rPr dirty="0" sz="2000">
                <a:latin typeface="Calibri"/>
                <a:cs typeface="Calibri"/>
              </a:rPr>
              <a:t>Q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&amp;</a:t>
            </a:r>
            <a:r>
              <a:rPr dirty="0" sz="2000" spc="-130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2394" rIns="0" bIns="0" rtlCol="0" vert="horz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PUBLIC</a:t>
            </a:r>
            <a:r>
              <a:rPr dirty="0" spc="-110"/>
              <a:t> </a:t>
            </a:r>
            <a:r>
              <a:rPr dirty="0" spc="-10"/>
              <a:t>HEARING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11835" y="530098"/>
            <a:ext cx="7546975" cy="41484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3675" marR="502920" indent="-181610">
              <a:lnSpc>
                <a:spcPct val="150000"/>
              </a:lnSpc>
              <a:spcBef>
                <a:spcPts val="100"/>
              </a:spcBef>
            </a:pPr>
            <a:r>
              <a:rPr dirty="0" sz="1800" spc="-30">
                <a:latin typeface="Verdana"/>
                <a:cs typeface="Verdana"/>
              </a:rPr>
              <a:t>Major</a:t>
            </a:r>
            <a:r>
              <a:rPr dirty="0" sz="1800" spc="-150">
                <a:latin typeface="Verdana"/>
                <a:cs typeface="Verdana"/>
              </a:rPr>
              <a:t> </a:t>
            </a:r>
            <a:r>
              <a:rPr dirty="0" sz="1800" spc="-65">
                <a:latin typeface="Verdana"/>
                <a:cs typeface="Verdana"/>
              </a:rPr>
              <a:t>issues/concerns</a:t>
            </a:r>
            <a:r>
              <a:rPr dirty="0" sz="1800" spc="-145">
                <a:latin typeface="Verdana"/>
                <a:cs typeface="Verdana"/>
              </a:rPr>
              <a:t> </a:t>
            </a:r>
            <a:r>
              <a:rPr dirty="0" sz="1800" spc="-55">
                <a:latin typeface="Verdana"/>
                <a:cs typeface="Verdana"/>
              </a:rPr>
              <a:t>raised</a:t>
            </a:r>
            <a:r>
              <a:rPr dirty="0" sz="1800" spc="-14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by</a:t>
            </a:r>
            <a:r>
              <a:rPr dirty="0" sz="1800" spc="-110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locals</a:t>
            </a:r>
            <a:r>
              <a:rPr dirty="0" sz="1800" spc="-125">
                <a:latin typeface="Verdana"/>
                <a:cs typeface="Verdana"/>
              </a:rPr>
              <a:t> </a:t>
            </a:r>
            <a:r>
              <a:rPr dirty="0" sz="1800" spc="-50">
                <a:latin typeface="Verdana"/>
                <a:cs typeface="Verdana"/>
              </a:rPr>
              <a:t>during</a:t>
            </a:r>
            <a:r>
              <a:rPr dirty="0" sz="1800" spc="-85">
                <a:latin typeface="Verdana"/>
                <a:cs typeface="Verdana"/>
              </a:rPr>
              <a:t> </a:t>
            </a:r>
            <a:r>
              <a:rPr dirty="0" sz="1800" spc="-40">
                <a:latin typeface="Verdana"/>
                <a:cs typeface="Verdana"/>
              </a:rPr>
              <a:t>the</a:t>
            </a:r>
            <a:r>
              <a:rPr dirty="0" sz="1800" spc="-100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Public</a:t>
            </a:r>
            <a:r>
              <a:rPr dirty="0" sz="1800" spc="-130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Hearing included:</a:t>
            </a:r>
            <a:endParaRPr sz="1800">
              <a:latin typeface="Verdana"/>
              <a:cs typeface="Verdana"/>
            </a:endParaRPr>
          </a:p>
          <a:p>
            <a:pPr marL="193675" indent="-180975">
              <a:lnSpc>
                <a:spcPct val="100000"/>
              </a:lnSpc>
              <a:spcBef>
                <a:spcPts val="1500"/>
              </a:spcBef>
              <a:buFont typeface="Arial MT"/>
              <a:buChar char="•"/>
              <a:tabLst>
                <a:tab pos="193675" algn="l"/>
              </a:tabLst>
            </a:pPr>
            <a:r>
              <a:rPr dirty="0" u="heavy" sz="1800" spc="-6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Employment</a:t>
            </a:r>
            <a:r>
              <a:rPr dirty="0" u="heavy" sz="1800" spc="-145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sz="1800" spc="-25">
                <a:solidFill>
                  <a:srgbClr val="FF0000"/>
                </a:solidFill>
                <a:latin typeface="Verdana"/>
                <a:cs typeface="Verdana"/>
              </a:rPr>
              <a:t>(preference</a:t>
            </a:r>
            <a:r>
              <a:rPr dirty="0" sz="1800" spc="-75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FF0000"/>
                </a:solidFill>
                <a:latin typeface="Verdana"/>
                <a:cs typeface="Verdana"/>
              </a:rPr>
              <a:t>to</a:t>
            </a:r>
            <a:r>
              <a:rPr dirty="0" sz="1800" spc="-55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Verdana"/>
                <a:cs typeface="Verdana"/>
              </a:rPr>
              <a:t>locals)</a:t>
            </a:r>
            <a:endParaRPr sz="1800">
              <a:latin typeface="Verdana"/>
              <a:cs typeface="Verdana"/>
            </a:endParaRPr>
          </a:p>
          <a:p>
            <a:pPr marL="193675" indent="-18097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193675" algn="l"/>
              </a:tabLst>
            </a:pPr>
            <a:r>
              <a:rPr dirty="0" u="heavy" sz="180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Compensation</a:t>
            </a:r>
            <a:r>
              <a:rPr dirty="0" u="heavy" sz="1800" spc="25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heavy" sz="180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to</a:t>
            </a:r>
            <a:r>
              <a:rPr dirty="0" u="heavy" sz="1800" spc="2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heavy" sz="1800" spc="-65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Fishermen</a:t>
            </a:r>
            <a:r>
              <a:rPr dirty="0" u="heavy" sz="1800" spc="25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community</a:t>
            </a:r>
            <a:r>
              <a:rPr dirty="0" sz="1800" spc="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in</a:t>
            </a:r>
            <a:r>
              <a:rPr dirty="0" sz="1800" spc="2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case</a:t>
            </a:r>
            <a:r>
              <a:rPr dirty="0" sz="1800" spc="2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of</a:t>
            </a:r>
            <a:r>
              <a:rPr dirty="0" sz="1800" spc="30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casualties</a:t>
            </a:r>
            <a:r>
              <a:rPr dirty="0" sz="1800" spc="45">
                <a:latin typeface="Verdana"/>
                <a:cs typeface="Verdana"/>
              </a:rPr>
              <a:t> </a:t>
            </a:r>
            <a:r>
              <a:rPr dirty="0" sz="1800" spc="-25">
                <a:solidFill>
                  <a:srgbClr val="FF0000"/>
                </a:solidFill>
                <a:latin typeface="Verdana"/>
                <a:cs typeface="Verdana"/>
              </a:rPr>
              <a:t>(to</a:t>
            </a:r>
            <a:endParaRPr sz="1800">
              <a:latin typeface="Verdana"/>
              <a:cs typeface="Verdana"/>
            </a:endParaRPr>
          </a:p>
          <a:p>
            <a:pPr marL="193675" marR="5080">
              <a:lnSpc>
                <a:spcPct val="150000"/>
              </a:lnSpc>
              <a:spcBef>
                <a:spcPts val="5"/>
              </a:spcBef>
              <a:tabLst>
                <a:tab pos="641985" algn="l"/>
                <a:tab pos="1844675" algn="l"/>
                <a:tab pos="2435860" algn="l"/>
                <a:tab pos="3414395" algn="l"/>
                <a:tab pos="4139565" algn="l"/>
                <a:tab pos="4560570" algn="l"/>
                <a:tab pos="5225415" algn="l"/>
                <a:tab pos="6627495" algn="l"/>
                <a:tab pos="6991350" algn="l"/>
              </a:tabLst>
            </a:pPr>
            <a:r>
              <a:rPr dirty="0" sz="1800" spc="60">
                <a:solidFill>
                  <a:srgbClr val="FF0000"/>
                </a:solidFill>
                <a:latin typeface="Verdana"/>
                <a:cs typeface="Verdana"/>
              </a:rPr>
              <a:t>be</a:t>
            </a:r>
            <a:r>
              <a:rPr dirty="0" sz="1800">
                <a:solidFill>
                  <a:srgbClr val="FF0000"/>
                </a:solidFill>
                <a:latin typeface="Verdana"/>
                <a:cs typeface="Verdana"/>
              </a:rPr>
              <a:t>	</a:t>
            </a:r>
            <a:r>
              <a:rPr dirty="0" sz="1800" spc="-10">
                <a:solidFill>
                  <a:srgbClr val="FF0000"/>
                </a:solidFill>
                <a:latin typeface="Verdana"/>
                <a:cs typeface="Verdana"/>
              </a:rPr>
              <a:t>discussed</a:t>
            </a:r>
            <a:r>
              <a:rPr dirty="0" sz="1800">
                <a:solidFill>
                  <a:srgbClr val="FF0000"/>
                </a:solidFill>
                <a:latin typeface="Verdana"/>
                <a:cs typeface="Verdana"/>
              </a:rPr>
              <a:t>	</a:t>
            </a:r>
            <a:r>
              <a:rPr dirty="0" sz="1800" spc="25">
                <a:solidFill>
                  <a:srgbClr val="FF0000"/>
                </a:solidFill>
                <a:latin typeface="Verdana"/>
                <a:cs typeface="Verdana"/>
              </a:rPr>
              <a:t>and</a:t>
            </a:r>
            <a:r>
              <a:rPr dirty="0" sz="1800">
                <a:solidFill>
                  <a:srgbClr val="FF0000"/>
                </a:solidFill>
                <a:latin typeface="Verdana"/>
                <a:cs typeface="Verdana"/>
              </a:rPr>
              <a:t>	</a:t>
            </a:r>
            <a:r>
              <a:rPr dirty="0" sz="1800" spc="-10">
                <a:solidFill>
                  <a:srgbClr val="FF0000"/>
                </a:solidFill>
                <a:latin typeface="Verdana"/>
                <a:cs typeface="Verdana"/>
              </a:rPr>
              <a:t>agreed</a:t>
            </a:r>
            <a:r>
              <a:rPr dirty="0" sz="1800">
                <a:solidFill>
                  <a:srgbClr val="FF0000"/>
                </a:solidFill>
                <a:latin typeface="Verdana"/>
                <a:cs typeface="Verdana"/>
              </a:rPr>
              <a:t>	</a:t>
            </a:r>
            <a:r>
              <a:rPr dirty="0" sz="1800" spc="-20">
                <a:solidFill>
                  <a:srgbClr val="FF0000"/>
                </a:solidFill>
                <a:latin typeface="Verdana"/>
                <a:cs typeface="Verdana"/>
              </a:rPr>
              <a:t>upon</a:t>
            </a:r>
            <a:r>
              <a:rPr dirty="0" sz="1800">
                <a:solidFill>
                  <a:srgbClr val="FF0000"/>
                </a:solidFill>
                <a:latin typeface="Verdana"/>
                <a:cs typeface="Verdana"/>
              </a:rPr>
              <a:t>	</a:t>
            </a:r>
            <a:r>
              <a:rPr dirty="0" sz="1800" spc="-25">
                <a:solidFill>
                  <a:srgbClr val="FF0000"/>
                </a:solidFill>
                <a:latin typeface="Verdana"/>
                <a:cs typeface="Verdana"/>
              </a:rPr>
              <a:t>by</a:t>
            </a:r>
            <a:r>
              <a:rPr dirty="0" sz="1800">
                <a:solidFill>
                  <a:srgbClr val="FF0000"/>
                </a:solidFill>
                <a:latin typeface="Verdana"/>
                <a:cs typeface="Verdana"/>
              </a:rPr>
              <a:t>	</a:t>
            </a:r>
            <a:r>
              <a:rPr dirty="0" sz="1800" spc="-10">
                <a:solidFill>
                  <a:srgbClr val="FF0000"/>
                </a:solidFill>
                <a:latin typeface="Verdana"/>
                <a:cs typeface="Verdana"/>
              </a:rPr>
              <a:t>Joint</a:t>
            </a:r>
            <a:r>
              <a:rPr dirty="0" sz="1800">
                <a:solidFill>
                  <a:srgbClr val="FF0000"/>
                </a:solidFill>
                <a:latin typeface="Verdana"/>
                <a:cs typeface="Verdana"/>
              </a:rPr>
              <a:t>	</a:t>
            </a:r>
            <a:r>
              <a:rPr dirty="0" sz="1800" spc="-10">
                <a:solidFill>
                  <a:srgbClr val="FF0000"/>
                </a:solidFill>
                <a:latin typeface="Verdana"/>
                <a:cs typeface="Verdana"/>
              </a:rPr>
              <a:t>Committee</a:t>
            </a:r>
            <a:r>
              <a:rPr dirty="0" sz="1800">
                <a:solidFill>
                  <a:srgbClr val="FF0000"/>
                </a:solidFill>
                <a:latin typeface="Verdana"/>
                <a:cs typeface="Verdana"/>
              </a:rPr>
              <a:t>	</a:t>
            </a:r>
            <a:r>
              <a:rPr dirty="0" sz="1800" spc="-25">
                <a:solidFill>
                  <a:srgbClr val="FF0000"/>
                </a:solidFill>
                <a:latin typeface="Verdana"/>
                <a:cs typeface="Verdana"/>
              </a:rPr>
              <a:t>of</a:t>
            </a:r>
            <a:r>
              <a:rPr dirty="0" sz="1800">
                <a:solidFill>
                  <a:srgbClr val="FF0000"/>
                </a:solidFill>
                <a:latin typeface="Verdana"/>
                <a:cs typeface="Verdana"/>
              </a:rPr>
              <a:t>	</a:t>
            </a:r>
            <a:r>
              <a:rPr dirty="0" sz="1800" spc="-10">
                <a:solidFill>
                  <a:srgbClr val="FF0000"/>
                </a:solidFill>
                <a:latin typeface="Verdana"/>
                <a:cs typeface="Verdana"/>
              </a:rPr>
              <a:t>local </a:t>
            </a:r>
            <a:r>
              <a:rPr dirty="0" sz="1800" spc="-95">
                <a:solidFill>
                  <a:srgbClr val="FF0000"/>
                </a:solidFill>
                <a:latin typeface="Verdana"/>
                <a:cs typeface="Verdana"/>
              </a:rPr>
              <a:t>fishermen,</a:t>
            </a:r>
            <a:r>
              <a:rPr dirty="0" sz="1800" spc="-114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800" spc="-25">
                <a:solidFill>
                  <a:srgbClr val="FF0000"/>
                </a:solidFill>
                <a:latin typeface="Verdana"/>
                <a:cs typeface="Verdana"/>
              </a:rPr>
              <a:t>project</a:t>
            </a:r>
            <a:r>
              <a:rPr dirty="0" sz="1800" spc="-145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Verdana"/>
                <a:cs typeface="Verdana"/>
              </a:rPr>
              <a:t>proponent</a:t>
            </a:r>
            <a:r>
              <a:rPr dirty="0" sz="1800" spc="-65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800" spc="50">
                <a:solidFill>
                  <a:srgbClr val="FF0000"/>
                </a:solidFill>
                <a:latin typeface="Verdana"/>
                <a:cs typeface="Verdana"/>
              </a:rPr>
              <a:t>and</a:t>
            </a:r>
            <a:r>
              <a:rPr dirty="0" sz="1800" spc="-85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FF0000"/>
                </a:solidFill>
                <a:latin typeface="Verdana"/>
                <a:cs typeface="Verdana"/>
              </a:rPr>
              <a:t>local</a:t>
            </a:r>
            <a:r>
              <a:rPr dirty="0" sz="1800" spc="-135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800" spc="-25">
                <a:solidFill>
                  <a:srgbClr val="FF0000"/>
                </a:solidFill>
                <a:latin typeface="Verdana"/>
                <a:cs typeface="Verdana"/>
              </a:rPr>
              <a:t>government</a:t>
            </a:r>
            <a:r>
              <a:rPr dirty="0" sz="1800" spc="-10">
                <a:solidFill>
                  <a:srgbClr val="FF0000"/>
                </a:solidFill>
                <a:latin typeface="Verdana"/>
                <a:cs typeface="Verdana"/>
              </a:rPr>
              <a:t> officials)</a:t>
            </a:r>
            <a:endParaRPr sz="1800">
              <a:latin typeface="Verdana"/>
              <a:cs typeface="Verdana"/>
            </a:endParaRPr>
          </a:p>
          <a:p>
            <a:pPr marL="193675" indent="-180975">
              <a:lnSpc>
                <a:spcPct val="100000"/>
              </a:lnSpc>
              <a:spcBef>
                <a:spcPts val="1510"/>
              </a:spcBef>
              <a:buFont typeface="Arial MT"/>
              <a:buChar char="•"/>
              <a:tabLst>
                <a:tab pos="193675" algn="l"/>
              </a:tabLst>
            </a:pPr>
            <a:r>
              <a:rPr dirty="0" u="heavy" sz="180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Education</a:t>
            </a:r>
            <a:r>
              <a:rPr dirty="0" u="heavy" sz="1800" spc="-17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sz="1800" spc="-35">
                <a:latin typeface="Verdana"/>
                <a:cs typeface="Verdana"/>
              </a:rPr>
              <a:t>(addressed</a:t>
            </a:r>
            <a:r>
              <a:rPr dirty="0" sz="1800" spc="-65">
                <a:latin typeface="Verdana"/>
                <a:cs typeface="Verdana"/>
              </a:rPr>
              <a:t> </a:t>
            </a:r>
            <a:r>
              <a:rPr dirty="0" sz="1800" spc="-60">
                <a:latin typeface="Verdana"/>
                <a:cs typeface="Verdana"/>
              </a:rPr>
              <a:t>as</a:t>
            </a:r>
            <a:r>
              <a:rPr dirty="0" sz="1800" spc="-140">
                <a:latin typeface="Verdana"/>
                <a:cs typeface="Verdana"/>
              </a:rPr>
              <a:t> </a:t>
            </a:r>
            <a:r>
              <a:rPr dirty="0" sz="1800" spc="-40">
                <a:latin typeface="Verdana"/>
                <a:cs typeface="Verdana"/>
              </a:rPr>
              <a:t>part</a:t>
            </a:r>
            <a:r>
              <a:rPr dirty="0" sz="1800" spc="-14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of</a:t>
            </a:r>
            <a:r>
              <a:rPr dirty="0" sz="1800" spc="-140">
                <a:latin typeface="Verdana"/>
                <a:cs typeface="Verdana"/>
              </a:rPr>
              <a:t> </a:t>
            </a:r>
            <a:r>
              <a:rPr dirty="0" sz="1800" spc="-105">
                <a:latin typeface="Verdana"/>
                <a:cs typeface="Verdana"/>
              </a:rPr>
              <a:t>CSR</a:t>
            </a:r>
            <a:r>
              <a:rPr dirty="0" sz="1800" spc="-5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initiatives)</a:t>
            </a:r>
            <a:endParaRPr sz="1800">
              <a:latin typeface="Verdana"/>
              <a:cs typeface="Verdana"/>
            </a:endParaRPr>
          </a:p>
          <a:p>
            <a:pPr marL="193675" indent="-180975">
              <a:lnSpc>
                <a:spcPct val="100000"/>
              </a:lnSpc>
              <a:spcBef>
                <a:spcPts val="1105"/>
              </a:spcBef>
              <a:buFont typeface="Arial MT"/>
              <a:buChar char="•"/>
              <a:tabLst>
                <a:tab pos="193675" algn="l"/>
              </a:tabLst>
            </a:pPr>
            <a:r>
              <a:rPr dirty="0" u="heavy" sz="180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Land</a:t>
            </a:r>
            <a:r>
              <a:rPr dirty="0" u="heavy" sz="1800" spc="-85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heavy" sz="1800" spc="-35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acquisition</a:t>
            </a:r>
            <a:r>
              <a:rPr dirty="0" u="heavy" sz="1800" spc="-135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sz="1800" spc="-80">
                <a:latin typeface="Verdana"/>
                <a:cs typeface="Verdana"/>
              </a:rPr>
              <a:t>(no </a:t>
            </a:r>
            <a:r>
              <a:rPr dirty="0" sz="1800">
                <a:latin typeface="Verdana"/>
                <a:cs typeface="Verdana"/>
              </a:rPr>
              <a:t>land</a:t>
            </a:r>
            <a:r>
              <a:rPr dirty="0" sz="1800" spc="-110">
                <a:latin typeface="Verdana"/>
                <a:cs typeface="Verdana"/>
              </a:rPr>
              <a:t> </a:t>
            </a:r>
            <a:r>
              <a:rPr dirty="0" sz="1800" spc="-35">
                <a:latin typeface="Verdana"/>
                <a:cs typeface="Verdana"/>
              </a:rPr>
              <a:t>acquisition</a:t>
            </a:r>
            <a:r>
              <a:rPr dirty="0" sz="1800" spc="-13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involved)</a:t>
            </a:r>
            <a:endParaRPr sz="1800">
              <a:latin typeface="Verdana"/>
              <a:cs typeface="Verdana"/>
            </a:endParaRPr>
          </a:p>
          <a:p>
            <a:pPr marL="193675" indent="-18097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193675" algn="l"/>
              </a:tabLst>
            </a:pPr>
            <a:r>
              <a:rPr dirty="0" u="heavy" sz="1800" spc="-7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Kind</a:t>
            </a:r>
            <a:r>
              <a:rPr dirty="0" u="heavy" sz="1800" spc="-12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heavy" sz="180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of</a:t>
            </a:r>
            <a:r>
              <a:rPr dirty="0" u="heavy" sz="1800" spc="-135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heavy" sz="1800" spc="5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cargo</a:t>
            </a:r>
            <a:r>
              <a:rPr dirty="0" u="heavy" sz="1800" spc="-12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heavy" sz="1800" spc="-2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to</a:t>
            </a:r>
            <a:r>
              <a:rPr dirty="0" u="heavy" sz="1800" spc="-114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heavy" sz="1800" spc="9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be</a:t>
            </a:r>
            <a:r>
              <a:rPr dirty="0" u="heavy" sz="1800" spc="-125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heavy" sz="180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handled</a:t>
            </a:r>
            <a:r>
              <a:rPr dirty="0" u="heavy" sz="1800" spc="-125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heavy" sz="180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at</a:t>
            </a:r>
            <a:r>
              <a:rPr dirty="0" u="heavy" sz="1800" spc="-105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heavy" sz="1800" spc="-25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the</a:t>
            </a:r>
            <a:r>
              <a:rPr dirty="0" u="heavy" sz="1800" spc="-85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heavy" sz="1800" spc="-5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port</a:t>
            </a:r>
            <a:r>
              <a:rPr dirty="0" u="heavy" sz="1800" spc="-13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Verdana"/>
                <a:cs typeface="Verdana"/>
              </a:rPr>
              <a:t>(environmentally</a:t>
            </a:r>
            <a:endParaRPr sz="1800">
              <a:latin typeface="Verdana"/>
              <a:cs typeface="Verdana"/>
            </a:endParaRPr>
          </a:p>
          <a:p>
            <a:pPr marL="193675">
              <a:lnSpc>
                <a:spcPct val="100000"/>
              </a:lnSpc>
              <a:spcBef>
                <a:spcPts val="1080"/>
              </a:spcBef>
            </a:pPr>
            <a:r>
              <a:rPr dirty="0" sz="1800">
                <a:solidFill>
                  <a:srgbClr val="FF0000"/>
                </a:solidFill>
                <a:latin typeface="Verdana"/>
                <a:cs typeface="Verdana"/>
              </a:rPr>
              <a:t>damaging</a:t>
            </a:r>
            <a:r>
              <a:rPr dirty="0" sz="1800" spc="-12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800" spc="55">
                <a:solidFill>
                  <a:srgbClr val="FF0000"/>
                </a:solidFill>
                <a:latin typeface="Verdana"/>
                <a:cs typeface="Verdana"/>
              </a:rPr>
              <a:t>cargo</a:t>
            </a:r>
            <a:r>
              <a:rPr dirty="0" sz="1800" spc="-105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800" spc="-110">
                <a:solidFill>
                  <a:srgbClr val="FF0000"/>
                </a:solidFill>
                <a:latin typeface="Verdana"/>
                <a:cs typeface="Verdana"/>
              </a:rPr>
              <a:t>will</a:t>
            </a:r>
            <a:r>
              <a:rPr dirty="0" sz="1800" spc="-9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800" spc="-30">
                <a:solidFill>
                  <a:srgbClr val="FF0000"/>
                </a:solidFill>
                <a:latin typeface="Verdana"/>
                <a:cs typeface="Verdana"/>
              </a:rPr>
              <a:t>not</a:t>
            </a:r>
            <a:r>
              <a:rPr dirty="0" sz="1800" spc="-8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800" spc="85">
                <a:solidFill>
                  <a:srgbClr val="FF0000"/>
                </a:solidFill>
                <a:latin typeface="Verdana"/>
                <a:cs typeface="Verdana"/>
              </a:rPr>
              <a:t>be</a:t>
            </a:r>
            <a:r>
              <a:rPr dirty="0" sz="1800" spc="-45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Verdana"/>
                <a:cs typeface="Verdana"/>
              </a:rPr>
              <a:t>handled)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6020561" y="6020561"/>
            <a:ext cx="2209800" cy="533400"/>
          </a:xfrm>
          <a:custGeom>
            <a:avLst/>
            <a:gdLst/>
            <a:ahLst/>
            <a:cxnLst/>
            <a:rect l="l" t="t" r="r" b="b"/>
            <a:pathLst>
              <a:path w="2209800" h="533400">
                <a:moveTo>
                  <a:pt x="0" y="88900"/>
                </a:moveTo>
                <a:lnTo>
                  <a:pt x="6985" y="54292"/>
                </a:lnTo>
                <a:lnTo>
                  <a:pt x="26035" y="26034"/>
                </a:lnTo>
                <a:lnTo>
                  <a:pt x="54355" y="6984"/>
                </a:lnTo>
                <a:lnTo>
                  <a:pt x="88900" y="0"/>
                </a:lnTo>
                <a:lnTo>
                  <a:pt x="2120899" y="0"/>
                </a:lnTo>
                <a:lnTo>
                  <a:pt x="2155443" y="6984"/>
                </a:lnTo>
                <a:lnTo>
                  <a:pt x="2183765" y="26034"/>
                </a:lnTo>
                <a:lnTo>
                  <a:pt x="2202815" y="54292"/>
                </a:lnTo>
                <a:lnTo>
                  <a:pt x="2209799" y="88900"/>
                </a:lnTo>
                <a:lnTo>
                  <a:pt x="2209799" y="444500"/>
                </a:lnTo>
                <a:lnTo>
                  <a:pt x="2202815" y="479107"/>
                </a:lnTo>
                <a:lnTo>
                  <a:pt x="2183765" y="507365"/>
                </a:lnTo>
                <a:lnTo>
                  <a:pt x="2155443" y="526415"/>
                </a:lnTo>
                <a:lnTo>
                  <a:pt x="2120899" y="533400"/>
                </a:lnTo>
                <a:lnTo>
                  <a:pt x="88900" y="533400"/>
                </a:lnTo>
                <a:lnTo>
                  <a:pt x="54355" y="526415"/>
                </a:lnTo>
                <a:lnTo>
                  <a:pt x="26035" y="507365"/>
                </a:lnTo>
                <a:lnTo>
                  <a:pt x="6985" y="479107"/>
                </a:lnTo>
                <a:lnTo>
                  <a:pt x="0" y="444500"/>
                </a:lnTo>
                <a:lnTo>
                  <a:pt x="0" y="889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6810247" y="6156147"/>
            <a:ext cx="616585" cy="280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05"/>
              </a:lnSpc>
            </a:pPr>
            <a:r>
              <a:rPr dirty="0" sz="2000">
                <a:latin typeface="Calibri"/>
                <a:cs typeface="Calibri"/>
              </a:rPr>
              <a:t>Q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&amp;</a:t>
            </a:r>
            <a:r>
              <a:rPr dirty="0" sz="2000" spc="-130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1739" y="475614"/>
            <a:ext cx="3315970" cy="57658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PUBLIC</a:t>
            </a:r>
            <a:r>
              <a:rPr dirty="0" spc="-110"/>
              <a:t> </a:t>
            </a:r>
            <a:r>
              <a:rPr dirty="0" spc="-10"/>
              <a:t>HEARING</a:t>
            </a: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dirty="0" sz="1600"/>
              <a:t>PUBLIC</a:t>
            </a:r>
            <a:r>
              <a:rPr dirty="0" sz="1600" spc="-65"/>
              <a:t> </a:t>
            </a:r>
            <a:r>
              <a:rPr dirty="0" sz="1600"/>
              <a:t>NOTICE</a:t>
            </a:r>
            <a:r>
              <a:rPr dirty="0" sz="1600" spc="-40"/>
              <a:t> </a:t>
            </a:r>
            <a:r>
              <a:rPr dirty="0" sz="1600"/>
              <a:t>IN</a:t>
            </a:r>
            <a:r>
              <a:rPr dirty="0" sz="1600" spc="-70"/>
              <a:t> </a:t>
            </a:r>
            <a:r>
              <a:rPr dirty="0" sz="1600" spc="-10"/>
              <a:t>NEWSPAPERS</a:t>
            </a:r>
            <a:endParaRPr sz="1600"/>
          </a:p>
        </p:txBody>
      </p:sp>
      <p:grpSp>
        <p:nvGrpSpPr>
          <p:cNvPr id="3" name="object 3" descr=""/>
          <p:cNvGrpSpPr/>
          <p:nvPr/>
        </p:nvGrpSpPr>
        <p:grpSpPr>
          <a:xfrm>
            <a:off x="1523" y="1142999"/>
            <a:ext cx="4646295" cy="5715000"/>
            <a:chOff x="1523" y="1142999"/>
            <a:chExt cx="4646295" cy="5715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792" y="1142999"/>
              <a:ext cx="3581027" cy="57150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3" y="6249923"/>
              <a:ext cx="1066800" cy="608076"/>
            </a:xfrm>
            <a:prstGeom prst="rect">
              <a:avLst/>
            </a:prstGeom>
          </p:spPr>
        </p:pic>
      </p:grp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32247" y="1216151"/>
            <a:ext cx="3473196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3217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dirty="0"/>
              <a:t>ABOUT</a:t>
            </a:r>
            <a:r>
              <a:rPr dirty="0" spc="-20"/>
              <a:t> THE</a:t>
            </a:r>
            <a:r>
              <a:rPr dirty="0" spc="-125"/>
              <a:t> </a:t>
            </a:r>
            <a:r>
              <a:rPr dirty="0" spc="-10"/>
              <a:t>PROJECT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11530" y="709929"/>
            <a:ext cx="7929880" cy="5177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5600" marR="508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1800">
                <a:latin typeface="Verdana"/>
                <a:cs typeface="Verdana"/>
              </a:rPr>
              <a:t>‘Karanja</a:t>
            </a:r>
            <a:r>
              <a:rPr dirty="0" sz="1800" spc="44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Terminal</a:t>
            </a:r>
            <a:r>
              <a:rPr dirty="0" sz="1800" spc="45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&amp;</a:t>
            </a:r>
            <a:r>
              <a:rPr dirty="0" sz="1800" spc="45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Logistics</a:t>
            </a:r>
            <a:r>
              <a:rPr dirty="0" sz="1800" spc="43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Pvt.</a:t>
            </a:r>
            <a:r>
              <a:rPr dirty="0" sz="1800" spc="434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Ltd’</a:t>
            </a:r>
            <a:r>
              <a:rPr dirty="0" sz="1800" spc="46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proposes</a:t>
            </a:r>
            <a:r>
              <a:rPr dirty="0" sz="1800" spc="44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to</a:t>
            </a:r>
            <a:r>
              <a:rPr dirty="0" sz="1800" spc="45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develop</a:t>
            </a:r>
            <a:r>
              <a:rPr dirty="0" sz="1800" spc="440">
                <a:latin typeface="Verdana"/>
                <a:cs typeface="Verdana"/>
              </a:rPr>
              <a:t> </a:t>
            </a:r>
            <a:r>
              <a:rPr dirty="0" sz="1800" spc="100">
                <a:latin typeface="Verdana"/>
                <a:cs typeface="Verdana"/>
              </a:rPr>
              <a:t>a </a:t>
            </a:r>
            <a:r>
              <a:rPr dirty="0" sz="1800" spc="-10">
                <a:latin typeface="Verdana"/>
                <a:cs typeface="Verdana"/>
              </a:rPr>
              <a:t>‘Multipurpose</a:t>
            </a:r>
            <a:r>
              <a:rPr dirty="0" sz="1800">
                <a:latin typeface="Verdana"/>
                <a:cs typeface="Verdana"/>
              </a:rPr>
              <a:t> </a:t>
            </a:r>
            <a:r>
              <a:rPr dirty="0" sz="1800" spc="-65">
                <a:latin typeface="Verdana"/>
                <a:cs typeface="Verdana"/>
              </a:rPr>
              <a:t>Terminal</a:t>
            </a:r>
            <a:r>
              <a:rPr dirty="0" sz="1800" spc="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Facility’</a:t>
            </a:r>
            <a:r>
              <a:rPr dirty="0" sz="1800" spc="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along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 spc="-90">
                <a:latin typeface="Verdana"/>
                <a:cs typeface="Verdana"/>
              </a:rPr>
              <a:t>1000m</a:t>
            </a:r>
            <a:r>
              <a:rPr dirty="0" sz="1800" spc="20">
                <a:latin typeface="Verdana"/>
                <a:cs typeface="Verdana"/>
              </a:rPr>
              <a:t> </a:t>
            </a:r>
            <a:r>
              <a:rPr dirty="0" sz="1800" spc="-25">
                <a:latin typeface="Verdana"/>
                <a:cs typeface="Verdana"/>
              </a:rPr>
              <a:t>waterfront</a:t>
            </a:r>
            <a:r>
              <a:rPr dirty="0" sz="1800" spc="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at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Karanja </a:t>
            </a:r>
            <a:r>
              <a:rPr dirty="0" sz="1800">
                <a:latin typeface="Verdana"/>
                <a:cs typeface="Verdana"/>
              </a:rPr>
              <a:t>creek</a:t>
            </a:r>
            <a:r>
              <a:rPr dirty="0" sz="1800" spc="-12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sanctioned</a:t>
            </a:r>
            <a:r>
              <a:rPr dirty="0" sz="1800" spc="-140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by</a:t>
            </a:r>
            <a:r>
              <a:rPr dirty="0" sz="1800" spc="-140">
                <a:latin typeface="Verdana"/>
                <a:cs typeface="Verdana"/>
              </a:rPr>
              <a:t> </a:t>
            </a:r>
            <a:r>
              <a:rPr dirty="0" sz="1800" spc="-45">
                <a:latin typeface="Verdana"/>
                <a:cs typeface="Verdana"/>
              </a:rPr>
              <a:t>the</a:t>
            </a:r>
            <a:r>
              <a:rPr dirty="0" sz="1800" spc="-100">
                <a:latin typeface="Verdana"/>
                <a:cs typeface="Verdana"/>
              </a:rPr>
              <a:t> </a:t>
            </a:r>
            <a:r>
              <a:rPr dirty="0" sz="1800" spc="-35">
                <a:latin typeface="Verdana"/>
                <a:cs typeface="Verdana"/>
              </a:rPr>
              <a:t>Maharashtra</a:t>
            </a:r>
            <a:r>
              <a:rPr dirty="0" sz="1800" spc="-95">
                <a:latin typeface="Verdana"/>
                <a:cs typeface="Verdana"/>
              </a:rPr>
              <a:t> </a:t>
            </a:r>
            <a:r>
              <a:rPr dirty="0" sz="1800" spc="-40">
                <a:latin typeface="Verdana"/>
                <a:cs typeface="Verdana"/>
              </a:rPr>
              <a:t>Maritime</a:t>
            </a:r>
            <a:r>
              <a:rPr dirty="0" sz="1800" spc="-114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Board.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30"/>
              </a:spcBef>
              <a:buFont typeface="Arial MT"/>
              <a:buChar char="•"/>
            </a:pPr>
            <a:endParaRPr sz="18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dirty="0" sz="1800" spc="-10">
                <a:latin typeface="Verdana"/>
                <a:cs typeface="Verdana"/>
              </a:rPr>
              <a:t>Proposed</a:t>
            </a:r>
            <a:r>
              <a:rPr dirty="0" sz="1800" spc="-6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development</a:t>
            </a:r>
            <a:r>
              <a:rPr dirty="0" sz="1800" spc="-65">
                <a:latin typeface="Verdana"/>
                <a:cs typeface="Verdana"/>
              </a:rPr>
              <a:t> </a:t>
            </a:r>
            <a:r>
              <a:rPr dirty="0" sz="1800" spc="-120">
                <a:latin typeface="Verdana"/>
                <a:cs typeface="Verdana"/>
              </a:rPr>
              <a:t>will</a:t>
            </a:r>
            <a:r>
              <a:rPr dirty="0" sz="1800" spc="-85">
                <a:latin typeface="Verdana"/>
                <a:cs typeface="Verdana"/>
              </a:rPr>
              <a:t> </a:t>
            </a:r>
            <a:r>
              <a:rPr dirty="0" sz="1800" spc="90">
                <a:latin typeface="Verdana"/>
                <a:cs typeface="Verdana"/>
              </a:rPr>
              <a:t>be</a:t>
            </a:r>
            <a:r>
              <a:rPr dirty="0" sz="1800" spc="-7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carried</a:t>
            </a:r>
            <a:r>
              <a:rPr dirty="0" sz="1800" spc="-7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out</a:t>
            </a:r>
            <a:r>
              <a:rPr dirty="0" sz="1800" spc="-8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on</a:t>
            </a:r>
            <a:r>
              <a:rPr dirty="0" sz="1800" spc="-7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about</a:t>
            </a:r>
            <a:r>
              <a:rPr dirty="0" sz="1800" spc="-85">
                <a:latin typeface="Verdana"/>
                <a:cs typeface="Verdana"/>
              </a:rPr>
              <a:t> </a:t>
            </a:r>
            <a:r>
              <a:rPr dirty="0" sz="1800" spc="-170">
                <a:latin typeface="Verdana"/>
                <a:cs typeface="Verdana"/>
              </a:rPr>
              <a:t>80</a:t>
            </a:r>
            <a:r>
              <a:rPr dirty="0" sz="1800" spc="-70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hectares</a:t>
            </a:r>
            <a:r>
              <a:rPr dirty="0" sz="1800" spc="-75">
                <a:latin typeface="Verdana"/>
                <a:cs typeface="Verdana"/>
              </a:rPr>
              <a:t> </a:t>
            </a:r>
            <a:r>
              <a:rPr dirty="0" sz="1800" spc="-25">
                <a:latin typeface="Verdana"/>
                <a:cs typeface="Verdana"/>
              </a:rPr>
              <a:t>(60</a:t>
            </a:r>
            <a:endParaRPr sz="18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sz="1800" spc="-25">
                <a:latin typeface="Verdana"/>
                <a:cs typeface="Verdana"/>
              </a:rPr>
              <a:t>hectares</a:t>
            </a:r>
            <a:r>
              <a:rPr dirty="0" sz="1800" spc="-7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modeled)</a:t>
            </a:r>
            <a:r>
              <a:rPr dirty="0" sz="1800" spc="-14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of</a:t>
            </a:r>
            <a:r>
              <a:rPr dirty="0" sz="1800" spc="-135">
                <a:latin typeface="Verdana"/>
                <a:cs typeface="Verdana"/>
              </a:rPr>
              <a:t> </a:t>
            </a:r>
            <a:r>
              <a:rPr dirty="0" sz="1800" spc="-90">
                <a:latin typeface="Verdana"/>
                <a:cs typeface="Verdana"/>
              </a:rPr>
              <a:t>inter</a:t>
            </a:r>
            <a:r>
              <a:rPr dirty="0" sz="1800" spc="-140">
                <a:latin typeface="Verdana"/>
                <a:cs typeface="Verdana"/>
              </a:rPr>
              <a:t> </a:t>
            </a:r>
            <a:r>
              <a:rPr dirty="0" sz="1800" spc="-30">
                <a:latin typeface="Verdana"/>
                <a:cs typeface="Verdana"/>
              </a:rPr>
              <a:t>tidal</a:t>
            </a:r>
            <a:r>
              <a:rPr dirty="0" sz="1800" spc="-10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zone.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30"/>
              </a:spcBef>
            </a:pPr>
            <a:endParaRPr sz="1800">
              <a:latin typeface="Verdana"/>
              <a:cs typeface="Verdana"/>
            </a:endParaRPr>
          </a:p>
          <a:p>
            <a:pPr algn="just" marL="355600" marR="1143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dirty="0" sz="1800">
                <a:latin typeface="Verdana"/>
                <a:cs typeface="Verdana"/>
              </a:rPr>
              <a:t>The</a:t>
            </a:r>
            <a:r>
              <a:rPr dirty="0" sz="1800" spc="3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proposed</a:t>
            </a:r>
            <a:r>
              <a:rPr dirty="0" sz="1800" spc="325">
                <a:latin typeface="Verdana"/>
                <a:cs typeface="Verdana"/>
              </a:rPr>
              <a:t> </a:t>
            </a:r>
            <a:r>
              <a:rPr dirty="0" sz="1800" spc="-130">
                <a:latin typeface="Verdana"/>
                <a:cs typeface="Verdana"/>
              </a:rPr>
              <a:t>multi-</a:t>
            </a:r>
            <a:r>
              <a:rPr dirty="0" sz="1800">
                <a:latin typeface="Verdana"/>
                <a:cs typeface="Verdana"/>
              </a:rPr>
              <a:t>purpose</a:t>
            </a:r>
            <a:r>
              <a:rPr dirty="0" sz="1800" spc="33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terminal</a:t>
            </a:r>
            <a:r>
              <a:rPr dirty="0" sz="1800" spc="34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will</a:t>
            </a:r>
            <a:r>
              <a:rPr dirty="0" sz="1800" spc="32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include</a:t>
            </a:r>
            <a:r>
              <a:rPr dirty="0" sz="1800" spc="32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container</a:t>
            </a:r>
            <a:r>
              <a:rPr dirty="0" sz="1800" spc="320">
                <a:latin typeface="Verdana"/>
                <a:cs typeface="Verdana"/>
              </a:rPr>
              <a:t> </a:t>
            </a:r>
            <a:r>
              <a:rPr dirty="0" sz="1800" spc="-25">
                <a:latin typeface="Verdana"/>
                <a:cs typeface="Verdana"/>
              </a:rPr>
              <a:t>and </a:t>
            </a:r>
            <a:r>
              <a:rPr dirty="0" sz="1800" spc="-20">
                <a:latin typeface="Verdana"/>
                <a:cs typeface="Verdana"/>
              </a:rPr>
              <a:t>general</a:t>
            </a:r>
            <a:r>
              <a:rPr dirty="0" sz="1800" spc="-75">
                <a:latin typeface="Verdana"/>
                <a:cs typeface="Verdana"/>
              </a:rPr>
              <a:t> </a:t>
            </a:r>
            <a:r>
              <a:rPr dirty="0" sz="1800" spc="55">
                <a:latin typeface="Verdana"/>
                <a:cs typeface="Verdana"/>
              </a:rPr>
              <a:t>cargo</a:t>
            </a:r>
            <a:r>
              <a:rPr dirty="0" sz="1800" spc="-140">
                <a:latin typeface="Verdana"/>
                <a:cs typeface="Verdana"/>
              </a:rPr>
              <a:t> </a:t>
            </a:r>
            <a:r>
              <a:rPr dirty="0" sz="1800" spc="-110">
                <a:latin typeface="Verdana"/>
                <a:cs typeface="Verdana"/>
              </a:rPr>
              <a:t>jetties</a:t>
            </a:r>
            <a:r>
              <a:rPr dirty="0" sz="1800" spc="-125">
                <a:latin typeface="Verdana"/>
                <a:cs typeface="Verdana"/>
              </a:rPr>
              <a:t> </a:t>
            </a:r>
            <a:r>
              <a:rPr dirty="0" sz="1800" spc="50">
                <a:latin typeface="Verdana"/>
                <a:cs typeface="Verdana"/>
              </a:rPr>
              <a:t>and</a:t>
            </a:r>
            <a:r>
              <a:rPr dirty="0" sz="1800" spc="-110">
                <a:latin typeface="Verdana"/>
                <a:cs typeface="Verdana"/>
              </a:rPr>
              <a:t> </a:t>
            </a:r>
            <a:r>
              <a:rPr dirty="0" sz="1800" spc="150">
                <a:latin typeface="Verdana"/>
                <a:cs typeface="Verdana"/>
              </a:rPr>
              <a:t>a</a:t>
            </a:r>
            <a:r>
              <a:rPr dirty="0" sz="1800" spc="-114">
                <a:latin typeface="Verdana"/>
                <a:cs typeface="Verdana"/>
              </a:rPr>
              <a:t> </a:t>
            </a:r>
            <a:r>
              <a:rPr dirty="0" sz="1800" spc="-55">
                <a:latin typeface="Verdana"/>
                <a:cs typeface="Verdana"/>
              </a:rPr>
              <a:t>suitable</a:t>
            </a:r>
            <a:r>
              <a:rPr dirty="0" sz="1800" spc="-15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yatch/boat</a:t>
            </a:r>
            <a:r>
              <a:rPr dirty="0" sz="1800" spc="-80">
                <a:latin typeface="Verdana"/>
                <a:cs typeface="Verdana"/>
              </a:rPr>
              <a:t> </a:t>
            </a:r>
            <a:r>
              <a:rPr dirty="0" sz="1800" spc="-30">
                <a:latin typeface="Verdana"/>
                <a:cs typeface="Verdana"/>
              </a:rPr>
              <a:t>parking</a:t>
            </a:r>
            <a:r>
              <a:rPr dirty="0" sz="1800" spc="20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facility.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35"/>
              </a:spcBef>
              <a:buFont typeface="Arial MT"/>
              <a:buChar char="•"/>
            </a:pPr>
            <a:endParaRPr sz="1800">
              <a:latin typeface="Verdana"/>
              <a:cs typeface="Verdana"/>
            </a:endParaRPr>
          </a:p>
          <a:p>
            <a:pPr algn="just" marL="355600" marR="508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dirty="0" sz="1800">
                <a:latin typeface="Verdana"/>
                <a:cs typeface="Verdana"/>
              </a:rPr>
              <a:t>Main</a:t>
            </a:r>
            <a:r>
              <a:rPr dirty="0" sz="1800" spc="-45">
                <a:latin typeface="Verdana"/>
                <a:cs typeface="Verdana"/>
              </a:rPr>
              <a:t> </a:t>
            </a:r>
            <a:r>
              <a:rPr dirty="0" sz="1800" spc="55">
                <a:latin typeface="Verdana"/>
                <a:cs typeface="Verdana"/>
              </a:rPr>
              <a:t>cargo</a:t>
            </a:r>
            <a:r>
              <a:rPr dirty="0" sz="1800" spc="-4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expected</a:t>
            </a:r>
            <a:r>
              <a:rPr dirty="0" sz="1800" spc="-3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to</a:t>
            </a:r>
            <a:r>
              <a:rPr dirty="0" sz="1800" spc="-35">
                <a:latin typeface="Verdana"/>
                <a:cs typeface="Verdana"/>
              </a:rPr>
              <a:t> </a:t>
            </a:r>
            <a:r>
              <a:rPr dirty="0" sz="1800" spc="85">
                <a:latin typeface="Verdana"/>
                <a:cs typeface="Verdana"/>
              </a:rPr>
              <a:t>be</a:t>
            </a:r>
            <a:r>
              <a:rPr dirty="0" sz="1800" spc="-3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handled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are</a:t>
            </a:r>
            <a:r>
              <a:rPr dirty="0" sz="1800" spc="-30">
                <a:latin typeface="Verdana"/>
                <a:cs typeface="Verdana"/>
              </a:rPr>
              <a:t> </a:t>
            </a:r>
            <a:r>
              <a:rPr dirty="0" sz="1800" spc="-35">
                <a:latin typeface="Verdana"/>
                <a:cs typeface="Verdana"/>
              </a:rPr>
              <a:t>Containers</a:t>
            </a:r>
            <a:r>
              <a:rPr dirty="0" sz="1800" spc="-55">
                <a:latin typeface="Verdana"/>
                <a:cs typeface="Verdana"/>
              </a:rPr>
              <a:t> </a:t>
            </a:r>
            <a:r>
              <a:rPr dirty="0" sz="1800" spc="50">
                <a:latin typeface="Verdana"/>
                <a:cs typeface="Verdana"/>
              </a:rPr>
              <a:t>and</a:t>
            </a:r>
            <a:r>
              <a:rPr dirty="0" sz="1800" spc="-30">
                <a:latin typeface="Verdana"/>
                <a:cs typeface="Verdana"/>
              </a:rPr>
              <a:t> </a:t>
            </a:r>
            <a:r>
              <a:rPr dirty="0" sz="1800" spc="-90">
                <a:latin typeface="Verdana"/>
                <a:cs typeface="Verdana"/>
              </a:rPr>
              <a:t>Steel</a:t>
            </a:r>
            <a:r>
              <a:rPr dirty="0" sz="1800" spc="-10">
                <a:latin typeface="Verdana"/>
                <a:cs typeface="Verdana"/>
              </a:rPr>
              <a:t> coils, </a:t>
            </a:r>
            <a:r>
              <a:rPr dirty="0" sz="1800" spc="-25">
                <a:latin typeface="Verdana"/>
                <a:cs typeface="Verdana"/>
              </a:rPr>
              <a:t>including</a:t>
            </a:r>
            <a:r>
              <a:rPr dirty="0" sz="1800" spc="-145">
                <a:latin typeface="Verdana"/>
                <a:cs typeface="Verdana"/>
              </a:rPr>
              <a:t> </a:t>
            </a:r>
            <a:r>
              <a:rPr dirty="0" sz="1800" spc="-70">
                <a:latin typeface="Verdana"/>
                <a:cs typeface="Verdana"/>
              </a:rPr>
              <a:t>bulk</a:t>
            </a:r>
            <a:r>
              <a:rPr dirty="0" sz="1800" spc="-130">
                <a:latin typeface="Verdana"/>
                <a:cs typeface="Verdana"/>
              </a:rPr>
              <a:t> </a:t>
            </a:r>
            <a:r>
              <a:rPr dirty="0" sz="1800" spc="60">
                <a:latin typeface="Verdana"/>
                <a:cs typeface="Verdana"/>
              </a:rPr>
              <a:t>and</a:t>
            </a:r>
            <a:r>
              <a:rPr dirty="0" sz="1800" spc="-105">
                <a:latin typeface="Verdana"/>
                <a:cs typeface="Verdana"/>
              </a:rPr>
              <a:t> </a:t>
            </a:r>
            <a:r>
              <a:rPr dirty="0" sz="1800" spc="-20">
                <a:latin typeface="Verdana"/>
                <a:cs typeface="Verdana"/>
              </a:rPr>
              <a:t>break</a:t>
            </a:r>
            <a:r>
              <a:rPr dirty="0" sz="1800" spc="-130">
                <a:latin typeface="Verdana"/>
                <a:cs typeface="Verdana"/>
              </a:rPr>
              <a:t> </a:t>
            </a:r>
            <a:r>
              <a:rPr dirty="0" sz="1800" spc="-70">
                <a:latin typeface="Verdana"/>
                <a:cs typeface="Verdana"/>
              </a:rPr>
              <a:t>bulk</a:t>
            </a:r>
            <a:r>
              <a:rPr dirty="0" sz="1800" spc="-145">
                <a:latin typeface="Verdana"/>
                <a:cs typeface="Verdana"/>
              </a:rPr>
              <a:t> </a:t>
            </a:r>
            <a:r>
              <a:rPr dirty="0" sz="1800" spc="-20">
                <a:latin typeface="Verdana"/>
                <a:cs typeface="Verdana"/>
              </a:rPr>
              <a:t>etc.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30"/>
              </a:spcBef>
              <a:buFont typeface="Arial MT"/>
              <a:buChar char="•"/>
            </a:pPr>
            <a:endParaRPr sz="1800">
              <a:latin typeface="Verdana"/>
              <a:cs typeface="Verdana"/>
            </a:endParaRPr>
          </a:p>
          <a:p>
            <a:pPr algn="just" marL="355600" marR="635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1800">
                <a:latin typeface="Verdana"/>
                <a:cs typeface="Verdana"/>
              </a:rPr>
              <a:t>Proposed</a:t>
            </a:r>
            <a:r>
              <a:rPr dirty="0" sz="1800" spc="-60">
                <a:latin typeface="Verdana"/>
                <a:cs typeface="Verdana"/>
              </a:rPr>
              <a:t> </a:t>
            </a:r>
            <a:r>
              <a:rPr dirty="0" sz="1800" spc="-105">
                <a:latin typeface="Verdana"/>
                <a:cs typeface="Verdana"/>
              </a:rPr>
              <a:t>jetties</a:t>
            </a:r>
            <a:r>
              <a:rPr dirty="0" sz="1800" spc="-30">
                <a:latin typeface="Verdana"/>
                <a:cs typeface="Verdana"/>
              </a:rPr>
              <a:t> </a:t>
            </a:r>
            <a:r>
              <a:rPr dirty="0" sz="1800" spc="-110">
                <a:latin typeface="Verdana"/>
                <a:cs typeface="Verdana"/>
              </a:rPr>
              <a:t>will</a:t>
            </a:r>
            <a:r>
              <a:rPr dirty="0" sz="1800" spc="-50">
                <a:latin typeface="Verdana"/>
                <a:cs typeface="Verdana"/>
              </a:rPr>
              <a:t> </a:t>
            </a:r>
            <a:r>
              <a:rPr dirty="0" sz="1800" spc="90">
                <a:latin typeface="Verdana"/>
                <a:cs typeface="Verdana"/>
              </a:rPr>
              <a:t>be</a:t>
            </a:r>
            <a:r>
              <a:rPr dirty="0" sz="1800" spc="-4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designed</a:t>
            </a:r>
            <a:r>
              <a:rPr dirty="0" sz="1800" spc="-4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to</a:t>
            </a:r>
            <a:r>
              <a:rPr dirty="0" sz="1800" spc="-7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cater</a:t>
            </a:r>
            <a:r>
              <a:rPr dirty="0" sz="1800" spc="-4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to</a:t>
            </a:r>
            <a:r>
              <a:rPr dirty="0" sz="1800" spc="-80">
                <a:latin typeface="Verdana"/>
                <a:cs typeface="Verdana"/>
              </a:rPr>
              <a:t> </a:t>
            </a:r>
            <a:r>
              <a:rPr dirty="0" sz="1800" spc="-65">
                <a:latin typeface="Verdana"/>
                <a:cs typeface="Verdana"/>
              </a:rPr>
              <a:t>vessels/barges</a:t>
            </a:r>
            <a:r>
              <a:rPr dirty="0" sz="1800" spc="-5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of</a:t>
            </a:r>
            <a:r>
              <a:rPr dirty="0" sz="1800" spc="-4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up</a:t>
            </a:r>
            <a:r>
              <a:rPr dirty="0" sz="1800" spc="-40">
                <a:latin typeface="Verdana"/>
                <a:cs typeface="Verdana"/>
              </a:rPr>
              <a:t> </a:t>
            </a:r>
            <a:r>
              <a:rPr dirty="0" sz="1800" spc="-25">
                <a:latin typeface="Verdana"/>
                <a:cs typeface="Verdana"/>
              </a:rPr>
              <a:t>to </a:t>
            </a:r>
            <a:r>
              <a:rPr dirty="0" sz="1800" spc="-135">
                <a:latin typeface="Verdana"/>
                <a:cs typeface="Verdana"/>
              </a:rPr>
              <a:t>4000</a:t>
            </a:r>
            <a:r>
              <a:rPr dirty="0" sz="1800" spc="-25">
                <a:latin typeface="Verdana"/>
                <a:cs typeface="Verdana"/>
              </a:rPr>
              <a:t> </a:t>
            </a:r>
            <a:r>
              <a:rPr dirty="0" sz="1800" spc="-114">
                <a:latin typeface="Verdana"/>
                <a:cs typeface="Verdana"/>
              </a:rPr>
              <a:t>DWT</a:t>
            </a:r>
            <a:r>
              <a:rPr dirty="0" sz="1800" spc="-4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to</a:t>
            </a:r>
            <a:r>
              <a:rPr dirty="0" sz="1800" spc="-40">
                <a:latin typeface="Verdana"/>
                <a:cs typeface="Verdana"/>
              </a:rPr>
              <a:t> </a:t>
            </a:r>
            <a:r>
              <a:rPr dirty="0" sz="1800" spc="-30">
                <a:latin typeface="Verdana"/>
                <a:cs typeface="Verdana"/>
              </a:rPr>
              <a:t>serve </a:t>
            </a:r>
            <a:r>
              <a:rPr dirty="0" sz="1800">
                <a:latin typeface="Verdana"/>
                <a:cs typeface="Verdana"/>
              </a:rPr>
              <a:t>the</a:t>
            </a:r>
            <a:r>
              <a:rPr dirty="0" sz="1800" spc="-35">
                <a:latin typeface="Verdana"/>
                <a:cs typeface="Verdana"/>
              </a:rPr>
              <a:t> </a:t>
            </a:r>
            <a:r>
              <a:rPr dirty="0" sz="1800" spc="-50">
                <a:latin typeface="Verdana"/>
                <a:cs typeface="Verdana"/>
              </a:rPr>
              <a:t>various</a:t>
            </a:r>
            <a:r>
              <a:rPr dirty="0" sz="1800" spc="-40">
                <a:latin typeface="Verdana"/>
                <a:cs typeface="Verdana"/>
              </a:rPr>
              <a:t> </a:t>
            </a:r>
            <a:r>
              <a:rPr dirty="0" sz="1800" spc="-95">
                <a:latin typeface="Verdana"/>
                <a:cs typeface="Verdana"/>
              </a:rPr>
              <a:t>industries</a:t>
            </a:r>
            <a:r>
              <a:rPr dirty="0" sz="1800" spc="-3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in</a:t>
            </a:r>
            <a:r>
              <a:rPr dirty="0" sz="1800" spc="-4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the</a:t>
            </a:r>
            <a:r>
              <a:rPr dirty="0" sz="1800" spc="-40">
                <a:latin typeface="Verdana"/>
                <a:cs typeface="Verdana"/>
              </a:rPr>
              <a:t> hinterland,</a:t>
            </a:r>
            <a:r>
              <a:rPr dirty="0" sz="1800" spc="-3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facilitate </a:t>
            </a:r>
            <a:r>
              <a:rPr dirty="0" sz="1800">
                <a:latin typeface="Verdana"/>
                <a:cs typeface="Verdana"/>
              </a:rPr>
              <a:t>coastal</a:t>
            </a:r>
            <a:r>
              <a:rPr dirty="0" sz="1800" spc="35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movement</a:t>
            </a:r>
            <a:r>
              <a:rPr dirty="0" sz="1800" spc="35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of</a:t>
            </a:r>
            <a:r>
              <a:rPr dirty="0" sz="1800" spc="355">
                <a:latin typeface="Verdana"/>
                <a:cs typeface="Verdana"/>
              </a:rPr>
              <a:t> </a:t>
            </a:r>
            <a:r>
              <a:rPr dirty="0" sz="1800" spc="50">
                <a:latin typeface="Verdana"/>
                <a:cs typeface="Verdana"/>
              </a:rPr>
              <a:t>cargo</a:t>
            </a:r>
            <a:r>
              <a:rPr dirty="0" sz="1800" spc="36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as</a:t>
            </a:r>
            <a:r>
              <a:rPr dirty="0" sz="1800" spc="35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well</a:t>
            </a:r>
            <a:r>
              <a:rPr dirty="0" sz="1800" spc="36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as</a:t>
            </a:r>
            <a:r>
              <a:rPr dirty="0" sz="1800" spc="34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serve</a:t>
            </a:r>
            <a:r>
              <a:rPr dirty="0" sz="1800" spc="35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to</a:t>
            </a:r>
            <a:r>
              <a:rPr dirty="0" sz="1800" spc="35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decongest</a:t>
            </a:r>
            <a:r>
              <a:rPr dirty="0" sz="1800" spc="365">
                <a:latin typeface="Verdana"/>
                <a:cs typeface="Verdana"/>
              </a:rPr>
              <a:t> </a:t>
            </a:r>
            <a:r>
              <a:rPr dirty="0" sz="1800" spc="-25">
                <a:latin typeface="Verdana"/>
                <a:cs typeface="Verdana"/>
              </a:rPr>
              <a:t>the </a:t>
            </a:r>
            <a:r>
              <a:rPr dirty="0" sz="1800" spc="-100">
                <a:latin typeface="Verdana"/>
                <a:cs typeface="Verdana"/>
              </a:rPr>
              <a:t>existing</a:t>
            </a:r>
            <a:r>
              <a:rPr dirty="0" sz="1800" spc="-145">
                <a:latin typeface="Verdana"/>
                <a:cs typeface="Verdana"/>
              </a:rPr>
              <a:t> </a:t>
            </a:r>
            <a:r>
              <a:rPr dirty="0" sz="1800" spc="-70">
                <a:latin typeface="Verdana"/>
                <a:cs typeface="Verdana"/>
              </a:rPr>
              <a:t>major</a:t>
            </a:r>
            <a:r>
              <a:rPr dirty="0" sz="1800" spc="-150">
                <a:latin typeface="Verdana"/>
                <a:cs typeface="Verdana"/>
              </a:rPr>
              <a:t> </a:t>
            </a:r>
            <a:r>
              <a:rPr dirty="0" sz="1800" spc="-95">
                <a:latin typeface="Verdana"/>
                <a:cs typeface="Verdana"/>
              </a:rPr>
              <a:t>ports </a:t>
            </a:r>
            <a:r>
              <a:rPr dirty="0" sz="1800" spc="-90">
                <a:latin typeface="Verdana"/>
                <a:cs typeface="Verdana"/>
              </a:rPr>
              <a:t>in</a:t>
            </a:r>
            <a:r>
              <a:rPr dirty="0" sz="1800" spc="-105">
                <a:latin typeface="Verdana"/>
                <a:cs typeface="Verdana"/>
              </a:rPr>
              <a:t> </a:t>
            </a:r>
            <a:r>
              <a:rPr dirty="0" sz="1800" spc="-45">
                <a:latin typeface="Verdana"/>
                <a:cs typeface="Verdana"/>
              </a:rPr>
              <a:t>the</a:t>
            </a:r>
            <a:r>
              <a:rPr dirty="0" sz="1800" spc="-90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vicinity.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974339" y="6375298"/>
            <a:ext cx="266636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dirty="0" spc="-50" b="0">
                <a:solidFill>
                  <a:srgbClr val="898989"/>
                </a:solidFill>
                <a:latin typeface="Calibri"/>
                <a:cs typeface="Calibri"/>
              </a:rPr>
              <a:t>2</a:t>
            </a:fld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88265">
              <a:lnSpc>
                <a:spcPct val="100000"/>
              </a:lnSpc>
              <a:spcBef>
                <a:spcPts val="95"/>
              </a:spcBef>
            </a:pPr>
            <a:r>
              <a:rPr dirty="0" u="none" sz="2800" spc="320">
                <a:solidFill>
                  <a:srgbClr val="FF0000"/>
                </a:solidFill>
                <a:latin typeface="Trebuchet MS"/>
                <a:cs typeface="Trebuchet MS"/>
              </a:rPr>
              <a:t>SECTION</a:t>
            </a:r>
            <a:r>
              <a:rPr dirty="0" u="none" sz="2800" spc="-85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u="none" sz="2800" spc="-110">
                <a:solidFill>
                  <a:srgbClr val="FF0000"/>
                </a:solidFill>
                <a:latin typeface="Trebuchet MS"/>
                <a:cs typeface="Trebuchet MS"/>
              </a:rPr>
              <a:t>-</a:t>
            </a:r>
            <a:r>
              <a:rPr dirty="0" u="none" sz="2800" spc="-135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u="none" sz="2800" spc="185">
                <a:solidFill>
                  <a:srgbClr val="FF0000"/>
                </a:solidFill>
                <a:latin typeface="Trebuchet MS"/>
                <a:cs typeface="Trebuchet MS"/>
              </a:rPr>
              <a:t>IV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59435" y="2340990"/>
            <a:ext cx="60731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24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GREEN</a:t>
            </a:r>
            <a:r>
              <a:rPr dirty="0" u="heavy" sz="2400" spc="-6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400" spc="18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INITIATIVES</a:t>
            </a:r>
            <a:r>
              <a:rPr dirty="0" u="heavy" sz="2400" spc="-32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400" spc="37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AND</a:t>
            </a:r>
            <a:r>
              <a:rPr dirty="0" u="heavy" sz="2400" spc="-6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400" spc="23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INNOVATION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279140" y="6416446"/>
            <a:ext cx="26663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dirty="0"/>
              <a:t>FIRST</a:t>
            </a:r>
            <a:r>
              <a:rPr dirty="0" spc="-30"/>
              <a:t> </a:t>
            </a:r>
            <a:r>
              <a:rPr dirty="0"/>
              <a:t>GREEN</a:t>
            </a:r>
            <a:r>
              <a:rPr dirty="0" spc="-20"/>
              <a:t> </a:t>
            </a:r>
            <a:r>
              <a:rPr dirty="0"/>
              <a:t>PORT</a:t>
            </a:r>
            <a:r>
              <a:rPr dirty="0" spc="-35"/>
              <a:t> </a:t>
            </a:r>
            <a:r>
              <a:rPr dirty="0"/>
              <a:t>OF</a:t>
            </a:r>
            <a:r>
              <a:rPr dirty="0" spc="-135"/>
              <a:t> </a:t>
            </a:r>
            <a:r>
              <a:rPr dirty="0" spc="-10"/>
              <a:t>INDIA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93242" y="859916"/>
            <a:ext cx="7506970" cy="46278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37160" indent="-97155">
              <a:lnSpc>
                <a:spcPts val="2395"/>
              </a:lnSpc>
              <a:spcBef>
                <a:spcPts val="105"/>
              </a:spcBef>
              <a:buSzPct val="95000"/>
              <a:buFont typeface="Arial MT"/>
              <a:buChar char="•"/>
              <a:tabLst>
                <a:tab pos="137160" algn="l"/>
              </a:tabLst>
            </a:pPr>
            <a:r>
              <a:rPr dirty="0" sz="2000" spc="-30">
                <a:latin typeface="Calibri"/>
                <a:cs typeface="Calibri"/>
              </a:rPr>
              <a:t>Registered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project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Indian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Green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Building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Council</a:t>
            </a:r>
            <a:r>
              <a:rPr dirty="0" sz="2000" spc="-10">
                <a:latin typeface="Calibri"/>
                <a:cs typeface="Calibri"/>
              </a:rPr>
              <a:t> (IGBC)</a:t>
            </a:r>
            <a:endParaRPr sz="2000">
              <a:latin typeface="Calibri"/>
              <a:cs typeface="Calibri"/>
            </a:endParaRPr>
          </a:p>
          <a:p>
            <a:pPr marL="411480">
              <a:lnSpc>
                <a:spcPts val="2395"/>
              </a:lnSpc>
            </a:pPr>
            <a:r>
              <a:rPr dirty="0" sz="2000" b="1">
                <a:latin typeface="Calibri"/>
                <a:cs typeface="Calibri"/>
              </a:rPr>
              <a:t>IGBC</a:t>
            </a:r>
            <a:r>
              <a:rPr dirty="0" sz="2000" spc="-10" b="1">
                <a:latin typeface="Calibri"/>
                <a:cs typeface="Calibri"/>
              </a:rPr>
              <a:t> Membership</a:t>
            </a:r>
            <a:r>
              <a:rPr dirty="0" sz="2000" spc="-7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–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CS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-</a:t>
            </a:r>
            <a:r>
              <a:rPr dirty="0" sz="2000" spc="-80" b="1">
                <a:latin typeface="Calibri"/>
                <a:cs typeface="Calibri"/>
              </a:rPr>
              <a:t> </a:t>
            </a:r>
            <a:r>
              <a:rPr dirty="0" sz="2000" spc="-20" b="1">
                <a:latin typeface="Calibri"/>
                <a:cs typeface="Calibri"/>
              </a:rPr>
              <a:t>1910</a:t>
            </a:r>
            <a:endParaRPr sz="2000">
              <a:latin typeface="Calibri"/>
              <a:cs typeface="Calibri"/>
            </a:endParaRPr>
          </a:p>
          <a:p>
            <a:pPr marL="411480">
              <a:lnSpc>
                <a:spcPct val="100000"/>
              </a:lnSpc>
            </a:pPr>
            <a:r>
              <a:rPr dirty="0" sz="2000" spc="-30">
                <a:latin typeface="Calibri"/>
                <a:cs typeface="Calibri"/>
              </a:rPr>
              <a:t>Registration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project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(GF-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121063)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certification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procedure.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000">
              <a:latin typeface="Calibri"/>
              <a:cs typeface="Calibri"/>
            </a:endParaRPr>
          </a:p>
          <a:p>
            <a:pPr marL="50800" marR="528955" indent="-10795">
              <a:lnSpc>
                <a:spcPts val="2390"/>
              </a:lnSpc>
              <a:buSzPct val="95000"/>
              <a:buFont typeface="Arial MT"/>
              <a:buChar char="•"/>
              <a:tabLst>
                <a:tab pos="137160" algn="l"/>
              </a:tabLst>
            </a:pPr>
            <a:r>
              <a:rPr dirty="0" sz="2000" spc="-20">
                <a:latin typeface="Calibri"/>
                <a:cs typeface="Calibri"/>
              </a:rPr>
              <a:t>	</a:t>
            </a:r>
            <a:r>
              <a:rPr dirty="0" sz="2000" spc="-20">
                <a:latin typeface="Calibri"/>
                <a:cs typeface="Calibri"/>
              </a:rPr>
              <a:t>Instituted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u="heavy" sz="2000" spc="-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‘Sustainability</a:t>
            </a:r>
            <a:r>
              <a:rPr dirty="0" u="heavy" sz="2000" spc="-6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Policy’</a:t>
            </a:r>
            <a:r>
              <a:rPr dirty="0" u="heavy" sz="2000" spc="-3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Port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comply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standards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of </a:t>
            </a:r>
            <a:r>
              <a:rPr dirty="0" sz="2000" spc="-20">
                <a:latin typeface="Calibri"/>
                <a:cs typeface="Calibri"/>
              </a:rPr>
              <a:t>IGBC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Char char="•"/>
            </a:pPr>
            <a:endParaRPr sz="2000">
              <a:latin typeface="Calibri"/>
              <a:cs typeface="Calibri"/>
            </a:endParaRPr>
          </a:p>
          <a:p>
            <a:pPr marL="50800" marR="103505" indent="-10795">
              <a:lnSpc>
                <a:spcPts val="2390"/>
              </a:lnSpc>
              <a:spcBef>
                <a:spcPts val="5"/>
              </a:spcBef>
              <a:buSzPct val="95000"/>
              <a:buFont typeface="Arial MT"/>
              <a:buChar char="•"/>
              <a:tabLst>
                <a:tab pos="137160" algn="l"/>
              </a:tabLst>
            </a:pPr>
            <a:r>
              <a:rPr dirty="0" u="heavy" sz="20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dirty="0" u="heavy" sz="20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Appointed</a:t>
            </a:r>
            <a:r>
              <a:rPr dirty="0" u="heavy" sz="2000" spc="-8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certified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Green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Accredited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u="heavy" sz="2000" spc="-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Sustainability</a:t>
            </a:r>
            <a:r>
              <a:rPr dirty="0" u="heavy" sz="2000" spc="-8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Advisor</a:t>
            </a:r>
            <a:r>
              <a:rPr dirty="0" u="heavy" sz="2000" spc="-9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Mrs.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Mala </a:t>
            </a:r>
            <a:r>
              <a:rPr dirty="0" sz="2000">
                <a:latin typeface="Calibri"/>
                <a:cs typeface="Calibri"/>
              </a:rPr>
              <a:t>Singh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(PEC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Solutions)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advisory</a:t>
            </a:r>
            <a:r>
              <a:rPr dirty="0" sz="2000" spc="-114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board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Char char="•"/>
            </a:pPr>
            <a:endParaRPr sz="2000">
              <a:latin typeface="Calibri"/>
              <a:cs typeface="Calibri"/>
            </a:endParaRPr>
          </a:p>
          <a:p>
            <a:pPr marL="50800" marR="29845" indent="-10795">
              <a:lnSpc>
                <a:spcPts val="2390"/>
              </a:lnSpc>
              <a:spcBef>
                <a:spcPts val="5"/>
              </a:spcBef>
              <a:buSzPct val="95000"/>
              <a:buFont typeface="Arial MT"/>
              <a:buChar char="•"/>
              <a:tabLst>
                <a:tab pos="137160" algn="l"/>
                <a:tab pos="666115" algn="l"/>
                <a:tab pos="1758950" algn="l"/>
                <a:tab pos="2114550" algn="l"/>
                <a:tab pos="3309620" algn="l"/>
                <a:tab pos="4119879" algn="l"/>
                <a:tab pos="5129530" algn="l"/>
                <a:tab pos="5975350" algn="l"/>
                <a:tab pos="7080250" algn="l"/>
              </a:tabLst>
            </a:pP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 spc="-25">
                <a:latin typeface="Calibri"/>
                <a:cs typeface="Calibri"/>
              </a:rPr>
              <a:t>PEC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Solutions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5">
                <a:latin typeface="Calibri"/>
                <a:cs typeface="Calibri"/>
              </a:rPr>
              <a:t>to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undertake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design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analysis,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energy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modeling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5">
                <a:latin typeface="Calibri"/>
                <a:cs typeface="Calibri"/>
              </a:rPr>
              <a:t>and </a:t>
            </a:r>
            <a:r>
              <a:rPr dirty="0" sz="2000">
                <a:latin typeface="Calibri"/>
                <a:cs typeface="Calibri"/>
              </a:rPr>
              <a:t>simulation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Environmental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analysis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IGBC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standards</a:t>
            </a:r>
            <a:endParaRPr sz="2000">
              <a:latin typeface="Calibri"/>
              <a:cs typeface="Calibri"/>
            </a:endParaRPr>
          </a:p>
          <a:p>
            <a:pPr marL="138430" indent="-97155">
              <a:lnSpc>
                <a:spcPts val="2395"/>
              </a:lnSpc>
              <a:spcBef>
                <a:spcPts val="2390"/>
              </a:spcBef>
              <a:buSzPct val="95000"/>
              <a:buFont typeface="Arial MT"/>
              <a:buChar char="•"/>
              <a:tabLst>
                <a:tab pos="138430" algn="l"/>
                <a:tab pos="4931410" algn="l"/>
              </a:tabLst>
            </a:pPr>
            <a:r>
              <a:rPr dirty="0" u="heavy" sz="20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Continuous</a:t>
            </a:r>
            <a:r>
              <a:rPr dirty="0" u="heavy" sz="2000" spc="-7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monitoring</a:t>
            </a:r>
            <a:r>
              <a:rPr dirty="0" u="heavy" sz="2000" spc="-6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dirty="0" u="heavy" sz="2000" spc="-4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internal</a:t>
            </a:r>
            <a:r>
              <a:rPr dirty="0" u="heavy" sz="2000" spc="-3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audit</a:t>
            </a:r>
            <a:r>
              <a:rPr dirty="0" u="heavy" sz="2000" spc="-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 spc="-2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20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compliances</a:t>
            </a:r>
            <a:r>
              <a:rPr dirty="0" sz="2000" spc="434" b="1">
                <a:latin typeface="Calibri"/>
                <a:cs typeface="Calibri"/>
              </a:rPr>
              <a:t> </a:t>
            </a:r>
            <a:r>
              <a:rPr dirty="0" baseline="6944" sz="3000">
                <a:latin typeface="Calibri"/>
                <a:cs typeface="Calibri"/>
              </a:rPr>
              <a:t>will</a:t>
            </a:r>
            <a:r>
              <a:rPr dirty="0" baseline="6944" sz="3000" spc="-82">
                <a:latin typeface="Calibri"/>
                <a:cs typeface="Calibri"/>
              </a:rPr>
              <a:t> </a:t>
            </a:r>
            <a:r>
              <a:rPr dirty="0" baseline="6944" sz="3000">
                <a:latin typeface="Calibri"/>
                <a:cs typeface="Calibri"/>
              </a:rPr>
              <a:t>be</a:t>
            </a:r>
            <a:r>
              <a:rPr dirty="0" baseline="6944" sz="3000" spc="247">
                <a:latin typeface="Calibri"/>
                <a:cs typeface="Calibri"/>
              </a:rPr>
              <a:t> </a:t>
            </a:r>
            <a:r>
              <a:rPr dirty="0" baseline="6944" sz="3000" spc="-37">
                <a:latin typeface="Calibri"/>
                <a:cs typeface="Calibri"/>
              </a:rPr>
              <a:t>the</a:t>
            </a:r>
            <a:endParaRPr baseline="6944" sz="3000">
              <a:latin typeface="Calibri"/>
              <a:cs typeface="Calibri"/>
            </a:endParaRPr>
          </a:p>
          <a:p>
            <a:pPr marL="50800">
              <a:lnSpc>
                <a:spcPts val="2395"/>
              </a:lnSpc>
            </a:pPr>
            <a:r>
              <a:rPr dirty="0" sz="2000" spc="-10">
                <a:latin typeface="Calibri"/>
                <a:cs typeface="Calibri"/>
              </a:rPr>
              <a:t>responsibility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PEC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64095" y="4725923"/>
            <a:ext cx="1443227" cy="19050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6616" y="1372057"/>
            <a:ext cx="6684009" cy="13677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527810" marR="5080" indent="-1515745">
              <a:lnSpc>
                <a:spcPct val="100000"/>
              </a:lnSpc>
              <a:spcBef>
                <a:spcPts val="105"/>
              </a:spcBef>
            </a:pPr>
            <a:r>
              <a:rPr dirty="0" u="none" sz="4400" spc="425" b="0">
                <a:latin typeface="Cambria"/>
                <a:cs typeface="Cambria"/>
              </a:rPr>
              <a:t>EMP</a:t>
            </a:r>
            <a:r>
              <a:rPr dirty="0" u="none" sz="4400" spc="455" b="0">
                <a:latin typeface="Cambria"/>
                <a:cs typeface="Cambria"/>
              </a:rPr>
              <a:t> </a:t>
            </a:r>
            <a:r>
              <a:rPr dirty="0" u="none" sz="4400" spc="505" b="0">
                <a:latin typeface="Cambria"/>
                <a:cs typeface="Cambria"/>
              </a:rPr>
              <a:t>THROUGH</a:t>
            </a:r>
            <a:r>
              <a:rPr dirty="0" u="none" sz="4400" spc="350" b="0">
                <a:latin typeface="Cambria"/>
                <a:cs typeface="Cambria"/>
              </a:rPr>
              <a:t> </a:t>
            </a:r>
            <a:r>
              <a:rPr dirty="0" u="none" sz="4400" spc="525" b="0">
                <a:latin typeface="Cambria"/>
                <a:cs typeface="Cambria"/>
              </a:rPr>
              <a:t>GREEN </a:t>
            </a:r>
            <a:r>
              <a:rPr dirty="0" u="none" sz="4400" spc="270" b="0">
                <a:latin typeface="Cambria"/>
                <a:cs typeface="Cambria"/>
              </a:rPr>
              <a:t>INNOVATION</a:t>
            </a:r>
            <a:endParaRPr sz="4400">
              <a:latin typeface="Cambria"/>
              <a:cs typeface="Cambri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9529" y="3049523"/>
            <a:ext cx="1774530" cy="274320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07035" y="10160"/>
            <a:ext cx="4509770" cy="5118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METHODOLOGY</a:t>
            </a:r>
            <a:r>
              <a:rPr dirty="0" u="heavy" sz="2000" spc="-4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heavy" sz="2000" spc="-29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APPROACH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80"/>
              </a:spcBef>
            </a:pPr>
            <a:endParaRPr sz="2000">
              <a:latin typeface="Arial"/>
              <a:cs typeface="Arial"/>
            </a:endParaRPr>
          </a:p>
          <a:p>
            <a:pPr marL="259079">
              <a:lnSpc>
                <a:spcPct val="100000"/>
              </a:lnSpc>
            </a:pPr>
            <a:r>
              <a:rPr dirty="0" u="heavy" sz="20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5</a:t>
            </a:r>
            <a:r>
              <a:rPr dirty="0" u="heavy" sz="2000" spc="-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Elements</a:t>
            </a:r>
            <a:r>
              <a:rPr dirty="0" u="heavy" sz="2000" spc="-6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2000" spc="-3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Earth</a:t>
            </a:r>
            <a:r>
              <a:rPr dirty="0" u="heavy" sz="2000" spc="-3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 spc="-2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(for</a:t>
            </a:r>
            <a:r>
              <a:rPr dirty="0" u="heavy" sz="2000" spc="-9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analysis)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75"/>
              </a:spcBef>
            </a:pPr>
            <a:endParaRPr sz="2000">
              <a:latin typeface="Calibri"/>
              <a:cs typeface="Calibri"/>
            </a:endParaRPr>
          </a:p>
          <a:p>
            <a:pPr marL="804545" indent="-114300">
              <a:lnSpc>
                <a:spcPct val="100000"/>
              </a:lnSpc>
              <a:buSzPct val="95833"/>
              <a:buFont typeface="Arial MT"/>
              <a:buChar char="•"/>
              <a:tabLst>
                <a:tab pos="804545" algn="l"/>
              </a:tabLst>
            </a:pPr>
            <a:r>
              <a:rPr dirty="0" sz="2400" spc="-10">
                <a:latin typeface="Calibri"/>
                <a:cs typeface="Calibri"/>
              </a:rPr>
              <a:t>Site</a:t>
            </a:r>
            <a:r>
              <a:rPr dirty="0" sz="2400" spc="-1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Sustainability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802005" indent="-114300">
              <a:lnSpc>
                <a:spcPct val="100000"/>
              </a:lnSpc>
              <a:buSzPct val="95833"/>
              <a:buFont typeface="Arial MT"/>
              <a:buChar char="•"/>
              <a:tabLst>
                <a:tab pos="802005" algn="l"/>
              </a:tabLst>
            </a:pPr>
            <a:r>
              <a:rPr dirty="0" sz="2400" spc="-65">
                <a:latin typeface="Calibri"/>
                <a:cs typeface="Calibri"/>
              </a:rPr>
              <a:t>Water</a:t>
            </a:r>
            <a:r>
              <a:rPr dirty="0" sz="2400" spc="-114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Sustainability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803275" indent="-114300">
              <a:lnSpc>
                <a:spcPct val="100000"/>
              </a:lnSpc>
              <a:buSzPct val="95833"/>
              <a:buFont typeface="Arial MT"/>
              <a:buChar char="•"/>
              <a:tabLst>
                <a:tab pos="803275" algn="l"/>
              </a:tabLst>
            </a:pPr>
            <a:r>
              <a:rPr dirty="0" sz="2400" spc="-30">
                <a:latin typeface="Calibri"/>
                <a:cs typeface="Calibri"/>
              </a:rPr>
              <a:t>Energy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Sustainability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804545" indent="-114300">
              <a:lnSpc>
                <a:spcPct val="100000"/>
              </a:lnSpc>
              <a:buSzPct val="95833"/>
              <a:buFont typeface="Arial MT"/>
              <a:buChar char="•"/>
              <a:tabLst>
                <a:tab pos="804545" algn="l"/>
              </a:tabLst>
            </a:pPr>
            <a:r>
              <a:rPr dirty="0" sz="2400" spc="-20">
                <a:latin typeface="Calibri"/>
                <a:cs typeface="Calibri"/>
              </a:rPr>
              <a:t>Material</a:t>
            </a:r>
            <a:r>
              <a:rPr dirty="0" sz="2400" spc="-1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Sustainability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804545" indent="-114300">
              <a:lnSpc>
                <a:spcPct val="100000"/>
              </a:lnSpc>
              <a:spcBef>
                <a:spcPts val="5"/>
              </a:spcBef>
              <a:buSzPct val="95833"/>
              <a:buFont typeface="Arial MT"/>
              <a:buChar char="•"/>
              <a:tabLst>
                <a:tab pos="804545" algn="l"/>
              </a:tabLst>
            </a:pPr>
            <a:r>
              <a:rPr dirty="0" sz="2400">
                <a:latin typeface="Calibri"/>
                <a:cs typeface="Calibri"/>
              </a:rPr>
              <a:t>Green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30">
                <a:latin typeface="Calibri"/>
                <a:cs typeface="Calibri"/>
              </a:rPr>
              <a:t>Innovation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&amp;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education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WATER</a:t>
            </a:r>
            <a:r>
              <a:rPr dirty="0" spc="-110"/>
              <a:t> </a:t>
            </a:r>
            <a:r>
              <a:rPr dirty="0" spc="-10"/>
              <a:t>SUSTAINABILITY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5635" y="859916"/>
            <a:ext cx="7550150" cy="464502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algn="just" marL="190500" marR="5080" indent="-186055">
              <a:lnSpc>
                <a:spcPts val="2390"/>
              </a:lnSpc>
              <a:spcBef>
                <a:spcPts val="190"/>
              </a:spcBef>
              <a:buSzPct val="95000"/>
              <a:buFont typeface="Wingdings"/>
              <a:buChar char=""/>
              <a:tabLst>
                <a:tab pos="190500" algn="l"/>
                <a:tab pos="209550" algn="l"/>
              </a:tabLst>
            </a:pPr>
            <a:r>
              <a:rPr dirty="0" sz="200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Water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efficient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fitting</a:t>
            </a:r>
            <a:r>
              <a:rPr dirty="0" sz="2000" spc="1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fixtures</a:t>
            </a:r>
            <a:r>
              <a:rPr dirty="0" sz="2000" spc="1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IGBC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standards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(more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than</a:t>
            </a:r>
            <a:r>
              <a:rPr dirty="0" sz="2000" spc="13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40% </a:t>
            </a:r>
            <a:r>
              <a:rPr dirty="0" sz="2000">
                <a:latin typeface="Calibri"/>
                <a:cs typeface="Calibri"/>
              </a:rPr>
              <a:t>reduction</a:t>
            </a:r>
            <a:r>
              <a:rPr dirty="0" sz="2000" spc="-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than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baseline</a:t>
            </a:r>
            <a:r>
              <a:rPr dirty="0" sz="2000" spc="-105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algn="just" marL="190500" marR="5715" indent="-182880">
              <a:lnSpc>
                <a:spcPct val="100000"/>
              </a:lnSpc>
              <a:spcBef>
                <a:spcPts val="2395"/>
              </a:spcBef>
              <a:buSzPct val="95000"/>
              <a:buFont typeface="Wingdings"/>
              <a:buChar char=""/>
              <a:tabLst>
                <a:tab pos="190500" algn="l"/>
                <a:tab pos="212725" algn="l"/>
              </a:tabLst>
            </a:pPr>
            <a:r>
              <a:rPr dirty="0" sz="200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Rain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water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harvesting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by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collecting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roof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&amp;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surface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storm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water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run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off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4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4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storage</a:t>
            </a:r>
            <a:r>
              <a:rPr dirty="0" sz="2000" spc="3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sump,</a:t>
            </a:r>
            <a:r>
              <a:rPr dirty="0" sz="2000" spc="4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which</a:t>
            </a:r>
            <a:r>
              <a:rPr dirty="0" sz="2000" spc="4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will</a:t>
            </a:r>
            <a:r>
              <a:rPr dirty="0" sz="2000" spc="3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</a:t>
            </a:r>
            <a:r>
              <a:rPr dirty="0" sz="2000" spc="4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reused</a:t>
            </a:r>
            <a:r>
              <a:rPr dirty="0" sz="2000" spc="4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</a:t>
            </a:r>
            <a:r>
              <a:rPr dirty="0" sz="2000" spc="3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flushing</a:t>
            </a:r>
            <a:r>
              <a:rPr dirty="0" sz="2000" spc="4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&amp;</a:t>
            </a:r>
            <a:r>
              <a:rPr dirty="0" sz="2000" spc="40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irrigation purpose.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  <a:buFont typeface="Wingdings"/>
              <a:buChar char=""/>
            </a:pPr>
            <a:endParaRPr sz="2000">
              <a:latin typeface="Calibri"/>
              <a:cs typeface="Calibri"/>
            </a:endParaRPr>
          </a:p>
          <a:p>
            <a:pPr algn="just" marL="190500" marR="5080" indent="-186055">
              <a:lnSpc>
                <a:spcPts val="2390"/>
              </a:lnSpc>
              <a:buSzPct val="95000"/>
              <a:buFont typeface="Wingdings"/>
              <a:buChar char=""/>
              <a:tabLst>
                <a:tab pos="190500" algn="l"/>
                <a:tab pos="209550" algn="l"/>
              </a:tabLst>
            </a:pPr>
            <a:r>
              <a:rPr dirty="0" sz="200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Waste</a:t>
            </a:r>
            <a:r>
              <a:rPr dirty="0" sz="2000" spc="7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water</a:t>
            </a:r>
            <a:r>
              <a:rPr dirty="0" sz="2000" spc="8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treatment</a:t>
            </a:r>
            <a:r>
              <a:rPr dirty="0" sz="2000" spc="7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plant</a:t>
            </a:r>
            <a:r>
              <a:rPr dirty="0" sz="2000" spc="7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50</a:t>
            </a:r>
            <a:r>
              <a:rPr dirty="0" sz="2000" spc="8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cu.m.</a:t>
            </a:r>
            <a:r>
              <a:rPr dirty="0" sz="2000" spc="7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8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MBR</a:t>
            </a:r>
            <a:r>
              <a:rPr dirty="0" sz="2000" spc="8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technology</a:t>
            </a:r>
            <a:r>
              <a:rPr dirty="0" sz="2000" spc="75">
                <a:latin typeface="Calibri"/>
                <a:cs typeface="Calibri"/>
              </a:rPr>
              <a:t>  </a:t>
            </a:r>
            <a:r>
              <a:rPr dirty="0" sz="2000" spc="-25">
                <a:latin typeface="Calibri"/>
                <a:cs typeface="Calibri"/>
              </a:rPr>
              <a:t>for </a:t>
            </a:r>
            <a:r>
              <a:rPr dirty="0" sz="2000" spc="-20">
                <a:latin typeface="Calibri"/>
                <a:cs typeface="Calibri"/>
              </a:rPr>
              <a:t>recycling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reuse(zero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discharge)</a:t>
            </a:r>
            <a:endParaRPr sz="2000">
              <a:latin typeface="Calibri"/>
              <a:cs typeface="Calibri"/>
            </a:endParaRPr>
          </a:p>
          <a:p>
            <a:pPr marL="212090" indent="-205104">
              <a:lnSpc>
                <a:spcPct val="100000"/>
              </a:lnSpc>
              <a:spcBef>
                <a:spcPts val="2395"/>
              </a:spcBef>
              <a:buSzPct val="95000"/>
              <a:buFont typeface="Wingdings"/>
              <a:buChar char=""/>
              <a:tabLst>
                <a:tab pos="212090" algn="l"/>
              </a:tabLst>
            </a:pPr>
            <a:r>
              <a:rPr dirty="0" sz="2000" spc="-60">
                <a:latin typeface="Calibri"/>
                <a:cs typeface="Calibri"/>
              </a:rPr>
              <a:t>Water </a:t>
            </a:r>
            <a:r>
              <a:rPr dirty="0" sz="2000" spc="-10">
                <a:latin typeface="Calibri"/>
                <a:cs typeface="Calibri"/>
              </a:rPr>
              <a:t>efficient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irrigation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system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by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using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drip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irrigation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&amp;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sprinkler</a:t>
            </a:r>
            <a:r>
              <a:rPr dirty="0" sz="2000" spc="40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etc.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"/>
            </a:pPr>
            <a:endParaRPr sz="2000">
              <a:latin typeface="Calibri"/>
              <a:cs typeface="Calibri"/>
            </a:endParaRPr>
          </a:p>
          <a:p>
            <a:pPr marL="212090" indent="-205104">
              <a:lnSpc>
                <a:spcPct val="100000"/>
              </a:lnSpc>
              <a:buSzPct val="95000"/>
              <a:buFont typeface="Wingdings"/>
              <a:buChar char=""/>
              <a:tabLst>
                <a:tab pos="212090" algn="l"/>
              </a:tabLst>
            </a:pPr>
            <a:r>
              <a:rPr dirty="0" sz="2000" spc="-60">
                <a:latin typeface="Calibri"/>
                <a:cs typeface="Calibri"/>
              </a:rPr>
              <a:t>Water </a:t>
            </a:r>
            <a:r>
              <a:rPr dirty="0" sz="2000" spc="-10">
                <a:latin typeface="Calibri"/>
                <a:cs typeface="Calibri"/>
              </a:rPr>
              <a:t>metering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for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measurement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&amp;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verification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Font typeface="Wingdings"/>
              <a:buChar char=""/>
            </a:pPr>
            <a:endParaRPr sz="2000">
              <a:latin typeface="Calibri"/>
              <a:cs typeface="Calibri"/>
            </a:endParaRPr>
          </a:p>
          <a:p>
            <a:pPr marL="213360" indent="-205104">
              <a:lnSpc>
                <a:spcPct val="100000"/>
              </a:lnSpc>
              <a:buSzPct val="95000"/>
              <a:buFont typeface="Wingdings"/>
              <a:buChar char=""/>
              <a:tabLst>
                <a:tab pos="213360" algn="l"/>
              </a:tabLst>
            </a:pPr>
            <a:r>
              <a:rPr dirty="0" sz="2000" spc="-20">
                <a:latin typeface="Calibri"/>
                <a:cs typeface="Calibri"/>
              </a:rPr>
              <a:t>Frequent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water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audits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ENERGY</a:t>
            </a:r>
            <a:r>
              <a:rPr dirty="0" spc="-110"/>
              <a:t> </a:t>
            </a:r>
            <a:r>
              <a:rPr dirty="0" spc="-10"/>
              <a:t>SUSTAINABILITY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5635" y="859916"/>
            <a:ext cx="7548880" cy="587946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90500" marR="393700" indent="-182880">
              <a:lnSpc>
                <a:spcPts val="2390"/>
              </a:lnSpc>
              <a:spcBef>
                <a:spcPts val="190"/>
              </a:spcBef>
              <a:buSzPct val="95000"/>
              <a:buFont typeface="Wingdings"/>
              <a:buChar char=""/>
              <a:tabLst>
                <a:tab pos="190500" algn="l"/>
                <a:tab pos="212725" algn="l"/>
              </a:tabLst>
            </a:pP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Energy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Efficient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lightings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combination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LED,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T5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&amp;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CFL.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Solar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pole </a:t>
            </a:r>
            <a:r>
              <a:rPr dirty="0" sz="2000">
                <a:latin typeface="Calibri"/>
                <a:cs typeface="Calibri"/>
              </a:rPr>
              <a:t>lights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will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also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explored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for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exterior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lighting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designs</a:t>
            </a:r>
            <a:endParaRPr sz="2000">
              <a:latin typeface="Calibri"/>
              <a:cs typeface="Calibri"/>
            </a:endParaRPr>
          </a:p>
          <a:p>
            <a:pPr marL="214629" indent="-205104">
              <a:lnSpc>
                <a:spcPct val="100000"/>
              </a:lnSpc>
              <a:spcBef>
                <a:spcPts val="2395"/>
              </a:spcBef>
              <a:buSzPct val="95000"/>
              <a:buFont typeface="Wingdings"/>
              <a:buChar char=""/>
              <a:tabLst>
                <a:tab pos="214629" algn="l"/>
              </a:tabLst>
            </a:pPr>
            <a:r>
              <a:rPr dirty="0" sz="2000">
                <a:latin typeface="Calibri"/>
                <a:cs typeface="Calibri"/>
              </a:rPr>
              <a:t>5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star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rated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(BEE)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electrical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equipment's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&amp;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fixtures.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  <a:buFont typeface="Wingdings"/>
              <a:buChar char=""/>
            </a:pPr>
            <a:endParaRPr sz="2000">
              <a:latin typeface="Calibri"/>
              <a:cs typeface="Calibri"/>
            </a:endParaRPr>
          </a:p>
          <a:p>
            <a:pPr marL="190500" marR="382905" indent="-182880">
              <a:lnSpc>
                <a:spcPts val="2390"/>
              </a:lnSpc>
              <a:buSzPct val="95000"/>
              <a:buFont typeface="Wingdings"/>
              <a:buChar char=""/>
              <a:tabLst>
                <a:tab pos="190500" algn="l"/>
                <a:tab pos="212725" algn="l"/>
              </a:tabLst>
            </a:pP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Energy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efficient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air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conditioning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fixtures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(CFC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free)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ASHRAE</a:t>
            </a:r>
            <a:r>
              <a:rPr dirty="0" sz="2000" spc="-50">
                <a:latin typeface="Calibri"/>
                <a:cs typeface="Calibri"/>
              </a:rPr>
              <a:t> &amp; </a:t>
            </a:r>
            <a:r>
              <a:rPr dirty="0" sz="2000" spc="-10">
                <a:latin typeface="Calibri"/>
                <a:cs typeface="Calibri"/>
              </a:rPr>
              <a:t>ECBC</a:t>
            </a:r>
            <a:r>
              <a:rPr dirty="0" sz="2000" spc="-1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standard.</a:t>
            </a:r>
            <a:endParaRPr sz="2000">
              <a:latin typeface="Calibri"/>
              <a:cs typeface="Calibri"/>
            </a:endParaRPr>
          </a:p>
          <a:p>
            <a:pPr marL="213360" indent="-205104">
              <a:lnSpc>
                <a:spcPct val="100000"/>
              </a:lnSpc>
              <a:spcBef>
                <a:spcPts val="2395"/>
              </a:spcBef>
              <a:buSzPct val="95000"/>
              <a:buFont typeface="Wingdings"/>
              <a:buChar char=""/>
              <a:tabLst>
                <a:tab pos="213360" algn="l"/>
              </a:tabLst>
            </a:pPr>
            <a:r>
              <a:rPr dirty="0" sz="2000" spc="-10">
                <a:latin typeface="Calibri"/>
                <a:cs typeface="Calibri"/>
              </a:rPr>
              <a:t>Captive</a:t>
            </a:r>
            <a:r>
              <a:rPr dirty="0" sz="2000" spc="-95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Power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Generation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"/>
            </a:pPr>
            <a:endParaRPr sz="2000">
              <a:latin typeface="Calibri"/>
              <a:cs typeface="Calibri"/>
            </a:endParaRPr>
          </a:p>
          <a:p>
            <a:pPr algn="just" marL="190500" marR="5080" indent="-181610">
              <a:lnSpc>
                <a:spcPct val="99800"/>
              </a:lnSpc>
              <a:buSzPct val="95000"/>
              <a:buFont typeface="Wingdings"/>
              <a:buChar char=""/>
              <a:tabLst>
                <a:tab pos="190500" algn="l"/>
                <a:tab pos="213995" algn="l"/>
              </a:tabLst>
            </a:pPr>
            <a:r>
              <a:rPr dirty="0" sz="200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On</a:t>
            </a:r>
            <a:r>
              <a:rPr dirty="0" sz="2000" spc="2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site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renewable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energy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2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solar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power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generation</a:t>
            </a:r>
            <a:r>
              <a:rPr dirty="0" sz="2000" spc="2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will</a:t>
            </a:r>
            <a:r>
              <a:rPr dirty="0" sz="2000" spc="2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done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on </a:t>
            </a:r>
            <a:r>
              <a:rPr dirty="0" sz="2000">
                <a:latin typeface="Calibri"/>
                <a:cs typeface="Calibri"/>
              </a:rPr>
              <a:t>site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common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area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lighting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other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innovative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technologies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will</a:t>
            </a:r>
            <a:r>
              <a:rPr dirty="0" sz="2000" spc="-25">
                <a:latin typeface="Calibri"/>
                <a:cs typeface="Calibri"/>
              </a:rPr>
              <a:t> be </a:t>
            </a:r>
            <a:r>
              <a:rPr dirty="0" sz="2000">
                <a:latin typeface="Calibri"/>
                <a:cs typeface="Calibri"/>
              </a:rPr>
              <a:t>also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explored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through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analysis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during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energy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modeling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&amp;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simulation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"/>
            </a:pPr>
            <a:endParaRPr sz="2000">
              <a:latin typeface="Calibri"/>
              <a:cs typeface="Calibri"/>
            </a:endParaRPr>
          </a:p>
          <a:p>
            <a:pPr marL="213360" indent="-205104">
              <a:lnSpc>
                <a:spcPct val="100000"/>
              </a:lnSpc>
              <a:buSzPct val="95000"/>
              <a:buFont typeface="Wingdings"/>
              <a:buChar char=""/>
              <a:tabLst>
                <a:tab pos="213360" algn="l"/>
              </a:tabLst>
            </a:pPr>
            <a:r>
              <a:rPr dirty="0" sz="2000" spc="-20">
                <a:latin typeface="Calibri"/>
                <a:cs typeface="Calibri"/>
              </a:rPr>
              <a:t>Optimized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building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envelope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10">
                <a:latin typeface="Calibri"/>
                <a:cs typeface="Calibri"/>
              </a:rPr>
              <a:t> design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"/>
            </a:pPr>
            <a:endParaRPr sz="2000">
              <a:latin typeface="Calibri"/>
              <a:cs typeface="Calibri"/>
            </a:endParaRPr>
          </a:p>
          <a:p>
            <a:pPr marL="213360" indent="-205104">
              <a:lnSpc>
                <a:spcPct val="100000"/>
              </a:lnSpc>
              <a:buSzPct val="95000"/>
              <a:buFont typeface="Wingdings"/>
              <a:buChar char=""/>
              <a:tabLst>
                <a:tab pos="213360" algn="l"/>
              </a:tabLst>
            </a:pPr>
            <a:r>
              <a:rPr dirty="0" sz="2000" spc="-25">
                <a:latin typeface="Calibri"/>
                <a:cs typeface="Calibri"/>
              </a:rPr>
              <a:t>Performance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approach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for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energy</a:t>
            </a:r>
            <a:r>
              <a:rPr dirty="0" sz="2000" spc="-1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modeling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Font typeface="Wingdings"/>
              <a:buChar char=""/>
            </a:pPr>
            <a:endParaRPr sz="2000">
              <a:latin typeface="Calibri"/>
              <a:cs typeface="Calibri"/>
            </a:endParaRPr>
          </a:p>
          <a:p>
            <a:pPr marL="214629" indent="-204470">
              <a:lnSpc>
                <a:spcPct val="100000"/>
              </a:lnSpc>
              <a:buSzPct val="95000"/>
              <a:buFont typeface="Wingdings"/>
              <a:buChar char=""/>
              <a:tabLst>
                <a:tab pos="214629" algn="l"/>
              </a:tabLst>
            </a:pPr>
            <a:r>
              <a:rPr dirty="0" sz="2000" spc="-10">
                <a:latin typeface="Calibri"/>
                <a:cs typeface="Calibri"/>
              </a:rPr>
              <a:t>Continuous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Energy</a:t>
            </a:r>
            <a:r>
              <a:rPr dirty="0" sz="2000" spc="-14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Audit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435" y="1605787"/>
            <a:ext cx="240157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none" sz="2800" spc="320">
                <a:solidFill>
                  <a:srgbClr val="FF0000"/>
                </a:solidFill>
                <a:latin typeface="Trebuchet MS"/>
                <a:cs typeface="Trebuchet MS"/>
              </a:rPr>
              <a:t>SECTION</a:t>
            </a:r>
            <a:r>
              <a:rPr dirty="0" u="none" sz="2800" spc="-85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u="none" sz="2800" spc="-110">
                <a:solidFill>
                  <a:srgbClr val="FF0000"/>
                </a:solidFill>
                <a:latin typeface="Trebuchet MS"/>
                <a:cs typeface="Trebuchet MS"/>
              </a:rPr>
              <a:t>-</a:t>
            </a:r>
            <a:r>
              <a:rPr dirty="0" u="none" sz="2800" spc="-135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u="none" sz="2800" spc="185">
                <a:solidFill>
                  <a:srgbClr val="FF0000"/>
                </a:solidFill>
                <a:latin typeface="Trebuchet MS"/>
                <a:cs typeface="Trebuchet MS"/>
              </a:rPr>
              <a:t>IV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59435" y="2340990"/>
            <a:ext cx="8174355" cy="1079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25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CSR</a:t>
            </a:r>
            <a:r>
              <a:rPr dirty="0" u="heavy" sz="2400" spc="-13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400" spc="18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INITIATIVES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204" b="1">
                <a:solidFill>
                  <a:srgbClr val="FF0000"/>
                </a:solidFill>
                <a:latin typeface="Trebuchet MS"/>
                <a:cs typeface="Trebuchet MS"/>
              </a:rPr>
              <a:t>PROPOSED</a:t>
            </a:r>
            <a:r>
              <a:rPr dirty="0" sz="2000" spc="-5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210" b="1">
                <a:solidFill>
                  <a:srgbClr val="FF0000"/>
                </a:solidFill>
                <a:latin typeface="Trebuchet MS"/>
                <a:cs typeface="Trebuchet MS"/>
              </a:rPr>
              <a:t>DEVELOPMENT</a:t>
            </a:r>
            <a:r>
              <a:rPr dirty="0" sz="2000" spc="-7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210" b="1">
                <a:solidFill>
                  <a:srgbClr val="FF0000"/>
                </a:solidFill>
                <a:latin typeface="Trebuchet MS"/>
                <a:cs typeface="Trebuchet MS"/>
              </a:rPr>
              <a:t>PROGRAMS</a:t>
            </a:r>
            <a:r>
              <a:rPr dirty="0" sz="2000" spc="-6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160" b="1">
                <a:solidFill>
                  <a:srgbClr val="FF0000"/>
                </a:solidFill>
                <a:latin typeface="Trebuchet MS"/>
                <a:cs typeface="Trebuchet MS"/>
              </a:rPr>
              <a:t>FOR</a:t>
            </a:r>
            <a:r>
              <a:rPr dirty="0" sz="2000" spc="-34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204" b="1">
                <a:solidFill>
                  <a:srgbClr val="FF0000"/>
                </a:solidFill>
                <a:latin typeface="Trebuchet MS"/>
                <a:cs typeface="Trebuchet MS"/>
              </a:rPr>
              <a:t>THE</a:t>
            </a:r>
            <a:r>
              <a:rPr dirty="0" sz="2000" spc="-23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245" b="1">
                <a:solidFill>
                  <a:srgbClr val="FF0000"/>
                </a:solidFill>
                <a:latin typeface="Trebuchet MS"/>
                <a:cs typeface="Trebuchet MS"/>
              </a:rPr>
              <a:t>COMMUNITY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279140" y="6416446"/>
            <a:ext cx="26663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5255" rIns="0" bIns="0" rtlCol="0" vert="horz">
            <a:spAutoFit/>
          </a:bodyPr>
          <a:lstStyle/>
          <a:p>
            <a:pPr marL="401320">
              <a:lnSpc>
                <a:spcPct val="100000"/>
              </a:lnSpc>
              <a:spcBef>
                <a:spcPts val="100"/>
              </a:spcBef>
            </a:pPr>
            <a:r>
              <a:rPr dirty="0" spc="-100">
                <a:latin typeface="Tahoma"/>
                <a:cs typeface="Tahoma"/>
              </a:rPr>
              <a:t>CSR</a:t>
            </a:r>
            <a:r>
              <a:rPr dirty="0" spc="-130">
                <a:latin typeface="Tahoma"/>
                <a:cs typeface="Tahoma"/>
              </a:rPr>
              <a:t> </a:t>
            </a:r>
            <a:r>
              <a:rPr dirty="0" spc="-245">
                <a:latin typeface="Tahoma"/>
                <a:cs typeface="Tahoma"/>
              </a:rPr>
              <a:t>INITIATIVES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5330" y="688594"/>
            <a:ext cx="7532370" cy="1263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The</a:t>
            </a:r>
            <a:r>
              <a:rPr dirty="0" sz="1800" spc="-4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943735"/>
                </a:solidFill>
                <a:latin typeface="Calibri"/>
                <a:cs typeface="Calibri"/>
              </a:rPr>
              <a:t>company</a:t>
            </a:r>
            <a:r>
              <a:rPr dirty="0" sz="1800" spc="-3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943735"/>
                </a:solidFill>
                <a:latin typeface="Calibri"/>
                <a:cs typeface="Calibri"/>
              </a:rPr>
              <a:t>proposes</a:t>
            </a:r>
            <a:r>
              <a:rPr dirty="0" sz="1800" spc="-7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to</a:t>
            </a:r>
            <a:r>
              <a:rPr dirty="0" sz="1800" spc="-6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spend</a:t>
            </a:r>
            <a:r>
              <a:rPr dirty="0" sz="1800" spc="-3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u="heavy" sz="18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2%</a:t>
            </a:r>
            <a:r>
              <a:rPr dirty="0" u="heavy" sz="1800" spc="-3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1800" spc="-5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the</a:t>
            </a:r>
            <a:r>
              <a:rPr dirty="0" u="heavy" sz="1800" spc="-45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1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project</a:t>
            </a:r>
            <a:r>
              <a:rPr dirty="0" u="heavy" sz="1800" spc="-4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1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cost</a:t>
            </a:r>
            <a:r>
              <a:rPr dirty="0" u="heavy" sz="1800" spc="-55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on</a:t>
            </a:r>
            <a:r>
              <a:rPr dirty="0" u="heavy" sz="1800" spc="-45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CSR</a:t>
            </a:r>
            <a:r>
              <a:rPr dirty="0" u="heavy" sz="1800" spc="-5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1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initiatives</a:t>
            </a:r>
            <a:r>
              <a:rPr dirty="0" sz="1800" spc="-7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over</a:t>
            </a:r>
            <a:r>
              <a:rPr dirty="0" sz="1800" spc="-5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943735"/>
                </a:solidFill>
                <a:latin typeface="Calibri"/>
                <a:cs typeface="Calibri"/>
              </a:rPr>
              <a:t>the </a:t>
            </a:r>
            <a:r>
              <a:rPr dirty="0" sz="1800" spc="-10">
                <a:solidFill>
                  <a:srgbClr val="943735"/>
                </a:solidFill>
                <a:latin typeface="Calibri"/>
                <a:cs typeface="Calibri"/>
              </a:rPr>
              <a:t>tenure</a:t>
            </a:r>
            <a:r>
              <a:rPr dirty="0" sz="1800" spc="-3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of</a:t>
            </a:r>
            <a:r>
              <a:rPr dirty="0" sz="1800" spc="-4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its</a:t>
            </a:r>
            <a:r>
              <a:rPr dirty="0" sz="1800" spc="-4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lease</a:t>
            </a:r>
            <a:r>
              <a:rPr dirty="0" sz="1800" spc="-6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943735"/>
                </a:solidFill>
                <a:latin typeface="Calibri"/>
                <a:cs typeface="Calibri"/>
              </a:rPr>
              <a:t>agreement</a:t>
            </a:r>
            <a:r>
              <a:rPr dirty="0" sz="1800" spc="-7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with</a:t>
            </a:r>
            <a:r>
              <a:rPr dirty="0" sz="1800" spc="-5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the</a:t>
            </a:r>
            <a:r>
              <a:rPr dirty="0" sz="1800" spc="-3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943735"/>
                </a:solidFill>
                <a:latin typeface="Calibri"/>
                <a:cs typeface="Calibri"/>
              </a:rPr>
              <a:t>Maharashtra</a:t>
            </a:r>
            <a:r>
              <a:rPr dirty="0" sz="1800" spc="-4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Maritime </a:t>
            </a:r>
            <a:r>
              <a:rPr dirty="0" sz="1800" spc="-10">
                <a:solidFill>
                  <a:srgbClr val="943735"/>
                </a:solidFill>
                <a:latin typeface="Calibri"/>
                <a:cs typeface="Calibri"/>
              </a:rPr>
              <a:t>Board.</a:t>
            </a:r>
            <a:endParaRPr sz="1800">
              <a:latin typeface="Calibri"/>
              <a:cs typeface="Calibri"/>
            </a:endParaRPr>
          </a:p>
          <a:p>
            <a:pPr marL="12700" marR="123825">
              <a:lnSpc>
                <a:spcPct val="100000"/>
              </a:lnSpc>
              <a:spcBef>
                <a:spcPts val="1100"/>
              </a:spcBef>
            </a:pP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CSR</a:t>
            </a:r>
            <a:r>
              <a:rPr dirty="0" sz="1800" spc="-4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943735"/>
                </a:solidFill>
                <a:latin typeface="Calibri"/>
                <a:cs typeface="Calibri"/>
              </a:rPr>
              <a:t>Program</a:t>
            </a:r>
            <a:r>
              <a:rPr dirty="0" sz="1800" spc="-8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will</a:t>
            </a:r>
            <a:r>
              <a:rPr dirty="0" sz="1800" spc="-5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943735"/>
                </a:solidFill>
                <a:latin typeface="Calibri"/>
                <a:cs typeface="Calibri"/>
              </a:rPr>
              <a:t>address</a:t>
            </a:r>
            <a:r>
              <a:rPr dirty="0" sz="1800" spc="-7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the</a:t>
            </a:r>
            <a:r>
              <a:rPr dirty="0" sz="1800" spc="-3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943735"/>
                </a:solidFill>
                <a:latin typeface="Calibri"/>
                <a:cs typeface="Calibri"/>
              </a:rPr>
              <a:t>following</a:t>
            </a:r>
            <a:r>
              <a:rPr dirty="0" sz="1800" spc="-10">
                <a:solidFill>
                  <a:srgbClr val="943735"/>
                </a:solidFill>
                <a:latin typeface="Calibri"/>
                <a:cs typeface="Calibri"/>
              </a:rPr>
              <a:t> areas</a:t>
            </a:r>
            <a:r>
              <a:rPr dirty="0" sz="1800" spc="-4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for</a:t>
            </a:r>
            <a:r>
              <a:rPr dirty="0" sz="1800" spc="-4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943735"/>
                </a:solidFill>
                <a:latin typeface="Calibri"/>
                <a:cs typeface="Calibri"/>
              </a:rPr>
              <a:t>community</a:t>
            </a:r>
            <a:r>
              <a:rPr dirty="0" sz="1800" spc="-7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943735"/>
                </a:solidFill>
                <a:latin typeface="Calibri"/>
                <a:cs typeface="Calibri"/>
              </a:rPr>
              <a:t>development</a:t>
            </a:r>
            <a:r>
              <a:rPr dirty="0" sz="1800" spc="-7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in</a:t>
            </a:r>
            <a:r>
              <a:rPr dirty="0" sz="1800" spc="-4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943735"/>
                </a:solidFill>
                <a:latin typeface="Calibri"/>
                <a:cs typeface="Calibri"/>
              </a:rPr>
              <a:t>the </a:t>
            </a:r>
            <a:r>
              <a:rPr dirty="0" sz="1800" spc="-10">
                <a:solidFill>
                  <a:srgbClr val="943735"/>
                </a:solidFill>
                <a:latin typeface="Calibri"/>
                <a:cs typeface="Calibri"/>
              </a:rPr>
              <a:t>Chanje</a:t>
            </a:r>
            <a:r>
              <a:rPr dirty="0" sz="1800" spc="-8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943735"/>
                </a:solidFill>
                <a:latin typeface="Calibri"/>
                <a:cs typeface="Calibri"/>
              </a:rPr>
              <a:t>area: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92835" y="1920366"/>
            <a:ext cx="4434840" cy="2924810"/>
          </a:xfrm>
          <a:prstGeom prst="rect">
            <a:avLst/>
          </a:prstGeom>
        </p:spPr>
        <p:txBody>
          <a:bodyPr wrap="square" lIns="0" tIns="153035" rIns="0" bIns="0" rtlCol="0" vert="horz">
            <a:spAutoFit/>
          </a:bodyPr>
          <a:lstStyle/>
          <a:p>
            <a:pPr marL="277495" indent="-264795">
              <a:lnSpc>
                <a:spcPct val="100000"/>
              </a:lnSpc>
              <a:spcBef>
                <a:spcPts val="1205"/>
              </a:spcBef>
              <a:buFont typeface="Wingdings"/>
              <a:buChar char=""/>
              <a:tabLst>
                <a:tab pos="277495" algn="l"/>
              </a:tabLst>
            </a:pPr>
            <a:r>
              <a:rPr dirty="0" sz="1800" spc="-20">
                <a:solidFill>
                  <a:srgbClr val="943735"/>
                </a:solidFill>
                <a:latin typeface="Calibri"/>
                <a:cs typeface="Calibri"/>
              </a:rPr>
              <a:t>Education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/</a:t>
            </a:r>
            <a:r>
              <a:rPr dirty="0" sz="1800" spc="-3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943735"/>
                </a:solidFill>
                <a:latin typeface="Calibri"/>
                <a:cs typeface="Calibri"/>
              </a:rPr>
              <a:t>Literacy</a:t>
            </a:r>
            <a:r>
              <a:rPr dirty="0" sz="1800" spc="-4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943735"/>
                </a:solidFill>
                <a:latin typeface="Calibri"/>
                <a:cs typeface="Calibri"/>
              </a:rPr>
              <a:t>Enhancement</a:t>
            </a:r>
            <a:endParaRPr sz="1800">
              <a:latin typeface="Calibri"/>
              <a:cs typeface="Calibri"/>
            </a:endParaRPr>
          </a:p>
          <a:p>
            <a:pPr marL="277495" indent="-264795">
              <a:lnSpc>
                <a:spcPct val="100000"/>
              </a:lnSpc>
              <a:spcBef>
                <a:spcPts val="1100"/>
              </a:spcBef>
              <a:buFont typeface="Wingdings"/>
              <a:buChar char=""/>
              <a:tabLst>
                <a:tab pos="277495" algn="l"/>
              </a:tabLst>
            </a:pPr>
            <a:r>
              <a:rPr dirty="0" sz="1800" spc="-10">
                <a:solidFill>
                  <a:srgbClr val="943735"/>
                </a:solidFill>
                <a:latin typeface="Calibri"/>
                <a:cs typeface="Calibri"/>
              </a:rPr>
              <a:t>Employment</a:t>
            </a:r>
            <a:r>
              <a:rPr dirty="0" sz="1800" spc="-3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/</a:t>
            </a:r>
            <a:r>
              <a:rPr dirty="0" sz="1800" spc="1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943735"/>
                </a:solidFill>
                <a:latin typeface="Calibri"/>
                <a:cs typeface="Calibri"/>
              </a:rPr>
              <a:t>Skill</a:t>
            </a:r>
            <a:r>
              <a:rPr dirty="0" sz="1800" spc="-9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943735"/>
                </a:solidFill>
                <a:latin typeface="Calibri"/>
                <a:cs typeface="Calibri"/>
              </a:rPr>
              <a:t>Development</a:t>
            </a:r>
            <a:endParaRPr sz="1800">
              <a:latin typeface="Calibri"/>
              <a:cs typeface="Calibri"/>
            </a:endParaRPr>
          </a:p>
          <a:p>
            <a:pPr marL="277495" indent="-264795">
              <a:lnSpc>
                <a:spcPct val="100000"/>
              </a:lnSpc>
              <a:spcBef>
                <a:spcPts val="1105"/>
              </a:spcBef>
              <a:buFont typeface="Wingdings"/>
              <a:buChar char=""/>
              <a:tabLst>
                <a:tab pos="277495" algn="l"/>
              </a:tabLst>
            </a:pPr>
            <a:r>
              <a:rPr dirty="0" sz="1800" spc="-20">
                <a:solidFill>
                  <a:srgbClr val="943735"/>
                </a:solidFill>
                <a:latin typeface="Calibri"/>
                <a:cs typeface="Calibri"/>
              </a:rPr>
              <a:t>Community</a:t>
            </a:r>
            <a:r>
              <a:rPr dirty="0" sz="1800" spc="-3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943735"/>
                </a:solidFill>
                <a:latin typeface="Calibri"/>
                <a:cs typeface="Calibri"/>
              </a:rPr>
              <a:t>Development</a:t>
            </a:r>
            <a:endParaRPr sz="1800">
              <a:latin typeface="Calibri"/>
              <a:cs typeface="Calibri"/>
            </a:endParaRPr>
          </a:p>
          <a:p>
            <a:pPr marL="277495" indent="-264795">
              <a:lnSpc>
                <a:spcPct val="100000"/>
              </a:lnSpc>
              <a:spcBef>
                <a:spcPts val="1095"/>
              </a:spcBef>
              <a:buFont typeface="Wingdings"/>
              <a:buChar char=""/>
              <a:tabLst>
                <a:tab pos="277495" algn="l"/>
              </a:tabLst>
            </a:pP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Health</a:t>
            </a:r>
            <a:r>
              <a:rPr dirty="0" sz="1800" spc="-5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and</a:t>
            </a:r>
            <a:r>
              <a:rPr dirty="0" sz="1800" spc="-6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943735"/>
                </a:solidFill>
                <a:latin typeface="Calibri"/>
                <a:cs typeface="Calibri"/>
              </a:rPr>
              <a:t>Sanitation</a:t>
            </a:r>
            <a:endParaRPr sz="1800">
              <a:latin typeface="Calibri"/>
              <a:cs typeface="Calibri"/>
            </a:endParaRPr>
          </a:p>
          <a:p>
            <a:pPr marL="277495" indent="-264795">
              <a:lnSpc>
                <a:spcPct val="100000"/>
              </a:lnSpc>
              <a:spcBef>
                <a:spcPts val="1105"/>
              </a:spcBef>
              <a:buFont typeface="Wingdings"/>
              <a:buChar char=""/>
              <a:tabLst>
                <a:tab pos="277495" algn="l"/>
              </a:tabLst>
            </a:pP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Help</a:t>
            </a:r>
            <a:r>
              <a:rPr dirty="0" sz="1800" spc="-5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to</a:t>
            </a:r>
            <a:r>
              <a:rPr dirty="0" sz="1800" spc="-7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the</a:t>
            </a:r>
            <a:r>
              <a:rPr dirty="0" sz="1800" spc="-6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Fishermen</a:t>
            </a:r>
            <a:r>
              <a:rPr dirty="0" sz="1800" spc="-6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943735"/>
                </a:solidFill>
                <a:latin typeface="Calibri"/>
                <a:cs typeface="Calibri"/>
              </a:rPr>
              <a:t>Community</a:t>
            </a:r>
            <a:endParaRPr sz="1800">
              <a:latin typeface="Calibri"/>
              <a:cs typeface="Calibri"/>
            </a:endParaRPr>
          </a:p>
          <a:p>
            <a:pPr marL="279400" indent="-266700">
              <a:lnSpc>
                <a:spcPct val="100000"/>
              </a:lnSpc>
              <a:spcBef>
                <a:spcPts val="1105"/>
              </a:spcBef>
              <a:buFont typeface="Wingdings"/>
              <a:buChar char=""/>
              <a:tabLst>
                <a:tab pos="279400" algn="l"/>
              </a:tabLst>
            </a:pP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Social</a:t>
            </a:r>
            <a:r>
              <a:rPr dirty="0" sz="1800" spc="-4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943735"/>
                </a:solidFill>
                <a:latin typeface="Calibri"/>
                <a:cs typeface="Calibri"/>
              </a:rPr>
              <a:t>amenities/Infrastructure</a:t>
            </a:r>
            <a:r>
              <a:rPr dirty="0" sz="1800" spc="5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943735"/>
                </a:solidFill>
                <a:latin typeface="Calibri"/>
                <a:cs typeface="Calibri"/>
              </a:rPr>
              <a:t>Development</a:t>
            </a:r>
            <a:endParaRPr sz="1800">
              <a:latin typeface="Calibri"/>
              <a:cs typeface="Calibri"/>
            </a:endParaRPr>
          </a:p>
          <a:p>
            <a:pPr marL="279400" indent="-266700">
              <a:lnSpc>
                <a:spcPct val="100000"/>
              </a:lnSpc>
              <a:spcBef>
                <a:spcPts val="1090"/>
              </a:spcBef>
              <a:buFont typeface="Wingdings"/>
              <a:buChar char=""/>
              <a:tabLst>
                <a:tab pos="279400" algn="l"/>
              </a:tabLst>
            </a:pPr>
            <a:r>
              <a:rPr dirty="0" sz="1800" spc="-30">
                <a:solidFill>
                  <a:srgbClr val="943735"/>
                </a:solidFill>
                <a:latin typeface="Calibri"/>
                <a:cs typeface="Calibri"/>
              </a:rPr>
              <a:t>Environment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943735"/>
                </a:solidFill>
                <a:latin typeface="Calibri"/>
                <a:cs typeface="Calibri"/>
              </a:rPr>
              <a:t>Protection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022975" y="1920366"/>
            <a:ext cx="521334" cy="2924810"/>
          </a:xfrm>
          <a:prstGeom prst="rect">
            <a:avLst/>
          </a:prstGeom>
        </p:spPr>
        <p:txBody>
          <a:bodyPr wrap="square" lIns="0" tIns="1530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dirty="0" sz="1800" spc="-10">
                <a:solidFill>
                  <a:srgbClr val="943735"/>
                </a:solidFill>
                <a:latin typeface="Calibri"/>
                <a:cs typeface="Calibri"/>
              </a:rPr>
              <a:t>:</a:t>
            </a:r>
            <a:r>
              <a:rPr dirty="0" sz="1800" spc="-10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943735"/>
                </a:solidFill>
                <a:latin typeface="Calibri"/>
                <a:cs typeface="Calibri"/>
              </a:rPr>
              <a:t>15%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800" spc="-10">
                <a:solidFill>
                  <a:srgbClr val="943735"/>
                </a:solidFill>
                <a:latin typeface="Calibri"/>
                <a:cs typeface="Calibri"/>
              </a:rPr>
              <a:t>:</a:t>
            </a:r>
            <a:r>
              <a:rPr dirty="0" sz="1800" spc="-10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943735"/>
                </a:solidFill>
                <a:latin typeface="Calibri"/>
                <a:cs typeface="Calibri"/>
              </a:rPr>
              <a:t>20%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800" spc="-10">
                <a:solidFill>
                  <a:srgbClr val="943735"/>
                </a:solidFill>
                <a:latin typeface="Calibri"/>
                <a:cs typeface="Calibri"/>
              </a:rPr>
              <a:t>:</a:t>
            </a:r>
            <a:r>
              <a:rPr dirty="0" sz="1800" spc="-10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943735"/>
                </a:solidFill>
                <a:latin typeface="Calibri"/>
                <a:cs typeface="Calibri"/>
              </a:rPr>
              <a:t>10%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800" spc="-10">
                <a:solidFill>
                  <a:srgbClr val="943735"/>
                </a:solidFill>
                <a:latin typeface="Calibri"/>
                <a:cs typeface="Calibri"/>
              </a:rPr>
              <a:t>:</a:t>
            </a:r>
            <a:r>
              <a:rPr dirty="0" sz="1800" spc="-10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943735"/>
                </a:solidFill>
                <a:latin typeface="Calibri"/>
                <a:cs typeface="Calibri"/>
              </a:rPr>
              <a:t>15%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800" spc="-10">
                <a:solidFill>
                  <a:srgbClr val="943735"/>
                </a:solidFill>
                <a:latin typeface="Calibri"/>
                <a:cs typeface="Calibri"/>
              </a:rPr>
              <a:t>:</a:t>
            </a:r>
            <a:r>
              <a:rPr dirty="0" sz="1800" spc="-10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943735"/>
                </a:solidFill>
                <a:latin typeface="Calibri"/>
                <a:cs typeface="Calibri"/>
              </a:rPr>
              <a:t>15%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800" spc="-10">
                <a:solidFill>
                  <a:srgbClr val="943735"/>
                </a:solidFill>
                <a:latin typeface="Calibri"/>
                <a:cs typeface="Calibri"/>
              </a:rPr>
              <a:t>:</a:t>
            </a:r>
            <a:r>
              <a:rPr dirty="0" sz="1800" spc="-10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943735"/>
                </a:solidFill>
                <a:latin typeface="Calibri"/>
                <a:cs typeface="Calibri"/>
              </a:rPr>
              <a:t>10%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800" spc="-10">
                <a:solidFill>
                  <a:srgbClr val="943735"/>
                </a:solidFill>
                <a:latin typeface="Calibri"/>
                <a:cs typeface="Calibri"/>
              </a:rPr>
              <a:t>:</a:t>
            </a:r>
            <a:r>
              <a:rPr dirty="0" sz="1800" spc="-10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943735"/>
                </a:solidFill>
                <a:latin typeface="Calibri"/>
                <a:cs typeface="Calibri"/>
              </a:rPr>
              <a:t>15%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93139" y="5352999"/>
            <a:ext cx="7322184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86995" marR="5080" indent="-7493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These</a:t>
            </a:r>
            <a:r>
              <a:rPr dirty="0" sz="1800" spc="28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are</a:t>
            </a:r>
            <a:r>
              <a:rPr dirty="0" sz="1800" spc="27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indicative</a:t>
            </a:r>
            <a:r>
              <a:rPr dirty="0" sz="1800" spc="27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percentages;</a:t>
            </a:r>
            <a:r>
              <a:rPr dirty="0" sz="1800" spc="26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Actual</a:t>
            </a:r>
            <a:r>
              <a:rPr dirty="0" sz="1800" spc="28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expenditure</a:t>
            </a:r>
            <a:r>
              <a:rPr dirty="0" sz="1800" spc="28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amongst</a:t>
            </a:r>
            <a:r>
              <a:rPr dirty="0" sz="1800" spc="28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these</a:t>
            </a:r>
            <a:r>
              <a:rPr dirty="0" sz="1800" spc="28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943735"/>
                </a:solidFill>
                <a:latin typeface="Calibri"/>
                <a:cs typeface="Calibri"/>
              </a:rPr>
              <a:t>thrust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areas</a:t>
            </a:r>
            <a:r>
              <a:rPr dirty="0" sz="1800" spc="30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will</a:t>
            </a:r>
            <a:r>
              <a:rPr dirty="0" sz="1800" spc="30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depend</a:t>
            </a:r>
            <a:r>
              <a:rPr dirty="0" sz="1800" spc="31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upon</a:t>
            </a:r>
            <a:r>
              <a:rPr dirty="0" sz="1800" spc="31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local</a:t>
            </a:r>
            <a:r>
              <a:rPr dirty="0" sz="1800" spc="29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needs</a:t>
            </a:r>
            <a:r>
              <a:rPr dirty="0" sz="1800" spc="31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and</a:t>
            </a:r>
            <a:r>
              <a:rPr dirty="0" sz="1800" spc="31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discussion</a:t>
            </a:r>
            <a:r>
              <a:rPr dirty="0" sz="1800" spc="30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with</a:t>
            </a:r>
            <a:r>
              <a:rPr dirty="0" sz="1800" spc="31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local</a:t>
            </a:r>
            <a:r>
              <a:rPr dirty="0" sz="1800" spc="30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943735"/>
                </a:solidFill>
                <a:latin typeface="Calibri"/>
                <a:cs typeface="Calibri"/>
              </a:rPr>
              <a:t>government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bodies,</a:t>
            </a:r>
            <a:r>
              <a:rPr dirty="0" sz="1800" spc="-9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943735"/>
                </a:solidFill>
                <a:latin typeface="Calibri"/>
                <a:cs typeface="Calibri"/>
              </a:rPr>
              <a:t>citizen</a:t>
            </a:r>
            <a:r>
              <a:rPr dirty="0" sz="1800" spc="-4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943735"/>
                </a:solidFill>
                <a:latin typeface="Calibri"/>
                <a:cs typeface="Calibri"/>
              </a:rPr>
              <a:t>forums</a:t>
            </a:r>
            <a:r>
              <a:rPr dirty="0" sz="1800" spc="-8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943735"/>
                </a:solidFill>
                <a:latin typeface="Calibri"/>
                <a:cs typeface="Calibri"/>
              </a:rPr>
              <a:t>etc.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974339" y="6375298"/>
            <a:ext cx="266636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47</a:t>
            </a:fld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443" y="117475"/>
            <a:ext cx="476440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0">
                <a:latin typeface="Tahoma"/>
                <a:cs typeface="Tahoma"/>
              </a:rPr>
              <a:t>CSR</a:t>
            </a:r>
            <a:r>
              <a:rPr dirty="0" spc="-30">
                <a:latin typeface="Tahoma"/>
                <a:cs typeface="Tahoma"/>
              </a:rPr>
              <a:t> </a:t>
            </a:r>
            <a:r>
              <a:rPr dirty="0" spc="-250">
                <a:latin typeface="Tahoma"/>
                <a:cs typeface="Tahoma"/>
              </a:rPr>
              <a:t>INITIATIVES</a:t>
            </a:r>
            <a:r>
              <a:rPr dirty="0" spc="-50">
                <a:latin typeface="Tahoma"/>
                <a:cs typeface="Tahoma"/>
              </a:rPr>
              <a:t> </a:t>
            </a:r>
            <a:r>
              <a:rPr dirty="0" spc="-285">
                <a:latin typeface="Tahoma"/>
                <a:cs typeface="Tahoma"/>
              </a:rPr>
              <a:t>–</a:t>
            </a:r>
            <a:r>
              <a:rPr dirty="0" spc="-25">
                <a:latin typeface="Tahoma"/>
                <a:cs typeface="Tahoma"/>
              </a:rPr>
              <a:t> </a:t>
            </a:r>
            <a:r>
              <a:rPr dirty="0" spc="-105">
                <a:latin typeface="Tahoma"/>
                <a:cs typeface="Tahoma"/>
              </a:rPr>
              <a:t>EDUCATION</a:t>
            </a:r>
            <a:r>
              <a:rPr dirty="0" spc="-65">
                <a:latin typeface="Tahoma"/>
                <a:cs typeface="Tahoma"/>
              </a:rPr>
              <a:t> </a:t>
            </a:r>
            <a:r>
              <a:rPr dirty="0" spc="-210">
                <a:latin typeface="Tahoma"/>
                <a:cs typeface="Tahoma"/>
              </a:rPr>
              <a:t>&amp;</a:t>
            </a:r>
            <a:r>
              <a:rPr dirty="0" spc="-204">
                <a:latin typeface="Tahoma"/>
                <a:cs typeface="Tahoma"/>
              </a:rPr>
              <a:t> </a:t>
            </a:r>
            <a:r>
              <a:rPr dirty="0" spc="-155">
                <a:latin typeface="Tahoma"/>
                <a:cs typeface="Tahoma"/>
              </a:rPr>
              <a:t>SPORTS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5635" y="688594"/>
            <a:ext cx="7767955" cy="3531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0500" marR="302895" indent="-1784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90500" algn="l"/>
              </a:tabLst>
            </a:pPr>
            <a:r>
              <a:rPr dirty="0" sz="1800" spc="-20">
                <a:solidFill>
                  <a:srgbClr val="943735"/>
                </a:solidFill>
                <a:latin typeface="Calibri"/>
                <a:cs typeface="Calibri"/>
              </a:rPr>
              <a:t>Educational</a:t>
            </a:r>
            <a:r>
              <a:rPr dirty="0" sz="1800" spc="-2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support</a:t>
            </a:r>
            <a:r>
              <a:rPr dirty="0" sz="1800" spc="-6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in</a:t>
            </a:r>
            <a:r>
              <a:rPr dirty="0" sz="1800" spc="-3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the</a:t>
            </a:r>
            <a:r>
              <a:rPr dirty="0" sz="1800" spc="-2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943735"/>
                </a:solidFill>
                <a:latin typeface="Calibri"/>
                <a:cs typeface="Calibri"/>
              </a:rPr>
              <a:t>form</a:t>
            </a:r>
            <a:r>
              <a:rPr dirty="0" sz="1800" spc="-6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of</a:t>
            </a:r>
            <a:r>
              <a:rPr dirty="0" sz="1800" spc="-3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u="heavy" sz="1800" spc="-1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distribution</a:t>
            </a:r>
            <a:r>
              <a:rPr dirty="0" u="heavy" sz="1800" spc="-7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1800" spc="-3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2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stationery</a:t>
            </a:r>
            <a:r>
              <a:rPr dirty="0" sz="1800" spc="-4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943735"/>
                </a:solidFill>
                <a:latin typeface="Calibri"/>
                <a:cs typeface="Calibri"/>
              </a:rPr>
              <a:t>like</a:t>
            </a:r>
            <a:r>
              <a:rPr dirty="0" sz="1800" spc="-3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books</a:t>
            </a:r>
            <a:r>
              <a:rPr dirty="0" sz="1800" spc="-6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943735"/>
                </a:solidFill>
                <a:latin typeface="Calibri"/>
                <a:cs typeface="Calibri"/>
              </a:rPr>
              <a:t>etc.,</a:t>
            </a:r>
            <a:r>
              <a:rPr dirty="0" sz="1800" spc="-3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943735"/>
                </a:solidFill>
                <a:latin typeface="Calibri"/>
                <a:cs typeface="Calibri"/>
              </a:rPr>
              <a:t>will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be</a:t>
            </a:r>
            <a:r>
              <a:rPr dirty="0" sz="1800" spc="-3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943735"/>
                </a:solidFill>
                <a:latin typeface="Calibri"/>
                <a:cs typeface="Calibri"/>
              </a:rPr>
              <a:t>provided</a:t>
            </a:r>
            <a:r>
              <a:rPr dirty="0" sz="1800" spc="-4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to</a:t>
            </a:r>
            <a:r>
              <a:rPr dirty="0" sz="1800" spc="-5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the</a:t>
            </a:r>
            <a:r>
              <a:rPr dirty="0" sz="1800" spc="-5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943735"/>
                </a:solidFill>
                <a:latin typeface="Calibri"/>
                <a:cs typeface="Calibri"/>
              </a:rPr>
              <a:t>children</a:t>
            </a:r>
            <a:r>
              <a:rPr dirty="0" sz="1800" spc="-3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of</a:t>
            </a:r>
            <a:r>
              <a:rPr dirty="0" sz="1800" spc="-5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neighboring</a:t>
            </a:r>
            <a:r>
              <a:rPr dirty="0" sz="1800" spc="8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943735"/>
                </a:solidFill>
                <a:latin typeface="Calibri"/>
                <a:cs typeface="Calibri"/>
              </a:rPr>
              <a:t>communities/villages.</a:t>
            </a:r>
            <a:endParaRPr sz="180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194945" algn="l"/>
              </a:tabLst>
            </a:pPr>
            <a:r>
              <a:rPr dirty="0" sz="1800" spc="-10">
                <a:solidFill>
                  <a:srgbClr val="943735"/>
                </a:solidFill>
                <a:latin typeface="Calibri"/>
                <a:cs typeface="Calibri"/>
              </a:rPr>
              <a:t>Students</a:t>
            </a:r>
            <a:r>
              <a:rPr dirty="0" sz="1800" spc="-8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with</a:t>
            </a:r>
            <a:r>
              <a:rPr dirty="0" sz="1800" spc="-4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higher</a:t>
            </a:r>
            <a:r>
              <a:rPr dirty="0" sz="1800" spc="-6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943735"/>
                </a:solidFill>
                <a:latin typeface="Calibri"/>
                <a:cs typeface="Calibri"/>
              </a:rPr>
              <a:t>grades</a:t>
            </a:r>
            <a:r>
              <a:rPr dirty="0" sz="1800" spc="-4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will</a:t>
            </a:r>
            <a:r>
              <a:rPr dirty="0" sz="1800" spc="-3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be</a:t>
            </a:r>
            <a:r>
              <a:rPr dirty="0" sz="1800" spc="-2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30">
                <a:solidFill>
                  <a:srgbClr val="943735"/>
                </a:solidFill>
                <a:latin typeface="Calibri"/>
                <a:cs typeface="Calibri"/>
              </a:rPr>
              <a:t>offered</a:t>
            </a:r>
            <a:r>
              <a:rPr dirty="0" sz="1800" spc="-7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u="heavy" sz="1800" spc="-2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scholarship</a:t>
            </a:r>
            <a:r>
              <a:rPr dirty="0" u="heavy" sz="1800" spc="-5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1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for</a:t>
            </a:r>
            <a:r>
              <a:rPr dirty="0" u="heavy" sz="1800" spc="-65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higher</a:t>
            </a:r>
            <a:r>
              <a:rPr dirty="0" u="heavy" sz="1800" spc="12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1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education</a:t>
            </a:r>
            <a:r>
              <a:rPr dirty="0" sz="1800" spc="-10">
                <a:solidFill>
                  <a:srgbClr val="943735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90500" indent="-1778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190500" algn="l"/>
              </a:tabLst>
            </a:pPr>
            <a:r>
              <a:rPr dirty="0" u="heavy" sz="1800" spc="-15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Up-</a:t>
            </a:r>
            <a:r>
              <a:rPr dirty="0" u="heavy" sz="1800" spc="-25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gradation/Repair</a:t>
            </a:r>
            <a:r>
              <a:rPr dirty="0" u="heavy" sz="18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2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work/Painting</a:t>
            </a:r>
            <a:r>
              <a:rPr dirty="0" u="heavy" sz="1800" spc="-15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of</a:t>
            </a:r>
            <a:r>
              <a:rPr dirty="0" sz="1800" spc="-4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943735"/>
                </a:solidFill>
                <a:latin typeface="Calibri"/>
                <a:cs typeface="Calibri"/>
              </a:rPr>
              <a:t>existing </a:t>
            </a:r>
            <a:r>
              <a:rPr dirty="0" sz="1800" spc="-10">
                <a:solidFill>
                  <a:srgbClr val="943735"/>
                </a:solidFill>
                <a:latin typeface="Calibri"/>
                <a:cs typeface="Calibri"/>
              </a:rPr>
              <a:t>education</a:t>
            </a:r>
            <a:r>
              <a:rPr dirty="0" sz="1800" spc="-6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buildings</a:t>
            </a:r>
            <a:r>
              <a:rPr dirty="0" sz="1800" spc="-1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will</a:t>
            </a:r>
            <a:r>
              <a:rPr dirty="0" sz="1800" spc="-3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be</a:t>
            </a:r>
            <a:r>
              <a:rPr dirty="0" sz="1800" spc="-1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943735"/>
                </a:solidFill>
                <a:latin typeface="Calibri"/>
                <a:cs typeface="Calibri"/>
              </a:rPr>
              <a:t>carried</a:t>
            </a:r>
            <a:endParaRPr sz="180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800" spc="-25">
                <a:solidFill>
                  <a:srgbClr val="943735"/>
                </a:solidFill>
                <a:latin typeface="Calibri"/>
                <a:cs typeface="Calibri"/>
              </a:rPr>
              <a:t>out</a:t>
            </a:r>
            <a:endParaRPr sz="1800">
              <a:latin typeface="Calibri"/>
              <a:cs typeface="Calibri"/>
            </a:endParaRPr>
          </a:p>
          <a:p>
            <a:pPr marL="190500" marR="441325" indent="-17843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190500" algn="l"/>
              </a:tabLst>
            </a:pPr>
            <a:r>
              <a:rPr dirty="0" u="heavy" sz="18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Skill</a:t>
            </a:r>
            <a:r>
              <a:rPr dirty="0" u="heavy" sz="1800" spc="-7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1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development</a:t>
            </a:r>
            <a:r>
              <a:rPr dirty="0" u="heavy" sz="1800" spc="-75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2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programs</a:t>
            </a:r>
            <a:r>
              <a:rPr dirty="0" u="heavy" sz="1800" spc="-55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will</a:t>
            </a:r>
            <a:r>
              <a:rPr dirty="0" sz="1800" spc="-5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be</a:t>
            </a:r>
            <a:r>
              <a:rPr dirty="0" sz="1800" spc="-2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943735"/>
                </a:solidFill>
                <a:latin typeface="Calibri"/>
                <a:cs typeface="Calibri"/>
              </a:rPr>
              <a:t>proposed</a:t>
            </a:r>
            <a:r>
              <a:rPr dirty="0" sz="1800" spc="-7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943735"/>
                </a:solidFill>
                <a:latin typeface="Calibri"/>
                <a:cs typeface="Calibri"/>
              </a:rPr>
              <a:t>for</a:t>
            </a:r>
            <a:r>
              <a:rPr dirty="0" sz="1800" spc="-6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943735"/>
                </a:solidFill>
                <a:latin typeface="Calibri"/>
                <a:cs typeface="Calibri"/>
              </a:rPr>
              <a:t>womenfolk</a:t>
            </a:r>
            <a:r>
              <a:rPr dirty="0" sz="1800" spc="-4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to</a:t>
            </a:r>
            <a:r>
              <a:rPr dirty="0" sz="1800" spc="-6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enhance</a:t>
            </a:r>
            <a:r>
              <a:rPr dirty="0" sz="1800" spc="-1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943735"/>
                </a:solidFill>
                <a:latin typeface="Calibri"/>
                <a:cs typeface="Calibri"/>
              </a:rPr>
              <a:t>their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quality</a:t>
            </a:r>
            <a:r>
              <a:rPr dirty="0" sz="1800" spc="-6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of</a:t>
            </a:r>
            <a:r>
              <a:rPr dirty="0" sz="1800" spc="-4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943735"/>
                </a:solidFill>
                <a:latin typeface="Calibri"/>
                <a:cs typeface="Calibri"/>
              </a:rPr>
              <a:t>life</a:t>
            </a:r>
            <a:r>
              <a:rPr dirty="0" sz="1800" spc="-6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&amp;</a:t>
            </a:r>
            <a:r>
              <a:rPr dirty="0" sz="1800" spc="-4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943735"/>
                </a:solidFill>
                <a:latin typeface="Calibri"/>
                <a:cs typeface="Calibri"/>
              </a:rPr>
              <a:t>for</a:t>
            </a:r>
            <a:r>
              <a:rPr dirty="0" sz="1800" spc="-6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their</a:t>
            </a:r>
            <a:r>
              <a:rPr dirty="0" sz="1800" spc="-7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943735"/>
                </a:solidFill>
                <a:latin typeface="Calibri"/>
                <a:cs typeface="Calibri"/>
              </a:rPr>
              <a:t>better</a:t>
            </a:r>
            <a:r>
              <a:rPr dirty="0" sz="1800" spc="-2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943735"/>
                </a:solidFill>
                <a:latin typeface="Calibri"/>
                <a:cs typeface="Calibri"/>
              </a:rPr>
              <a:t>livelihood.</a:t>
            </a:r>
            <a:endParaRPr sz="180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194945" algn="l"/>
              </a:tabLst>
            </a:pPr>
            <a:r>
              <a:rPr dirty="0" u="heavy" sz="1800" spc="-1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Computer</a:t>
            </a:r>
            <a:r>
              <a:rPr dirty="0" u="heavy" sz="1800" spc="-55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2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training</a:t>
            </a:r>
            <a:r>
              <a:rPr dirty="0" u="heavy" sz="1800" spc="-4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2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courses</a:t>
            </a:r>
            <a:r>
              <a:rPr dirty="0" u="heavy" sz="1800" spc="-35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to</a:t>
            </a:r>
            <a:r>
              <a:rPr dirty="0" sz="1800" spc="-6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be</a:t>
            </a:r>
            <a:r>
              <a:rPr dirty="0" sz="1800" spc="-2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943735"/>
                </a:solidFill>
                <a:latin typeface="Calibri"/>
                <a:cs typeface="Calibri"/>
              </a:rPr>
              <a:t>sponsored</a:t>
            </a:r>
            <a:r>
              <a:rPr dirty="0" sz="1800" spc="-6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943735"/>
                </a:solidFill>
                <a:latin typeface="Calibri"/>
                <a:cs typeface="Calibri"/>
              </a:rPr>
              <a:t>for</a:t>
            </a:r>
            <a:r>
              <a:rPr dirty="0" sz="1800" spc="-7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943735"/>
                </a:solidFill>
                <a:latin typeface="Calibri"/>
                <a:cs typeface="Calibri"/>
              </a:rPr>
              <a:t>interested</a:t>
            </a:r>
            <a:r>
              <a:rPr dirty="0" sz="1800" spc="4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943735"/>
                </a:solidFill>
                <a:latin typeface="Calibri"/>
                <a:cs typeface="Calibri"/>
              </a:rPr>
              <a:t>candidates.</a:t>
            </a:r>
            <a:endParaRPr sz="1800">
              <a:latin typeface="Calibri"/>
              <a:cs typeface="Calibri"/>
            </a:endParaRPr>
          </a:p>
          <a:p>
            <a:pPr marL="190500" marR="5080" indent="-178435">
              <a:lnSpc>
                <a:spcPct val="100000"/>
              </a:lnSpc>
              <a:spcBef>
                <a:spcPts val="1205"/>
              </a:spcBef>
              <a:buFont typeface="Arial MT"/>
              <a:buChar char="•"/>
              <a:tabLst>
                <a:tab pos="190500" algn="l"/>
                <a:tab pos="1150620" algn="l"/>
                <a:tab pos="2021205" algn="l"/>
                <a:tab pos="2428240" algn="l"/>
                <a:tab pos="3596004" algn="l"/>
                <a:tab pos="4313555" algn="l"/>
                <a:tab pos="5216525" algn="l"/>
                <a:tab pos="5786120" algn="l"/>
                <a:tab pos="6127750" algn="l"/>
                <a:tab pos="7404734" algn="l"/>
              </a:tabLst>
            </a:pPr>
            <a:r>
              <a:rPr dirty="0" sz="1800" spc="-10">
                <a:solidFill>
                  <a:srgbClr val="943735"/>
                </a:solidFill>
                <a:latin typeface="Calibri"/>
                <a:cs typeface="Calibri"/>
              </a:rPr>
              <a:t>Financial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	</a:t>
            </a:r>
            <a:r>
              <a:rPr dirty="0" sz="1800" spc="-10">
                <a:solidFill>
                  <a:srgbClr val="943735"/>
                </a:solidFill>
                <a:latin typeface="Calibri"/>
                <a:cs typeface="Calibri"/>
              </a:rPr>
              <a:t>support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	</a:t>
            </a:r>
            <a:r>
              <a:rPr dirty="0" sz="1800" spc="-25">
                <a:solidFill>
                  <a:srgbClr val="943735"/>
                </a:solidFill>
                <a:latin typeface="Calibri"/>
                <a:cs typeface="Calibri"/>
              </a:rPr>
              <a:t>for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	</a:t>
            </a:r>
            <a:r>
              <a:rPr dirty="0" u="heavy" sz="1800" spc="-1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developing</a:t>
            </a:r>
            <a:r>
              <a:rPr dirty="0" u="heavy" sz="18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	</a:t>
            </a:r>
            <a:r>
              <a:rPr dirty="0" u="heavy" sz="1800" spc="-1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sports</a:t>
            </a:r>
            <a:r>
              <a:rPr dirty="0" u="heavy" sz="18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	</a:t>
            </a:r>
            <a:r>
              <a:rPr dirty="0" u="heavy" sz="1800" spc="-1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facilities</a:t>
            </a:r>
            <a:r>
              <a:rPr dirty="0" u="heavy" sz="18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	</a:t>
            </a:r>
            <a:r>
              <a:rPr dirty="0" sz="1800" spc="-20">
                <a:solidFill>
                  <a:srgbClr val="943735"/>
                </a:solidFill>
                <a:latin typeface="Calibri"/>
                <a:cs typeface="Calibri"/>
              </a:rPr>
              <a:t>such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	</a:t>
            </a:r>
            <a:r>
              <a:rPr dirty="0" sz="1800" spc="-25">
                <a:solidFill>
                  <a:srgbClr val="943735"/>
                </a:solidFill>
                <a:latin typeface="Calibri"/>
                <a:cs typeface="Calibri"/>
              </a:rPr>
              <a:t>as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	</a:t>
            </a:r>
            <a:r>
              <a:rPr dirty="0" sz="1800" spc="-10">
                <a:solidFill>
                  <a:srgbClr val="943735"/>
                </a:solidFill>
                <a:latin typeface="Calibri"/>
                <a:cs typeface="Calibri"/>
              </a:rPr>
              <a:t>playgrounds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	</a:t>
            </a:r>
            <a:r>
              <a:rPr dirty="0" sz="1800" spc="-25">
                <a:solidFill>
                  <a:srgbClr val="943735"/>
                </a:solidFill>
                <a:latin typeface="Calibri"/>
                <a:cs typeface="Calibri"/>
              </a:rPr>
              <a:t>and </a:t>
            </a:r>
            <a:r>
              <a:rPr dirty="0" u="heavy" sz="1800" spc="-1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gymnasiums</a:t>
            </a:r>
            <a:r>
              <a:rPr dirty="0" sz="1800" spc="-7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will</a:t>
            </a:r>
            <a:r>
              <a:rPr dirty="0" sz="1800" spc="-2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43735"/>
                </a:solidFill>
                <a:latin typeface="Calibri"/>
                <a:cs typeface="Calibri"/>
              </a:rPr>
              <a:t>be</a:t>
            </a:r>
            <a:r>
              <a:rPr dirty="0" sz="1800" spc="-2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943735"/>
                </a:solidFill>
                <a:latin typeface="Calibri"/>
                <a:cs typeface="Calibri"/>
              </a:rPr>
              <a:t>provided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123" y="4700015"/>
            <a:ext cx="2942843" cy="131826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5784" y="4700015"/>
            <a:ext cx="5113020" cy="1322832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2974339" y="6375298"/>
            <a:ext cx="266636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47</a:t>
            </a:fld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828531" y="6731203"/>
            <a:ext cx="1555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40"/>
              </a:lnSpc>
            </a:pPr>
            <a:r>
              <a:rPr dirty="0" sz="1200" spc="-25">
                <a:solidFill>
                  <a:srgbClr val="898989"/>
                </a:solidFill>
                <a:latin typeface="Calibri"/>
                <a:cs typeface="Calibri"/>
              </a:rPr>
              <a:t>49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492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none" spc="-10">
                <a:latin typeface="Calibri"/>
                <a:cs typeface="Calibri"/>
              </a:rPr>
              <a:t>At</a:t>
            </a:r>
            <a:r>
              <a:rPr dirty="0" u="none" spc="-100">
                <a:latin typeface="Calibri"/>
                <a:cs typeface="Calibri"/>
              </a:rPr>
              <a:t> </a:t>
            </a:r>
            <a:r>
              <a:rPr dirty="0" u="none" spc="-20">
                <a:latin typeface="Calibri"/>
                <a:cs typeface="Calibri"/>
              </a:rPr>
              <a:t>DEVPARA</a:t>
            </a:r>
            <a:r>
              <a:rPr dirty="0" u="none" spc="-45">
                <a:latin typeface="Calibri"/>
                <a:cs typeface="Calibri"/>
              </a:rPr>
              <a:t> </a:t>
            </a:r>
            <a:r>
              <a:rPr dirty="0" u="none">
                <a:latin typeface="Calibri"/>
                <a:cs typeface="Calibri"/>
              </a:rPr>
              <a:t>–</a:t>
            </a:r>
            <a:r>
              <a:rPr dirty="0" u="none" spc="-20">
                <a:latin typeface="Calibri"/>
                <a:cs typeface="Calibri"/>
              </a:rPr>
              <a:t> </a:t>
            </a:r>
            <a:r>
              <a:rPr dirty="0" u="none">
                <a:latin typeface="Calibri"/>
                <a:cs typeface="Calibri"/>
              </a:rPr>
              <a:t>Primary</a:t>
            </a:r>
            <a:r>
              <a:rPr dirty="0" u="none" spc="-60">
                <a:latin typeface="Calibri"/>
                <a:cs typeface="Calibri"/>
              </a:rPr>
              <a:t> </a:t>
            </a:r>
            <a:r>
              <a:rPr dirty="0" u="none">
                <a:latin typeface="Calibri"/>
                <a:cs typeface="Calibri"/>
              </a:rPr>
              <a:t>school</a:t>
            </a:r>
            <a:r>
              <a:rPr dirty="0" u="none" spc="-50">
                <a:latin typeface="Calibri"/>
                <a:cs typeface="Calibri"/>
              </a:rPr>
              <a:t> </a:t>
            </a:r>
            <a:r>
              <a:rPr dirty="0" u="none">
                <a:latin typeface="Calibri"/>
                <a:cs typeface="Calibri"/>
              </a:rPr>
              <a:t>for</a:t>
            </a:r>
            <a:r>
              <a:rPr dirty="0" u="none" spc="-45">
                <a:latin typeface="Calibri"/>
                <a:cs typeface="Calibri"/>
              </a:rPr>
              <a:t> </a:t>
            </a:r>
            <a:r>
              <a:rPr dirty="0" u="none">
                <a:latin typeface="Calibri"/>
                <a:cs typeface="Calibri"/>
              </a:rPr>
              <a:t>the</a:t>
            </a:r>
            <a:r>
              <a:rPr dirty="0" u="none" spc="-20">
                <a:latin typeface="Calibri"/>
                <a:cs typeface="Calibri"/>
              </a:rPr>
              <a:t> </a:t>
            </a:r>
            <a:r>
              <a:rPr dirty="0" u="none">
                <a:latin typeface="Calibri"/>
                <a:cs typeface="Calibri"/>
              </a:rPr>
              <a:t>children</a:t>
            </a:r>
            <a:r>
              <a:rPr dirty="0" u="none" spc="-80">
                <a:latin typeface="Calibri"/>
                <a:cs typeface="Calibri"/>
              </a:rPr>
              <a:t> </a:t>
            </a:r>
            <a:r>
              <a:rPr dirty="0" u="none">
                <a:latin typeface="Calibri"/>
                <a:cs typeface="Calibri"/>
              </a:rPr>
              <a:t>of</a:t>
            </a:r>
            <a:r>
              <a:rPr dirty="0" u="none" spc="-15">
                <a:latin typeface="Calibri"/>
                <a:cs typeface="Calibri"/>
              </a:rPr>
              <a:t> </a:t>
            </a:r>
            <a:r>
              <a:rPr dirty="0" u="none">
                <a:latin typeface="Calibri"/>
                <a:cs typeface="Calibri"/>
              </a:rPr>
              <a:t>salt</a:t>
            </a:r>
            <a:r>
              <a:rPr dirty="0" u="none" spc="-65">
                <a:latin typeface="Calibri"/>
                <a:cs typeface="Calibri"/>
              </a:rPr>
              <a:t> </a:t>
            </a:r>
            <a:r>
              <a:rPr dirty="0" u="none">
                <a:latin typeface="Calibri"/>
                <a:cs typeface="Calibri"/>
              </a:rPr>
              <a:t>pan</a:t>
            </a:r>
            <a:r>
              <a:rPr dirty="0" u="none" spc="-80">
                <a:latin typeface="Calibri"/>
                <a:cs typeface="Calibri"/>
              </a:rPr>
              <a:t> </a:t>
            </a:r>
            <a:r>
              <a:rPr dirty="0" u="none" spc="-10">
                <a:latin typeface="Calibri"/>
                <a:cs typeface="Calibri"/>
              </a:rPr>
              <a:t>workers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" y="2446019"/>
            <a:ext cx="3200400" cy="441198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79647" y="1527047"/>
            <a:ext cx="2842260" cy="399592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75247" y="2441447"/>
            <a:ext cx="2968752" cy="4416552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383235" y="1984375"/>
            <a:ext cx="17545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5" b="1">
                <a:latin typeface="Calibri"/>
                <a:cs typeface="Calibri"/>
              </a:rPr>
              <a:t>Before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Renovation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637915" y="688035"/>
            <a:ext cx="192214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Construction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of</a:t>
            </a:r>
            <a:r>
              <a:rPr dirty="0" sz="1800" spc="-114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new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800" spc="-10" b="1">
                <a:latin typeface="Calibri"/>
                <a:cs typeface="Calibri"/>
              </a:rPr>
              <a:t>toilet</a:t>
            </a:r>
            <a:r>
              <a:rPr dirty="0" sz="1800" spc="-16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blocks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937375" y="1984375"/>
            <a:ext cx="16173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latin typeface="Calibri"/>
                <a:cs typeface="Calibri"/>
              </a:rPr>
              <a:t>After</a:t>
            </a:r>
            <a:r>
              <a:rPr dirty="0" sz="1800" spc="-8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Renovation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9314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dirty="0" spc="-80">
                <a:latin typeface="Tahoma"/>
                <a:cs typeface="Tahoma"/>
              </a:rPr>
              <a:t>LOCATION</a:t>
            </a:r>
            <a:r>
              <a:rPr dirty="0" spc="-85">
                <a:latin typeface="Tahoma"/>
                <a:cs typeface="Tahoma"/>
              </a:rPr>
              <a:t> </a:t>
            </a:r>
            <a:r>
              <a:rPr dirty="0" spc="-10">
                <a:latin typeface="Tahoma"/>
                <a:cs typeface="Tahoma"/>
              </a:rPr>
              <a:t>MAP</a:t>
            </a:r>
            <a:r>
              <a:rPr dirty="0" spc="-55">
                <a:latin typeface="Tahoma"/>
                <a:cs typeface="Tahoma"/>
              </a:rPr>
              <a:t> </a:t>
            </a:r>
            <a:r>
              <a:rPr dirty="0" spc="-30">
                <a:latin typeface="Tahoma"/>
                <a:cs typeface="Tahoma"/>
              </a:rPr>
              <a:t>-</a:t>
            </a:r>
            <a:r>
              <a:rPr dirty="0" spc="-135">
                <a:latin typeface="Tahoma"/>
                <a:cs typeface="Tahoma"/>
              </a:rPr>
              <a:t> </a:t>
            </a:r>
            <a:r>
              <a:rPr dirty="0" spc="-50">
                <a:latin typeface="Tahoma"/>
                <a:cs typeface="Tahoma"/>
              </a:rPr>
              <a:t>1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523" y="690372"/>
            <a:ext cx="8234680" cy="6167755"/>
            <a:chOff x="1523" y="690372"/>
            <a:chExt cx="8234680" cy="616775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8096" y="690372"/>
              <a:ext cx="7467600" cy="563880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420362" y="4420362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175" y="296418"/>
                  </a:lnTo>
                  <a:lnTo>
                    <a:pt x="12191" y="251713"/>
                  </a:lnTo>
                  <a:lnTo>
                    <a:pt x="26924" y="209423"/>
                  </a:lnTo>
                  <a:lnTo>
                    <a:pt x="46862" y="169799"/>
                  </a:lnTo>
                  <a:lnTo>
                    <a:pt x="71500" y="133350"/>
                  </a:lnTo>
                  <a:lnTo>
                    <a:pt x="100457" y="100456"/>
                  </a:lnTo>
                  <a:lnTo>
                    <a:pt x="133350" y="71500"/>
                  </a:lnTo>
                  <a:lnTo>
                    <a:pt x="169799" y="46862"/>
                  </a:lnTo>
                  <a:lnTo>
                    <a:pt x="209423" y="26924"/>
                  </a:lnTo>
                  <a:lnTo>
                    <a:pt x="251713" y="12192"/>
                  </a:lnTo>
                  <a:lnTo>
                    <a:pt x="296417" y="3175"/>
                  </a:lnTo>
                  <a:lnTo>
                    <a:pt x="342900" y="0"/>
                  </a:lnTo>
                  <a:lnTo>
                    <a:pt x="389382" y="3175"/>
                  </a:lnTo>
                  <a:lnTo>
                    <a:pt x="434086" y="12192"/>
                  </a:lnTo>
                  <a:lnTo>
                    <a:pt x="476376" y="26924"/>
                  </a:lnTo>
                  <a:lnTo>
                    <a:pt x="516000" y="46862"/>
                  </a:lnTo>
                  <a:lnTo>
                    <a:pt x="552450" y="71500"/>
                  </a:lnTo>
                  <a:lnTo>
                    <a:pt x="585342" y="100456"/>
                  </a:lnTo>
                  <a:lnTo>
                    <a:pt x="614299" y="133350"/>
                  </a:lnTo>
                  <a:lnTo>
                    <a:pt x="638937" y="169799"/>
                  </a:lnTo>
                  <a:lnTo>
                    <a:pt x="658876" y="209423"/>
                  </a:lnTo>
                  <a:lnTo>
                    <a:pt x="673608" y="251713"/>
                  </a:lnTo>
                  <a:lnTo>
                    <a:pt x="682625" y="296418"/>
                  </a:lnTo>
                  <a:lnTo>
                    <a:pt x="685800" y="342900"/>
                  </a:lnTo>
                  <a:lnTo>
                    <a:pt x="682625" y="389381"/>
                  </a:lnTo>
                  <a:lnTo>
                    <a:pt x="673608" y="434086"/>
                  </a:lnTo>
                  <a:lnTo>
                    <a:pt x="658876" y="476376"/>
                  </a:lnTo>
                  <a:lnTo>
                    <a:pt x="638937" y="516000"/>
                  </a:lnTo>
                  <a:lnTo>
                    <a:pt x="614299" y="552450"/>
                  </a:lnTo>
                  <a:lnTo>
                    <a:pt x="585342" y="585343"/>
                  </a:lnTo>
                  <a:lnTo>
                    <a:pt x="552450" y="614299"/>
                  </a:lnTo>
                  <a:lnTo>
                    <a:pt x="516000" y="638937"/>
                  </a:lnTo>
                  <a:lnTo>
                    <a:pt x="476376" y="658876"/>
                  </a:lnTo>
                  <a:lnTo>
                    <a:pt x="434086" y="673607"/>
                  </a:lnTo>
                  <a:lnTo>
                    <a:pt x="389382" y="682625"/>
                  </a:lnTo>
                  <a:lnTo>
                    <a:pt x="342900" y="685800"/>
                  </a:lnTo>
                  <a:lnTo>
                    <a:pt x="296417" y="682625"/>
                  </a:lnTo>
                  <a:lnTo>
                    <a:pt x="251713" y="673607"/>
                  </a:lnTo>
                  <a:lnTo>
                    <a:pt x="209423" y="658876"/>
                  </a:lnTo>
                  <a:lnTo>
                    <a:pt x="169799" y="638937"/>
                  </a:lnTo>
                  <a:lnTo>
                    <a:pt x="133350" y="614299"/>
                  </a:lnTo>
                  <a:lnTo>
                    <a:pt x="100457" y="585343"/>
                  </a:lnTo>
                  <a:lnTo>
                    <a:pt x="71500" y="552450"/>
                  </a:lnTo>
                  <a:lnTo>
                    <a:pt x="46862" y="516000"/>
                  </a:lnTo>
                  <a:lnTo>
                    <a:pt x="26924" y="476376"/>
                  </a:lnTo>
                  <a:lnTo>
                    <a:pt x="12191" y="434086"/>
                  </a:lnTo>
                  <a:lnTo>
                    <a:pt x="3175" y="389381"/>
                  </a:lnTo>
                  <a:lnTo>
                    <a:pt x="0" y="342900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3" y="6249923"/>
              <a:ext cx="1066800" cy="608076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2974339" y="6375298"/>
            <a:ext cx="266636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dirty="0" spc="-50" b="0">
                <a:solidFill>
                  <a:srgbClr val="898989"/>
                </a:solidFill>
                <a:latin typeface="Calibri"/>
                <a:cs typeface="Calibri"/>
              </a:rPr>
              <a:t>2</a:t>
            </a:fld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827896" y="6685178"/>
            <a:ext cx="1555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40"/>
              </a:lnSpc>
            </a:pPr>
            <a:r>
              <a:rPr dirty="0" sz="1200" spc="-25">
                <a:solidFill>
                  <a:srgbClr val="898989"/>
                </a:solidFill>
                <a:latin typeface="Calibri"/>
                <a:cs typeface="Calibri"/>
              </a:rPr>
              <a:t>50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-25"/>
            <a:ext cx="9144000" cy="6858634"/>
            <a:chOff x="0" y="-25"/>
            <a:chExt cx="9144000" cy="6858634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7" y="384047"/>
              <a:ext cx="9140952" cy="647395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-25"/>
              <a:ext cx="9144000" cy="461645"/>
            </a:xfrm>
            <a:custGeom>
              <a:avLst/>
              <a:gdLst/>
              <a:ahLst/>
              <a:cxnLst/>
              <a:rect l="l" t="t" r="r" b="b"/>
              <a:pathLst>
                <a:path w="9144000" h="461645">
                  <a:moveTo>
                    <a:pt x="9144000" y="0"/>
                  </a:moveTo>
                  <a:lnTo>
                    <a:pt x="0" y="0"/>
                  </a:lnTo>
                  <a:lnTo>
                    <a:pt x="0" y="461162"/>
                  </a:lnTo>
                  <a:lnTo>
                    <a:pt x="9144000" y="46116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none" sz="2400">
                <a:latin typeface="Calibri"/>
                <a:cs typeface="Calibri"/>
              </a:rPr>
              <a:t>Health</a:t>
            </a:r>
            <a:r>
              <a:rPr dirty="0" u="none" sz="2400" spc="-95">
                <a:latin typeface="Calibri"/>
                <a:cs typeface="Calibri"/>
              </a:rPr>
              <a:t> </a:t>
            </a:r>
            <a:r>
              <a:rPr dirty="0" u="none" sz="2400">
                <a:latin typeface="Calibri"/>
                <a:cs typeface="Calibri"/>
              </a:rPr>
              <a:t>and</a:t>
            </a:r>
            <a:r>
              <a:rPr dirty="0" u="none" sz="2400" spc="-90">
                <a:latin typeface="Calibri"/>
                <a:cs typeface="Calibri"/>
              </a:rPr>
              <a:t> </a:t>
            </a:r>
            <a:r>
              <a:rPr dirty="0" u="none" sz="2400" spc="-10">
                <a:latin typeface="Calibri"/>
                <a:cs typeface="Calibri"/>
              </a:rPr>
              <a:t>Safety</a:t>
            </a:r>
            <a:r>
              <a:rPr dirty="0" u="none" sz="2400" spc="-65">
                <a:latin typeface="Calibri"/>
                <a:cs typeface="Calibri"/>
              </a:rPr>
              <a:t> </a:t>
            </a:r>
            <a:r>
              <a:rPr dirty="0" u="none" sz="2400" spc="-10">
                <a:latin typeface="Calibri"/>
                <a:cs typeface="Calibri"/>
              </a:rPr>
              <a:t>Awareness</a:t>
            </a:r>
            <a:r>
              <a:rPr dirty="0" u="none" sz="2400" spc="-75">
                <a:latin typeface="Calibri"/>
                <a:cs typeface="Calibri"/>
              </a:rPr>
              <a:t> </a:t>
            </a:r>
            <a:r>
              <a:rPr dirty="0" u="none" sz="2400" spc="-10">
                <a:latin typeface="Calibri"/>
                <a:cs typeface="Calibri"/>
              </a:rPr>
              <a:t>Programs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829167" y="6680301"/>
            <a:ext cx="1555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40"/>
              </a:lnSpc>
            </a:pPr>
            <a:r>
              <a:rPr dirty="0" sz="1200" spc="-25">
                <a:solidFill>
                  <a:srgbClr val="898989"/>
                </a:solidFill>
                <a:latin typeface="Calibri"/>
                <a:cs typeface="Calibri"/>
              </a:rPr>
              <a:t>51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-25"/>
            <a:ext cx="9144000" cy="6858634"/>
            <a:chOff x="0" y="-25"/>
            <a:chExt cx="9144000" cy="6858634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" y="3662171"/>
              <a:ext cx="4645152" cy="319582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" y="387096"/>
              <a:ext cx="4597908" cy="327507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0371" y="387095"/>
              <a:ext cx="4643628" cy="6470904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0" y="-25"/>
              <a:ext cx="9144000" cy="646430"/>
            </a:xfrm>
            <a:custGeom>
              <a:avLst/>
              <a:gdLst/>
              <a:ahLst/>
              <a:cxnLst/>
              <a:rect l="l" t="t" r="r" b="b"/>
              <a:pathLst>
                <a:path w="9144000" h="646430">
                  <a:moveTo>
                    <a:pt x="9144000" y="0"/>
                  </a:moveTo>
                  <a:lnTo>
                    <a:pt x="0" y="0"/>
                  </a:lnTo>
                  <a:lnTo>
                    <a:pt x="0" y="646074"/>
                  </a:lnTo>
                  <a:lnTo>
                    <a:pt x="9144000" y="64607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78130" y="2540"/>
            <a:ext cx="89515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Adopted</a:t>
            </a:r>
            <a:r>
              <a:rPr dirty="0" u="heavy" sz="1800" spc="-5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dirty="0" u="heavy" sz="1800" spc="-2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ITI</a:t>
            </a:r>
            <a:r>
              <a:rPr dirty="0" u="heavy" sz="1800" spc="-4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(Industrial</a:t>
            </a:r>
            <a:r>
              <a:rPr dirty="0" u="heavy" sz="1800" spc="-5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Training</a:t>
            </a:r>
            <a:r>
              <a:rPr dirty="0" u="heavy" sz="1800" spc="-5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Institute)</a:t>
            </a:r>
            <a:r>
              <a:rPr dirty="0" u="heavy" sz="1800" spc="-5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at</a:t>
            </a:r>
            <a:r>
              <a:rPr dirty="0" u="heavy" sz="1800" spc="-3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Rajula</a:t>
            </a:r>
            <a:r>
              <a:rPr dirty="0" u="heavy" sz="1800" spc="-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&amp;</a:t>
            </a:r>
            <a:r>
              <a:rPr dirty="0" u="heavy" sz="1800" spc="-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Mahuva,</a:t>
            </a:r>
            <a:r>
              <a:rPr dirty="0" u="heavy" sz="1800" spc="-5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provide</a:t>
            </a:r>
            <a:r>
              <a:rPr dirty="0" u="heavy" sz="1800" spc="-6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training</a:t>
            </a:r>
            <a:r>
              <a:rPr dirty="0" u="heavy" sz="1800" spc="-5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opportunity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130" y="276555"/>
            <a:ext cx="342265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dirty="0" u="heavy" sz="1800" spc="-3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ITI</a:t>
            </a:r>
            <a:r>
              <a:rPr dirty="0" u="heavy" sz="1800" spc="-3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students</a:t>
            </a:r>
            <a:r>
              <a:rPr dirty="0" u="heavy" sz="1800" spc="-5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at</a:t>
            </a:r>
            <a:r>
              <a:rPr dirty="0" u="heavy" sz="1800" spc="-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company</a:t>
            </a:r>
            <a:r>
              <a:rPr dirty="0" u="heavy" sz="1800" spc="-12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premises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3733800" y="3505174"/>
            <a:ext cx="1447800" cy="461645"/>
          </a:xfrm>
          <a:custGeom>
            <a:avLst/>
            <a:gdLst/>
            <a:ahLst/>
            <a:cxnLst/>
            <a:rect l="l" t="t" r="r" b="b"/>
            <a:pathLst>
              <a:path w="1447800" h="461645">
                <a:moveTo>
                  <a:pt x="1447800" y="0"/>
                </a:moveTo>
                <a:lnTo>
                  <a:pt x="0" y="0"/>
                </a:lnTo>
                <a:lnTo>
                  <a:pt x="0" y="461162"/>
                </a:lnTo>
                <a:lnTo>
                  <a:pt x="1447800" y="461162"/>
                </a:lnTo>
                <a:lnTo>
                  <a:pt x="1447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3952113" y="3499484"/>
            <a:ext cx="10102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latin typeface="Calibri"/>
                <a:cs typeface="Calibri"/>
              </a:rPr>
              <a:t>BEFORE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828785" y="6683959"/>
            <a:ext cx="1555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40"/>
              </a:lnSpc>
            </a:pPr>
            <a:r>
              <a:rPr dirty="0" sz="1200" spc="-25">
                <a:solidFill>
                  <a:srgbClr val="898989"/>
                </a:solidFill>
                <a:latin typeface="Calibri"/>
                <a:cs typeface="Calibri"/>
              </a:rPr>
              <a:t>52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-25"/>
            <a:ext cx="9144000" cy="6858634"/>
            <a:chOff x="0" y="-25"/>
            <a:chExt cx="9144000" cy="6858634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00371" y="461771"/>
              <a:ext cx="4643628" cy="33528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0371" y="3738371"/>
              <a:ext cx="4643628" cy="311962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" y="461771"/>
              <a:ext cx="4547616" cy="331165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" y="3738371"/>
              <a:ext cx="4529328" cy="3119628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0" y="-25"/>
              <a:ext cx="9144000" cy="646430"/>
            </a:xfrm>
            <a:custGeom>
              <a:avLst/>
              <a:gdLst/>
              <a:ahLst/>
              <a:cxnLst/>
              <a:rect l="l" t="t" r="r" b="b"/>
              <a:pathLst>
                <a:path w="9144000" h="646430">
                  <a:moveTo>
                    <a:pt x="9144000" y="0"/>
                  </a:moveTo>
                  <a:lnTo>
                    <a:pt x="0" y="0"/>
                  </a:lnTo>
                  <a:lnTo>
                    <a:pt x="0" y="646074"/>
                  </a:lnTo>
                  <a:lnTo>
                    <a:pt x="9144000" y="64607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78130" y="2540"/>
            <a:ext cx="89515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Adopted</a:t>
            </a:r>
            <a:r>
              <a:rPr dirty="0" u="heavy" sz="1800" spc="-5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dirty="0" u="heavy" sz="1800" spc="-2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ITI</a:t>
            </a:r>
            <a:r>
              <a:rPr dirty="0" u="heavy" sz="1800" spc="-4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(Industrial</a:t>
            </a:r>
            <a:r>
              <a:rPr dirty="0" u="heavy" sz="1800" spc="-5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Training</a:t>
            </a:r>
            <a:r>
              <a:rPr dirty="0" u="heavy" sz="1800" spc="-5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Institute)</a:t>
            </a:r>
            <a:r>
              <a:rPr dirty="0" u="heavy" sz="1800" spc="-5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at</a:t>
            </a:r>
            <a:r>
              <a:rPr dirty="0" u="heavy" sz="1800" spc="-3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Rajula</a:t>
            </a:r>
            <a:r>
              <a:rPr dirty="0" u="heavy" sz="1800" spc="-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&amp;</a:t>
            </a:r>
            <a:r>
              <a:rPr dirty="0" u="heavy" sz="1800" spc="-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Mahuva,</a:t>
            </a:r>
            <a:r>
              <a:rPr dirty="0" u="heavy" sz="1800" spc="-5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provide</a:t>
            </a:r>
            <a:r>
              <a:rPr dirty="0" u="heavy" sz="1800" spc="-6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training</a:t>
            </a:r>
            <a:r>
              <a:rPr dirty="0" u="heavy" sz="1800" spc="-5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opportunity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130" y="276555"/>
            <a:ext cx="342265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dirty="0" u="heavy" sz="1800" spc="-3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ITI</a:t>
            </a:r>
            <a:r>
              <a:rPr dirty="0" u="heavy" sz="1800" spc="-3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students</a:t>
            </a:r>
            <a:r>
              <a:rPr dirty="0" u="heavy" sz="1800" spc="-5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at</a:t>
            </a:r>
            <a:r>
              <a:rPr dirty="0" u="heavy" sz="1800" spc="-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company</a:t>
            </a:r>
            <a:r>
              <a:rPr dirty="0" u="heavy" sz="1800" spc="-12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premises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3886200" y="3505225"/>
            <a:ext cx="1295400" cy="523240"/>
          </a:xfrm>
          <a:custGeom>
            <a:avLst/>
            <a:gdLst/>
            <a:ahLst/>
            <a:cxnLst/>
            <a:rect l="l" t="t" r="r" b="b"/>
            <a:pathLst>
              <a:path w="1295400" h="523239">
                <a:moveTo>
                  <a:pt x="1295400" y="0"/>
                </a:moveTo>
                <a:lnTo>
                  <a:pt x="0" y="0"/>
                </a:lnTo>
                <a:lnTo>
                  <a:pt x="0" y="522706"/>
                </a:lnTo>
                <a:lnTo>
                  <a:pt x="1295400" y="522706"/>
                </a:lnTo>
                <a:lnTo>
                  <a:pt x="1295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4057269" y="3492753"/>
            <a:ext cx="94996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latin typeface="Calibri"/>
                <a:cs typeface="Calibri"/>
              </a:rPr>
              <a:t>AFTER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827643" y="6692188"/>
            <a:ext cx="1555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40"/>
              </a:lnSpc>
            </a:pPr>
            <a:r>
              <a:rPr dirty="0" sz="1200" spc="-25">
                <a:solidFill>
                  <a:srgbClr val="898989"/>
                </a:solidFill>
                <a:latin typeface="Calibri"/>
                <a:cs typeface="Calibri"/>
              </a:rPr>
              <a:t>53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523" y="1523"/>
            <a:ext cx="9142730" cy="6856730"/>
            <a:chOff x="1523" y="1523"/>
            <a:chExt cx="9142730" cy="685673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1523"/>
              <a:ext cx="9142476" cy="685647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2438400" y="3047974"/>
              <a:ext cx="4572000" cy="646430"/>
            </a:xfrm>
            <a:custGeom>
              <a:avLst/>
              <a:gdLst/>
              <a:ahLst/>
              <a:cxnLst/>
              <a:rect l="l" t="t" r="r" b="b"/>
              <a:pathLst>
                <a:path w="4572000" h="646429">
                  <a:moveTo>
                    <a:pt x="4572000" y="0"/>
                  </a:moveTo>
                  <a:lnTo>
                    <a:pt x="0" y="0"/>
                  </a:lnTo>
                  <a:lnTo>
                    <a:pt x="0" y="646074"/>
                  </a:lnTo>
                  <a:lnTo>
                    <a:pt x="4572000" y="646074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FF">
                <a:alpha val="69802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2520823" y="3051175"/>
            <a:ext cx="437388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095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Financial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support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for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developing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sports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800" spc="-10" b="1">
                <a:latin typeface="Calibri"/>
                <a:cs typeface="Calibri"/>
              </a:rPr>
              <a:t>facilities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such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as </a:t>
            </a:r>
            <a:r>
              <a:rPr dirty="0" sz="1800" spc="-10" b="1">
                <a:latin typeface="Calibri"/>
                <a:cs typeface="Calibri"/>
              </a:rPr>
              <a:t>playgrounds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and</a:t>
            </a:r>
            <a:r>
              <a:rPr dirty="0" sz="1800" spc="-114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gymnasiums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828278" y="6714438"/>
            <a:ext cx="1555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40"/>
              </a:lnSpc>
            </a:pPr>
            <a:r>
              <a:rPr dirty="0" sz="1200" spc="-25">
                <a:solidFill>
                  <a:srgbClr val="898989"/>
                </a:solidFill>
                <a:latin typeface="Calibri"/>
                <a:cs typeface="Calibri"/>
              </a:rPr>
              <a:t>54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9847" y="2790443"/>
            <a:ext cx="4264152" cy="406755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8130" y="4042029"/>
            <a:ext cx="3295650" cy="9124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48335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Calibri"/>
                <a:cs typeface="Calibri"/>
              </a:rPr>
              <a:t>At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BEHRAI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Village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–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Essential </a:t>
            </a:r>
            <a:r>
              <a:rPr dirty="0" sz="1800" spc="-20">
                <a:latin typeface="Calibri"/>
                <a:cs typeface="Calibri"/>
              </a:rPr>
              <a:t>Facilities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for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School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1800" spc="-20">
                <a:latin typeface="Calibri"/>
                <a:cs typeface="Calibri"/>
              </a:rPr>
              <a:t>Distributed</a:t>
            </a:r>
            <a:r>
              <a:rPr dirty="0" sz="1800">
                <a:latin typeface="Calibri"/>
                <a:cs typeface="Calibri"/>
              </a:rPr>
              <a:t> School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Bags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students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3" y="458723"/>
            <a:ext cx="4572000" cy="327660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6496939" y="1069594"/>
            <a:ext cx="2553335" cy="1649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376555" marR="8255" indent="-36449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Provide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financial</a:t>
            </a:r>
            <a:r>
              <a:rPr dirty="0" sz="1800" spc="-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support</a:t>
            </a:r>
            <a:r>
              <a:rPr dirty="0" sz="1800" spc="-10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in </a:t>
            </a:r>
            <a:r>
              <a:rPr dirty="0" sz="1800" spc="-10">
                <a:latin typeface="Calibri"/>
                <a:cs typeface="Calibri"/>
              </a:rPr>
              <a:t>developing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public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toilet</a:t>
            </a:r>
            <a:endParaRPr sz="18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facilities</a:t>
            </a:r>
            <a:endParaRPr sz="1800">
              <a:latin typeface="Calibri"/>
              <a:cs typeface="Calibri"/>
            </a:endParaRPr>
          </a:p>
          <a:p>
            <a:pPr marL="777240">
              <a:lnSpc>
                <a:spcPct val="100000"/>
              </a:lnSpc>
              <a:spcBef>
                <a:spcPts val="1980"/>
              </a:spcBef>
            </a:pPr>
            <a:r>
              <a:rPr dirty="0" sz="1800" spc="-20">
                <a:latin typeface="Calibri"/>
                <a:cs typeface="Calibri"/>
              </a:rPr>
              <a:t>At</a:t>
            </a:r>
            <a:r>
              <a:rPr dirty="0" sz="1800" spc="-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BEHRAI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Village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–</a:t>
            </a:r>
            <a:endParaRPr sz="1800">
              <a:latin typeface="Calibri"/>
              <a:cs typeface="Calibri"/>
            </a:endParaRPr>
          </a:p>
          <a:p>
            <a:pPr algn="r" marR="11430">
              <a:lnSpc>
                <a:spcPct val="100000"/>
              </a:lnSpc>
            </a:pPr>
            <a:r>
              <a:rPr dirty="0" sz="1800" spc="-20">
                <a:latin typeface="Calibri"/>
                <a:cs typeface="Calibri"/>
              </a:rPr>
              <a:t>Constructed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new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toilet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none" sz="2400" spc="-10" b="0">
                <a:latin typeface="Calibri"/>
                <a:cs typeface="Calibri"/>
              </a:rPr>
              <a:t>Educational</a:t>
            </a:r>
            <a:r>
              <a:rPr dirty="0" u="none" sz="2400" spc="-65" b="0">
                <a:latin typeface="Calibri"/>
                <a:cs typeface="Calibri"/>
              </a:rPr>
              <a:t> </a:t>
            </a:r>
            <a:r>
              <a:rPr dirty="0" u="none" sz="2400" b="0">
                <a:latin typeface="Calibri"/>
                <a:cs typeface="Calibri"/>
              </a:rPr>
              <a:t>support</a:t>
            </a:r>
            <a:r>
              <a:rPr dirty="0" u="none" sz="2400" spc="-80" b="0">
                <a:latin typeface="Calibri"/>
                <a:cs typeface="Calibri"/>
              </a:rPr>
              <a:t> </a:t>
            </a:r>
            <a:r>
              <a:rPr dirty="0" u="none" sz="2400" b="0">
                <a:latin typeface="Calibri"/>
                <a:cs typeface="Calibri"/>
              </a:rPr>
              <a:t>in</a:t>
            </a:r>
            <a:r>
              <a:rPr dirty="0" u="none" sz="2400" spc="-55" b="0">
                <a:latin typeface="Calibri"/>
                <a:cs typeface="Calibri"/>
              </a:rPr>
              <a:t> </a:t>
            </a:r>
            <a:r>
              <a:rPr dirty="0" u="none" sz="2400" b="0">
                <a:latin typeface="Calibri"/>
                <a:cs typeface="Calibri"/>
              </a:rPr>
              <a:t>the</a:t>
            </a:r>
            <a:r>
              <a:rPr dirty="0" u="none" sz="2400" spc="-60" b="0">
                <a:latin typeface="Calibri"/>
                <a:cs typeface="Calibri"/>
              </a:rPr>
              <a:t> </a:t>
            </a:r>
            <a:r>
              <a:rPr dirty="0" u="none" sz="2400" b="0">
                <a:latin typeface="Calibri"/>
                <a:cs typeface="Calibri"/>
              </a:rPr>
              <a:t>form</a:t>
            </a:r>
            <a:r>
              <a:rPr dirty="0" u="none" sz="2400" spc="-80" b="0">
                <a:latin typeface="Calibri"/>
                <a:cs typeface="Calibri"/>
              </a:rPr>
              <a:t> </a:t>
            </a:r>
            <a:r>
              <a:rPr dirty="0" u="none" sz="2400" b="0">
                <a:latin typeface="Calibri"/>
                <a:cs typeface="Calibri"/>
              </a:rPr>
              <a:t>of</a:t>
            </a:r>
            <a:r>
              <a:rPr dirty="0" u="none" sz="2400" spc="-70" b="0">
                <a:latin typeface="Calibri"/>
                <a:cs typeface="Calibri"/>
              </a:rPr>
              <a:t> </a:t>
            </a:r>
            <a:r>
              <a:rPr dirty="0" u="none" sz="2400" b="0">
                <a:latin typeface="Calibri"/>
                <a:cs typeface="Calibri"/>
              </a:rPr>
              <a:t>distribution</a:t>
            </a:r>
            <a:r>
              <a:rPr dirty="0" u="none" sz="2400" spc="-100" b="0">
                <a:latin typeface="Calibri"/>
                <a:cs typeface="Calibri"/>
              </a:rPr>
              <a:t> </a:t>
            </a:r>
            <a:r>
              <a:rPr dirty="0" u="none" sz="2400" b="0">
                <a:latin typeface="Calibri"/>
                <a:cs typeface="Calibri"/>
              </a:rPr>
              <a:t>of</a:t>
            </a:r>
            <a:r>
              <a:rPr dirty="0" u="none" sz="2400" spc="-125" b="0">
                <a:latin typeface="Calibri"/>
                <a:cs typeface="Calibri"/>
              </a:rPr>
              <a:t> </a:t>
            </a:r>
            <a:r>
              <a:rPr dirty="0" u="none" sz="2400" spc="-10" b="0">
                <a:latin typeface="Calibri"/>
                <a:cs typeface="Calibri"/>
              </a:rPr>
              <a:t>stationery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828531" y="6677558"/>
            <a:ext cx="1555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40"/>
              </a:lnSpc>
            </a:pPr>
            <a:r>
              <a:rPr dirty="0" sz="1200" spc="-25">
                <a:solidFill>
                  <a:srgbClr val="898989"/>
                </a:solidFill>
                <a:latin typeface="Calibri"/>
                <a:cs typeface="Calibri"/>
              </a:rPr>
              <a:t>55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38"/>
            <a:ext cx="8382000" cy="3736975"/>
            <a:chOff x="0" y="38"/>
            <a:chExt cx="8382000" cy="373697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7" y="397763"/>
              <a:ext cx="5257800" cy="333908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38"/>
              <a:ext cx="8382000" cy="507365"/>
            </a:xfrm>
            <a:custGeom>
              <a:avLst/>
              <a:gdLst/>
              <a:ahLst/>
              <a:cxnLst/>
              <a:rect l="l" t="t" r="r" b="b"/>
              <a:pathLst>
                <a:path w="8382000" h="507365">
                  <a:moveTo>
                    <a:pt x="8382000" y="0"/>
                  </a:moveTo>
                  <a:lnTo>
                    <a:pt x="0" y="0"/>
                  </a:lnTo>
                  <a:lnTo>
                    <a:pt x="0" y="507326"/>
                  </a:lnTo>
                  <a:lnTo>
                    <a:pt x="8382000" y="507326"/>
                  </a:lnTo>
                  <a:lnTo>
                    <a:pt x="838200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none" sz="1800">
                <a:latin typeface="Calibri"/>
                <a:cs typeface="Calibri"/>
              </a:rPr>
              <a:t>At</a:t>
            </a:r>
            <a:r>
              <a:rPr dirty="0" u="none" sz="1800" spc="-65">
                <a:latin typeface="Calibri"/>
                <a:cs typeface="Calibri"/>
              </a:rPr>
              <a:t> </a:t>
            </a:r>
            <a:r>
              <a:rPr dirty="0" u="none" sz="1800">
                <a:latin typeface="Calibri"/>
                <a:cs typeface="Calibri"/>
              </a:rPr>
              <a:t>AMRELI</a:t>
            </a:r>
            <a:r>
              <a:rPr dirty="0" u="none" sz="1800" spc="-50">
                <a:latin typeface="Calibri"/>
                <a:cs typeface="Calibri"/>
              </a:rPr>
              <a:t> </a:t>
            </a:r>
            <a:r>
              <a:rPr dirty="0" u="none" sz="1800">
                <a:latin typeface="Calibri"/>
                <a:cs typeface="Calibri"/>
              </a:rPr>
              <a:t>Village</a:t>
            </a:r>
            <a:r>
              <a:rPr dirty="0" u="none" sz="1800" spc="-55">
                <a:latin typeface="Calibri"/>
                <a:cs typeface="Calibri"/>
              </a:rPr>
              <a:t> </a:t>
            </a:r>
            <a:r>
              <a:rPr dirty="0" u="none" sz="1800">
                <a:latin typeface="Calibri"/>
                <a:cs typeface="Calibri"/>
              </a:rPr>
              <a:t>–</a:t>
            </a:r>
            <a:r>
              <a:rPr dirty="0" u="none" sz="1800" spc="-5">
                <a:latin typeface="Calibri"/>
                <a:cs typeface="Calibri"/>
              </a:rPr>
              <a:t> </a:t>
            </a:r>
            <a:r>
              <a:rPr dirty="0" u="none" sz="1800">
                <a:latin typeface="Calibri"/>
                <a:cs typeface="Calibri"/>
              </a:rPr>
              <a:t>Muk</a:t>
            </a:r>
            <a:r>
              <a:rPr dirty="0" u="none" sz="1800" spc="-10">
                <a:latin typeface="Calibri"/>
                <a:cs typeface="Calibri"/>
              </a:rPr>
              <a:t> </a:t>
            </a:r>
            <a:r>
              <a:rPr dirty="0" u="none" sz="1800">
                <a:latin typeface="Calibri"/>
                <a:cs typeface="Calibri"/>
              </a:rPr>
              <a:t>Badhir</a:t>
            </a:r>
            <a:r>
              <a:rPr dirty="0" u="none" sz="1800" spc="-20">
                <a:latin typeface="Calibri"/>
                <a:cs typeface="Calibri"/>
              </a:rPr>
              <a:t> Trust</a:t>
            </a:r>
            <a:r>
              <a:rPr dirty="0" u="none" sz="1800" spc="-75">
                <a:latin typeface="Calibri"/>
                <a:cs typeface="Calibri"/>
              </a:rPr>
              <a:t> </a:t>
            </a:r>
            <a:r>
              <a:rPr dirty="0" u="none" sz="1800">
                <a:latin typeface="Calibri"/>
                <a:cs typeface="Calibri"/>
              </a:rPr>
              <a:t>School</a:t>
            </a:r>
            <a:r>
              <a:rPr dirty="0" u="none" sz="1800" spc="-40">
                <a:latin typeface="Calibri"/>
                <a:cs typeface="Calibri"/>
              </a:rPr>
              <a:t> </a:t>
            </a:r>
            <a:r>
              <a:rPr dirty="0" u="none" sz="1800">
                <a:latin typeface="Calibri"/>
                <a:cs typeface="Calibri"/>
              </a:rPr>
              <a:t>for</a:t>
            </a:r>
            <a:r>
              <a:rPr dirty="0" u="none" sz="1800" spc="-15">
                <a:latin typeface="Calibri"/>
                <a:cs typeface="Calibri"/>
              </a:rPr>
              <a:t> </a:t>
            </a:r>
            <a:r>
              <a:rPr dirty="0" u="none" sz="1800">
                <a:latin typeface="Calibri"/>
                <a:cs typeface="Calibri"/>
              </a:rPr>
              <a:t>the</a:t>
            </a:r>
            <a:r>
              <a:rPr dirty="0" u="none" sz="1800" spc="-30">
                <a:latin typeface="Calibri"/>
                <a:cs typeface="Calibri"/>
              </a:rPr>
              <a:t> </a:t>
            </a:r>
            <a:r>
              <a:rPr dirty="0" u="none" sz="1800" spc="-10">
                <a:latin typeface="Calibri"/>
                <a:cs typeface="Calibri"/>
              </a:rPr>
              <a:t>Hearing</a:t>
            </a:r>
            <a:r>
              <a:rPr dirty="0" u="none" sz="1800" spc="-145">
                <a:latin typeface="Calibri"/>
                <a:cs typeface="Calibri"/>
              </a:rPr>
              <a:t> </a:t>
            </a:r>
            <a:r>
              <a:rPr dirty="0" u="none" sz="1800" spc="-10">
                <a:latin typeface="Calibri"/>
                <a:cs typeface="Calibri"/>
              </a:rPr>
              <a:t>impaired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523" y="3736847"/>
            <a:ext cx="9142730" cy="3121660"/>
            <a:chOff x="1523" y="3736847"/>
            <a:chExt cx="9142730" cy="312166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7847" y="3736847"/>
              <a:ext cx="5026152" cy="312115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3" y="6249923"/>
              <a:ext cx="1066800" cy="608076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6403975" y="2746375"/>
            <a:ext cx="256730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The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school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has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65</a:t>
            </a:r>
            <a:r>
              <a:rPr dirty="0" sz="1800" spc="-15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boarders </a:t>
            </a:r>
            <a:r>
              <a:rPr dirty="0" sz="1800" b="1">
                <a:latin typeface="Calibri"/>
                <a:cs typeface="Calibri"/>
              </a:rPr>
              <a:t>and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15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day</a:t>
            </a:r>
            <a:r>
              <a:rPr dirty="0" sz="1800" spc="-12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scholars.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8130" y="4118229"/>
            <a:ext cx="269938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Provided</a:t>
            </a:r>
            <a:r>
              <a:rPr dirty="0" sz="1800" spc="-6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aid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for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Hearing </a:t>
            </a:r>
            <a:r>
              <a:rPr dirty="0" sz="1800" b="1">
                <a:latin typeface="Calibri"/>
                <a:cs typeface="Calibri"/>
              </a:rPr>
              <a:t>Machines,</a:t>
            </a:r>
            <a:r>
              <a:rPr dirty="0" sz="1800" spc="-7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dining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facility</a:t>
            </a:r>
            <a:r>
              <a:rPr dirty="0" sz="1800" spc="-155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and </a:t>
            </a:r>
            <a:r>
              <a:rPr dirty="0" sz="1800" spc="-10" b="1">
                <a:latin typeface="Calibri"/>
                <a:cs typeface="Calibri"/>
              </a:rPr>
              <a:t>Education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5255" rIns="0" bIns="0" rtlCol="0" vert="horz">
            <a:spAutoFit/>
          </a:bodyPr>
          <a:lstStyle/>
          <a:p>
            <a:pPr marL="181610">
              <a:lnSpc>
                <a:spcPct val="100000"/>
              </a:lnSpc>
              <a:spcBef>
                <a:spcPts val="100"/>
              </a:spcBef>
            </a:pPr>
            <a:r>
              <a:rPr dirty="0" spc="-100">
                <a:latin typeface="Tahoma"/>
                <a:cs typeface="Tahoma"/>
              </a:rPr>
              <a:t>CSR</a:t>
            </a:r>
            <a:r>
              <a:rPr dirty="0" spc="-30">
                <a:latin typeface="Tahoma"/>
                <a:cs typeface="Tahoma"/>
              </a:rPr>
              <a:t> </a:t>
            </a:r>
            <a:r>
              <a:rPr dirty="0" spc="-250">
                <a:latin typeface="Tahoma"/>
                <a:cs typeface="Tahoma"/>
              </a:rPr>
              <a:t>INITIATIVES</a:t>
            </a:r>
            <a:r>
              <a:rPr dirty="0" spc="-50">
                <a:latin typeface="Tahoma"/>
                <a:cs typeface="Tahoma"/>
              </a:rPr>
              <a:t> </a:t>
            </a:r>
            <a:r>
              <a:rPr dirty="0" spc="-35">
                <a:latin typeface="Tahoma"/>
                <a:cs typeface="Tahoma"/>
              </a:rPr>
              <a:t>-</a:t>
            </a:r>
            <a:r>
              <a:rPr dirty="0" spc="-175">
                <a:latin typeface="Tahoma"/>
                <a:cs typeface="Tahoma"/>
              </a:rPr>
              <a:t> </a:t>
            </a:r>
            <a:r>
              <a:rPr dirty="0" spc="-110">
                <a:latin typeface="Tahoma"/>
                <a:cs typeface="Tahoma"/>
              </a:rPr>
              <a:t>EMPLOYMENT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5635" y="914222"/>
            <a:ext cx="7775575" cy="43630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9865" indent="-17716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189865" algn="l"/>
              </a:tabLst>
            </a:pP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The</a:t>
            </a:r>
            <a:r>
              <a:rPr dirty="0" sz="2000" spc="15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facility</a:t>
            </a:r>
            <a:r>
              <a:rPr dirty="0" sz="2000" spc="15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expects</a:t>
            </a:r>
            <a:r>
              <a:rPr dirty="0" sz="2000" spc="15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to</a:t>
            </a:r>
            <a:r>
              <a:rPr dirty="0" sz="2000" spc="16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create</a:t>
            </a:r>
            <a:r>
              <a:rPr dirty="0" sz="2000" spc="15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943735"/>
                </a:solidFill>
                <a:latin typeface="Calibri"/>
                <a:cs typeface="Calibri"/>
              </a:rPr>
              <a:t>approximately</a:t>
            </a:r>
            <a:r>
              <a:rPr dirty="0" sz="2000" spc="13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943735"/>
                </a:solidFill>
                <a:latin typeface="Calibri"/>
                <a:cs typeface="Calibri"/>
              </a:rPr>
              <a:t>200-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500</a:t>
            </a:r>
            <a:r>
              <a:rPr dirty="0" sz="2000" spc="16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u="heavy" sz="20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direct</a:t>
            </a:r>
            <a:r>
              <a:rPr dirty="0" u="heavy" sz="2000" spc="15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and</a:t>
            </a:r>
            <a:r>
              <a:rPr dirty="0" u="heavy" sz="2000" spc="165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 spc="-1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indirect</a:t>
            </a:r>
            <a:endParaRPr sz="200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u="heavy" sz="20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jobs</a:t>
            </a:r>
            <a:r>
              <a:rPr dirty="0" u="heavy" sz="2000" spc="-7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as</a:t>
            </a:r>
            <a:r>
              <a:rPr dirty="0" u="heavy" sz="2000" spc="-4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well</a:t>
            </a:r>
            <a:r>
              <a:rPr dirty="0" u="heavy" sz="2000" spc="-5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as</a:t>
            </a:r>
            <a:r>
              <a:rPr dirty="0" u="heavy" sz="2000" spc="-35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 spc="-25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several</a:t>
            </a:r>
            <a:r>
              <a:rPr dirty="0" u="heavy" sz="2000" spc="-5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 spc="-1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opportunities</a:t>
            </a:r>
            <a:r>
              <a:rPr dirty="0" u="heavy" sz="2000" spc="-8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 spc="-1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for</a:t>
            </a:r>
            <a:r>
              <a:rPr dirty="0" u="heavy" sz="2000" spc="-8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local</a:t>
            </a:r>
            <a:r>
              <a:rPr dirty="0" u="heavy" sz="2000" spc="-1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entrepreneurs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Calibri"/>
              <a:cs typeface="Calibri"/>
            </a:endParaRPr>
          </a:p>
          <a:p>
            <a:pPr algn="just" marL="189230" marR="5080" indent="-177165">
              <a:lnSpc>
                <a:spcPct val="100000"/>
              </a:lnSpc>
              <a:buFont typeface="Arial MT"/>
              <a:buChar char="•"/>
              <a:tabLst>
                <a:tab pos="190500" algn="l"/>
              </a:tabLst>
            </a:pP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The</a:t>
            </a:r>
            <a:r>
              <a:rPr dirty="0" sz="2000" spc="17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company</a:t>
            </a:r>
            <a:r>
              <a:rPr dirty="0" sz="2000" spc="16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proposes</a:t>
            </a:r>
            <a:r>
              <a:rPr dirty="0" sz="2000" spc="16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to</a:t>
            </a:r>
            <a:r>
              <a:rPr dirty="0" sz="2000" spc="16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u="heavy" sz="20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tie</a:t>
            </a:r>
            <a:r>
              <a:rPr dirty="0" u="heavy" sz="2000" spc="16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up</a:t>
            </a:r>
            <a:r>
              <a:rPr dirty="0" u="heavy" sz="2000" spc="16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with</a:t>
            </a:r>
            <a:r>
              <a:rPr dirty="0" u="heavy" sz="2000" spc="18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local</a:t>
            </a:r>
            <a:r>
              <a:rPr dirty="0" u="heavy" sz="2000" spc="16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Industrial</a:t>
            </a:r>
            <a:r>
              <a:rPr dirty="0" u="heavy" sz="2000" spc="16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Training</a:t>
            </a:r>
            <a:r>
              <a:rPr dirty="0" u="heavy" sz="2000" spc="16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 spc="-1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Institutes</a:t>
            </a:r>
            <a:r>
              <a:rPr dirty="0" sz="2000" spc="-1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943735"/>
                </a:solidFill>
                <a:latin typeface="Calibri"/>
                <a:cs typeface="Calibri"/>
              </a:rPr>
              <a:t>	</a:t>
            </a:r>
            <a:r>
              <a:rPr dirty="0" u="heavy" sz="20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(ITIs)</a:t>
            </a:r>
            <a:r>
              <a:rPr dirty="0" u="heavy" sz="2000" spc="315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for</a:t>
            </a:r>
            <a:r>
              <a:rPr dirty="0" sz="2000" spc="32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introducing</a:t>
            </a:r>
            <a:r>
              <a:rPr dirty="0" sz="2000" spc="31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new</a:t>
            </a:r>
            <a:r>
              <a:rPr dirty="0" sz="2000" spc="31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courses</a:t>
            </a:r>
            <a:r>
              <a:rPr dirty="0" sz="2000" spc="32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to</a:t>
            </a:r>
            <a:r>
              <a:rPr dirty="0" sz="2000" spc="31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train</a:t>
            </a:r>
            <a:r>
              <a:rPr dirty="0" sz="2000" spc="32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and</a:t>
            </a:r>
            <a:r>
              <a:rPr dirty="0" sz="2000" spc="33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equip</a:t>
            </a:r>
            <a:r>
              <a:rPr dirty="0" sz="2000" spc="33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local</a:t>
            </a:r>
            <a:r>
              <a:rPr dirty="0" sz="2000" spc="31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youth</a:t>
            </a:r>
            <a:r>
              <a:rPr dirty="0" sz="2000" spc="31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943735"/>
                </a:solidFill>
                <a:latin typeface="Calibri"/>
                <a:cs typeface="Calibri"/>
              </a:rPr>
              <a:t>with </a:t>
            </a:r>
            <a:r>
              <a:rPr dirty="0" sz="2000" spc="-20">
                <a:solidFill>
                  <a:srgbClr val="943735"/>
                </a:solidFill>
                <a:latin typeface="Calibri"/>
                <a:cs typeface="Calibri"/>
              </a:rPr>
              <a:t>	</a:t>
            </a:r>
            <a:r>
              <a:rPr dirty="0" sz="2000" spc="-30">
                <a:solidFill>
                  <a:srgbClr val="943735"/>
                </a:solidFill>
                <a:latin typeface="Calibri"/>
                <a:cs typeface="Calibri"/>
              </a:rPr>
              <a:t>relevant</a:t>
            </a:r>
            <a:r>
              <a:rPr dirty="0" sz="2000" spc="-5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skill</a:t>
            </a:r>
            <a:r>
              <a:rPr dirty="0" sz="2000" spc="-4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sets</a:t>
            </a:r>
            <a:r>
              <a:rPr dirty="0" sz="2000" spc="-3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943735"/>
                </a:solidFill>
                <a:latin typeface="Calibri"/>
                <a:cs typeface="Calibri"/>
              </a:rPr>
              <a:t>for</a:t>
            </a:r>
            <a:r>
              <a:rPr dirty="0" sz="2000" spc="-7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the</a:t>
            </a:r>
            <a:r>
              <a:rPr dirty="0" sz="2000" spc="-2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job</a:t>
            </a:r>
            <a:r>
              <a:rPr dirty="0" sz="2000" spc="-5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943735"/>
                </a:solidFill>
                <a:latin typeface="Calibri"/>
                <a:cs typeface="Calibri"/>
              </a:rPr>
              <a:t>opportunities</a:t>
            </a:r>
            <a:r>
              <a:rPr dirty="0" sz="2000" spc="-5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being</a:t>
            </a:r>
            <a:r>
              <a:rPr dirty="0" sz="2000" spc="4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943735"/>
                </a:solidFill>
                <a:latin typeface="Calibri"/>
                <a:cs typeface="Calibri"/>
              </a:rPr>
              <a:t>created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943735"/>
              </a:buClr>
              <a:buFont typeface="Arial MT"/>
              <a:buChar char="•"/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Clr>
                <a:srgbClr val="943735"/>
              </a:buClr>
              <a:buFont typeface="Arial MT"/>
              <a:buChar char="•"/>
            </a:pPr>
            <a:endParaRPr sz="2000">
              <a:latin typeface="Calibri"/>
              <a:cs typeface="Calibri"/>
            </a:endParaRPr>
          </a:p>
          <a:p>
            <a:pPr marL="189865" indent="-177165">
              <a:lnSpc>
                <a:spcPct val="100000"/>
              </a:lnSpc>
              <a:buFont typeface="Arial MT"/>
              <a:buChar char="•"/>
              <a:tabLst>
                <a:tab pos="189865" algn="l"/>
              </a:tabLst>
            </a:pPr>
            <a:r>
              <a:rPr dirty="0" u="heavy" sz="2000" spc="-35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Preference</a:t>
            </a:r>
            <a:r>
              <a:rPr dirty="0" u="heavy" sz="2000" spc="-6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 spc="-2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for</a:t>
            </a:r>
            <a:r>
              <a:rPr dirty="0" u="heavy" sz="2000" spc="-7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local</a:t>
            </a:r>
            <a:r>
              <a:rPr dirty="0" u="heavy" sz="2000" spc="-4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youth</a:t>
            </a:r>
            <a:r>
              <a:rPr dirty="0" u="heavy" sz="2000" spc="-75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in</a:t>
            </a:r>
            <a:r>
              <a:rPr dirty="0" sz="2000" spc="-2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943735"/>
                </a:solidFill>
                <a:latin typeface="Calibri"/>
                <a:cs typeface="Calibri"/>
              </a:rPr>
              <a:t>employment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943735"/>
              </a:buClr>
              <a:buFont typeface="Arial MT"/>
              <a:buChar char="•"/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Clr>
                <a:srgbClr val="943735"/>
              </a:buClr>
              <a:buFont typeface="Arial MT"/>
              <a:buChar char="•"/>
            </a:pPr>
            <a:endParaRPr sz="2000">
              <a:latin typeface="Calibri"/>
              <a:cs typeface="Calibri"/>
            </a:endParaRPr>
          </a:p>
          <a:p>
            <a:pPr algn="just" marL="189230" marR="5080" indent="-177165">
              <a:lnSpc>
                <a:spcPct val="100000"/>
              </a:lnSpc>
              <a:buFont typeface="Arial MT"/>
              <a:buChar char="•"/>
              <a:tabLst>
                <a:tab pos="190500" algn="l"/>
              </a:tabLst>
            </a:pPr>
            <a:r>
              <a:rPr dirty="0" u="heavy" sz="20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Employment/Career</a:t>
            </a:r>
            <a:r>
              <a:rPr dirty="0" u="heavy" sz="2000" spc="325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counseling</a:t>
            </a:r>
            <a:r>
              <a:rPr dirty="0" u="heavy" sz="2000" spc="34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workshops</a:t>
            </a:r>
            <a:r>
              <a:rPr dirty="0" u="heavy" sz="2000" spc="33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will</a:t>
            </a:r>
            <a:r>
              <a:rPr dirty="0" sz="2000" spc="33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be</a:t>
            </a:r>
            <a:r>
              <a:rPr dirty="0" sz="2000" spc="33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conducted</a:t>
            </a:r>
            <a:r>
              <a:rPr dirty="0" sz="2000" spc="33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to</a:t>
            </a:r>
            <a:r>
              <a:rPr dirty="0" sz="2000" spc="32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943735"/>
                </a:solidFill>
                <a:latin typeface="Calibri"/>
                <a:cs typeface="Calibri"/>
              </a:rPr>
              <a:t>guide </a:t>
            </a:r>
            <a:r>
              <a:rPr dirty="0" sz="2000" spc="-10">
                <a:solidFill>
                  <a:srgbClr val="943735"/>
                </a:solidFill>
                <a:latin typeface="Calibri"/>
                <a:cs typeface="Calibri"/>
              </a:rPr>
              <a:t>	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local</a:t>
            </a:r>
            <a:r>
              <a:rPr dirty="0" sz="2000" spc="-7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youth</a:t>
            </a:r>
            <a:r>
              <a:rPr dirty="0" sz="2000" spc="34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in</a:t>
            </a:r>
            <a:r>
              <a:rPr dirty="0" sz="2000" spc="-6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making</a:t>
            </a:r>
            <a:r>
              <a:rPr dirty="0" sz="2000" spc="-6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943735"/>
                </a:solidFill>
                <a:latin typeface="Calibri"/>
                <a:cs typeface="Calibri"/>
              </a:rPr>
              <a:t>educated</a:t>
            </a:r>
            <a:r>
              <a:rPr dirty="0" sz="2000" spc="-4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and</a:t>
            </a:r>
            <a:r>
              <a:rPr dirty="0" sz="2000" spc="-4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943735"/>
                </a:solidFill>
                <a:latin typeface="Calibri"/>
                <a:cs typeface="Calibri"/>
              </a:rPr>
              <a:t>informed</a:t>
            </a:r>
            <a:r>
              <a:rPr dirty="0" sz="2000" spc="-4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943735"/>
                </a:solidFill>
                <a:latin typeface="Calibri"/>
                <a:cs typeface="Calibri"/>
              </a:rPr>
              <a:t>career</a:t>
            </a:r>
            <a:r>
              <a:rPr dirty="0" sz="2000" spc="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943735"/>
                </a:solidFill>
                <a:latin typeface="Calibri"/>
                <a:cs typeface="Calibri"/>
              </a:rPr>
              <a:t>choices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974339" y="6375298"/>
            <a:ext cx="266636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56</a:t>
            </a:fld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3695" y="117475"/>
            <a:ext cx="8046084" cy="3397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000" spc="-10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CSR</a:t>
            </a:r>
            <a:r>
              <a:rPr dirty="0" u="heavy" sz="2000" spc="-25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000" spc="-25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INITIATIVES</a:t>
            </a:r>
            <a:r>
              <a:rPr dirty="0" u="heavy" sz="2000" spc="-4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000" spc="-285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–</a:t>
            </a:r>
            <a:r>
              <a:rPr dirty="0" u="heavy" sz="2000" spc="-15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000" spc="-19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HEALTH</a:t>
            </a:r>
            <a:r>
              <a:rPr dirty="0" u="heavy" sz="2000" spc="-5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000" spc="-21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&amp;</a:t>
            </a:r>
            <a:r>
              <a:rPr dirty="0" u="heavy" sz="2000" spc="-185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000" spc="-55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SANITATION</a:t>
            </a:r>
            <a:endParaRPr sz="2000">
              <a:latin typeface="Tahoma"/>
              <a:cs typeface="Tahoma"/>
            </a:endParaRPr>
          </a:p>
          <a:p>
            <a:pPr marL="472440" marR="434975" indent="-178435">
              <a:lnSpc>
                <a:spcPct val="100000"/>
              </a:lnSpc>
              <a:spcBef>
                <a:spcPts val="2065"/>
              </a:spcBef>
              <a:buFont typeface="Arial MT"/>
              <a:buChar char="•"/>
              <a:tabLst>
                <a:tab pos="472440" algn="l"/>
              </a:tabLst>
            </a:pPr>
            <a:r>
              <a:rPr dirty="0" u="heavy" sz="2200" spc="-1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Free</a:t>
            </a:r>
            <a:r>
              <a:rPr dirty="0" u="heavy" sz="2200" spc="-75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200" spc="-1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medical</a:t>
            </a:r>
            <a:r>
              <a:rPr dirty="0" u="heavy" sz="2200" spc="-35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2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and</a:t>
            </a:r>
            <a:r>
              <a:rPr dirty="0" u="heavy" sz="2200" spc="-7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200" spc="-2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dental</a:t>
            </a:r>
            <a:r>
              <a:rPr dirty="0" u="heavy" sz="2200" spc="-85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200" spc="-1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camps</a:t>
            </a:r>
            <a:r>
              <a:rPr dirty="0" u="heavy" sz="2200" spc="-7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943735"/>
                </a:solidFill>
                <a:latin typeface="Calibri"/>
                <a:cs typeface="Calibri"/>
              </a:rPr>
              <a:t>will</a:t>
            </a:r>
            <a:r>
              <a:rPr dirty="0" sz="2200" spc="-7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943735"/>
                </a:solidFill>
                <a:latin typeface="Calibri"/>
                <a:cs typeface="Calibri"/>
              </a:rPr>
              <a:t>be</a:t>
            </a:r>
            <a:r>
              <a:rPr dirty="0" sz="2200" spc="-4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943735"/>
                </a:solidFill>
                <a:latin typeface="Calibri"/>
                <a:cs typeface="Calibri"/>
              </a:rPr>
              <a:t>conducted</a:t>
            </a:r>
            <a:r>
              <a:rPr dirty="0" sz="2200" spc="-3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943735"/>
                </a:solidFill>
                <a:latin typeface="Calibri"/>
                <a:cs typeface="Calibri"/>
              </a:rPr>
              <a:t>for</a:t>
            </a:r>
            <a:r>
              <a:rPr dirty="0" sz="2200" spc="-7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943735"/>
                </a:solidFill>
                <a:latin typeface="Calibri"/>
                <a:cs typeface="Calibri"/>
              </a:rPr>
              <a:t>locals</a:t>
            </a:r>
            <a:r>
              <a:rPr dirty="0" sz="2200" spc="-5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943735"/>
                </a:solidFill>
                <a:latin typeface="Calibri"/>
                <a:cs typeface="Calibri"/>
              </a:rPr>
              <a:t>on</a:t>
            </a:r>
            <a:r>
              <a:rPr dirty="0" sz="2200" spc="-50">
                <a:solidFill>
                  <a:srgbClr val="943735"/>
                </a:solidFill>
                <a:latin typeface="Calibri"/>
                <a:cs typeface="Calibri"/>
              </a:rPr>
              <a:t> a </a:t>
            </a:r>
            <a:r>
              <a:rPr dirty="0" sz="2200">
                <a:solidFill>
                  <a:srgbClr val="943735"/>
                </a:solidFill>
                <a:latin typeface="Calibri"/>
                <a:cs typeface="Calibri"/>
              </a:rPr>
              <a:t>periodic</a:t>
            </a:r>
            <a:r>
              <a:rPr dirty="0" sz="2200" spc="-7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943735"/>
                </a:solidFill>
                <a:latin typeface="Calibri"/>
                <a:cs typeface="Calibri"/>
              </a:rPr>
              <a:t>basis,</a:t>
            </a:r>
            <a:r>
              <a:rPr dirty="0" sz="2200" spc="-7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943735"/>
                </a:solidFill>
                <a:latin typeface="Calibri"/>
                <a:cs typeface="Calibri"/>
              </a:rPr>
              <a:t>along</a:t>
            </a:r>
            <a:r>
              <a:rPr dirty="0" sz="2200" spc="-6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943735"/>
                </a:solidFill>
                <a:latin typeface="Calibri"/>
                <a:cs typeface="Calibri"/>
              </a:rPr>
              <a:t>with</a:t>
            </a:r>
            <a:r>
              <a:rPr dirty="0" sz="2200" spc="-4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943735"/>
                </a:solidFill>
                <a:latin typeface="Calibri"/>
                <a:cs typeface="Calibri"/>
              </a:rPr>
              <a:t>free</a:t>
            </a:r>
            <a:r>
              <a:rPr dirty="0" sz="2200" spc="-3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943735"/>
                </a:solidFill>
                <a:latin typeface="Calibri"/>
                <a:cs typeface="Calibri"/>
              </a:rPr>
              <a:t>distribution</a:t>
            </a:r>
            <a:r>
              <a:rPr dirty="0" sz="2200" spc="-5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943735"/>
                </a:solidFill>
                <a:latin typeface="Calibri"/>
                <a:cs typeface="Calibri"/>
              </a:rPr>
              <a:t>of</a:t>
            </a:r>
            <a:r>
              <a:rPr dirty="0" sz="2200" spc="-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943735"/>
                </a:solidFill>
                <a:latin typeface="Calibri"/>
                <a:cs typeface="Calibri"/>
              </a:rPr>
              <a:t>medicines</a:t>
            </a:r>
            <a:endParaRPr sz="2200">
              <a:latin typeface="Calibri"/>
              <a:cs typeface="Calibri"/>
            </a:endParaRPr>
          </a:p>
          <a:p>
            <a:pPr marL="472440" marR="5080" indent="-17843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472440" algn="l"/>
                <a:tab pos="1884045" algn="l"/>
                <a:tab pos="2408555" algn="l"/>
                <a:tab pos="2825750" algn="l"/>
                <a:tab pos="3904615" algn="l"/>
                <a:tab pos="4281805" algn="l"/>
                <a:tab pos="5554345" algn="l"/>
                <a:tab pos="6409690" algn="l"/>
                <a:tab pos="7284084" algn="l"/>
                <a:tab pos="7656195" algn="l"/>
              </a:tabLst>
            </a:pPr>
            <a:r>
              <a:rPr dirty="0" u="heavy" sz="2200" spc="-1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Ambulance</a:t>
            </a:r>
            <a:r>
              <a:rPr dirty="0" u="heavy" sz="22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	</a:t>
            </a:r>
            <a:r>
              <a:rPr dirty="0" u="heavy" sz="2200" spc="-2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will</a:t>
            </a:r>
            <a:r>
              <a:rPr dirty="0" u="heavy" sz="22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	</a:t>
            </a:r>
            <a:r>
              <a:rPr dirty="0" u="heavy" sz="2200" spc="-25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be</a:t>
            </a:r>
            <a:r>
              <a:rPr dirty="0" u="heavy" sz="22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	</a:t>
            </a:r>
            <a:r>
              <a:rPr dirty="0" u="heavy" sz="2200" spc="-1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donated</a:t>
            </a:r>
            <a:r>
              <a:rPr dirty="0" u="heavy" sz="22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	</a:t>
            </a:r>
            <a:r>
              <a:rPr dirty="0" sz="2200" spc="-25">
                <a:solidFill>
                  <a:srgbClr val="943735"/>
                </a:solidFill>
                <a:latin typeface="Calibri"/>
                <a:cs typeface="Calibri"/>
              </a:rPr>
              <a:t>as</a:t>
            </a:r>
            <a:r>
              <a:rPr dirty="0" sz="2200">
                <a:solidFill>
                  <a:srgbClr val="943735"/>
                </a:solidFill>
                <a:latin typeface="Calibri"/>
                <a:cs typeface="Calibri"/>
              </a:rPr>
              <a:t>	</a:t>
            </a:r>
            <a:r>
              <a:rPr dirty="0" sz="2200" spc="-10">
                <a:solidFill>
                  <a:srgbClr val="943735"/>
                </a:solidFill>
                <a:latin typeface="Calibri"/>
                <a:cs typeface="Calibri"/>
              </a:rPr>
              <a:t>additional</a:t>
            </a:r>
            <a:r>
              <a:rPr dirty="0" sz="2200">
                <a:solidFill>
                  <a:srgbClr val="943735"/>
                </a:solidFill>
                <a:latin typeface="Calibri"/>
                <a:cs typeface="Calibri"/>
              </a:rPr>
              <a:t>	</a:t>
            </a:r>
            <a:r>
              <a:rPr dirty="0" sz="2200" spc="-10">
                <a:solidFill>
                  <a:srgbClr val="943735"/>
                </a:solidFill>
                <a:latin typeface="Calibri"/>
                <a:cs typeface="Calibri"/>
              </a:rPr>
              <a:t>health</a:t>
            </a:r>
            <a:r>
              <a:rPr dirty="0" sz="2200">
                <a:solidFill>
                  <a:srgbClr val="943735"/>
                </a:solidFill>
                <a:latin typeface="Calibri"/>
                <a:cs typeface="Calibri"/>
              </a:rPr>
              <a:t>	</a:t>
            </a:r>
            <a:r>
              <a:rPr dirty="0" sz="2200" spc="-10">
                <a:solidFill>
                  <a:srgbClr val="943735"/>
                </a:solidFill>
                <a:latin typeface="Calibri"/>
                <a:cs typeface="Calibri"/>
              </a:rPr>
              <a:t>facility</a:t>
            </a:r>
            <a:r>
              <a:rPr dirty="0" sz="2200">
                <a:solidFill>
                  <a:srgbClr val="943735"/>
                </a:solidFill>
                <a:latin typeface="Calibri"/>
                <a:cs typeface="Calibri"/>
              </a:rPr>
              <a:t>	</a:t>
            </a:r>
            <a:r>
              <a:rPr dirty="0" sz="2200" spc="-25">
                <a:solidFill>
                  <a:srgbClr val="943735"/>
                </a:solidFill>
                <a:latin typeface="Calibri"/>
                <a:cs typeface="Calibri"/>
              </a:rPr>
              <a:t>to</a:t>
            </a:r>
            <a:r>
              <a:rPr dirty="0" sz="2200">
                <a:solidFill>
                  <a:srgbClr val="943735"/>
                </a:solidFill>
                <a:latin typeface="Calibri"/>
                <a:cs typeface="Calibri"/>
              </a:rPr>
              <a:t>	</a:t>
            </a:r>
            <a:r>
              <a:rPr dirty="0" sz="2200" spc="-25">
                <a:solidFill>
                  <a:srgbClr val="943735"/>
                </a:solidFill>
                <a:latin typeface="Calibri"/>
                <a:cs typeface="Calibri"/>
              </a:rPr>
              <a:t>the </a:t>
            </a:r>
            <a:r>
              <a:rPr dirty="0" sz="2200" spc="-10">
                <a:solidFill>
                  <a:srgbClr val="943735"/>
                </a:solidFill>
                <a:latin typeface="Calibri"/>
                <a:cs typeface="Calibri"/>
              </a:rPr>
              <a:t>locals</a:t>
            </a:r>
            <a:endParaRPr sz="2200">
              <a:latin typeface="Calibri"/>
              <a:cs typeface="Calibri"/>
            </a:endParaRPr>
          </a:p>
          <a:p>
            <a:pPr marL="472440" indent="-1778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472440" algn="l"/>
              </a:tabLst>
            </a:pPr>
            <a:r>
              <a:rPr dirty="0" u="heavy" sz="2200" spc="-4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Safe</a:t>
            </a:r>
            <a:r>
              <a:rPr dirty="0" u="heavy" sz="2200" spc="-75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200" spc="-1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drinking</a:t>
            </a:r>
            <a:r>
              <a:rPr dirty="0" u="heavy" sz="2200" spc="-3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water</a:t>
            </a:r>
            <a:r>
              <a:rPr dirty="0" u="heavy" sz="2200" spc="-5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943735"/>
                </a:solidFill>
                <a:latin typeface="Calibri"/>
                <a:cs typeface="Calibri"/>
              </a:rPr>
              <a:t>facility</a:t>
            </a:r>
            <a:r>
              <a:rPr dirty="0" sz="2200" spc="-6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943735"/>
                </a:solidFill>
                <a:latin typeface="Calibri"/>
                <a:cs typeface="Calibri"/>
              </a:rPr>
              <a:t>will</a:t>
            </a:r>
            <a:r>
              <a:rPr dirty="0" sz="2200" spc="-7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943735"/>
                </a:solidFill>
                <a:latin typeface="Calibri"/>
                <a:cs typeface="Calibri"/>
              </a:rPr>
              <a:t>be</a:t>
            </a:r>
            <a:r>
              <a:rPr dirty="0" sz="2200" spc="6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943735"/>
                </a:solidFill>
                <a:latin typeface="Calibri"/>
                <a:cs typeface="Calibri"/>
              </a:rPr>
              <a:t>provided.</a:t>
            </a:r>
            <a:endParaRPr sz="2200">
              <a:latin typeface="Calibri"/>
              <a:cs typeface="Calibri"/>
            </a:endParaRPr>
          </a:p>
          <a:p>
            <a:pPr marL="472440" indent="-1778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472440" algn="l"/>
                <a:tab pos="1746885" algn="l"/>
                <a:tab pos="2804795" algn="l"/>
                <a:tab pos="3325495" algn="l"/>
                <a:tab pos="3738879" algn="l"/>
                <a:tab pos="4876165" algn="l"/>
                <a:tab pos="5330190" algn="l"/>
                <a:tab pos="5838190" algn="l"/>
                <a:tab pos="6959600" algn="l"/>
              </a:tabLst>
            </a:pPr>
            <a:r>
              <a:rPr dirty="0" u="heavy" sz="2200" spc="-1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Sanitation</a:t>
            </a:r>
            <a:r>
              <a:rPr dirty="0" u="heavy" sz="22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	</a:t>
            </a:r>
            <a:r>
              <a:rPr dirty="0" u="heavy" sz="2200" spc="-1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facilities</a:t>
            </a:r>
            <a:r>
              <a:rPr dirty="0" sz="2200">
                <a:solidFill>
                  <a:srgbClr val="943735"/>
                </a:solidFill>
                <a:latin typeface="Calibri"/>
                <a:cs typeface="Calibri"/>
              </a:rPr>
              <a:t>	</a:t>
            </a:r>
            <a:r>
              <a:rPr dirty="0" sz="2200" spc="-20">
                <a:solidFill>
                  <a:srgbClr val="943735"/>
                </a:solidFill>
                <a:latin typeface="Calibri"/>
                <a:cs typeface="Calibri"/>
              </a:rPr>
              <a:t>will</a:t>
            </a:r>
            <a:r>
              <a:rPr dirty="0" sz="2200">
                <a:solidFill>
                  <a:srgbClr val="943735"/>
                </a:solidFill>
                <a:latin typeface="Calibri"/>
                <a:cs typeface="Calibri"/>
              </a:rPr>
              <a:t>	</a:t>
            </a:r>
            <a:r>
              <a:rPr dirty="0" sz="2200" spc="-25">
                <a:solidFill>
                  <a:srgbClr val="943735"/>
                </a:solidFill>
                <a:latin typeface="Calibri"/>
                <a:cs typeface="Calibri"/>
              </a:rPr>
              <a:t>be</a:t>
            </a:r>
            <a:r>
              <a:rPr dirty="0" sz="2200">
                <a:solidFill>
                  <a:srgbClr val="943735"/>
                </a:solidFill>
                <a:latin typeface="Calibri"/>
                <a:cs typeface="Calibri"/>
              </a:rPr>
              <a:t>	</a:t>
            </a:r>
            <a:r>
              <a:rPr dirty="0" sz="2200" spc="-10">
                <a:solidFill>
                  <a:srgbClr val="943735"/>
                </a:solidFill>
                <a:latin typeface="Calibri"/>
                <a:cs typeface="Calibri"/>
              </a:rPr>
              <a:t>provided</a:t>
            </a:r>
            <a:r>
              <a:rPr dirty="0" sz="2200">
                <a:solidFill>
                  <a:srgbClr val="943735"/>
                </a:solidFill>
                <a:latin typeface="Calibri"/>
                <a:cs typeface="Calibri"/>
              </a:rPr>
              <a:t>	</a:t>
            </a:r>
            <a:r>
              <a:rPr dirty="0" sz="2200" spc="-25">
                <a:solidFill>
                  <a:srgbClr val="943735"/>
                </a:solidFill>
                <a:latin typeface="Calibri"/>
                <a:cs typeface="Calibri"/>
              </a:rPr>
              <a:t>for</a:t>
            </a:r>
            <a:r>
              <a:rPr dirty="0" sz="2200">
                <a:solidFill>
                  <a:srgbClr val="943735"/>
                </a:solidFill>
                <a:latin typeface="Calibri"/>
                <a:cs typeface="Calibri"/>
              </a:rPr>
              <a:t>	</a:t>
            </a:r>
            <a:r>
              <a:rPr dirty="0" sz="2200" spc="-25">
                <a:solidFill>
                  <a:srgbClr val="943735"/>
                </a:solidFill>
                <a:latin typeface="Calibri"/>
                <a:cs typeface="Calibri"/>
              </a:rPr>
              <a:t>the</a:t>
            </a:r>
            <a:r>
              <a:rPr dirty="0" sz="2200">
                <a:solidFill>
                  <a:srgbClr val="943735"/>
                </a:solidFill>
                <a:latin typeface="Calibri"/>
                <a:cs typeface="Calibri"/>
              </a:rPr>
              <a:t>	</a:t>
            </a:r>
            <a:r>
              <a:rPr dirty="0" sz="2200" spc="-10">
                <a:solidFill>
                  <a:srgbClr val="943735"/>
                </a:solidFill>
                <a:latin typeface="Calibri"/>
                <a:cs typeface="Calibri"/>
              </a:rPr>
              <a:t>villagers,</a:t>
            </a:r>
            <a:r>
              <a:rPr dirty="0" sz="2200">
                <a:solidFill>
                  <a:srgbClr val="943735"/>
                </a:solidFill>
                <a:latin typeface="Calibri"/>
                <a:cs typeface="Calibri"/>
              </a:rPr>
              <a:t>	</a:t>
            </a:r>
            <a:r>
              <a:rPr dirty="0" sz="2200" spc="-10">
                <a:solidFill>
                  <a:srgbClr val="943735"/>
                </a:solidFill>
                <a:latin typeface="Calibri"/>
                <a:cs typeface="Calibri"/>
              </a:rPr>
              <a:t>wherever</a:t>
            </a:r>
            <a:endParaRPr sz="2200">
              <a:latin typeface="Calibri"/>
              <a:cs typeface="Calibri"/>
            </a:endParaRPr>
          </a:p>
          <a:p>
            <a:pPr marL="472440">
              <a:lnSpc>
                <a:spcPct val="100000"/>
              </a:lnSpc>
            </a:pPr>
            <a:r>
              <a:rPr dirty="0" sz="2200" spc="-10">
                <a:solidFill>
                  <a:srgbClr val="943735"/>
                </a:solidFill>
                <a:latin typeface="Calibri"/>
                <a:cs typeface="Calibri"/>
              </a:rPr>
              <a:t>needed.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5924" y="3831335"/>
            <a:ext cx="2909316" cy="208635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2228" y="3831335"/>
            <a:ext cx="2819400" cy="21137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974339" y="6375298"/>
            <a:ext cx="266636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56</a:t>
            </a:fld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827643" y="6678168"/>
            <a:ext cx="1555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40"/>
              </a:lnSpc>
            </a:pPr>
            <a:r>
              <a:rPr dirty="0" sz="1200" spc="-25">
                <a:solidFill>
                  <a:srgbClr val="898989"/>
                </a:solidFill>
                <a:latin typeface="Calibri"/>
                <a:cs typeface="Calibri"/>
              </a:rPr>
              <a:t>58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-25"/>
            <a:ext cx="9144000" cy="6858634"/>
            <a:chOff x="0" y="-25"/>
            <a:chExt cx="9144000" cy="6858634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306323"/>
              <a:ext cx="6705600" cy="35052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7772" y="3675887"/>
              <a:ext cx="6396228" cy="318211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0" y="-25"/>
              <a:ext cx="9144000" cy="646430"/>
            </a:xfrm>
            <a:custGeom>
              <a:avLst/>
              <a:gdLst/>
              <a:ahLst/>
              <a:cxnLst/>
              <a:rect l="l" t="t" r="r" b="b"/>
              <a:pathLst>
                <a:path w="9144000" h="646430">
                  <a:moveTo>
                    <a:pt x="9144000" y="0"/>
                  </a:moveTo>
                  <a:lnTo>
                    <a:pt x="0" y="0"/>
                  </a:lnTo>
                  <a:lnTo>
                    <a:pt x="0" y="646074"/>
                  </a:lnTo>
                  <a:lnTo>
                    <a:pt x="9144000" y="64607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78130" y="2540"/>
            <a:ext cx="8198484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Free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medical</a:t>
            </a:r>
            <a:r>
              <a:rPr dirty="0" sz="1800" spc="-6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and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dental</a:t>
            </a:r>
            <a:r>
              <a:rPr dirty="0" sz="1800" spc="-6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camps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conducted</a:t>
            </a:r>
            <a:r>
              <a:rPr dirty="0" sz="1800" spc="-7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for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locals</a:t>
            </a:r>
            <a:r>
              <a:rPr dirty="0" sz="1800" spc="-7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on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periodic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basis,</a:t>
            </a:r>
            <a:r>
              <a:rPr dirty="0" sz="1800" spc="-7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along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withfree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 b="1">
                <a:latin typeface="Calibri"/>
                <a:cs typeface="Calibri"/>
              </a:rPr>
              <a:t>distribution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of</a:t>
            </a:r>
            <a:r>
              <a:rPr dirty="0" sz="1800" spc="-114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medicines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9971" y="3767327"/>
            <a:ext cx="4034028" cy="309067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7" y="460248"/>
            <a:ext cx="5257800" cy="3048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492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none" spc="-10">
                <a:latin typeface="Calibri"/>
                <a:cs typeface="Calibri"/>
              </a:rPr>
              <a:t>Emergency</a:t>
            </a:r>
            <a:r>
              <a:rPr dirty="0" u="none" spc="-20">
                <a:latin typeface="Calibri"/>
                <a:cs typeface="Calibri"/>
              </a:rPr>
              <a:t> </a:t>
            </a:r>
            <a:r>
              <a:rPr dirty="0" u="none">
                <a:latin typeface="Calibri"/>
                <a:cs typeface="Calibri"/>
              </a:rPr>
              <a:t>Assistance</a:t>
            </a:r>
            <a:r>
              <a:rPr dirty="0" u="none" spc="-65">
                <a:latin typeface="Calibri"/>
                <a:cs typeface="Calibri"/>
              </a:rPr>
              <a:t> </a:t>
            </a:r>
            <a:r>
              <a:rPr dirty="0" u="none">
                <a:latin typeface="Calibri"/>
                <a:cs typeface="Calibri"/>
              </a:rPr>
              <a:t>for</a:t>
            </a:r>
            <a:r>
              <a:rPr dirty="0" u="none" spc="-45">
                <a:latin typeface="Calibri"/>
                <a:cs typeface="Calibri"/>
              </a:rPr>
              <a:t> </a:t>
            </a:r>
            <a:r>
              <a:rPr dirty="0" u="none" spc="-10">
                <a:latin typeface="Calibri"/>
                <a:cs typeface="Calibri"/>
              </a:rPr>
              <a:t>neighbouring</a:t>
            </a:r>
            <a:r>
              <a:rPr dirty="0" u="none" spc="-95">
                <a:latin typeface="Calibri"/>
                <a:cs typeface="Calibri"/>
              </a:rPr>
              <a:t> </a:t>
            </a:r>
            <a:r>
              <a:rPr dirty="0" u="none" spc="-10">
                <a:latin typeface="Calibri"/>
                <a:cs typeface="Calibri"/>
              </a:rPr>
              <a:t>villages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7556118" y="2974670"/>
            <a:ext cx="151955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Calibri"/>
                <a:cs typeface="Calibri"/>
              </a:rPr>
              <a:t>Free</a:t>
            </a:r>
            <a:r>
              <a:rPr dirty="0" sz="1800" spc="-10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ambulance</a:t>
            </a:r>
            <a:endParaRPr sz="18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latin typeface="Calibri"/>
                <a:cs typeface="Calibri"/>
              </a:rPr>
              <a:t>service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30" b="1">
                <a:latin typeface="Calibri"/>
                <a:cs typeface="Calibri"/>
              </a:rPr>
              <a:t>for</a:t>
            </a:r>
            <a:r>
              <a:rPr dirty="0" sz="1800" spc="-125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all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8130" y="3504057"/>
            <a:ext cx="3281679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Provide</a:t>
            </a:r>
            <a:r>
              <a:rPr dirty="0" sz="1800" spc="2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Emergency</a:t>
            </a:r>
            <a:r>
              <a:rPr dirty="0" sz="1800" spc="290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assistance</a:t>
            </a:r>
            <a:r>
              <a:rPr dirty="0" sz="1800" spc="-85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for </a:t>
            </a:r>
            <a:r>
              <a:rPr dirty="0" sz="1800" b="1">
                <a:latin typeface="Calibri"/>
                <a:cs typeface="Calibri"/>
              </a:rPr>
              <a:t>neighbouring</a:t>
            </a:r>
            <a:r>
              <a:rPr dirty="0" sz="1800" spc="325" b="1">
                <a:latin typeface="Calibri"/>
                <a:cs typeface="Calibri"/>
              </a:rPr>
              <a:t>     </a:t>
            </a:r>
            <a:r>
              <a:rPr dirty="0" sz="1800" b="1">
                <a:latin typeface="Calibri"/>
                <a:cs typeface="Calibri"/>
              </a:rPr>
              <a:t>villages</a:t>
            </a:r>
            <a:r>
              <a:rPr dirty="0" sz="1800" spc="320" b="1">
                <a:latin typeface="Calibri"/>
                <a:cs typeface="Calibri"/>
              </a:rPr>
              <a:t>     </a:t>
            </a:r>
            <a:r>
              <a:rPr dirty="0" sz="1800" spc="-25" b="1">
                <a:latin typeface="Calibri"/>
                <a:cs typeface="Calibri"/>
              </a:rPr>
              <a:t>and </a:t>
            </a:r>
            <a:r>
              <a:rPr dirty="0" sz="1800" b="1">
                <a:latin typeface="Calibri"/>
                <a:cs typeface="Calibri"/>
              </a:rPr>
              <a:t>industries</a:t>
            </a:r>
            <a:r>
              <a:rPr dirty="0" sz="1800" spc="160" b="1">
                <a:latin typeface="Calibri"/>
                <a:cs typeface="Calibri"/>
              </a:rPr>
              <a:t>  </a:t>
            </a:r>
            <a:r>
              <a:rPr dirty="0" sz="1800" b="1">
                <a:latin typeface="Calibri"/>
                <a:cs typeface="Calibri"/>
              </a:rPr>
              <a:t>during</a:t>
            </a:r>
            <a:r>
              <a:rPr dirty="0" sz="1800" spc="180" b="1">
                <a:latin typeface="Calibri"/>
                <a:cs typeface="Calibri"/>
              </a:rPr>
              <a:t>  </a:t>
            </a:r>
            <a:r>
              <a:rPr dirty="0" sz="1800" b="1">
                <a:latin typeface="Calibri"/>
                <a:cs typeface="Calibri"/>
              </a:rPr>
              <a:t>fire</a:t>
            </a:r>
            <a:r>
              <a:rPr dirty="0" sz="1800" spc="165" b="1">
                <a:latin typeface="Calibri"/>
                <a:cs typeface="Calibri"/>
              </a:rPr>
              <a:t>  </a:t>
            </a:r>
            <a:r>
              <a:rPr dirty="0" sz="1800" spc="-10" b="1">
                <a:latin typeface="Calibri"/>
                <a:cs typeface="Calibri"/>
              </a:rPr>
              <a:t>accidents, </a:t>
            </a:r>
            <a:r>
              <a:rPr dirty="0" sz="1800" b="1">
                <a:latin typeface="Calibri"/>
                <a:cs typeface="Calibri"/>
              </a:rPr>
              <a:t>flood,</a:t>
            </a:r>
            <a:r>
              <a:rPr dirty="0" sz="1800" spc="229" b="1">
                <a:latin typeface="Calibri"/>
                <a:cs typeface="Calibri"/>
              </a:rPr>
              <a:t>  </a:t>
            </a:r>
            <a:r>
              <a:rPr dirty="0" sz="1800" b="1">
                <a:latin typeface="Calibri"/>
                <a:cs typeface="Calibri"/>
              </a:rPr>
              <a:t>building</a:t>
            </a:r>
            <a:r>
              <a:rPr dirty="0" sz="1800" spc="229" b="1">
                <a:latin typeface="Calibri"/>
                <a:cs typeface="Calibri"/>
              </a:rPr>
              <a:t>  </a:t>
            </a:r>
            <a:r>
              <a:rPr dirty="0" sz="1800" b="1">
                <a:latin typeface="Calibri"/>
                <a:cs typeface="Calibri"/>
              </a:rPr>
              <a:t>collapse,</a:t>
            </a:r>
            <a:r>
              <a:rPr dirty="0" sz="1800" spc="225" b="1">
                <a:latin typeface="Calibri"/>
                <a:cs typeface="Calibri"/>
              </a:rPr>
              <a:t>  </a:t>
            </a:r>
            <a:r>
              <a:rPr dirty="0" sz="1800" spc="-10" b="1">
                <a:latin typeface="Calibri"/>
                <a:cs typeface="Calibri"/>
              </a:rPr>
              <a:t>rescue </a:t>
            </a:r>
            <a:r>
              <a:rPr dirty="0" sz="1800" b="1">
                <a:latin typeface="Calibri"/>
                <a:cs typeface="Calibri"/>
              </a:rPr>
              <a:t>from</a:t>
            </a:r>
            <a:r>
              <a:rPr dirty="0" sz="1800" spc="-9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bore</a:t>
            </a:r>
            <a:r>
              <a:rPr dirty="0" sz="1800" spc="-7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well,</a:t>
            </a:r>
            <a:r>
              <a:rPr dirty="0" sz="1800" spc="-8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and</a:t>
            </a:r>
            <a:r>
              <a:rPr dirty="0" sz="1800" spc="-10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others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8808466" y="6541414"/>
            <a:ext cx="18097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5" b="1">
                <a:latin typeface="Calibri"/>
                <a:cs typeface="Calibri"/>
              </a:rPr>
              <a:t>50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3217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dirty="0"/>
              <a:t>CURRENT</a:t>
            </a:r>
            <a:r>
              <a:rPr dirty="0" spc="-75"/>
              <a:t> </a:t>
            </a:r>
            <a:r>
              <a:rPr dirty="0" spc="-55"/>
              <a:t>STATUS</a:t>
            </a:r>
            <a:r>
              <a:rPr dirty="0" spc="-85"/>
              <a:t> </a:t>
            </a:r>
            <a:r>
              <a:rPr dirty="0"/>
              <a:t>OF</a:t>
            </a:r>
            <a:r>
              <a:rPr dirty="0" spc="-50"/>
              <a:t> </a:t>
            </a:r>
            <a:r>
              <a:rPr dirty="0"/>
              <a:t>THE</a:t>
            </a:r>
            <a:r>
              <a:rPr dirty="0" spc="-110"/>
              <a:t> </a:t>
            </a:r>
            <a:r>
              <a:rPr dirty="0" spc="-10"/>
              <a:t>PROJECT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5635" y="862329"/>
            <a:ext cx="8094980" cy="4507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431800" marR="94615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431800" algn="l"/>
              </a:tabLst>
            </a:pPr>
            <a:r>
              <a:rPr dirty="0" sz="1800">
                <a:latin typeface="Verdana"/>
                <a:cs typeface="Verdana"/>
              </a:rPr>
              <a:t>The</a:t>
            </a:r>
            <a:r>
              <a:rPr dirty="0" sz="1800" spc="1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project</a:t>
            </a:r>
            <a:r>
              <a:rPr dirty="0" sz="1800" spc="8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was</a:t>
            </a:r>
            <a:r>
              <a:rPr dirty="0" sz="1800" spc="9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considered</a:t>
            </a:r>
            <a:r>
              <a:rPr dirty="0" sz="1800" spc="9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in</a:t>
            </a:r>
            <a:r>
              <a:rPr dirty="0" sz="1800" spc="9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the</a:t>
            </a:r>
            <a:r>
              <a:rPr dirty="0" sz="1800" spc="1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EAC</a:t>
            </a:r>
            <a:r>
              <a:rPr dirty="0" sz="1800" spc="9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meeting</a:t>
            </a:r>
            <a:r>
              <a:rPr dirty="0" sz="1800" spc="1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on</a:t>
            </a:r>
            <a:r>
              <a:rPr dirty="0" sz="1800" spc="75">
                <a:latin typeface="Verdana"/>
                <a:cs typeface="Verdana"/>
              </a:rPr>
              <a:t> </a:t>
            </a:r>
            <a:r>
              <a:rPr dirty="0" sz="1800" spc="55">
                <a:latin typeface="Verdana"/>
                <a:cs typeface="Verdana"/>
              </a:rPr>
              <a:t>May</a:t>
            </a:r>
            <a:r>
              <a:rPr dirty="0" sz="1800" spc="100">
                <a:latin typeface="Verdana"/>
                <a:cs typeface="Verdana"/>
              </a:rPr>
              <a:t> </a:t>
            </a:r>
            <a:r>
              <a:rPr dirty="0" sz="1800" spc="-85">
                <a:latin typeface="Verdana"/>
                <a:cs typeface="Verdana"/>
              </a:rPr>
              <a:t>31,</a:t>
            </a:r>
            <a:r>
              <a:rPr dirty="0" sz="1800" spc="90">
                <a:latin typeface="Verdana"/>
                <a:cs typeface="Verdana"/>
              </a:rPr>
              <a:t> </a:t>
            </a:r>
            <a:r>
              <a:rPr dirty="0" sz="1800" spc="-95">
                <a:latin typeface="Verdana"/>
                <a:cs typeface="Verdana"/>
              </a:rPr>
              <a:t>2011 </a:t>
            </a:r>
            <a:r>
              <a:rPr dirty="0" sz="1800" spc="50">
                <a:latin typeface="Verdana"/>
                <a:cs typeface="Verdana"/>
              </a:rPr>
              <a:t>and</a:t>
            </a:r>
            <a:r>
              <a:rPr dirty="0" sz="1800" spc="110">
                <a:latin typeface="Verdana"/>
                <a:cs typeface="Verdana"/>
              </a:rPr>
              <a:t> </a:t>
            </a:r>
            <a:r>
              <a:rPr dirty="0" sz="1800" spc="-25">
                <a:latin typeface="Verdana"/>
                <a:cs typeface="Verdana"/>
              </a:rPr>
              <a:t>subsequently</a:t>
            </a:r>
            <a:r>
              <a:rPr dirty="0" sz="1800" spc="114">
                <a:latin typeface="Verdana"/>
                <a:cs typeface="Verdana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received</a:t>
            </a:r>
            <a:r>
              <a:rPr dirty="0" u="heavy" sz="1800" spc="22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1800" spc="-6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Terms</a:t>
            </a:r>
            <a:r>
              <a:rPr dirty="0" u="heavy" sz="1800" spc="21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of</a:t>
            </a:r>
            <a:r>
              <a:rPr dirty="0" u="heavy" sz="1800" spc="21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Reference</a:t>
            </a:r>
            <a:r>
              <a:rPr dirty="0" u="heavy" sz="1800" spc="22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1800" spc="-135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(ToR</a:t>
            </a:r>
            <a:r>
              <a:rPr dirty="0" sz="1800" spc="-135">
                <a:latin typeface="Verdana"/>
                <a:cs typeface="Verdana"/>
              </a:rPr>
              <a:t>)</a:t>
            </a:r>
            <a:r>
              <a:rPr dirty="0" sz="1800" spc="9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on</a:t>
            </a:r>
            <a:r>
              <a:rPr dirty="0" sz="1800" spc="114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June</a:t>
            </a:r>
            <a:r>
              <a:rPr dirty="0" sz="1800" spc="110">
                <a:latin typeface="Verdana"/>
                <a:cs typeface="Verdana"/>
              </a:rPr>
              <a:t> </a:t>
            </a:r>
            <a:r>
              <a:rPr dirty="0" sz="1800" spc="-35">
                <a:latin typeface="Verdana"/>
                <a:cs typeface="Verdana"/>
              </a:rPr>
              <a:t>16, </a:t>
            </a:r>
            <a:r>
              <a:rPr dirty="0" sz="1800" spc="-20">
                <a:latin typeface="Verdana"/>
                <a:cs typeface="Verdana"/>
              </a:rPr>
              <a:t>2011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35"/>
              </a:spcBef>
              <a:buFont typeface="Arial MT"/>
              <a:buChar char="•"/>
            </a:pPr>
            <a:endParaRPr sz="1800">
              <a:latin typeface="Verdana"/>
              <a:cs typeface="Verdana"/>
            </a:endParaRPr>
          </a:p>
          <a:p>
            <a:pPr algn="just" marL="431800" marR="93980" indent="-342900">
              <a:lnSpc>
                <a:spcPct val="100000"/>
              </a:lnSpc>
              <a:buFont typeface="Arial MT"/>
              <a:buChar char="•"/>
              <a:tabLst>
                <a:tab pos="431800" algn="l"/>
              </a:tabLst>
            </a:pPr>
            <a:r>
              <a:rPr dirty="0" sz="1800">
                <a:latin typeface="Verdana"/>
                <a:cs typeface="Verdana"/>
              </a:rPr>
              <a:t>The</a:t>
            </a:r>
            <a:r>
              <a:rPr dirty="0" sz="1800" spc="13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project</a:t>
            </a:r>
            <a:r>
              <a:rPr dirty="0" sz="1800" spc="12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was</a:t>
            </a:r>
            <a:r>
              <a:rPr dirty="0" sz="1800" spc="13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thereafter</a:t>
            </a:r>
            <a:r>
              <a:rPr dirty="0" sz="1800" spc="13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considered</a:t>
            </a:r>
            <a:r>
              <a:rPr dirty="0" sz="1800" spc="13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in</a:t>
            </a:r>
            <a:r>
              <a:rPr dirty="0" sz="1800" spc="13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the</a:t>
            </a:r>
            <a:r>
              <a:rPr dirty="0" sz="1800" spc="130">
                <a:latin typeface="Verdana"/>
                <a:cs typeface="Verdana"/>
              </a:rPr>
              <a:t> </a:t>
            </a:r>
            <a:r>
              <a:rPr dirty="0" sz="1800" spc="-50">
                <a:latin typeface="Verdana"/>
                <a:cs typeface="Verdana"/>
              </a:rPr>
              <a:t>75</a:t>
            </a:r>
            <a:r>
              <a:rPr dirty="0" baseline="20833" sz="1800" spc="-75">
                <a:latin typeface="Verdana"/>
                <a:cs typeface="Verdana"/>
              </a:rPr>
              <a:t>th</a:t>
            </a:r>
            <a:r>
              <a:rPr dirty="0" baseline="20833" sz="1800" spc="16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meeting</a:t>
            </a:r>
            <a:r>
              <a:rPr dirty="0" sz="1800" spc="13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of</a:t>
            </a:r>
            <a:r>
              <a:rPr dirty="0" sz="1800" spc="130">
                <a:latin typeface="Verdana"/>
                <a:cs typeface="Verdana"/>
              </a:rPr>
              <a:t> </a:t>
            </a:r>
            <a:r>
              <a:rPr dirty="0" sz="1800" spc="-25">
                <a:latin typeface="Verdana"/>
                <a:cs typeface="Verdana"/>
              </a:rPr>
              <a:t>the </a:t>
            </a:r>
            <a:r>
              <a:rPr dirty="0" sz="1800">
                <a:latin typeface="Verdana"/>
                <a:cs typeface="Verdana"/>
              </a:rPr>
              <a:t>Maharashtra</a:t>
            </a:r>
            <a:r>
              <a:rPr dirty="0" sz="1800" spc="38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Coastal</a:t>
            </a:r>
            <a:r>
              <a:rPr dirty="0" sz="1800" spc="39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Zone</a:t>
            </a:r>
            <a:r>
              <a:rPr dirty="0" sz="1800" spc="37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Management</a:t>
            </a:r>
            <a:r>
              <a:rPr dirty="0" sz="1800" spc="38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Authority</a:t>
            </a:r>
            <a:r>
              <a:rPr dirty="0" sz="1800" spc="39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(MCZMA)</a:t>
            </a:r>
            <a:r>
              <a:rPr dirty="0" sz="1800" spc="370">
                <a:latin typeface="Verdana"/>
                <a:cs typeface="Verdana"/>
              </a:rPr>
              <a:t> </a:t>
            </a:r>
            <a:r>
              <a:rPr dirty="0" sz="1800" spc="-25">
                <a:latin typeface="Verdana"/>
                <a:cs typeface="Verdana"/>
              </a:rPr>
              <a:t>on </a:t>
            </a:r>
            <a:r>
              <a:rPr dirty="0" sz="1800" spc="55">
                <a:latin typeface="Verdana"/>
                <a:cs typeface="Verdana"/>
              </a:rPr>
              <a:t>May</a:t>
            </a:r>
            <a:r>
              <a:rPr dirty="0" sz="1800" spc="-135">
                <a:latin typeface="Verdana"/>
                <a:cs typeface="Verdana"/>
              </a:rPr>
              <a:t> </a:t>
            </a:r>
            <a:r>
              <a:rPr dirty="0" sz="1800" spc="-155">
                <a:latin typeface="Verdana"/>
                <a:cs typeface="Verdana"/>
              </a:rPr>
              <a:t>15,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 spc="-155">
                <a:latin typeface="Verdana"/>
                <a:cs typeface="Verdana"/>
              </a:rPr>
              <a:t>2012,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whereby</a:t>
            </a:r>
            <a:r>
              <a:rPr dirty="0" sz="1800" spc="-45">
                <a:latin typeface="Verdana"/>
                <a:cs typeface="Verdana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MCZMA</a:t>
            </a:r>
            <a:r>
              <a:rPr dirty="0" u="heavy" sz="1800" spc="65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has</a:t>
            </a:r>
            <a:r>
              <a:rPr dirty="0" u="heavy" sz="1800" spc="55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recommended</a:t>
            </a:r>
            <a:r>
              <a:rPr dirty="0" u="heavy" sz="1800" spc="75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1800" spc="-1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the</a:t>
            </a:r>
            <a:r>
              <a:rPr dirty="0" u="heavy" sz="1800" spc="55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proposal</a:t>
            </a:r>
            <a:r>
              <a:rPr dirty="0" u="heavy" sz="1800" spc="55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sz="1800" spc="-25">
                <a:latin typeface="Verdana"/>
                <a:cs typeface="Verdana"/>
              </a:rPr>
              <a:t>to </a:t>
            </a:r>
            <a:r>
              <a:rPr dirty="0" sz="1800" spc="-20">
                <a:latin typeface="Verdana"/>
                <a:cs typeface="Verdana"/>
              </a:rPr>
              <a:t>MoEF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30"/>
              </a:spcBef>
              <a:buFont typeface="Arial MT"/>
              <a:buChar char="•"/>
            </a:pPr>
            <a:endParaRPr sz="1800">
              <a:latin typeface="Verdana"/>
              <a:cs typeface="Verdana"/>
            </a:endParaRPr>
          </a:p>
          <a:p>
            <a:pPr algn="just" marL="431800" marR="95885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31800" algn="l"/>
              </a:tabLst>
            </a:pPr>
            <a:r>
              <a:rPr dirty="0" u="heavy" sz="180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‘Consent</a:t>
            </a:r>
            <a:r>
              <a:rPr dirty="0" u="heavy" sz="1800" spc="8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to</a:t>
            </a:r>
            <a:r>
              <a:rPr dirty="0" u="heavy" sz="1800" spc="65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1800" spc="-5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Establish’</a:t>
            </a:r>
            <a:r>
              <a:rPr dirty="0" u="heavy" sz="1800" spc="75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received</a:t>
            </a:r>
            <a:r>
              <a:rPr dirty="0" u="heavy" sz="1800" spc="7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sz="1800">
                <a:latin typeface="Verdana"/>
                <a:cs typeface="Verdana"/>
              </a:rPr>
              <a:t>from</a:t>
            </a:r>
            <a:r>
              <a:rPr dirty="0" sz="1800" spc="-3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Maharashtra</a:t>
            </a:r>
            <a:r>
              <a:rPr dirty="0" sz="1800" spc="-35">
                <a:latin typeface="Verdana"/>
                <a:cs typeface="Verdana"/>
              </a:rPr>
              <a:t> </a:t>
            </a:r>
            <a:r>
              <a:rPr dirty="0" sz="1800" spc="-20">
                <a:latin typeface="Verdana"/>
                <a:cs typeface="Verdana"/>
              </a:rPr>
              <a:t>Pollution</a:t>
            </a:r>
            <a:r>
              <a:rPr dirty="0" sz="1800" spc="-3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Control </a:t>
            </a:r>
            <a:r>
              <a:rPr dirty="0" sz="1800" spc="-35">
                <a:latin typeface="Verdana"/>
                <a:cs typeface="Verdana"/>
              </a:rPr>
              <a:t>Board</a:t>
            </a:r>
            <a:r>
              <a:rPr dirty="0" sz="1800" spc="-120">
                <a:latin typeface="Verdana"/>
                <a:cs typeface="Verdana"/>
              </a:rPr>
              <a:t> </a:t>
            </a:r>
            <a:r>
              <a:rPr dirty="0" sz="1800" spc="-55">
                <a:latin typeface="Verdana"/>
                <a:cs typeface="Verdana"/>
              </a:rPr>
              <a:t>(MPCB)</a:t>
            </a:r>
            <a:r>
              <a:rPr dirty="0" sz="1800" spc="-10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on</a:t>
            </a:r>
            <a:r>
              <a:rPr dirty="0" sz="1800" spc="-125">
                <a:latin typeface="Verdana"/>
                <a:cs typeface="Verdana"/>
              </a:rPr>
              <a:t> </a:t>
            </a:r>
            <a:r>
              <a:rPr dirty="0" sz="1800" spc="-50">
                <a:latin typeface="Verdana"/>
                <a:cs typeface="Verdana"/>
              </a:rPr>
              <a:t>August</a:t>
            </a:r>
            <a:r>
              <a:rPr dirty="0" sz="1800" spc="-105">
                <a:latin typeface="Verdana"/>
                <a:cs typeface="Verdana"/>
              </a:rPr>
              <a:t> </a:t>
            </a:r>
            <a:r>
              <a:rPr dirty="0" sz="1800" spc="-170">
                <a:latin typeface="Verdana"/>
                <a:cs typeface="Verdana"/>
              </a:rPr>
              <a:t>3,</a:t>
            </a:r>
            <a:r>
              <a:rPr dirty="0" sz="1800" spc="-105">
                <a:latin typeface="Verdana"/>
                <a:cs typeface="Verdana"/>
              </a:rPr>
              <a:t> </a:t>
            </a:r>
            <a:r>
              <a:rPr dirty="0" sz="1800" spc="-20">
                <a:latin typeface="Verdana"/>
                <a:cs typeface="Verdana"/>
              </a:rPr>
              <a:t>2012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30"/>
              </a:spcBef>
              <a:buFont typeface="Arial MT"/>
              <a:buChar char="•"/>
            </a:pPr>
            <a:endParaRPr sz="1800">
              <a:latin typeface="Verdana"/>
              <a:cs typeface="Verdana"/>
            </a:endParaRPr>
          </a:p>
          <a:p>
            <a:pPr algn="just" marL="431800" marR="93980" indent="-342900">
              <a:lnSpc>
                <a:spcPct val="100000"/>
              </a:lnSpc>
              <a:buFont typeface="Arial MT"/>
              <a:buChar char="•"/>
              <a:tabLst>
                <a:tab pos="431800" algn="l"/>
              </a:tabLst>
            </a:pPr>
            <a:r>
              <a:rPr dirty="0" u="sng" sz="180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Public</a:t>
            </a:r>
            <a:r>
              <a:rPr dirty="0" u="sng" sz="1800" spc="225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 </a:t>
            </a:r>
            <a:r>
              <a:rPr dirty="0" u="sng" sz="180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Hearing</a:t>
            </a:r>
            <a:r>
              <a:rPr dirty="0" u="sng" sz="1800" spc="225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 </a:t>
            </a:r>
            <a:r>
              <a:rPr dirty="0" u="sng" sz="180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conducted</a:t>
            </a:r>
            <a:r>
              <a:rPr dirty="0" u="sng" sz="1800" spc="225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 </a:t>
            </a:r>
            <a:r>
              <a:rPr dirty="0" u="sng" sz="180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on</a:t>
            </a:r>
            <a:r>
              <a:rPr dirty="0" u="sng" sz="1800" spc="229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 </a:t>
            </a:r>
            <a:r>
              <a:rPr dirty="0" u="sng" sz="180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October</a:t>
            </a:r>
            <a:r>
              <a:rPr dirty="0" u="sng" sz="1800" spc="229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 </a:t>
            </a:r>
            <a:r>
              <a:rPr dirty="0" u="sng" sz="180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30,</a:t>
            </a:r>
            <a:r>
              <a:rPr dirty="0" u="sng" sz="1800" spc="229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 </a:t>
            </a:r>
            <a:r>
              <a:rPr dirty="0" u="sng" sz="180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2012</a:t>
            </a:r>
            <a:r>
              <a:rPr dirty="0" sz="1800" spc="235" b="1">
                <a:latin typeface="Tahoma"/>
                <a:cs typeface="Tahoma"/>
              </a:rPr>
              <a:t>  </a:t>
            </a:r>
            <a:r>
              <a:rPr dirty="0" sz="1800">
                <a:latin typeface="Verdana"/>
                <a:cs typeface="Verdana"/>
              </a:rPr>
              <a:t>under</a:t>
            </a:r>
            <a:r>
              <a:rPr dirty="0" sz="1800" spc="120">
                <a:latin typeface="Verdana"/>
                <a:cs typeface="Verdana"/>
              </a:rPr>
              <a:t>  </a:t>
            </a:r>
            <a:r>
              <a:rPr dirty="0" sz="1800" spc="-25">
                <a:latin typeface="Verdana"/>
                <a:cs typeface="Verdana"/>
              </a:rPr>
              <a:t>the </a:t>
            </a:r>
            <a:r>
              <a:rPr dirty="0" sz="1800" spc="-10">
                <a:latin typeface="Verdana"/>
                <a:cs typeface="Verdana"/>
              </a:rPr>
              <a:t>Chairmanship</a:t>
            </a:r>
            <a:r>
              <a:rPr dirty="0" sz="1800" spc="15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of</a:t>
            </a:r>
            <a:r>
              <a:rPr dirty="0" sz="1800" spc="15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Collector</a:t>
            </a:r>
            <a:r>
              <a:rPr dirty="0" sz="1800" spc="15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of</a:t>
            </a:r>
            <a:r>
              <a:rPr dirty="0" sz="1800" spc="14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Raigad</a:t>
            </a:r>
            <a:r>
              <a:rPr dirty="0" sz="1800" spc="145">
                <a:latin typeface="Verdana"/>
                <a:cs typeface="Verdana"/>
              </a:rPr>
              <a:t> </a:t>
            </a:r>
            <a:r>
              <a:rPr dirty="0" sz="1800" spc="-100">
                <a:latin typeface="Verdana"/>
                <a:cs typeface="Verdana"/>
              </a:rPr>
              <a:t>District–</a:t>
            </a:r>
            <a:r>
              <a:rPr dirty="0" sz="1800" spc="160">
                <a:latin typeface="Verdana"/>
                <a:cs typeface="Verdana"/>
              </a:rPr>
              <a:t> </a:t>
            </a:r>
            <a:r>
              <a:rPr dirty="0" sz="1800" b="1">
                <a:solidFill>
                  <a:srgbClr val="FF0000"/>
                </a:solidFill>
                <a:latin typeface="Tahoma"/>
                <a:cs typeface="Tahoma"/>
              </a:rPr>
              <a:t>received</a:t>
            </a:r>
            <a:r>
              <a:rPr dirty="0" sz="1800" spc="26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800" spc="-25" b="1">
                <a:solidFill>
                  <a:srgbClr val="FF0000"/>
                </a:solidFill>
                <a:latin typeface="Tahoma"/>
                <a:cs typeface="Tahoma"/>
              </a:rPr>
              <a:t>unanimous </a:t>
            </a:r>
            <a:r>
              <a:rPr dirty="0" sz="1800" spc="-85" b="1">
                <a:solidFill>
                  <a:srgbClr val="FF0000"/>
                </a:solidFill>
                <a:latin typeface="Tahoma"/>
                <a:cs typeface="Tahoma"/>
              </a:rPr>
              <a:t>support</a:t>
            </a:r>
            <a:r>
              <a:rPr dirty="0" sz="1800" spc="-3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800" spc="-105" b="1">
                <a:solidFill>
                  <a:srgbClr val="FF0000"/>
                </a:solidFill>
                <a:latin typeface="Tahoma"/>
                <a:cs typeface="Tahoma"/>
              </a:rPr>
              <a:t>from</a:t>
            </a:r>
            <a:r>
              <a:rPr dirty="0" sz="1800" spc="-95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Tahoma"/>
                <a:cs typeface="Tahoma"/>
              </a:rPr>
              <a:t>locals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974339" y="6375298"/>
            <a:ext cx="266636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dirty="0" spc="-50" b="0">
                <a:solidFill>
                  <a:srgbClr val="898989"/>
                </a:solidFill>
                <a:latin typeface="Calibri"/>
                <a:cs typeface="Calibri"/>
              </a:rPr>
              <a:t>2</a:t>
            </a:fld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525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00"/>
              </a:spcBef>
            </a:pPr>
            <a:r>
              <a:rPr dirty="0" spc="-100">
                <a:latin typeface="Tahoma"/>
                <a:cs typeface="Tahoma"/>
              </a:rPr>
              <a:t>CSR</a:t>
            </a:r>
            <a:r>
              <a:rPr dirty="0" spc="-15">
                <a:latin typeface="Tahoma"/>
                <a:cs typeface="Tahoma"/>
              </a:rPr>
              <a:t> </a:t>
            </a:r>
            <a:r>
              <a:rPr dirty="0" spc="-250">
                <a:latin typeface="Tahoma"/>
                <a:cs typeface="Tahoma"/>
              </a:rPr>
              <a:t>INITIATIVES</a:t>
            </a:r>
            <a:r>
              <a:rPr dirty="0" spc="-40">
                <a:latin typeface="Tahoma"/>
                <a:cs typeface="Tahoma"/>
              </a:rPr>
              <a:t> </a:t>
            </a:r>
            <a:r>
              <a:rPr dirty="0" spc="-285">
                <a:latin typeface="Tahoma"/>
                <a:cs typeface="Tahoma"/>
              </a:rPr>
              <a:t>–</a:t>
            </a:r>
            <a:r>
              <a:rPr dirty="0" spc="-10">
                <a:latin typeface="Tahoma"/>
                <a:cs typeface="Tahoma"/>
              </a:rPr>
              <a:t> </a:t>
            </a:r>
            <a:r>
              <a:rPr dirty="0" spc="-204">
                <a:latin typeface="Tahoma"/>
                <a:cs typeface="Tahoma"/>
              </a:rPr>
              <a:t>FISHERMEN </a:t>
            </a:r>
            <a:r>
              <a:rPr dirty="0" spc="-60">
                <a:latin typeface="Tahoma"/>
                <a:cs typeface="Tahoma"/>
              </a:rPr>
              <a:t>COMMUNITY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5635" y="685856"/>
            <a:ext cx="7667625" cy="2007870"/>
          </a:xfrm>
          <a:prstGeom prst="rect">
            <a:avLst/>
          </a:prstGeom>
        </p:spPr>
        <p:txBody>
          <a:bodyPr wrap="square" lIns="0" tIns="165735" rIns="0" bIns="0" rtlCol="0" vert="horz">
            <a:spAutoFit/>
          </a:bodyPr>
          <a:lstStyle/>
          <a:p>
            <a:pPr marL="189865" indent="-177165">
              <a:lnSpc>
                <a:spcPct val="100000"/>
              </a:lnSpc>
              <a:spcBef>
                <a:spcPts val="1305"/>
              </a:spcBef>
              <a:buFont typeface="Arial MT"/>
              <a:buChar char="•"/>
              <a:tabLst>
                <a:tab pos="189865" algn="l"/>
              </a:tabLst>
            </a:pPr>
            <a:r>
              <a:rPr dirty="0" sz="2000" spc="-20">
                <a:solidFill>
                  <a:srgbClr val="943735"/>
                </a:solidFill>
                <a:latin typeface="Calibri"/>
                <a:cs typeface="Calibri"/>
              </a:rPr>
              <a:t>Company</a:t>
            </a:r>
            <a:r>
              <a:rPr dirty="0" sz="2000" spc="-8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943735"/>
                </a:solidFill>
                <a:latin typeface="Calibri"/>
                <a:cs typeface="Calibri"/>
              </a:rPr>
              <a:t>proposes</a:t>
            </a:r>
            <a:r>
              <a:rPr dirty="0" sz="2000" spc="-3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to</a:t>
            </a:r>
            <a:r>
              <a:rPr dirty="0" sz="2000" spc="-8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u="heavy" sz="2000" spc="-1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install</a:t>
            </a:r>
            <a:r>
              <a:rPr dirty="0" u="heavy" sz="2000" spc="-2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solar</a:t>
            </a:r>
            <a:r>
              <a:rPr dirty="0" u="heavy" sz="2000" spc="-65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lamps</a:t>
            </a:r>
            <a:r>
              <a:rPr dirty="0" u="heavy" sz="2000" spc="-7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in</a:t>
            </a:r>
            <a:r>
              <a:rPr dirty="0" sz="2000" spc="-6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the</a:t>
            </a:r>
            <a:r>
              <a:rPr dirty="0" sz="2000" spc="-4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fish</a:t>
            </a:r>
            <a:r>
              <a:rPr dirty="0" sz="2000" spc="5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943735"/>
                </a:solidFill>
                <a:latin typeface="Calibri"/>
                <a:cs typeface="Calibri"/>
              </a:rPr>
              <a:t>market</a:t>
            </a:r>
            <a:endParaRPr sz="2000">
              <a:latin typeface="Calibri"/>
              <a:cs typeface="Calibri"/>
            </a:endParaRPr>
          </a:p>
          <a:p>
            <a:pPr marL="189230" marR="374650" indent="-17716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190500" algn="l"/>
              </a:tabLst>
            </a:pPr>
            <a:r>
              <a:rPr dirty="0" sz="2000" spc="-20">
                <a:solidFill>
                  <a:srgbClr val="943735"/>
                </a:solidFill>
                <a:latin typeface="Calibri"/>
                <a:cs typeface="Calibri"/>
              </a:rPr>
              <a:t>Provide</a:t>
            </a:r>
            <a:r>
              <a:rPr dirty="0" sz="2000" spc="-2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943735"/>
                </a:solidFill>
                <a:latin typeface="Calibri"/>
                <a:cs typeface="Calibri"/>
              </a:rPr>
              <a:t>financial</a:t>
            </a:r>
            <a:r>
              <a:rPr dirty="0" sz="2000" spc="-7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support</a:t>
            </a:r>
            <a:r>
              <a:rPr dirty="0" sz="2000" spc="-7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in</a:t>
            </a:r>
            <a:r>
              <a:rPr dirty="0" sz="2000" spc="-4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u="heavy" sz="2000" spc="-1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developing</a:t>
            </a:r>
            <a:r>
              <a:rPr dirty="0" u="heavy" sz="2000" spc="-75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public</a:t>
            </a:r>
            <a:r>
              <a:rPr dirty="0" u="heavy" sz="2000" spc="-65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 spc="-1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toilet facilities</a:t>
            </a:r>
            <a:r>
              <a:rPr dirty="0" u="heavy" sz="2000" spc="-6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near</a:t>
            </a:r>
            <a:r>
              <a:rPr dirty="0" sz="2000" spc="-25">
                <a:solidFill>
                  <a:srgbClr val="943735"/>
                </a:solidFill>
                <a:latin typeface="Calibri"/>
                <a:cs typeface="Calibri"/>
              </a:rPr>
              <a:t> the </a:t>
            </a:r>
            <a:r>
              <a:rPr dirty="0" sz="2000" spc="-25">
                <a:solidFill>
                  <a:srgbClr val="943735"/>
                </a:solidFill>
                <a:latin typeface="Calibri"/>
                <a:cs typeface="Calibri"/>
              </a:rPr>
              <a:t>	</a:t>
            </a:r>
            <a:r>
              <a:rPr dirty="0" sz="2000" spc="-10">
                <a:solidFill>
                  <a:srgbClr val="943735"/>
                </a:solidFill>
                <a:latin typeface="Calibri"/>
                <a:cs typeface="Calibri"/>
              </a:rPr>
              <a:t>fish</a:t>
            </a:r>
            <a:r>
              <a:rPr dirty="0" sz="2000" spc="-10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943735"/>
                </a:solidFill>
                <a:latin typeface="Calibri"/>
                <a:cs typeface="Calibri"/>
              </a:rPr>
              <a:t>market</a:t>
            </a:r>
            <a:endParaRPr sz="2000">
              <a:latin typeface="Calibri"/>
              <a:cs typeface="Calibri"/>
            </a:endParaRPr>
          </a:p>
          <a:p>
            <a:pPr marL="189865" indent="-17716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189865" algn="l"/>
              </a:tabLst>
            </a:pPr>
            <a:r>
              <a:rPr dirty="0" sz="2000" spc="-20">
                <a:solidFill>
                  <a:srgbClr val="943735"/>
                </a:solidFill>
                <a:latin typeface="Calibri"/>
                <a:cs typeface="Calibri"/>
              </a:rPr>
              <a:t>Provide</a:t>
            </a:r>
            <a:r>
              <a:rPr dirty="0" sz="2000" spc="-3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financial</a:t>
            </a:r>
            <a:r>
              <a:rPr dirty="0" sz="2000" spc="-2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support</a:t>
            </a:r>
            <a:r>
              <a:rPr dirty="0" sz="2000" spc="-7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in</a:t>
            </a:r>
            <a:r>
              <a:rPr dirty="0" sz="2000" spc="-5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u="heavy" sz="2000" spc="-1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developing</a:t>
            </a:r>
            <a:r>
              <a:rPr dirty="0" u="heavy" sz="2000" spc="-65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a</a:t>
            </a:r>
            <a:r>
              <a:rPr dirty="0" u="heavy" sz="2000" spc="-4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cold</a:t>
            </a:r>
            <a:r>
              <a:rPr dirty="0" u="heavy" sz="2000" spc="-5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 spc="-35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storage</a:t>
            </a:r>
            <a:r>
              <a:rPr dirty="0" u="heavy" sz="2000" spc="-5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 spc="-2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facility</a:t>
            </a:r>
            <a:r>
              <a:rPr dirty="0" u="heavy" sz="2000" spc="-35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943735"/>
                </a:solidFill>
                <a:latin typeface="Calibri"/>
                <a:cs typeface="Calibri"/>
              </a:rPr>
              <a:t>for</a:t>
            </a:r>
            <a:r>
              <a:rPr dirty="0" sz="2000" spc="-7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the</a:t>
            </a:r>
            <a:r>
              <a:rPr dirty="0" sz="2000" spc="-4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943735"/>
                </a:solidFill>
                <a:latin typeface="Calibri"/>
                <a:cs typeface="Calibri"/>
              </a:rPr>
              <a:t>local</a:t>
            </a:r>
            <a:endParaRPr sz="200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2000" spc="-10">
                <a:solidFill>
                  <a:srgbClr val="943735"/>
                </a:solidFill>
                <a:latin typeface="Calibri"/>
                <a:cs typeface="Calibri"/>
              </a:rPr>
              <a:t>fishing</a:t>
            </a:r>
            <a:r>
              <a:rPr dirty="0" sz="2000" spc="-8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943735"/>
                </a:solidFill>
                <a:latin typeface="Calibri"/>
                <a:cs typeface="Calibri"/>
              </a:rPr>
              <a:t>business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974339" y="6340551"/>
            <a:ext cx="26663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895" y="3538728"/>
            <a:ext cx="3124200" cy="2106168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4788408" y="3543325"/>
            <a:ext cx="3148965" cy="2104390"/>
            <a:chOff x="4788408" y="3543325"/>
            <a:chExt cx="3148965" cy="2104390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6696" y="3561588"/>
              <a:ext cx="3124200" cy="2078736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794504" y="3549421"/>
              <a:ext cx="3136900" cy="2092325"/>
            </a:xfrm>
            <a:custGeom>
              <a:avLst/>
              <a:gdLst/>
              <a:ahLst/>
              <a:cxnLst/>
              <a:rect l="l" t="t" r="r" b="b"/>
              <a:pathLst>
                <a:path w="3136900" h="2092325">
                  <a:moveTo>
                    <a:pt x="0" y="2091817"/>
                  </a:moveTo>
                  <a:lnTo>
                    <a:pt x="3136392" y="2091817"/>
                  </a:lnTo>
                  <a:lnTo>
                    <a:pt x="3136392" y="0"/>
                  </a:lnTo>
                  <a:lnTo>
                    <a:pt x="0" y="0"/>
                  </a:lnTo>
                  <a:lnTo>
                    <a:pt x="0" y="209181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60</a:t>
            </a:fld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-25"/>
            <a:ext cx="9144000" cy="6858634"/>
            <a:chOff x="0" y="-25"/>
            <a:chExt cx="9144000" cy="6858634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30123"/>
              <a:ext cx="9144000" cy="6627875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-25"/>
              <a:ext cx="9144000" cy="461645"/>
            </a:xfrm>
            <a:custGeom>
              <a:avLst/>
              <a:gdLst/>
              <a:ahLst/>
              <a:cxnLst/>
              <a:rect l="l" t="t" r="r" b="b"/>
              <a:pathLst>
                <a:path w="9144000" h="461645">
                  <a:moveTo>
                    <a:pt x="9144000" y="0"/>
                  </a:moveTo>
                  <a:lnTo>
                    <a:pt x="0" y="0"/>
                  </a:lnTo>
                  <a:lnTo>
                    <a:pt x="0" y="461162"/>
                  </a:lnTo>
                  <a:lnTo>
                    <a:pt x="9144000" y="46116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none" sz="2400" spc="-10">
                <a:latin typeface="Calibri"/>
                <a:cs typeface="Calibri"/>
              </a:rPr>
              <a:t>Distribution</a:t>
            </a:r>
            <a:r>
              <a:rPr dirty="0" u="none" sz="2400" spc="-20">
                <a:latin typeface="Calibri"/>
                <a:cs typeface="Calibri"/>
              </a:rPr>
              <a:t> </a:t>
            </a:r>
            <a:r>
              <a:rPr dirty="0" u="none" sz="2400">
                <a:latin typeface="Calibri"/>
                <a:cs typeface="Calibri"/>
              </a:rPr>
              <a:t>of</a:t>
            </a:r>
            <a:r>
              <a:rPr dirty="0" u="none" sz="2400" spc="-45">
                <a:latin typeface="Calibri"/>
                <a:cs typeface="Calibri"/>
              </a:rPr>
              <a:t> </a:t>
            </a:r>
            <a:r>
              <a:rPr dirty="0" u="none" sz="2400">
                <a:latin typeface="Calibri"/>
                <a:cs typeface="Calibri"/>
              </a:rPr>
              <a:t>Solar</a:t>
            </a:r>
            <a:r>
              <a:rPr dirty="0" u="none" sz="2400" spc="-45">
                <a:latin typeface="Calibri"/>
                <a:cs typeface="Calibri"/>
              </a:rPr>
              <a:t> </a:t>
            </a:r>
            <a:r>
              <a:rPr dirty="0" u="none" sz="2400" spc="-10">
                <a:latin typeface="Calibri"/>
                <a:cs typeface="Calibri"/>
              </a:rPr>
              <a:t>Panels</a:t>
            </a:r>
            <a:r>
              <a:rPr dirty="0" u="none" sz="2400" spc="-70">
                <a:latin typeface="Calibri"/>
                <a:cs typeface="Calibri"/>
              </a:rPr>
              <a:t> </a:t>
            </a:r>
            <a:r>
              <a:rPr dirty="0" u="none" sz="2400">
                <a:latin typeface="Calibri"/>
                <a:cs typeface="Calibri"/>
              </a:rPr>
              <a:t>&amp;</a:t>
            </a:r>
            <a:r>
              <a:rPr dirty="0" u="none" sz="2400" spc="-50">
                <a:latin typeface="Calibri"/>
                <a:cs typeface="Calibri"/>
              </a:rPr>
              <a:t> </a:t>
            </a:r>
            <a:r>
              <a:rPr dirty="0" u="none" sz="2400" spc="-25">
                <a:latin typeface="Calibri"/>
                <a:cs typeface="Calibri"/>
              </a:rPr>
              <a:t>Training</a:t>
            </a:r>
            <a:r>
              <a:rPr dirty="0" u="none" sz="2400" spc="-100">
                <a:latin typeface="Calibri"/>
                <a:cs typeface="Calibri"/>
              </a:rPr>
              <a:t> </a:t>
            </a:r>
            <a:r>
              <a:rPr dirty="0" u="none" sz="2400">
                <a:latin typeface="Calibri"/>
                <a:cs typeface="Calibri"/>
              </a:rPr>
              <a:t>to</a:t>
            </a:r>
            <a:r>
              <a:rPr dirty="0" u="none" sz="2400" spc="-35">
                <a:latin typeface="Calibri"/>
                <a:cs typeface="Calibri"/>
              </a:rPr>
              <a:t> </a:t>
            </a:r>
            <a:r>
              <a:rPr dirty="0" u="none" sz="2400" spc="-10">
                <a:latin typeface="Calibri"/>
                <a:cs typeface="Calibri"/>
              </a:rPr>
              <a:t>Fishermen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60</a:t>
            </a:fld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171" y="117475"/>
            <a:ext cx="455612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0">
                <a:latin typeface="Tahoma"/>
                <a:cs typeface="Tahoma"/>
              </a:rPr>
              <a:t>CSR</a:t>
            </a:r>
            <a:r>
              <a:rPr dirty="0" spc="-30">
                <a:latin typeface="Tahoma"/>
                <a:cs typeface="Tahoma"/>
              </a:rPr>
              <a:t> </a:t>
            </a:r>
            <a:r>
              <a:rPr dirty="0" spc="-250">
                <a:latin typeface="Tahoma"/>
                <a:cs typeface="Tahoma"/>
              </a:rPr>
              <a:t>INITIATIVES</a:t>
            </a:r>
            <a:r>
              <a:rPr dirty="0" spc="-50">
                <a:latin typeface="Tahoma"/>
                <a:cs typeface="Tahoma"/>
              </a:rPr>
              <a:t> </a:t>
            </a:r>
            <a:r>
              <a:rPr dirty="0" spc="-285">
                <a:latin typeface="Tahoma"/>
                <a:cs typeface="Tahoma"/>
              </a:rPr>
              <a:t>–</a:t>
            </a:r>
            <a:r>
              <a:rPr dirty="0" spc="-25">
                <a:latin typeface="Tahoma"/>
                <a:cs typeface="Tahoma"/>
              </a:rPr>
              <a:t> </a:t>
            </a:r>
            <a:r>
              <a:rPr dirty="0" spc="-80">
                <a:latin typeface="Tahoma"/>
                <a:cs typeface="Tahoma"/>
              </a:rPr>
              <a:t>SOCIAL</a:t>
            </a:r>
            <a:r>
              <a:rPr dirty="0" spc="-40">
                <a:latin typeface="Tahoma"/>
                <a:cs typeface="Tahoma"/>
              </a:rPr>
              <a:t> </a:t>
            </a:r>
            <a:r>
              <a:rPr dirty="0" spc="-210">
                <a:latin typeface="Tahoma"/>
                <a:cs typeface="Tahoma"/>
              </a:rPr>
              <a:t>&amp;</a:t>
            </a:r>
            <a:r>
              <a:rPr dirty="0" spc="-170">
                <a:latin typeface="Tahoma"/>
                <a:cs typeface="Tahoma"/>
              </a:rPr>
              <a:t> </a:t>
            </a:r>
            <a:r>
              <a:rPr dirty="0" spc="-140">
                <a:latin typeface="Tahoma"/>
                <a:cs typeface="Tahoma"/>
              </a:rPr>
              <a:t>CULTURAL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5635" y="851357"/>
            <a:ext cx="7778750" cy="24657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9865" indent="-17716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189865" algn="l"/>
              </a:tabLst>
            </a:pPr>
            <a:r>
              <a:rPr dirty="0" sz="2000" spc="-10">
                <a:solidFill>
                  <a:srgbClr val="943735"/>
                </a:solidFill>
                <a:latin typeface="Calibri"/>
                <a:cs typeface="Calibri"/>
              </a:rPr>
              <a:t>Company</a:t>
            </a:r>
            <a:r>
              <a:rPr dirty="0" sz="2000" spc="-6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will</a:t>
            </a:r>
            <a:r>
              <a:rPr dirty="0" sz="2000" spc="-4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support</a:t>
            </a:r>
            <a:r>
              <a:rPr dirty="0" sz="2000" spc="-5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943735"/>
                </a:solidFill>
                <a:latin typeface="Calibri"/>
                <a:cs typeface="Calibri"/>
              </a:rPr>
              <a:t>from</a:t>
            </a:r>
            <a:r>
              <a:rPr dirty="0" sz="2000" spc="-6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time</a:t>
            </a:r>
            <a:r>
              <a:rPr dirty="0" sz="2000" spc="-4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to</a:t>
            </a:r>
            <a:r>
              <a:rPr dirty="0" sz="2000" spc="-6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time</a:t>
            </a:r>
            <a:r>
              <a:rPr dirty="0" sz="2000" spc="-4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the</a:t>
            </a:r>
            <a:r>
              <a:rPr dirty="0" sz="2000" spc="-4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943735"/>
                </a:solidFill>
                <a:latin typeface="Calibri"/>
                <a:cs typeface="Calibri"/>
              </a:rPr>
              <a:t>required</a:t>
            </a:r>
            <a:r>
              <a:rPr dirty="0" sz="2000" spc="-4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943735"/>
                </a:solidFill>
                <a:latin typeface="Calibri"/>
                <a:cs typeface="Calibri"/>
              </a:rPr>
              <a:t>development</a:t>
            </a:r>
            <a:r>
              <a:rPr dirty="0" sz="2000" spc="-4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in</a:t>
            </a:r>
            <a:r>
              <a:rPr dirty="0" sz="2000" spc="38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943735"/>
                </a:solidFill>
                <a:latin typeface="Calibri"/>
                <a:cs typeface="Calibri"/>
              </a:rPr>
              <a:t>the</a:t>
            </a:r>
            <a:endParaRPr sz="200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village</a:t>
            </a:r>
            <a:r>
              <a:rPr dirty="0" sz="2000" spc="-9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943735"/>
                </a:solidFill>
                <a:latin typeface="Calibri"/>
                <a:cs typeface="Calibri"/>
              </a:rPr>
              <a:t>for</a:t>
            </a:r>
            <a:r>
              <a:rPr dirty="0" sz="2000" spc="-9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u="heavy" sz="2000" spc="-2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better</a:t>
            </a:r>
            <a:r>
              <a:rPr dirty="0" u="heavy" sz="2000" spc="-4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quality</a:t>
            </a:r>
            <a:r>
              <a:rPr dirty="0" u="heavy" sz="2000" spc="-5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2000" spc="-11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 spc="-2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life</a:t>
            </a:r>
            <a:r>
              <a:rPr dirty="0" sz="2000" spc="-20">
                <a:solidFill>
                  <a:srgbClr val="943735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algn="just" marL="189230" marR="15875" indent="-17716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190500" algn="l"/>
              </a:tabLst>
            </a:pP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Awareness</a:t>
            </a:r>
            <a:r>
              <a:rPr dirty="0" sz="2000" spc="6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Programme</a:t>
            </a:r>
            <a:r>
              <a:rPr dirty="0" sz="2000" spc="7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will</a:t>
            </a:r>
            <a:r>
              <a:rPr dirty="0" sz="2000" spc="7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be</a:t>
            </a:r>
            <a:r>
              <a:rPr dirty="0" sz="2000" spc="8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conducted</a:t>
            </a:r>
            <a:r>
              <a:rPr dirty="0" sz="2000" spc="8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to</a:t>
            </a:r>
            <a:r>
              <a:rPr dirty="0" sz="2000" spc="5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u="heavy" sz="20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educate</a:t>
            </a:r>
            <a:r>
              <a:rPr dirty="0" u="heavy" sz="2000" spc="75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the</a:t>
            </a:r>
            <a:r>
              <a:rPr dirty="0" u="heavy" sz="2000" spc="7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local</a:t>
            </a:r>
            <a:r>
              <a:rPr dirty="0" u="heavy" sz="2000" spc="6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people</a:t>
            </a:r>
            <a:r>
              <a:rPr dirty="0" u="heavy" sz="2000" spc="65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 spc="-25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to</a:t>
            </a:r>
            <a:r>
              <a:rPr dirty="0" sz="2000" spc="-2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943735"/>
                </a:solidFill>
                <a:latin typeface="Calibri"/>
                <a:cs typeface="Calibri"/>
              </a:rPr>
              <a:t>	</a:t>
            </a:r>
            <a:r>
              <a:rPr dirty="0" u="heavy" sz="20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save</a:t>
            </a:r>
            <a:r>
              <a:rPr dirty="0" u="heavy" sz="2000" spc="25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 </a:t>
            </a:r>
            <a:r>
              <a:rPr dirty="0" u="heavy" sz="20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the</a:t>
            </a:r>
            <a:r>
              <a:rPr dirty="0" u="heavy" sz="2000" spc="3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 </a:t>
            </a:r>
            <a:r>
              <a:rPr dirty="0" u="heavy" sz="20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environment</a:t>
            </a:r>
            <a:r>
              <a:rPr dirty="0" u="heavy" sz="2000" spc="49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&amp;</a:t>
            </a:r>
            <a:r>
              <a:rPr dirty="0" sz="2000" spc="30">
                <a:solidFill>
                  <a:srgbClr val="943735"/>
                </a:solidFill>
                <a:latin typeface="Calibri"/>
                <a:cs typeface="Calibri"/>
              </a:rPr>
              <a:t> 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will</a:t>
            </a:r>
            <a:r>
              <a:rPr dirty="0" sz="2000" spc="30">
                <a:solidFill>
                  <a:srgbClr val="943735"/>
                </a:solidFill>
                <a:latin typeface="Calibri"/>
                <a:cs typeface="Calibri"/>
              </a:rPr>
              <a:t> 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arrange</a:t>
            </a:r>
            <a:r>
              <a:rPr dirty="0" sz="2000" spc="49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Tree</a:t>
            </a:r>
            <a:r>
              <a:rPr dirty="0" sz="2000" spc="459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Plantation</a:t>
            </a:r>
            <a:r>
              <a:rPr dirty="0" sz="2000" spc="25">
                <a:solidFill>
                  <a:srgbClr val="943735"/>
                </a:solidFill>
                <a:latin typeface="Calibri"/>
                <a:cs typeface="Calibri"/>
              </a:rPr>
              <a:t> 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programme</a:t>
            </a:r>
            <a:r>
              <a:rPr dirty="0" sz="2000" spc="25">
                <a:solidFill>
                  <a:srgbClr val="943735"/>
                </a:solidFill>
                <a:latin typeface="Calibri"/>
                <a:cs typeface="Calibri"/>
              </a:rPr>
              <a:t>  </a:t>
            </a:r>
            <a:r>
              <a:rPr dirty="0" sz="2000" spc="-25">
                <a:solidFill>
                  <a:srgbClr val="943735"/>
                </a:solidFill>
                <a:latin typeface="Calibri"/>
                <a:cs typeface="Calibri"/>
              </a:rPr>
              <a:t>at </a:t>
            </a:r>
            <a:r>
              <a:rPr dirty="0" sz="2000" spc="-25">
                <a:solidFill>
                  <a:srgbClr val="943735"/>
                </a:solidFill>
                <a:latin typeface="Calibri"/>
                <a:cs typeface="Calibri"/>
              </a:rPr>
              <a:t>	</a:t>
            </a:r>
            <a:r>
              <a:rPr dirty="0" sz="2000" spc="-10">
                <a:solidFill>
                  <a:srgbClr val="943735"/>
                </a:solidFill>
                <a:latin typeface="Calibri"/>
                <a:cs typeface="Calibri"/>
              </a:rPr>
              <a:t>various</a:t>
            </a:r>
            <a:r>
              <a:rPr dirty="0" sz="2000" spc="-7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943735"/>
                </a:solidFill>
                <a:latin typeface="Calibri"/>
                <a:cs typeface="Calibri"/>
              </a:rPr>
              <a:t>intervals</a:t>
            </a:r>
            <a:r>
              <a:rPr dirty="0" sz="2000" spc="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during</a:t>
            </a:r>
            <a:r>
              <a:rPr dirty="0" sz="2000" spc="-4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a</a:t>
            </a:r>
            <a:r>
              <a:rPr dirty="0" sz="2000" spc="-7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943735"/>
                </a:solidFill>
                <a:latin typeface="Calibri"/>
                <a:cs typeface="Calibri"/>
              </a:rPr>
              <a:t>year.</a:t>
            </a:r>
            <a:endParaRPr sz="2000">
              <a:latin typeface="Calibri"/>
              <a:cs typeface="Calibri"/>
            </a:endParaRPr>
          </a:p>
          <a:p>
            <a:pPr algn="just" marL="189230" marR="5080" indent="-17716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190500" algn="l"/>
              </a:tabLst>
            </a:pP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Social</a:t>
            </a:r>
            <a:r>
              <a:rPr dirty="0" sz="2000" spc="17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Gathering</a:t>
            </a:r>
            <a:r>
              <a:rPr dirty="0" sz="2000" spc="18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&amp;</a:t>
            </a:r>
            <a:r>
              <a:rPr dirty="0" sz="2000" spc="18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u="heavy" sz="20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Cultural</a:t>
            </a:r>
            <a:r>
              <a:rPr dirty="0" u="heavy" sz="2000" spc="185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activities</a:t>
            </a:r>
            <a:r>
              <a:rPr dirty="0" u="heavy" sz="2000" spc="19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will</a:t>
            </a:r>
            <a:r>
              <a:rPr dirty="0" u="heavy" sz="2000" spc="195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be</a:t>
            </a:r>
            <a:r>
              <a:rPr dirty="0" u="heavy" sz="2000" spc="19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facilitated</a:t>
            </a:r>
            <a:r>
              <a:rPr dirty="0" u="heavy" sz="2000" spc="175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by</a:t>
            </a:r>
            <a:r>
              <a:rPr dirty="0" sz="2000" spc="18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the</a:t>
            </a:r>
            <a:r>
              <a:rPr dirty="0" sz="2000" spc="175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943735"/>
                </a:solidFill>
                <a:latin typeface="Calibri"/>
                <a:cs typeface="Calibri"/>
              </a:rPr>
              <a:t>company 	from</a:t>
            </a:r>
            <a:r>
              <a:rPr dirty="0" sz="2000" spc="-9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time</a:t>
            </a:r>
            <a:r>
              <a:rPr dirty="0" sz="2000" spc="-6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43735"/>
                </a:solidFill>
                <a:latin typeface="Calibri"/>
                <a:cs typeface="Calibri"/>
              </a:rPr>
              <a:t>to</a:t>
            </a:r>
            <a:r>
              <a:rPr dirty="0" sz="2000" spc="-11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943735"/>
                </a:solidFill>
                <a:latin typeface="Calibri"/>
                <a:cs typeface="Calibri"/>
              </a:rPr>
              <a:t>time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974339" y="6340551"/>
            <a:ext cx="26663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943" y="3966971"/>
            <a:ext cx="2584704" cy="201167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2096" y="4012691"/>
            <a:ext cx="2825496" cy="1967483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76372" y="3968496"/>
            <a:ext cx="3049524" cy="201168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60</a:t>
            </a:fld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2107" y="460248"/>
            <a:ext cx="8434070" cy="6398260"/>
            <a:chOff x="102107" y="460248"/>
            <a:chExt cx="8434070" cy="639826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923" y="3432047"/>
              <a:ext cx="8382000" cy="342595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107" y="460248"/>
              <a:ext cx="4192524" cy="29718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94631" y="460248"/>
              <a:ext cx="4166616" cy="295198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none" sz="2800">
                <a:latin typeface="Calibri"/>
                <a:cs typeface="Calibri"/>
              </a:rPr>
              <a:t>More</a:t>
            </a:r>
            <a:r>
              <a:rPr dirty="0" u="none" sz="2800" spc="-125">
                <a:latin typeface="Calibri"/>
                <a:cs typeface="Calibri"/>
              </a:rPr>
              <a:t> </a:t>
            </a:r>
            <a:r>
              <a:rPr dirty="0" u="none" sz="2800">
                <a:latin typeface="Calibri"/>
                <a:cs typeface="Calibri"/>
              </a:rPr>
              <a:t>than</a:t>
            </a:r>
            <a:r>
              <a:rPr dirty="0" u="none" sz="2800" spc="-100">
                <a:latin typeface="Calibri"/>
                <a:cs typeface="Calibri"/>
              </a:rPr>
              <a:t> </a:t>
            </a:r>
            <a:r>
              <a:rPr dirty="0" u="none" sz="2800">
                <a:latin typeface="Calibri"/>
                <a:cs typeface="Calibri"/>
              </a:rPr>
              <a:t>12,000</a:t>
            </a:r>
            <a:r>
              <a:rPr dirty="0" u="none" sz="2800" spc="-50">
                <a:latin typeface="Calibri"/>
                <a:cs typeface="Calibri"/>
              </a:rPr>
              <a:t> </a:t>
            </a:r>
            <a:r>
              <a:rPr dirty="0" u="none" sz="2800">
                <a:latin typeface="Calibri"/>
                <a:cs typeface="Calibri"/>
              </a:rPr>
              <a:t>trees</a:t>
            </a:r>
            <a:r>
              <a:rPr dirty="0" u="none" sz="2800" spc="-100">
                <a:latin typeface="Calibri"/>
                <a:cs typeface="Calibri"/>
              </a:rPr>
              <a:t> </a:t>
            </a:r>
            <a:r>
              <a:rPr dirty="0" u="none" sz="2800" spc="-10">
                <a:latin typeface="Calibri"/>
                <a:cs typeface="Calibri"/>
              </a:rPr>
              <a:t>planted</a:t>
            </a:r>
            <a:r>
              <a:rPr dirty="0" u="none" sz="2800" spc="-105">
                <a:latin typeface="Calibri"/>
                <a:cs typeface="Calibri"/>
              </a:rPr>
              <a:t> </a:t>
            </a:r>
            <a:r>
              <a:rPr dirty="0" u="none" sz="2800">
                <a:latin typeface="Calibri"/>
                <a:cs typeface="Calibri"/>
              </a:rPr>
              <a:t>over</a:t>
            </a:r>
            <a:r>
              <a:rPr dirty="0" u="none" sz="2800" spc="-95">
                <a:latin typeface="Calibri"/>
                <a:cs typeface="Calibri"/>
              </a:rPr>
              <a:t> </a:t>
            </a:r>
            <a:r>
              <a:rPr dirty="0" u="none" sz="2800">
                <a:latin typeface="Calibri"/>
                <a:cs typeface="Calibri"/>
              </a:rPr>
              <a:t>3</a:t>
            </a:r>
            <a:r>
              <a:rPr dirty="0" u="none" sz="2800" spc="125">
                <a:latin typeface="Calibri"/>
                <a:cs typeface="Calibri"/>
              </a:rPr>
              <a:t> </a:t>
            </a:r>
            <a:r>
              <a:rPr dirty="0" u="none" sz="2800" spc="-10">
                <a:latin typeface="Calibri"/>
                <a:cs typeface="Calibri"/>
              </a:rPr>
              <a:t>years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60</a:t>
            </a:fld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23" y="458723"/>
            <a:ext cx="9142730" cy="6399530"/>
            <a:chOff x="1523" y="458723"/>
            <a:chExt cx="9142730" cy="639953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458723"/>
              <a:ext cx="4707636" cy="32004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9723" y="458723"/>
              <a:ext cx="4494276" cy="324002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6123" y="3582922"/>
              <a:ext cx="4495800" cy="324002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3" y="6249923"/>
              <a:ext cx="1066800" cy="60807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none" sz="2400">
                <a:latin typeface="Calibri"/>
                <a:cs typeface="Calibri"/>
              </a:rPr>
              <a:t>Social</a:t>
            </a:r>
            <a:r>
              <a:rPr dirty="0" u="none" sz="2400" spc="-65">
                <a:latin typeface="Calibri"/>
                <a:cs typeface="Calibri"/>
              </a:rPr>
              <a:t> </a:t>
            </a:r>
            <a:r>
              <a:rPr dirty="0" u="none" sz="2400" spc="-10">
                <a:latin typeface="Calibri"/>
                <a:cs typeface="Calibri"/>
              </a:rPr>
              <a:t>Gathering</a:t>
            </a:r>
            <a:r>
              <a:rPr dirty="0" u="none" sz="2400" spc="-35">
                <a:latin typeface="Calibri"/>
                <a:cs typeface="Calibri"/>
              </a:rPr>
              <a:t> </a:t>
            </a:r>
            <a:r>
              <a:rPr dirty="0" u="none" sz="2400">
                <a:latin typeface="Calibri"/>
                <a:cs typeface="Calibri"/>
              </a:rPr>
              <a:t>&amp;</a:t>
            </a:r>
            <a:r>
              <a:rPr dirty="0" u="none" sz="2400" spc="-55">
                <a:latin typeface="Calibri"/>
                <a:cs typeface="Calibri"/>
              </a:rPr>
              <a:t> </a:t>
            </a:r>
            <a:r>
              <a:rPr dirty="0" u="none" sz="2400" spc="-10">
                <a:latin typeface="Calibri"/>
                <a:cs typeface="Calibri"/>
              </a:rPr>
              <a:t>Cultural</a:t>
            </a:r>
            <a:r>
              <a:rPr dirty="0" u="none" sz="2400" spc="-90">
                <a:latin typeface="Calibri"/>
                <a:cs typeface="Calibri"/>
              </a:rPr>
              <a:t> </a:t>
            </a:r>
            <a:r>
              <a:rPr dirty="0" u="none" sz="2400" spc="-10">
                <a:latin typeface="Calibri"/>
                <a:cs typeface="Calibri"/>
              </a:rPr>
              <a:t>activities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60</a:t>
            </a:fld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235" y="1605787"/>
            <a:ext cx="228219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none" sz="2800" spc="320">
                <a:solidFill>
                  <a:srgbClr val="FF0000"/>
                </a:solidFill>
                <a:latin typeface="Trebuchet MS"/>
                <a:cs typeface="Trebuchet MS"/>
              </a:rPr>
              <a:t>SECTION</a:t>
            </a:r>
            <a:r>
              <a:rPr dirty="0" u="none" sz="2800" spc="-85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u="none" sz="2800" spc="-110">
                <a:solidFill>
                  <a:srgbClr val="FF0000"/>
                </a:solidFill>
                <a:latin typeface="Trebuchet MS"/>
                <a:cs typeface="Trebuchet MS"/>
              </a:rPr>
              <a:t>-</a:t>
            </a:r>
            <a:r>
              <a:rPr dirty="0" u="none" sz="2800" spc="-135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u="none" sz="2800" spc="210">
                <a:solidFill>
                  <a:srgbClr val="FF0000"/>
                </a:solidFill>
                <a:latin typeface="Trebuchet MS"/>
                <a:cs typeface="Trebuchet MS"/>
              </a:rPr>
              <a:t>V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64235" y="2343988"/>
            <a:ext cx="6316345" cy="1245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235" b="1">
                <a:solidFill>
                  <a:srgbClr val="FF0000"/>
                </a:solidFill>
                <a:latin typeface="Trebuchet MS"/>
                <a:cs typeface="Trebuchet MS"/>
              </a:rPr>
              <a:t>CRZ</a:t>
            </a:r>
            <a:r>
              <a:rPr dirty="0" sz="2000" spc="-18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130" b="1">
                <a:solidFill>
                  <a:srgbClr val="FF0000"/>
                </a:solidFill>
                <a:latin typeface="Trebuchet MS"/>
                <a:cs typeface="Trebuchet MS"/>
              </a:rPr>
              <a:t>STATUS</a:t>
            </a:r>
            <a:endParaRPr sz="2000">
              <a:latin typeface="Trebuchet MS"/>
              <a:cs typeface="Trebuchet MS"/>
            </a:endParaRPr>
          </a:p>
          <a:p>
            <a:pPr marL="757555" indent="-287655">
              <a:lnSpc>
                <a:spcPct val="100000"/>
              </a:lnSpc>
              <a:spcBef>
                <a:spcPts val="1375"/>
              </a:spcBef>
              <a:buFont typeface="Arial MT"/>
              <a:buChar char="•"/>
              <a:tabLst>
                <a:tab pos="757555" algn="l"/>
              </a:tabLst>
            </a:pPr>
            <a:r>
              <a:rPr dirty="0" sz="1600" spc="185" b="1">
                <a:latin typeface="Trebuchet MS"/>
                <a:cs typeface="Trebuchet MS"/>
              </a:rPr>
              <a:t>CRZ</a:t>
            </a:r>
            <a:r>
              <a:rPr dirty="0" sz="1600" spc="-30" b="1">
                <a:latin typeface="Trebuchet MS"/>
                <a:cs typeface="Trebuchet MS"/>
              </a:rPr>
              <a:t> </a:t>
            </a:r>
            <a:r>
              <a:rPr dirty="0" sz="1600" spc="175" b="1">
                <a:latin typeface="Trebuchet MS"/>
                <a:cs typeface="Trebuchet MS"/>
              </a:rPr>
              <a:t>DEMARCATION</a:t>
            </a:r>
            <a:r>
              <a:rPr dirty="0" sz="1600" spc="-45" b="1">
                <a:latin typeface="Trebuchet MS"/>
                <a:cs typeface="Trebuchet MS"/>
              </a:rPr>
              <a:t> </a:t>
            </a:r>
            <a:r>
              <a:rPr dirty="0" sz="1600" spc="135" b="1">
                <a:latin typeface="Trebuchet MS"/>
                <a:cs typeface="Trebuchet MS"/>
              </a:rPr>
              <a:t>STUDIES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25"/>
              </a:spcBef>
              <a:buFont typeface="Arial MT"/>
              <a:buChar char="•"/>
            </a:pPr>
            <a:endParaRPr sz="1600">
              <a:latin typeface="Trebuchet MS"/>
              <a:cs typeface="Trebuchet MS"/>
            </a:endParaRPr>
          </a:p>
          <a:p>
            <a:pPr marL="757555" indent="-287655">
              <a:lnSpc>
                <a:spcPct val="100000"/>
              </a:lnSpc>
              <a:buFont typeface="Arial MT"/>
              <a:buChar char="•"/>
              <a:tabLst>
                <a:tab pos="757555" algn="l"/>
              </a:tabLst>
            </a:pPr>
            <a:r>
              <a:rPr dirty="0" sz="1600" spc="140" b="1">
                <a:latin typeface="Trebuchet MS"/>
                <a:cs typeface="Trebuchet MS"/>
              </a:rPr>
              <a:t>SUPERIMPOSITION</a:t>
            </a:r>
            <a:r>
              <a:rPr dirty="0" sz="1600" spc="15" b="1">
                <a:latin typeface="Trebuchet MS"/>
                <a:cs typeface="Trebuchet MS"/>
              </a:rPr>
              <a:t> </a:t>
            </a:r>
            <a:r>
              <a:rPr dirty="0" sz="1600" spc="130" b="1">
                <a:latin typeface="Trebuchet MS"/>
                <a:cs typeface="Trebuchet MS"/>
              </a:rPr>
              <a:t>OF</a:t>
            </a:r>
            <a:r>
              <a:rPr dirty="0" sz="1600" spc="-35" b="1">
                <a:latin typeface="Trebuchet MS"/>
                <a:cs typeface="Trebuchet MS"/>
              </a:rPr>
              <a:t> </a:t>
            </a:r>
            <a:r>
              <a:rPr dirty="0" sz="1600" spc="190" b="1">
                <a:latin typeface="Trebuchet MS"/>
                <a:cs typeface="Trebuchet MS"/>
              </a:rPr>
              <a:t>CONCEPT</a:t>
            </a:r>
            <a:r>
              <a:rPr dirty="0" sz="1600" spc="5" b="1">
                <a:latin typeface="Trebuchet MS"/>
                <a:cs typeface="Trebuchet MS"/>
              </a:rPr>
              <a:t> </a:t>
            </a:r>
            <a:r>
              <a:rPr dirty="0" sz="1600" spc="170" b="1">
                <a:latin typeface="Trebuchet MS"/>
                <a:cs typeface="Trebuchet MS"/>
              </a:rPr>
              <a:t>PLAN</a:t>
            </a:r>
            <a:r>
              <a:rPr dirty="0" sz="1600" spc="-40" b="1">
                <a:latin typeface="Trebuchet MS"/>
                <a:cs typeface="Trebuchet MS"/>
              </a:rPr>
              <a:t> </a:t>
            </a:r>
            <a:r>
              <a:rPr dirty="0" sz="1600" spc="260" b="1">
                <a:latin typeface="Trebuchet MS"/>
                <a:cs typeface="Trebuchet MS"/>
              </a:rPr>
              <a:t>ON</a:t>
            </a:r>
            <a:r>
              <a:rPr dirty="0" sz="1600" spc="-15" b="1">
                <a:latin typeface="Trebuchet MS"/>
                <a:cs typeface="Trebuchet MS"/>
              </a:rPr>
              <a:t> </a:t>
            </a:r>
            <a:r>
              <a:rPr dirty="0" sz="1600" spc="185" b="1">
                <a:latin typeface="Trebuchet MS"/>
                <a:cs typeface="Trebuchet MS"/>
              </a:rPr>
              <a:t>CRZ</a:t>
            </a:r>
            <a:r>
              <a:rPr dirty="0" sz="1600" spc="175" b="1">
                <a:latin typeface="Trebuchet MS"/>
                <a:cs typeface="Trebuchet MS"/>
              </a:rPr>
              <a:t> </a:t>
            </a:r>
            <a:r>
              <a:rPr dirty="0" sz="1600" spc="155" b="1">
                <a:latin typeface="Trebuchet MS"/>
                <a:cs typeface="Trebuchet MS"/>
              </a:rPr>
              <a:t>MAP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279140" y="6416446"/>
            <a:ext cx="26663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330" y="81534"/>
            <a:ext cx="138620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14">
                <a:latin typeface="Tahoma"/>
                <a:cs typeface="Tahoma"/>
              </a:rPr>
              <a:t>CRZ</a:t>
            </a:r>
            <a:r>
              <a:rPr dirty="0" spc="-125">
                <a:latin typeface="Tahoma"/>
                <a:cs typeface="Tahoma"/>
              </a:rPr>
              <a:t> </a:t>
            </a:r>
            <a:r>
              <a:rPr dirty="0" spc="-210">
                <a:latin typeface="Tahoma"/>
                <a:cs typeface="Tahoma"/>
              </a:rPr>
              <a:t>STATUS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4720" y="1014729"/>
            <a:ext cx="7860665" cy="3676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79400" marR="5080" indent="-26606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79400" algn="l"/>
              </a:tabLst>
            </a:pPr>
            <a:r>
              <a:rPr dirty="0" sz="1800">
                <a:latin typeface="Verdana"/>
                <a:cs typeface="Verdana"/>
              </a:rPr>
              <a:t>Location</a:t>
            </a:r>
            <a:r>
              <a:rPr dirty="0" sz="1800" spc="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of</a:t>
            </a:r>
            <a:r>
              <a:rPr dirty="0" sz="1800" spc="25">
                <a:latin typeface="Verdana"/>
                <a:cs typeface="Verdana"/>
              </a:rPr>
              <a:t> </a:t>
            </a:r>
            <a:r>
              <a:rPr dirty="0" sz="1800" spc="-35">
                <a:latin typeface="Verdana"/>
                <a:cs typeface="Verdana"/>
              </a:rPr>
              <a:t>the</a:t>
            </a:r>
            <a:r>
              <a:rPr dirty="0" sz="1800" spc="35">
                <a:latin typeface="Verdana"/>
                <a:cs typeface="Verdana"/>
              </a:rPr>
              <a:t> </a:t>
            </a:r>
            <a:r>
              <a:rPr dirty="0" sz="1800" spc="-5">
                <a:latin typeface="Verdana"/>
                <a:cs typeface="Verdana"/>
              </a:rPr>
              <a:t>proposed</a:t>
            </a:r>
            <a:r>
              <a:rPr dirty="0" sz="1800" spc="25">
                <a:latin typeface="Verdana"/>
                <a:cs typeface="Verdana"/>
              </a:rPr>
              <a:t> </a:t>
            </a:r>
            <a:r>
              <a:rPr dirty="0" sz="1800" spc="-70">
                <a:latin typeface="Verdana"/>
                <a:cs typeface="Verdana"/>
              </a:rPr>
              <a:t>terminal</a:t>
            </a:r>
            <a:r>
              <a:rPr dirty="0" sz="1800" spc="45">
                <a:latin typeface="Verdana"/>
                <a:cs typeface="Verdana"/>
              </a:rPr>
              <a:t> </a:t>
            </a:r>
            <a:r>
              <a:rPr dirty="0" sz="1800" spc="-35">
                <a:latin typeface="Verdana"/>
                <a:cs typeface="Verdana"/>
              </a:rPr>
              <a:t>/</a:t>
            </a:r>
            <a:r>
              <a:rPr dirty="0" sz="1800" spc="20">
                <a:latin typeface="Verdana"/>
                <a:cs typeface="Verdana"/>
              </a:rPr>
              <a:t> </a:t>
            </a:r>
            <a:r>
              <a:rPr dirty="0" sz="1800" spc="-105">
                <a:latin typeface="Verdana"/>
                <a:cs typeface="Verdana"/>
              </a:rPr>
              <a:t>jetty</a:t>
            </a:r>
            <a:r>
              <a:rPr dirty="0" sz="1800" spc="25">
                <a:latin typeface="Verdana"/>
                <a:cs typeface="Verdana"/>
              </a:rPr>
              <a:t> </a:t>
            </a:r>
            <a:r>
              <a:rPr dirty="0" sz="1800" spc="-185">
                <a:latin typeface="Verdana"/>
                <a:cs typeface="Verdana"/>
              </a:rPr>
              <a:t>is</a:t>
            </a:r>
            <a:r>
              <a:rPr dirty="0" sz="1800" spc="10">
                <a:latin typeface="Verdana"/>
                <a:cs typeface="Verdana"/>
              </a:rPr>
              <a:t> </a:t>
            </a:r>
            <a:r>
              <a:rPr dirty="0" sz="1800" spc="-85">
                <a:latin typeface="Verdana"/>
                <a:cs typeface="Verdana"/>
              </a:rPr>
              <a:t>in</a:t>
            </a:r>
            <a:r>
              <a:rPr dirty="0" sz="1800" spc="20">
                <a:latin typeface="Verdana"/>
                <a:cs typeface="Verdana"/>
              </a:rPr>
              <a:t> </a:t>
            </a:r>
            <a:r>
              <a:rPr dirty="0" sz="1800" spc="-114">
                <a:latin typeface="Verdana"/>
                <a:cs typeface="Verdana"/>
              </a:rPr>
              <a:t>CRZ</a:t>
            </a:r>
            <a:r>
              <a:rPr dirty="0" sz="1800" spc="25">
                <a:latin typeface="Verdana"/>
                <a:cs typeface="Verdana"/>
              </a:rPr>
              <a:t> </a:t>
            </a:r>
            <a:r>
              <a:rPr dirty="0" sz="1800" spc="-254">
                <a:latin typeface="Verdana"/>
                <a:cs typeface="Verdana"/>
              </a:rPr>
              <a:t>–</a:t>
            </a:r>
            <a:r>
              <a:rPr dirty="0" sz="1800" spc="15">
                <a:latin typeface="Verdana"/>
                <a:cs typeface="Verdana"/>
              </a:rPr>
              <a:t> </a:t>
            </a:r>
            <a:r>
              <a:rPr dirty="0" sz="1800" spc="-360">
                <a:latin typeface="Verdana"/>
                <a:cs typeface="Verdana"/>
              </a:rPr>
              <a:t>I</a:t>
            </a:r>
            <a:r>
              <a:rPr dirty="0" sz="1800" spc="40">
                <a:latin typeface="Verdana"/>
                <a:cs typeface="Verdana"/>
              </a:rPr>
              <a:t> </a:t>
            </a:r>
            <a:r>
              <a:rPr dirty="0" sz="1800" spc="-5">
                <a:latin typeface="Verdana"/>
                <a:cs typeface="Verdana"/>
              </a:rPr>
              <a:t>area,</a:t>
            </a:r>
            <a:r>
              <a:rPr dirty="0" sz="1800" spc="30">
                <a:latin typeface="Verdana"/>
                <a:cs typeface="Verdana"/>
              </a:rPr>
              <a:t> </a:t>
            </a:r>
            <a:r>
              <a:rPr dirty="0" sz="1800" spc="-5">
                <a:latin typeface="Verdana"/>
                <a:cs typeface="Verdana"/>
              </a:rPr>
              <a:t>which</a:t>
            </a:r>
            <a:r>
              <a:rPr dirty="0" sz="1800" spc="10">
                <a:latin typeface="Verdana"/>
                <a:cs typeface="Verdana"/>
              </a:rPr>
              <a:t> </a:t>
            </a:r>
            <a:r>
              <a:rPr dirty="0" sz="1800" spc="-160">
                <a:latin typeface="Verdana"/>
                <a:cs typeface="Verdana"/>
              </a:rPr>
              <a:t>is</a:t>
            </a:r>
            <a:r>
              <a:rPr dirty="0" sz="1800" spc="-140">
                <a:latin typeface="Verdana"/>
                <a:cs typeface="Verdana"/>
              </a:rPr>
              <a:t> </a:t>
            </a:r>
            <a:r>
              <a:rPr dirty="0" sz="1800" spc="-80">
                <a:latin typeface="Verdana"/>
                <a:cs typeface="Verdana"/>
              </a:rPr>
              <a:t>permissible</a:t>
            </a:r>
            <a:r>
              <a:rPr dirty="0" sz="1800" spc="-170">
                <a:latin typeface="Verdana"/>
                <a:cs typeface="Verdana"/>
              </a:rPr>
              <a:t> </a:t>
            </a:r>
            <a:r>
              <a:rPr dirty="0" sz="1800" spc="-40">
                <a:latin typeface="Verdana"/>
                <a:cs typeface="Verdana"/>
              </a:rPr>
              <a:t>activity</a:t>
            </a:r>
            <a:r>
              <a:rPr dirty="0" sz="1800" spc="-155">
                <a:latin typeface="Verdana"/>
                <a:cs typeface="Verdana"/>
              </a:rPr>
              <a:t> </a:t>
            </a:r>
            <a:r>
              <a:rPr dirty="0" sz="1800" spc="-30">
                <a:latin typeface="Verdana"/>
                <a:cs typeface="Verdana"/>
              </a:rPr>
              <a:t>under</a:t>
            </a:r>
            <a:r>
              <a:rPr dirty="0" sz="1800" spc="-150">
                <a:latin typeface="Verdana"/>
                <a:cs typeface="Verdana"/>
              </a:rPr>
              <a:t> </a:t>
            </a:r>
            <a:r>
              <a:rPr dirty="0" sz="1800" spc="-114">
                <a:latin typeface="Verdana"/>
                <a:cs typeface="Verdana"/>
              </a:rPr>
              <a:t>CRZ</a:t>
            </a:r>
            <a:r>
              <a:rPr dirty="0" sz="1800" spc="-265">
                <a:latin typeface="Verdana"/>
                <a:cs typeface="Verdana"/>
              </a:rPr>
              <a:t> </a:t>
            </a:r>
            <a:r>
              <a:rPr dirty="0" sz="1800" spc="-120">
                <a:latin typeface="Verdana"/>
                <a:cs typeface="Verdana"/>
              </a:rPr>
              <a:t>rules</a:t>
            </a:r>
            <a:endParaRPr sz="1800">
              <a:latin typeface="Verdana"/>
              <a:cs typeface="Verdana"/>
            </a:endParaRPr>
          </a:p>
          <a:p>
            <a:pPr marL="278130" indent="-265430">
              <a:lnSpc>
                <a:spcPct val="100000"/>
              </a:lnSpc>
              <a:spcBef>
                <a:spcPts val="1390"/>
              </a:spcBef>
              <a:buFont typeface="Wingdings"/>
              <a:buChar char=""/>
              <a:tabLst>
                <a:tab pos="278130" algn="l"/>
              </a:tabLst>
            </a:pPr>
            <a:r>
              <a:rPr dirty="0" sz="1800" spc="-70">
                <a:latin typeface="Verdana"/>
                <a:cs typeface="Verdana"/>
              </a:rPr>
              <a:t>As</a:t>
            </a:r>
            <a:r>
              <a:rPr dirty="0" sz="1800" spc="-100">
                <a:latin typeface="Verdana"/>
                <a:cs typeface="Verdana"/>
              </a:rPr>
              <a:t> </a:t>
            </a:r>
            <a:r>
              <a:rPr dirty="0" sz="1800" spc="-25">
                <a:latin typeface="Verdana"/>
                <a:cs typeface="Verdana"/>
              </a:rPr>
              <a:t>per</a:t>
            </a:r>
            <a:r>
              <a:rPr dirty="0" sz="1800" spc="-125">
                <a:latin typeface="Verdana"/>
                <a:cs typeface="Verdana"/>
              </a:rPr>
              <a:t> </a:t>
            </a:r>
            <a:r>
              <a:rPr dirty="0" sz="1800" spc="-45">
                <a:latin typeface="Verdana"/>
                <a:cs typeface="Verdana"/>
              </a:rPr>
              <a:t>the</a:t>
            </a:r>
            <a:r>
              <a:rPr dirty="0" sz="1800" spc="-95">
                <a:latin typeface="Verdana"/>
                <a:cs typeface="Verdana"/>
              </a:rPr>
              <a:t> </a:t>
            </a:r>
            <a:r>
              <a:rPr dirty="0" sz="1800" spc="-50">
                <a:latin typeface="Verdana"/>
                <a:cs typeface="Verdana"/>
              </a:rPr>
              <a:t>CZMP,</a:t>
            </a:r>
            <a:r>
              <a:rPr dirty="0" sz="1800" spc="-114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bund</a:t>
            </a:r>
            <a:r>
              <a:rPr dirty="0" sz="1800" spc="-110">
                <a:latin typeface="Verdana"/>
                <a:cs typeface="Verdana"/>
              </a:rPr>
              <a:t> </a:t>
            </a:r>
            <a:r>
              <a:rPr dirty="0" sz="1800" spc="-190">
                <a:latin typeface="Verdana"/>
                <a:cs typeface="Verdana"/>
              </a:rPr>
              <a:t>is</a:t>
            </a:r>
            <a:r>
              <a:rPr dirty="0" sz="1800" spc="-114">
                <a:latin typeface="Verdana"/>
                <a:cs typeface="Verdana"/>
              </a:rPr>
              <a:t> </a:t>
            </a:r>
            <a:r>
              <a:rPr dirty="0" sz="1800" spc="-240">
                <a:latin typeface="Verdana"/>
                <a:cs typeface="Verdana"/>
              </a:rPr>
              <a:t>HTL</a:t>
            </a:r>
            <a:r>
              <a:rPr dirty="0" sz="1800" spc="-140">
                <a:latin typeface="Verdana"/>
                <a:cs typeface="Verdana"/>
              </a:rPr>
              <a:t> </a:t>
            </a:r>
            <a:r>
              <a:rPr dirty="0" sz="1800" spc="-20">
                <a:latin typeface="Verdana"/>
                <a:cs typeface="Verdana"/>
              </a:rPr>
              <a:t>line</a:t>
            </a:r>
            <a:endParaRPr sz="1800">
              <a:latin typeface="Verdana"/>
              <a:cs typeface="Verdana"/>
            </a:endParaRPr>
          </a:p>
          <a:p>
            <a:pPr algn="just" marL="278130" marR="15875" indent="-266065">
              <a:lnSpc>
                <a:spcPts val="2150"/>
              </a:lnSpc>
              <a:spcBef>
                <a:spcPts val="1500"/>
              </a:spcBef>
              <a:buFont typeface="Wingdings"/>
              <a:buChar char=""/>
              <a:tabLst>
                <a:tab pos="278130" algn="l"/>
              </a:tabLst>
            </a:pPr>
            <a:r>
              <a:rPr dirty="0" sz="1800" spc="-60" b="1">
                <a:latin typeface="Tahoma"/>
                <a:cs typeface="Tahoma"/>
              </a:rPr>
              <a:t>Project</a:t>
            </a:r>
            <a:r>
              <a:rPr dirty="0" sz="1800" spc="5" b="1">
                <a:latin typeface="Tahoma"/>
                <a:cs typeface="Tahoma"/>
              </a:rPr>
              <a:t> </a:t>
            </a:r>
            <a:r>
              <a:rPr dirty="0" sz="1800" spc="-25" b="1">
                <a:latin typeface="Tahoma"/>
                <a:cs typeface="Tahoma"/>
              </a:rPr>
              <a:t>engineering</a:t>
            </a:r>
            <a:r>
              <a:rPr dirty="0" sz="1800" spc="5" b="1">
                <a:latin typeface="Tahoma"/>
                <a:cs typeface="Tahoma"/>
              </a:rPr>
              <a:t> </a:t>
            </a:r>
            <a:r>
              <a:rPr dirty="0" sz="1800" spc="-75" b="1">
                <a:latin typeface="Tahoma"/>
                <a:cs typeface="Tahoma"/>
              </a:rPr>
              <a:t>will</a:t>
            </a:r>
            <a:r>
              <a:rPr dirty="0" sz="1800" spc="5" b="1">
                <a:latin typeface="Tahoma"/>
                <a:cs typeface="Tahoma"/>
              </a:rPr>
              <a:t> </a:t>
            </a:r>
            <a:r>
              <a:rPr dirty="0" sz="1800" spc="50" b="1">
                <a:latin typeface="Tahoma"/>
                <a:cs typeface="Tahoma"/>
              </a:rPr>
              <a:t>be</a:t>
            </a:r>
            <a:r>
              <a:rPr dirty="0" sz="1800" spc="-5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such</a:t>
            </a:r>
            <a:r>
              <a:rPr dirty="0" sz="1800" spc="10" b="1">
                <a:latin typeface="Tahoma"/>
                <a:cs typeface="Tahoma"/>
              </a:rPr>
              <a:t> </a:t>
            </a:r>
            <a:r>
              <a:rPr dirty="0" sz="1800" spc="-70" b="1">
                <a:latin typeface="Tahoma"/>
                <a:cs typeface="Tahoma"/>
              </a:rPr>
              <a:t>that,</a:t>
            </a:r>
            <a:r>
              <a:rPr dirty="0" sz="1800" spc="-5" b="1">
                <a:latin typeface="Tahoma"/>
                <a:cs typeface="Tahoma"/>
              </a:rPr>
              <a:t> </a:t>
            </a:r>
            <a:r>
              <a:rPr dirty="0" sz="1800" spc="-30" b="1">
                <a:latin typeface="Tahoma"/>
                <a:cs typeface="Tahoma"/>
              </a:rPr>
              <a:t>there</a:t>
            </a:r>
            <a:r>
              <a:rPr dirty="0" sz="1800" b="1">
                <a:latin typeface="Tahoma"/>
                <a:cs typeface="Tahoma"/>
              </a:rPr>
              <a:t> </a:t>
            </a:r>
            <a:r>
              <a:rPr dirty="0" sz="1800" spc="-75" b="1">
                <a:latin typeface="Tahoma"/>
                <a:cs typeface="Tahoma"/>
              </a:rPr>
              <a:t>will</a:t>
            </a:r>
            <a:r>
              <a:rPr dirty="0" sz="1800" spc="5" b="1">
                <a:latin typeface="Tahoma"/>
                <a:cs typeface="Tahoma"/>
              </a:rPr>
              <a:t> </a:t>
            </a:r>
            <a:r>
              <a:rPr dirty="0" sz="1800" spc="50" b="1">
                <a:latin typeface="Tahoma"/>
                <a:cs typeface="Tahoma"/>
              </a:rPr>
              <a:t>be</a:t>
            </a:r>
            <a:r>
              <a:rPr dirty="0" sz="1800" spc="15" b="1">
                <a:latin typeface="Tahoma"/>
                <a:cs typeface="Tahoma"/>
              </a:rPr>
              <a:t> </a:t>
            </a:r>
            <a:r>
              <a:rPr dirty="0" sz="1800" spc="-20" b="1">
                <a:latin typeface="Tahoma"/>
                <a:cs typeface="Tahoma"/>
              </a:rPr>
              <a:t>least</a:t>
            </a:r>
            <a:r>
              <a:rPr dirty="0" sz="1800" spc="5" b="1">
                <a:latin typeface="Tahoma"/>
                <a:cs typeface="Tahoma"/>
              </a:rPr>
              <a:t> </a:t>
            </a:r>
            <a:r>
              <a:rPr dirty="0" sz="1800" spc="50" b="1">
                <a:latin typeface="Tahoma"/>
                <a:cs typeface="Tahoma"/>
              </a:rPr>
              <a:t>damage</a:t>
            </a:r>
            <a:r>
              <a:rPr dirty="0" sz="1800" spc="5" b="1">
                <a:latin typeface="Tahoma"/>
                <a:cs typeface="Tahoma"/>
              </a:rPr>
              <a:t> </a:t>
            </a:r>
            <a:r>
              <a:rPr dirty="0" sz="1800" spc="-25" b="1">
                <a:latin typeface="Tahoma"/>
                <a:cs typeface="Tahoma"/>
              </a:rPr>
              <a:t>to </a:t>
            </a:r>
            <a:r>
              <a:rPr dirty="0" sz="1800" spc="-80" b="1">
                <a:latin typeface="Tahoma"/>
                <a:cs typeface="Tahoma"/>
              </a:rPr>
              <a:t>the</a:t>
            </a:r>
            <a:r>
              <a:rPr dirty="0" sz="1800" spc="-5" b="1">
                <a:latin typeface="Tahoma"/>
                <a:cs typeface="Tahoma"/>
              </a:rPr>
              <a:t> </a:t>
            </a:r>
            <a:r>
              <a:rPr dirty="0" sz="1800" spc="-40" b="1">
                <a:latin typeface="Tahoma"/>
                <a:cs typeface="Tahoma"/>
              </a:rPr>
              <a:t>mangroves</a:t>
            </a:r>
            <a:r>
              <a:rPr dirty="0" sz="1800" spc="-100" b="1">
                <a:latin typeface="Tahoma"/>
                <a:cs typeface="Tahoma"/>
              </a:rPr>
              <a:t> </a:t>
            </a:r>
            <a:r>
              <a:rPr dirty="0" sz="1800" spc="-20" b="1">
                <a:latin typeface="Tahoma"/>
                <a:cs typeface="Tahoma"/>
              </a:rPr>
              <a:t>area</a:t>
            </a:r>
            <a:endParaRPr sz="1800">
              <a:latin typeface="Tahoma"/>
              <a:cs typeface="Tahoma"/>
            </a:endParaRPr>
          </a:p>
          <a:p>
            <a:pPr algn="just" marL="278130" marR="9525" indent="-266065">
              <a:lnSpc>
                <a:spcPct val="100000"/>
              </a:lnSpc>
              <a:spcBef>
                <a:spcPts val="1030"/>
              </a:spcBef>
              <a:buFont typeface="Wingdings"/>
              <a:buChar char=""/>
              <a:tabLst>
                <a:tab pos="278130" algn="l"/>
              </a:tabLst>
            </a:pPr>
            <a:r>
              <a:rPr dirty="0" sz="1800" spc="-10" b="1">
                <a:latin typeface="Tahoma"/>
                <a:cs typeface="Tahoma"/>
              </a:rPr>
              <a:t>To</a:t>
            </a:r>
            <a:r>
              <a:rPr dirty="0" sz="1800" b="1">
                <a:latin typeface="Tahoma"/>
                <a:cs typeface="Tahoma"/>
              </a:rPr>
              <a:t> </a:t>
            </a:r>
            <a:r>
              <a:rPr dirty="0" sz="1800" spc="-110" b="1">
                <a:latin typeface="Tahoma"/>
                <a:cs typeface="Tahoma"/>
              </a:rPr>
              <a:t>further</a:t>
            </a:r>
            <a:r>
              <a:rPr dirty="0" sz="1800" spc="-5" b="1">
                <a:latin typeface="Tahoma"/>
                <a:cs typeface="Tahoma"/>
              </a:rPr>
              <a:t> </a:t>
            </a:r>
            <a:r>
              <a:rPr dirty="0" sz="1800" spc="-40" b="1">
                <a:latin typeface="Tahoma"/>
                <a:cs typeface="Tahoma"/>
              </a:rPr>
              <a:t>minimize</a:t>
            </a:r>
            <a:r>
              <a:rPr dirty="0" sz="1800" spc="-5" b="1">
                <a:latin typeface="Tahoma"/>
                <a:cs typeface="Tahoma"/>
              </a:rPr>
              <a:t> </a:t>
            </a:r>
            <a:r>
              <a:rPr dirty="0" sz="1800" spc="-20" b="1">
                <a:latin typeface="Tahoma"/>
                <a:cs typeface="Tahoma"/>
              </a:rPr>
              <a:t>disturbance</a:t>
            </a:r>
            <a:r>
              <a:rPr dirty="0" sz="1800" spc="-5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to</a:t>
            </a:r>
            <a:r>
              <a:rPr dirty="0" sz="1800" spc="5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the</a:t>
            </a:r>
            <a:r>
              <a:rPr dirty="0" sz="1800" spc="-15" b="1">
                <a:latin typeface="Tahoma"/>
                <a:cs typeface="Tahoma"/>
              </a:rPr>
              <a:t> </a:t>
            </a:r>
            <a:r>
              <a:rPr dirty="0" sz="1800" spc="-10" b="1">
                <a:latin typeface="Tahoma"/>
                <a:cs typeface="Tahoma"/>
              </a:rPr>
              <a:t>mangroves,</a:t>
            </a:r>
            <a:r>
              <a:rPr dirty="0" sz="1800" b="1">
                <a:latin typeface="Tahoma"/>
                <a:cs typeface="Tahoma"/>
              </a:rPr>
              <a:t> approach</a:t>
            </a:r>
            <a:r>
              <a:rPr dirty="0" sz="1800" spc="-5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to </a:t>
            </a:r>
            <a:r>
              <a:rPr dirty="0" sz="1800" spc="-25" b="1">
                <a:latin typeface="Tahoma"/>
                <a:cs typeface="Tahoma"/>
              </a:rPr>
              <a:t>the </a:t>
            </a:r>
            <a:r>
              <a:rPr dirty="0" sz="1800" b="1">
                <a:latin typeface="Tahoma"/>
                <a:cs typeface="Tahoma"/>
              </a:rPr>
              <a:t>proposed</a:t>
            </a:r>
            <a:r>
              <a:rPr dirty="0" sz="1800" spc="450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facility</a:t>
            </a:r>
            <a:r>
              <a:rPr dirty="0" sz="1800" spc="470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will</a:t>
            </a:r>
            <a:r>
              <a:rPr dirty="0" sz="1800" spc="459" b="1">
                <a:latin typeface="Tahoma"/>
                <a:cs typeface="Tahoma"/>
              </a:rPr>
              <a:t> </a:t>
            </a:r>
            <a:r>
              <a:rPr dirty="0" sz="1800" spc="50" b="1">
                <a:latin typeface="Tahoma"/>
                <a:cs typeface="Tahoma"/>
              </a:rPr>
              <a:t>be</a:t>
            </a:r>
            <a:r>
              <a:rPr dirty="0" sz="1800" spc="455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on</a:t>
            </a:r>
            <a:r>
              <a:rPr dirty="0" sz="1800" spc="459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the</a:t>
            </a:r>
            <a:r>
              <a:rPr dirty="0" sz="1800" spc="455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elevated</a:t>
            </a:r>
            <a:r>
              <a:rPr dirty="0" sz="1800" spc="455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columns</a:t>
            </a:r>
            <a:r>
              <a:rPr dirty="0" sz="1800" spc="465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/</a:t>
            </a:r>
            <a:r>
              <a:rPr dirty="0" sz="1800" spc="465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piles</a:t>
            </a:r>
            <a:r>
              <a:rPr dirty="0" sz="1800" spc="459" b="1">
                <a:latin typeface="Tahoma"/>
                <a:cs typeface="Tahoma"/>
              </a:rPr>
              <a:t> </a:t>
            </a:r>
            <a:r>
              <a:rPr dirty="0" sz="1800" spc="-40" b="1">
                <a:latin typeface="Tahoma"/>
                <a:cs typeface="Tahoma"/>
              </a:rPr>
              <a:t>thus </a:t>
            </a:r>
            <a:r>
              <a:rPr dirty="0" sz="1800" spc="-30" b="1">
                <a:latin typeface="Tahoma"/>
                <a:cs typeface="Tahoma"/>
              </a:rPr>
              <a:t>allowing</a:t>
            </a:r>
            <a:r>
              <a:rPr dirty="0" sz="1800" spc="-75" b="1">
                <a:latin typeface="Tahoma"/>
                <a:cs typeface="Tahoma"/>
              </a:rPr>
              <a:t> </a:t>
            </a:r>
            <a:r>
              <a:rPr dirty="0" sz="1800" spc="-70" b="1">
                <a:latin typeface="Tahoma"/>
                <a:cs typeface="Tahoma"/>
              </a:rPr>
              <a:t>for</a:t>
            </a:r>
            <a:r>
              <a:rPr dirty="0" sz="1800" spc="-65" b="1">
                <a:latin typeface="Tahoma"/>
                <a:cs typeface="Tahoma"/>
              </a:rPr>
              <a:t> </a:t>
            </a:r>
            <a:r>
              <a:rPr dirty="0" sz="1800" spc="-45" b="1">
                <a:latin typeface="Tahoma"/>
                <a:cs typeface="Tahoma"/>
              </a:rPr>
              <a:t>continuous,</a:t>
            </a:r>
            <a:r>
              <a:rPr dirty="0" sz="1800" spc="-70" b="1">
                <a:latin typeface="Tahoma"/>
                <a:cs typeface="Tahoma"/>
              </a:rPr>
              <a:t> </a:t>
            </a:r>
            <a:r>
              <a:rPr dirty="0" sz="1800" spc="-75" b="1">
                <a:latin typeface="Tahoma"/>
                <a:cs typeface="Tahoma"/>
              </a:rPr>
              <a:t>uninterrupted</a:t>
            </a:r>
            <a:r>
              <a:rPr dirty="0" sz="1800" spc="-55" b="1">
                <a:latin typeface="Tahoma"/>
                <a:cs typeface="Tahoma"/>
              </a:rPr>
              <a:t> </a:t>
            </a:r>
            <a:r>
              <a:rPr dirty="0" sz="1800" spc="-25" b="1">
                <a:latin typeface="Tahoma"/>
                <a:cs typeface="Tahoma"/>
              </a:rPr>
              <a:t>availability</a:t>
            </a:r>
            <a:r>
              <a:rPr dirty="0" sz="1800" spc="-60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of</a:t>
            </a:r>
            <a:r>
              <a:rPr dirty="0" sz="1800" spc="-70" b="1">
                <a:latin typeface="Tahoma"/>
                <a:cs typeface="Tahoma"/>
              </a:rPr>
              <a:t> </a:t>
            </a:r>
            <a:r>
              <a:rPr dirty="0" sz="1800" spc="-10" b="1">
                <a:latin typeface="Tahoma"/>
                <a:cs typeface="Tahoma"/>
              </a:rPr>
              <a:t>saline</a:t>
            </a:r>
            <a:r>
              <a:rPr dirty="0" sz="1800" spc="-60" b="1">
                <a:latin typeface="Tahoma"/>
                <a:cs typeface="Tahoma"/>
              </a:rPr>
              <a:t> </a:t>
            </a:r>
            <a:r>
              <a:rPr dirty="0" sz="1800" spc="-40" b="1">
                <a:latin typeface="Tahoma"/>
                <a:cs typeface="Tahoma"/>
              </a:rPr>
              <a:t>water</a:t>
            </a:r>
            <a:r>
              <a:rPr dirty="0" sz="1800" spc="-60" b="1">
                <a:latin typeface="Tahoma"/>
                <a:cs typeface="Tahoma"/>
              </a:rPr>
              <a:t> </a:t>
            </a:r>
            <a:r>
              <a:rPr dirty="0" sz="1800" spc="-25" b="1">
                <a:latin typeface="Tahoma"/>
                <a:cs typeface="Tahoma"/>
              </a:rPr>
              <a:t>for </a:t>
            </a:r>
            <a:r>
              <a:rPr dirty="0" sz="1800" spc="-10" b="1">
                <a:latin typeface="Tahoma"/>
                <a:cs typeface="Tahoma"/>
              </a:rPr>
              <a:t>mangroves</a:t>
            </a:r>
            <a:endParaRPr sz="1800">
              <a:latin typeface="Tahoma"/>
              <a:cs typeface="Tahoma"/>
            </a:endParaRPr>
          </a:p>
          <a:p>
            <a:pPr algn="just" marL="278130" marR="12065" indent="-266065">
              <a:lnSpc>
                <a:spcPts val="2100"/>
              </a:lnSpc>
              <a:spcBef>
                <a:spcPts val="1265"/>
              </a:spcBef>
              <a:buFont typeface="Wingdings"/>
              <a:buChar char=""/>
              <a:tabLst>
                <a:tab pos="278130" algn="l"/>
              </a:tabLst>
            </a:pPr>
            <a:r>
              <a:rPr dirty="0" sz="1800" spc="-20" b="1">
                <a:latin typeface="Tahoma"/>
                <a:cs typeface="Tahoma"/>
              </a:rPr>
              <a:t>CRZ</a:t>
            </a:r>
            <a:r>
              <a:rPr dirty="0" sz="1800" spc="-75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demarcation</a:t>
            </a:r>
            <a:r>
              <a:rPr dirty="0" sz="1800" spc="-40" b="1">
                <a:latin typeface="Tahoma"/>
                <a:cs typeface="Tahoma"/>
              </a:rPr>
              <a:t> </a:t>
            </a:r>
            <a:r>
              <a:rPr dirty="0" sz="1800" spc="-65" b="1">
                <a:latin typeface="Tahoma"/>
                <a:cs typeface="Tahoma"/>
              </a:rPr>
              <a:t>studies</a:t>
            </a:r>
            <a:r>
              <a:rPr dirty="0" sz="1800" spc="-30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carried</a:t>
            </a:r>
            <a:r>
              <a:rPr dirty="0" sz="1800" spc="-40" b="1">
                <a:latin typeface="Tahoma"/>
                <a:cs typeface="Tahoma"/>
              </a:rPr>
              <a:t> </a:t>
            </a:r>
            <a:r>
              <a:rPr dirty="0" sz="1800" spc="-30" b="1">
                <a:latin typeface="Tahoma"/>
                <a:cs typeface="Tahoma"/>
              </a:rPr>
              <a:t>out</a:t>
            </a:r>
            <a:r>
              <a:rPr dirty="0" sz="1800" spc="-45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by</a:t>
            </a:r>
            <a:r>
              <a:rPr dirty="0" sz="1800" spc="-35" b="1">
                <a:latin typeface="Tahoma"/>
                <a:cs typeface="Tahoma"/>
              </a:rPr>
              <a:t> </a:t>
            </a:r>
            <a:r>
              <a:rPr dirty="0" sz="1800" spc="-150" b="1">
                <a:latin typeface="Tahoma"/>
                <a:cs typeface="Tahoma"/>
              </a:rPr>
              <a:t>Institute</a:t>
            </a:r>
            <a:r>
              <a:rPr dirty="0" sz="1800" spc="20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of</a:t>
            </a:r>
            <a:r>
              <a:rPr dirty="0" sz="1800" spc="-35" b="1">
                <a:latin typeface="Tahoma"/>
                <a:cs typeface="Tahoma"/>
              </a:rPr>
              <a:t> Remote</a:t>
            </a:r>
            <a:r>
              <a:rPr dirty="0" sz="1800" spc="-30" b="1">
                <a:latin typeface="Tahoma"/>
                <a:cs typeface="Tahoma"/>
              </a:rPr>
              <a:t> </a:t>
            </a:r>
            <a:r>
              <a:rPr dirty="0" sz="1800" spc="-35" b="1">
                <a:latin typeface="Tahoma"/>
                <a:cs typeface="Tahoma"/>
              </a:rPr>
              <a:t>Sensing, </a:t>
            </a:r>
            <a:r>
              <a:rPr dirty="0" sz="1800" b="1">
                <a:latin typeface="Tahoma"/>
                <a:cs typeface="Tahoma"/>
              </a:rPr>
              <a:t>Anna</a:t>
            </a:r>
            <a:r>
              <a:rPr dirty="0" sz="1800" spc="-45" b="1">
                <a:latin typeface="Tahoma"/>
                <a:cs typeface="Tahoma"/>
              </a:rPr>
              <a:t> </a:t>
            </a:r>
            <a:r>
              <a:rPr dirty="0" sz="1800" spc="-105" b="1">
                <a:latin typeface="Tahoma"/>
                <a:cs typeface="Tahoma"/>
              </a:rPr>
              <a:t>University,</a:t>
            </a:r>
            <a:r>
              <a:rPr dirty="0" sz="1800" spc="-5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Chennai,</a:t>
            </a:r>
            <a:r>
              <a:rPr dirty="0" sz="1800" spc="-70" b="1">
                <a:latin typeface="Tahoma"/>
                <a:cs typeface="Tahoma"/>
              </a:rPr>
              <a:t> </a:t>
            </a:r>
            <a:r>
              <a:rPr dirty="0" sz="1800" spc="-50" b="1">
                <a:latin typeface="Tahoma"/>
                <a:cs typeface="Tahoma"/>
              </a:rPr>
              <a:t>which</a:t>
            </a:r>
            <a:r>
              <a:rPr dirty="0" sz="1800" spc="-40" b="1">
                <a:latin typeface="Tahoma"/>
                <a:cs typeface="Tahoma"/>
              </a:rPr>
              <a:t> </a:t>
            </a:r>
            <a:r>
              <a:rPr dirty="0" sz="1800" spc="-130" b="1">
                <a:latin typeface="Tahoma"/>
                <a:cs typeface="Tahoma"/>
              </a:rPr>
              <a:t>is</a:t>
            </a:r>
            <a:r>
              <a:rPr dirty="0" sz="1800" spc="-15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an</a:t>
            </a:r>
            <a:r>
              <a:rPr dirty="0" sz="1800" spc="-35" b="1">
                <a:latin typeface="Tahoma"/>
                <a:cs typeface="Tahoma"/>
              </a:rPr>
              <a:t> </a:t>
            </a:r>
            <a:r>
              <a:rPr dirty="0" sz="1800" spc="-80" b="1">
                <a:latin typeface="Tahoma"/>
                <a:cs typeface="Tahoma"/>
              </a:rPr>
              <a:t>MoEF</a:t>
            </a:r>
            <a:r>
              <a:rPr dirty="0" sz="1800" spc="-5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approved</a:t>
            </a:r>
            <a:r>
              <a:rPr dirty="0" sz="1800" spc="-65" b="1">
                <a:latin typeface="Tahoma"/>
                <a:cs typeface="Tahoma"/>
              </a:rPr>
              <a:t> </a:t>
            </a:r>
            <a:r>
              <a:rPr dirty="0" sz="1800" spc="-10" b="1">
                <a:latin typeface="Tahoma"/>
                <a:cs typeface="Tahoma"/>
              </a:rPr>
              <a:t>agency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974339" y="6340551"/>
            <a:ext cx="26663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8807577" y="6503314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66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330" y="81534"/>
            <a:ext cx="316928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10">
                <a:latin typeface="Tahoma"/>
                <a:cs typeface="Tahoma"/>
              </a:rPr>
              <a:t>CRZ</a:t>
            </a:r>
            <a:r>
              <a:rPr dirty="0" spc="-5">
                <a:latin typeface="Tahoma"/>
                <a:cs typeface="Tahoma"/>
              </a:rPr>
              <a:t> </a:t>
            </a:r>
            <a:r>
              <a:rPr dirty="0" spc="-200">
                <a:latin typeface="Tahoma"/>
                <a:cs typeface="Tahoma"/>
              </a:rPr>
              <a:t>STATUS-</a:t>
            </a:r>
            <a:r>
              <a:rPr dirty="0" spc="-145">
                <a:latin typeface="Tahoma"/>
                <a:cs typeface="Tahoma"/>
              </a:rPr>
              <a:t> </a:t>
            </a:r>
            <a:r>
              <a:rPr dirty="0" spc="-10">
                <a:latin typeface="Tahoma"/>
                <a:cs typeface="Tahoma"/>
              </a:rPr>
              <a:t>Demarcation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273555" y="6125362"/>
            <a:ext cx="6658609" cy="588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1600" spc="-19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HTL,</a:t>
            </a:r>
            <a:r>
              <a:rPr dirty="0" u="heavy" sz="1600" spc="-3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1600" spc="-25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LTL</a:t>
            </a:r>
            <a:r>
              <a:rPr dirty="0" u="heavy" sz="1600" spc="-1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160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And</a:t>
            </a:r>
            <a:r>
              <a:rPr dirty="0" u="heavy" sz="1600" spc="-1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1600" spc="-10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CRZ</a:t>
            </a:r>
            <a:r>
              <a:rPr dirty="0" u="heavy" sz="1600" spc="-25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1600" spc="-6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Boundaries</a:t>
            </a:r>
            <a:r>
              <a:rPr dirty="0" u="heavy" sz="1600" spc="-4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160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Are</a:t>
            </a:r>
            <a:r>
              <a:rPr dirty="0" u="heavy" sz="1600" spc="-3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160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Demarcated</a:t>
            </a:r>
            <a:r>
              <a:rPr dirty="0" u="heavy" sz="1600" spc="-25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1600" spc="-204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In</a:t>
            </a:r>
            <a:r>
              <a:rPr dirty="0" u="heavy" sz="1600" spc="5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1600" spc="-155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1:4000</a:t>
            </a:r>
            <a:r>
              <a:rPr dirty="0" u="heavy" sz="1600" spc="15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160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Scale</a:t>
            </a:r>
            <a:r>
              <a:rPr dirty="0" u="heavy" sz="1600" spc="225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1600" spc="-1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Maps.</a:t>
            </a:r>
            <a:endParaRPr sz="1600">
              <a:latin typeface="Tahoma"/>
              <a:cs typeface="Tahoma"/>
            </a:endParaRPr>
          </a:p>
          <a:p>
            <a:pPr marL="1637030">
              <a:lnSpc>
                <a:spcPct val="100000"/>
              </a:lnSpc>
              <a:spcBef>
                <a:spcPts val="1075"/>
              </a:spcBef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123" y="530351"/>
            <a:ext cx="7620000" cy="53340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8807577" y="6503314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67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235" y="1986787"/>
            <a:ext cx="245872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none" sz="2800" spc="320">
                <a:solidFill>
                  <a:srgbClr val="FF0000"/>
                </a:solidFill>
                <a:latin typeface="Trebuchet MS"/>
                <a:cs typeface="Trebuchet MS"/>
              </a:rPr>
              <a:t>SECTION</a:t>
            </a:r>
            <a:r>
              <a:rPr dirty="0" u="none" sz="2800" spc="-85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u="none" sz="2800" spc="365">
                <a:solidFill>
                  <a:srgbClr val="FF0000"/>
                </a:solidFill>
                <a:latin typeface="Trebuchet MS"/>
                <a:cs typeface="Trebuchet MS"/>
              </a:rPr>
              <a:t>–</a:t>
            </a:r>
            <a:r>
              <a:rPr dirty="0" u="none" sz="2800" spc="-16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u="none" sz="2800" spc="190">
                <a:solidFill>
                  <a:srgbClr val="FF0000"/>
                </a:solidFill>
                <a:latin typeface="Trebuchet MS"/>
                <a:cs typeface="Trebuchet MS"/>
              </a:rPr>
              <a:t>VI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83235" y="2847594"/>
            <a:ext cx="5765165" cy="22415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170" b="1">
                <a:solidFill>
                  <a:srgbClr val="FF0000"/>
                </a:solidFill>
                <a:latin typeface="Trebuchet MS"/>
                <a:cs typeface="Trebuchet MS"/>
              </a:rPr>
              <a:t>UTILITY</a:t>
            </a:r>
            <a:r>
              <a:rPr dirty="0" sz="2000" spc="-8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190" b="1">
                <a:solidFill>
                  <a:srgbClr val="FF0000"/>
                </a:solidFill>
                <a:latin typeface="Trebuchet MS"/>
                <a:cs typeface="Trebuchet MS"/>
              </a:rPr>
              <a:t>REQUIREMENTS</a:t>
            </a:r>
            <a:r>
              <a:rPr dirty="0" sz="2000" spc="-5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160" b="1">
                <a:solidFill>
                  <a:srgbClr val="FF0000"/>
                </a:solidFill>
                <a:latin typeface="Trebuchet MS"/>
                <a:cs typeface="Trebuchet MS"/>
              </a:rPr>
              <a:t>FOR</a:t>
            </a:r>
            <a:r>
              <a:rPr dirty="0" sz="2000" spc="-33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204" b="1">
                <a:solidFill>
                  <a:srgbClr val="FF0000"/>
                </a:solidFill>
                <a:latin typeface="Trebuchet MS"/>
                <a:cs typeface="Trebuchet MS"/>
              </a:rPr>
              <a:t>THE</a:t>
            </a:r>
            <a:r>
              <a:rPr dirty="0" sz="2000" spc="-19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105" b="1">
                <a:solidFill>
                  <a:srgbClr val="FF0000"/>
                </a:solidFill>
                <a:latin typeface="Trebuchet MS"/>
                <a:cs typeface="Trebuchet MS"/>
              </a:rPr>
              <a:t>PROJECT</a:t>
            </a:r>
            <a:endParaRPr sz="2000">
              <a:latin typeface="Trebuchet MS"/>
              <a:cs typeface="Trebuchet MS"/>
            </a:endParaRPr>
          </a:p>
          <a:p>
            <a:pPr marL="812165" indent="-342265">
              <a:lnSpc>
                <a:spcPct val="100000"/>
              </a:lnSpc>
              <a:spcBef>
                <a:spcPts val="1415"/>
              </a:spcBef>
              <a:buFont typeface="Arial MT"/>
              <a:buChar char="•"/>
              <a:tabLst>
                <a:tab pos="812165" algn="l"/>
              </a:tabLst>
            </a:pPr>
            <a:r>
              <a:rPr dirty="0" sz="1600" spc="125" b="1">
                <a:latin typeface="Trebuchet MS"/>
                <a:cs typeface="Trebuchet MS"/>
              </a:rPr>
              <a:t>WATER</a:t>
            </a:r>
            <a:r>
              <a:rPr dirty="0" sz="1600" spc="-175" b="1">
                <a:latin typeface="Trebuchet MS"/>
                <a:cs typeface="Trebuchet MS"/>
              </a:rPr>
              <a:t> </a:t>
            </a:r>
            <a:r>
              <a:rPr dirty="0" sz="1600" spc="245" b="1">
                <a:latin typeface="Trebuchet MS"/>
                <a:cs typeface="Trebuchet MS"/>
              </a:rPr>
              <a:t>AND</a:t>
            </a:r>
            <a:r>
              <a:rPr dirty="0" sz="1600" spc="-229" b="1">
                <a:latin typeface="Trebuchet MS"/>
                <a:cs typeface="Trebuchet MS"/>
              </a:rPr>
              <a:t> </a:t>
            </a:r>
            <a:r>
              <a:rPr dirty="0" sz="1600" spc="150" b="1">
                <a:latin typeface="Trebuchet MS"/>
                <a:cs typeface="Trebuchet MS"/>
              </a:rPr>
              <a:t>WASTEWATER</a:t>
            </a:r>
            <a:r>
              <a:rPr dirty="0" sz="1600" spc="114" b="1">
                <a:latin typeface="Trebuchet MS"/>
                <a:cs typeface="Trebuchet MS"/>
              </a:rPr>
              <a:t> </a:t>
            </a:r>
            <a:r>
              <a:rPr dirty="0" sz="1600" spc="155" b="1">
                <a:latin typeface="Trebuchet MS"/>
                <a:cs typeface="Trebuchet MS"/>
              </a:rPr>
              <a:t>SCENARIO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25"/>
              </a:spcBef>
              <a:buFont typeface="Arial MT"/>
              <a:buChar char="•"/>
            </a:pPr>
            <a:endParaRPr sz="1600">
              <a:latin typeface="Trebuchet MS"/>
              <a:cs typeface="Trebuchet MS"/>
            </a:endParaRPr>
          </a:p>
          <a:p>
            <a:pPr marL="757555" indent="-287655">
              <a:lnSpc>
                <a:spcPct val="100000"/>
              </a:lnSpc>
              <a:buFont typeface="Arial MT"/>
              <a:buChar char="•"/>
              <a:tabLst>
                <a:tab pos="757555" algn="l"/>
              </a:tabLst>
            </a:pPr>
            <a:r>
              <a:rPr dirty="0" sz="1600" spc="140" b="1">
                <a:latin typeface="Trebuchet MS"/>
                <a:cs typeface="Trebuchet MS"/>
              </a:rPr>
              <a:t>ENERGY</a:t>
            </a:r>
            <a:r>
              <a:rPr dirty="0" sz="1600" spc="-10" b="1">
                <a:latin typeface="Trebuchet MS"/>
                <a:cs typeface="Trebuchet MS"/>
              </a:rPr>
              <a:t> </a:t>
            </a:r>
            <a:r>
              <a:rPr dirty="0" sz="1600" spc="130" b="1">
                <a:latin typeface="Trebuchet MS"/>
                <a:cs typeface="Trebuchet MS"/>
              </a:rPr>
              <a:t>REQUIREMENT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25"/>
              </a:spcBef>
              <a:buFont typeface="Arial MT"/>
              <a:buChar char="•"/>
            </a:pPr>
            <a:endParaRPr sz="1600">
              <a:latin typeface="Trebuchet MS"/>
              <a:cs typeface="Trebuchet MS"/>
            </a:endParaRPr>
          </a:p>
          <a:p>
            <a:pPr marL="757555" indent="-287655">
              <a:lnSpc>
                <a:spcPct val="100000"/>
              </a:lnSpc>
              <a:buFont typeface="Arial MT"/>
              <a:buChar char="•"/>
              <a:tabLst>
                <a:tab pos="757555" algn="l"/>
              </a:tabLst>
            </a:pPr>
            <a:r>
              <a:rPr dirty="0" sz="1600" spc="65" b="1">
                <a:latin typeface="Trebuchet MS"/>
                <a:cs typeface="Trebuchet MS"/>
              </a:rPr>
              <a:t>FIRE</a:t>
            </a:r>
            <a:r>
              <a:rPr dirty="0" sz="1600" spc="-40" b="1">
                <a:latin typeface="Trebuchet MS"/>
                <a:cs typeface="Trebuchet MS"/>
              </a:rPr>
              <a:t> </a:t>
            </a:r>
            <a:r>
              <a:rPr dirty="0" sz="1600" spc="145" b="1">
                <a:latin typeface="Trebuchet MS"/>
                <a:cs typeface="Trebuchet MS"/>
              </a:rPr>
              <a:t>FIGHTING</a:t>
            </a:r>
            <a:r>
              <a:rPr dirty="0" sz="1600" spc="-150" b="1">
                <a:latin typeface="Trebuchet MS"/>
                <a:cs typeface="Trebuchet MS"/>
              </a:rPr>
              <a:t> </a:t>
            </a:r>
            <a:r>
              <a:rPr dirty="0" sz="1600" spc="245" b="1">
                <a:latin typeface="Trebuchet MS"/>
                <a:cs typeface="Trebuchet MS"/>
              </a:rPr>
              <a:t>AND</a:t>
            </a:r>
            <a:r>
              <a:rPr dirty="0" sz="1600" spc="-30" b="1">
                <a:latin typeface="Trebuchet MS"/>
                <a:cs typeface="Trebuchet MS"/>
              </a:rPr>
              <a:t> </a:t>
            </a:r>
            <a:r>
              <a:rPr dirty="0" sz="1600" spc="75" b="1">
                <a:latin typeface="Trebuchet MS"/>
                <a:cs typeface="Trebuchet MS"/>
              </a:rPr>
              <a:t>FIRE</a:t>
            </a:r>
            <a:r>
              <a:rPr dirty="0" sz="1600" spc="-30" b="1">
                <a:latin typeface="Trebuchet MS"/>
                <a:cs typeface="Trebuchet MS"/>
              </a:rPr>
              <a:t> </a:t>
            </a:r>
            <a:r>
              <a:rPr dirty="0" sz="1600" spc="150" b="1">
                <a:latin typeface="Trebuchet MS"/>
                <a:cs typeface="Trebuchet MS"/>
              </a:rPr>
              <a:t>PROTECTION</a:t>
            </a:r>
            <a:r>
              <a:rPr dirty="0" sz="1600" spc="215" b="1">
                <a:latin typeface="Trebuchet MS"/>
                <a:cs typeface="Trebuchet MS"/>
              </a:rPr>
              <a:t> </a:t>
            </a:r>
            <a:r>
              <a:rPr dirty="0" sz="1600" spc="114" b="1">
                <a:latin typeface="Trebuchet MS"/>
                <a:cs typeface="Trebuchet MS"/>
              </a:rPr>
              <a:t>SYSTEM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Font typeface="Arial MT"/>
              <a:buChar char="•"/>
            </a:pPr>
            <a:endParaRPr sz="1600">
              <a:latin typeface="Trebuchet MS"/>
              <a:cs typeface="Trebuchet MS"/>
            </a:endParaRPr>
          </a:p>
          <a:p>
            <a:pPr marL="757555" indent="-287655">
              <a:lnSpc>
                <a:spcPct val="100000"/>
              </a:lnSpc>
              <a:buFont typeface="Arial MT"/>
              <a:buChar char="•"/>
              <a:tabLst>
                <a:tab pos="757555" algn="l"/>
              </a:tabLst>
            </a:pPr>
            <a:r>
              <a:rPr dirty="0" sz="1600" spc="150" b="1">
                <a:latin typeface="Trebuchet MS"/>
                <a:cs typeface="Trebuchet MS"/>
              </a:rPr>
              <a:t>SOLID</a:t>
            </a:r>
            <a:r>
              <a:rPr dirty="0" sz="1600" spc="-210" b="1">
                <a:latin typeface="Trebuchet MS"/>
                <a:cs typeface="Trebuchet MS"/>
              </a:rPr>
              <a:t> </a:t>
            </a:r>
            <a:r>
              <a:rPr dirty="0" sz="1600" spc="175" b="1">
                <a:latin typeface="Trebuchet MS"/>
                <a:cs typeface="Trebuchet MS"/>
              </a:rPr>
              <a:t>WASTE</a:t>
            </a:r>
            <a:r>
              <a:rPr dirty="0" sz="1600" spc="25" b="1">
                <a:latin typeface="Trebuchet MS"/>
                <a:cs typeface="Trebuchet MS"/>
              </a:rPr>
              <a:t> </a:t>
            </a:r>
            <a:r>
              <a:rPr dirty="0" sz="1600" spc="170" b="1">
                <a:latin typeface="Trebuchet MS"/>
                <a:cs typeface="Trebuchet MS"/>
              </a:rPr>
              <a:t>MANAGEMENT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974339" y="6340551"/>
            <a:ext cx="26663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9314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dirty="0" spc="-220">
                <a:latin typeface="Tahoma"/>
                <a:cs typeface="Tahoma"/>
              </a:rPr>
              <a:t>WATER</a:t>
            </a:r>
            <a:r>
              <a:rPr dirty="0" spc="-40">
                <a:latin typeface="Tahoma"/>
                <a:cs typeface="Tahoma"/>
              </a:rPr>
              <a:t> </a:t>
            </a:r>
            <a:r>
              <a:rPr dirty="0" spc="-190">
                <a:latin typeface="Tahoma"/>
                <a:cs typeface="Tahoma"/>
              </a:rPr>
              <a:t>REQUIREMENT</a:t>
            </a:r>
            <a:r>
              <a:rPr dirty="0" spc="-7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AND</a:t>
            </a:r>
            <a:r>
              <a:rPr dirty="0" spc="-40">
                <a:latin typeface="Tahoma"/>
                <a:cs typeface="Tahoma"/>
              </a:rPr>
              <a:t> </a:t>
            </a:r>
            <a:r>
              <a:rPr dirty="0" spc="-210">
                <a:latin typeface="Tahoma"/>
                <a:cs typeface="Tahoma"/>
              </a:rPr>
              <a:t>SUPPLY</a:t>
            </a:r>
            <a:r>
              <a:rPr dirty="0" spc="-240">
                <a:latin typeface="Tahoma"/>
                <a:cs typeface="Tahoma"/>
              </a:rPr>
              <a:t> </a:t>
            </a:r>
            <a:r>
              <a:rPr dirty="0" spc="-70">
                <a:latin typeface="Tahoma"/>
                <a:cs typeface="Tahoma"/>
              </a:rPr>
              <a:t>(SOURCE)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206500" y="1358900"/>
          <a:ext cx="5938520" cy="1365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1800"/>
                <a:gridCol w="2877185"/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95"/>
                        </a:lnSpc>
                      </a:pPr>
                      <a:r>
                        <a:rPr dirty="0" sz="1600" spc="-10" b="1">
                          <a:latin typeface="Tahoma"/>
                          <a:cs typeface="Tahoma"/>
                        </a:rPr>
                        <a:t>Quantity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5455">
                <a:tc>
                  <a:txBody>
                    <a:bodyPr/>
                    <a:lstStyle/>
                    <a:p>
                      <a:pPr marL="85090">
                        <a:lnSpc>
                          <a:spcPts val="1895"/>
                        </a:lnSpc>
                      </a:pPr>
                      <a:r>
                        <a:rPr dirty="0" sz="1600" spc="-100" b="1">
                          <a:latin typeface="Tahoma"/>
                          <a:cs typeface="Tahoma"/>
                        </a:rPr>
                        <a:t>Water</a:t>
                      </a:r>
                      <a:r>
                        <a:rPr dirty="0" sz="1600" spc="-9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20" b="1">
                          <a:latin typeface="Tahoma"/>
                          <a:cs typeface="Tahoma"/>
                        </a:rPr>
                        <a:t>uses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2130"/>
                        </a:lnSpc>
                      </a:pPr>
                      <a:r>
                        <a:rPr dirty="0" sz="1800" spc="-170">
                          <a:latin typeface="Verdana"/>
                          <a:cs typeface="Verdana"/>
                        </a:rPr>
                        <a:t>50</a:t>
                      </a:r>
                      <a:r>
                        <a:rPr dirty="0" sz="1800" spc="-229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10">
                          <a:latin typeface="Verdana"/>
                          <a:cs typeface="Verdana"/>
                        </a:rPr>
                        <a:t>m</a:t>
                      </a:r>
                      <a:r>
                        <a:rPr dirty="0" baseline="20833" sz="1800" spc="-15">
                          <a:latin typeface="Verdana"/>
                          <a:cs typeface="Verdana"/>
                        </a:rPr>
                        <a:t>3</a:t>
                      </a:r>
                      <a:r>
                        <a:rPr dirty="0" sz="1800" spc="-10">
                          <a:latin typeface="Verdana"/>
                          <a:cs typeface="Verdana"/>
                        </a:rPr>
                        <a:t>/day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795">
                <a:tc>
                  <a:txBody>
                    <a:bodyPr/>
                    <a:lstStyle/>
                    <a:p>
                      <a:pPr marL="85090">
                        <a:lnSpc>
                          <a:spcPts val="1895"/>
                        </a:lnSpc>
                      </a:pPr>
                      <a:r>
                        <a:rPr dirty="0" sz="1600" spc="-95" b="1">
                          <a:latin typeface="Tahoma"/>
                          <a:cs typeface="Tahoma"/>
                        </a:rPr>
                        <a:t>Water</a:t>
                      </a:r>
                      <a:r>
                        <a:rPr dirty="0" sz="1600" spc="-2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45" b="1">
                          <a:latin typeface="Tahoma"/>
                          <a:cs typeface="Tahoma"/>
                        </a:rPr>
                        <a:t>supply</a:t>
                      </a:r>
                      <a:r>
                        <a:rPr dirty="0" sz="1600" spc="-6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10" b="1">
                          <a:latin typeface="Tahoma"/>
                          <a:cs typeface="Tahoma"/>
                        </a:rPr>
                        <a:t>(source)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885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CIDCO/MIDC/MJP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974339" y="6375298"/>
            <a:ext cx="266636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808466" y="6541414"/>
            <a:ext cx="18097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5" b="1">
                <a:latin typeface="Calibri"/>
                <a:cs typeface="Calibri"/>
              </a:rPr>
              <a:t>69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3217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dirty="0"/>
              <a:t>STUDIES</a:t>
            </a:r>
            <a:r>
              <a:rPr dirty="0" spc="-55"/>
              <a:t> </a:t>
            </a:r>
            <a:r>
              <a:rPr dirty="0"/>
              <a:t>/REPORTS</a:t>
            </a:r>
            <a:r>
              <a:rPr dirty="0" spc="-35"/>
              <a:t> </a:t>
            </a:r>
            <a:r>
              <a:rPr dirty="0" spc="-10"/>
              <a:t>CARRIED</a:t>
            </a:r>
            <a:r>
              <a:rPr dirty="0" spc="-150"/>
              <a:t> </a:t>
            </a:r>
            <a:r>
              <a:rPr dirty="0" spc="-25"/>
              <a:t>OUT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30225" y="726186"/>
            <a:ext cx="4004945" cy="665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76555" indent="-36258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76555" algn="l"/>
              </a:tabLst>
            </a:pPr>
            <a:r>
              <a:rPr dirty="0" sz="1600" spc="-40" b="1">
                <a:latin typeface="Tahoma"/>
                <a:cs typeface="Tahoma"/>
              </a:rPr>
              <a:t>Market</a:t>
            </a:r>
            <a:r>
              <a:rPr dirty="0" sz="1600" spc="-80" b="1">
                <a:latin typeface="Tahoma"/>
                <a:cs typeface="Tahoma"/>
              </a:rPr>
              <a:t> </a:t>
            </a:r>
            <a:r>
              <a:rPr dirty="0" sz="1600" spc="-30" b="1">
                <a:latin typeface="Tahoma"/>
                <a:cs typeface="Tahoma"/>
              </a:rPr>
              <a:t>Research</a:t>
            </a:r>
            <a:r>
              <a:rPr dirty="0" sz="1600" spc="-80" b="1">
                <a:latin typeface="Tahoma"/>
                <a:cs typeface="Tahoma"/>
              </a:rPr>
              <a:t> </a:t>
            </a:r>
            <a:r>
              <a:rPr dirty="0" sz="1600" spc="-180" b="1">
                <a:latin typeface="Tahoma"/>
                <a:cs typeface="Tahoma"/>
              </a:rPr>
              <a:t>&amp;</a:t>
            </a:r>
            <a:r>
              <a:rPr dirty="0" sz="1600" spc="-30" b="1">
                <a:latin typeface="Tahoma"/>
                <a:cs typeface="Tahoma"/>
              </a:rPr>
              <a:t> </a:t>
            </a:r>
            <a:r>
              <a:rPr dirty="0" sz="1600" b="1">
                <a:latin typeface="Tahoma"/>
                <a:cs typeface="Tahoma"/>
              </a:rPr>
              <a:t>Demand</a:t>
            </a:r>
            <a:r>
              <a:rPr dirty="0" sz="1600" spc="-45" b="1">
                <a:latin typeface="Tahoma"/>
                <a:cs typeface="Tahoma"/>
              </a:rPr>
              <a:t> </a:t>
            </a:r>
            <a:r>
              <a:rPr dirty="0" sz="1600" spc="-25" b="1">
                <a:latin typeface="Tahoma"/>
                <a:cs typeface="Tahoma"/>
              </a:rPr>
              <a:t>Analysis</a:t>
            </a:r>
            <a:endParaRPr sz="1600">
              <a:latin typeface="Tahoma"/>
              <a:cs typeface="Tahoma"/>
            </a:endParaRPr>
          </a:p>
          <a:p>
            <a:pPr marL="375285" indent="-36258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75285" algn="l"/>
              </a:tabLst>
            </a:pPr>
            <a:r>
              <a:rPr dirty="0" sz="1600" spc="-95" b="1">
                <a:latin typeface="Tahoma"/>
                <a:cs typeface="Tahoma"/>
              </a:rPr>
              <a:t>CRZ</a:t>
            </a:r>
            <a:r>
              <a:rPr dirty="0" sz="1600" spc="-105" b="1">
                <a:latin typeface="Tahoma"/>
                <a:cs typeface="Tahoma"/>
              </a:rPr>
              <a:t> </a:t>
            </a:r>
            <a:r>
              <a:rPr dirty="0" sz="1600" spc="-10" b="1">
                <a:latin typeface="Tahoma"/>
                <a:cs typeface="Tahoma"/>
              </a:rPr>
              <a:t>Demarcation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30225" y="1742338"/>
            <a:ext cx="3912870" cy="766445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375285" indent="-362585">
              <a:lnSpc>
                <a:spcPct val="100000"/>
              </a:lnSpc>
              <a:spcBef>
                <a:spcPts val="1095"/>
              </a:spcBef>
              <a:buFont typeface="Arial MT"/>
              <a:buChar char="•"/>
              <a:tabLst>
                <a:tab pos="375285" algn="l"/>
              </a:tabLst>
            </a:pPr>
            <a:r>
              <a:rPr dirty="0" sz="1600" spc="-110" b="1">
                <a:latin typeface="Tahoma"/>
                <a:cs typeface="Tahoma"/>
              </a:rPr>
              <a:t>Fresh</a:t>
            </a:r>
            <a:r>
              <a:rPr dirty="0" sz="1600" b="1">
                <a:latin typeface="Tahoma"/>
                <a:cs typeface="Tahoma"/>
              </a:rPr>
              <a:t> </a:t>
            </a:r>
            <a:r>
              <a:rPr dirty="0" sz="1600" spc="-75" b="1">
                <a:latin typeface="Tahoma"/>
                <a:cs typeface="Tahoma"/>
              </a:rPr>
              <a:t>Bathymetry</a:t>
            </a:r>
            <a:r>
              <a:rPr dirty="0" sz="1600" spc="-40" b="1">
                <a:latin typeface="Tahoma"/>
                <a:cs typeface="Tahoma"/>
              </a:rPr>
              <a:t> </a:t>
            </a:r>
            <a:r>
              <a:rPr dirty="0" sz="1600" spc="-10" b="1">
                <a:latin typeface="Tahoma"/>
                <a:cs typeface="Tahoma"/>
              </a:rPr>
              <a:t>Study</a:t>
            </a:r>
            <a:endParaRPr sz="1600">
              <a:latin typeface="Tahoma"/>
              <a:cs typeface="Tahoma"/>
            </a:endParaRPr>
          </a:p>
          <a:p>
            <a:pPr marL="375285" indent="-362585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375285" algn="l"/>
              </a:tabLst>
            </a:pPr>
            <a:r>
              <a:rPr dirty="0" sz="1600" spc="-85" b="1">
                <a:latin typeface="Tahoma"/>
                <a:cs typeface="Tahoma"/>
              </a:rPr>
              <a:t>Pre-</a:t>
            </a:r>
            <a:r>
              <a:rPr dirty="0" sz="1600" spc="-70" b="1">
                <a:latin typeface="Tahoma"/>
                <a:cs typeface="Tahoma"/>
              </a:rPr>
              <a:t>feasibility</a:t>
            </a:r>
            <a:r>
              <a:rPr dirty="0" sz="1600" spc="-55" b="1">
                <a:latin typeface="Tahoma"/>
                <a:cs typeface="Tahoma"/>
              </a:rPr>
              <a:t> </a:t>
            </a:r>
            <a:r>
              <a:rPr dirty="0" sz="1600" spc="-75" b="1">
                <a:latin typeface="Tahoma"/>
                <a:cs typeface="Tahoma"/>
              </a:rPr>
              <a:t>study</a:t>
            </a:r>
            <a:r>
              <a:rPr dirty="0" sz="1600" spc="-45" b="1">
                <a:latin typeface="Tahoma"/>
                <a:cs typeface="Tahoma"/>
              </a:rPr>
              <a:t> </a:t>
            </a:r>
            <a:r>
              <a:rPr dirty="0" sz="1600" spc="-110" b="1">
                <a:latin typeface="Tahoma"/>
                <a:cs typeface="Tahoma"/>
              </a:rPr>
              <a:t>for</a:t>
            </a:r>
            <a:r>
              <a:rPr dirty="0" sz="1600" spc="-10" b="1">
                <a:latin typeface="Tahoma"/>
                <a:cs typeface="Tahoma"/>
              </a:rPr>
              <a:t> </a:t>
            </a:r>
            <a:r>
              <a:rPr dirty="0" sz="1600" spc="-85" b="1">
                <a:latin typeface="Tahoma"/>
                <a:cs typeface="Tahoma"/>
              </a:rPr>
              <a:t>site</a:t>
            </a:r>
            <a:r>
              <a:rPr dirty="0" sz="1600" spc="10" b="1">
                <a:latin typeface="Tahoma"/>
                <a:cs typeface="Tahoma"/>
              </a:rPr>
              <a:t> </a:t>
            </a:r>
            <a:r>
              <a:rPr dirty="0" sz="1600" spc="-10" b="1">
                <a:latin typeface="Tahoma"/>
                <a:cs typeface="Tahoma"/>
              </a:rPr>
              <a:t>selection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30225" y="2704592"/>
            <a:ext cx="22066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75285" indent="-36258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75285" algn="l"/>
              </a:tabLst>
            </a:pPr>
            <a:r>
              <a:rPr dirty="0" sz="1600" spc="-65" b="1">
                <a:latin typeface="Tahoma"/>
                <a:cs typeface="Tahoma"/>
              </a:rPr>
              <a:t>Master</a:t>
            </a:r>
            <a:r>
              <a:rPr dirty="0" sz="1600" spc="-35" b="1">
                <a:latin typeface="Tahoma"/>
                <a:cs typeface="Tahoma"/>
              </a:rPr>
              <a:t> </a:t>
            </a:r>
            <a:r>
              <a:rPr dirty="0" sz="1600" spc="-75" b="1">
                <a:latin typeface="Tahoma"/>
                <a:cs typeface="Tahoma"/>
              </a:rPr>
              <a:t>Plan</a:t>
            </a:r>
            <a:r>
              <a:rPr dirty="0" sz="1600" spc="-45" b="1">
                <a:latin typeface="Tahoma"/>
                <a:cs typeface="Tahoma"/>
              </a:rPr>
              <a:t> </a:t>
            </a:r>
            <a:r>
              <a:rPr dirty="0" sz="1600" spc="-65" b="1">
                <a:latin typeface="Tahoma"/>
                <a:cs typeface="Tahoma"/>
              </a:rPr>
              <a:t>Report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30225" y="3200145"/>
            <a:ext cx="42379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75285" indent="-36258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75285" algn="l"/>
              </a:tabLst>
            </a:pPr>
            <a:r>
              <a:rPr dirty="0" sz="1600" spc="-75" b="1">
                <a:latin typeface="Tahoma"/>
                <a:cs typeface="Tahoma"/>
              </a:rPr>
              <a:t>Environment</a:t>
            </a:r>
            <a:r>
              <a:rPr dirty="0" sz="1600" spc="-50" b="1">
                <a:latin typeface="Tahoma"/>
                <a:cs typeface="Tahoma"/>
              </a:rPr>
              <a:t> </a:t>
            </a:r>
            <a:r>
              <a:rPr dirty="0" sz="1600" spc="-40" b="1">
                <a:latin typeface="Tahoma"/>
                <a:cs typeface="Tahoma"/>
              </a:rPr>
              <a:t>Impact</a:t>
            </a:r>
            <a:r>
              <a:rPr dirty="0" sz="1600" spc="-55" b="1">
                <a:latin typeface="Tahoma"/>
                <a:cs typeface="Tahoma"/>
              </a:rPr>
              <a:t> </a:t>
            </a:r>
            <a:r>
              <a:rPr dirty="0" sz="1600" spc="-60" b="1">
                <a:latin typeface="Tahoma"/>
                <a:cs typeface="Tahoma"/>
              </a:rPr>
              <a:t>Assessment</a:t>
            </a:r>
            <a:r>
              <a:rPr dirty="0" sz="1600" spc="-70" b="1">
                <a:latin typeface="Tahoma"/>
                <a:cs typeface="Tahoma"/>
              </a:rPr>
              <a:t> </a:t>
            </a:r>
            <a:r>
              <a:rPr dirty="0" sz="1600" spc="-55" b="1">
                <a:latin typeface="Tahoma"/>
                <a:cs typeface="Tahoma"/>
              </a:rPr>
              <a:t>Report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30225" y="3695446"/>
            <a:ext cx="304101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75285" indent="-36258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75285" algn="l"/>
              </a:tabLst>
            </a:pPr>
            <a:r>
              <a:rPr dirty="0" sz="1600" b="1">
                <a:latin typeface="Tahoma"/>
                <a:cs typeface="Tahoma"/>
              </a:rPr>
              <a:t>Geotechnical</a:t>
            </a:r>
            <a:r>
              <a:rPr dirty="0" sz="1600" spc="60" b="1">
                <a:latin typeface="Tahoma"/>
                <a:cs typeface="Tahoma"/>
              </a:rPr>
              <a:t> </a:t>
            </a:r>
            <a:r>
              <a:rPr dirty="0" sz="1600" spc="-70" b="1">
                <a:latin typeface="Tahoma"/>
                <a:cs typeface="Tahoma"/>
              </a:rPr>
              <a:t>Investigation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8701" y="4190746"/>
            <a:ext cx="34937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76555" indent="-36385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76555" algn="l"/>
              </a:tabLst>
            </a:pPr>
            <a:r>
              <a:rPr dirty="0" sz="1600" spc="-20" b="1">
                <a:latin typeface="Tahoma"/>
                <a:cs typeface="Tahoma"/>
              </a:rPr>
              <a:t>Mathematical</a:t>
            </a:r>
            <a:r>
              <a:rPr dirty="0" sz="1600" spc="-95" b="1">
                <a:latin typeface="Tahoma"/>
                <a:cs typeface="Tahoma"/>
              </a:rPr>
              <a:t> </a:t>
            </a:r>
            <a:r>
              <a:rPr dirty="0" sz="1600" spc="-10" b="1">
                <a:latin typeface="Tahoma"/>
                <a:cs typeface="Tahoma"/>
              </a:rPr>
              <a:t>Modeling</a:t>
            </a:r>
            <a:r>
              <a:rPr dirty="0" sz="1600" spc="-45" b="1">
                <a:latin typeface="Tahoma"/>
                <a:cs typeface="Tahoma"/>
              </a:rPr>
              <a:t> </a:t>
            </a:r>
            <a:r>
              <a:rPr dirty="0" sz="1600" spc="-55" b="1">
                <a:latin typeface="Tahoma"/>
                <a:cs typeface="Tahoma"/>
              </a:rPr>
              <a:t>Studies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8701" y="4686427"/>
            <a:ext cx="28956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75285" indent="-36258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75285" algn="l"/>
              </a:tabLst>
            </a:pPr>
            <a:r>
              <a:rPr dirty="0" sz="1600" spc="-35" b="1">
                <a:latin typeface="Tahoma"/>
                <a:cs typeface="Tahoma"/>
              </a:rPr>
              <a:t>Marine</a:t>
            </a:r>
            <a:r>
              <a:rPr dirty="0" sz="1600" spc="-30" b="1">
                <a:latin typeface="Tahoma"/>
                <a:cs typeface="Tahoma"/>
              </a:rPr>
              <a:t> </a:t>
            </a:r>
            <a:r>
              <a:rPr dirty="0" sz="1600" spc="-105" b="1">
                <a:latin typeface="Tahoma"/>
                <a:cs typeface="Tahoma"/>
              </a:rPr>
              <a:t>Traffic</a:t>
            </a:r>
            <a:r>
              <a:rPr dirty="0" sz="1600" spc="-40" b="1">
                <a:latin typeface="Tahoma"/>
                <a:cs typeface="Tahoma"/>
              </a:rPr>
              <a:t> </a:t>
            </a:r>
            <a:r>
              <a:rPr dirty="0" sz="1600" spc="-50" b="1">
                <a:latin typeface="Tahoma"/>
                <a:cs typeface="Tahoma"/>
              </a:rPr>
              <a:t>Assessment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28701" y="5181727"/>
            <a:ext cx="34201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75285" indent="-36258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75285" algn="l"/>
              </a:tabLst>
            </a:pPr>
            <a:r>
              <a:rPr dirty="0" sz="1600" spc="-75" b="1">
                <a:latin typeface="Tahoma"/>
                <a:cs typeface="Tahoma"/>
              </a:rPr>
              <a:t>Tide</a:t>
            </a:r>
            <a:r>
              <a:rPr dirty="0" sz="1600" b="1">
                <a:latin typeface="Tahoma"/>
                <a:cs typeface="Tahoma"/>
              </a:rPr>
              <a:t> and</a:t>
            </a:r>
            <a:r>
              <a:rPr dirty="0" sz="1600" spc="5" b="1">
                <a:latin typeface="Tahoma"/>
                <a:cs typeface="Tahoma"/>
              </a:rPr>
              <a:t> </a:t>
            </a:r>
            <a:r>
              <a:rPr dirty="0" sz="1600" spc="-75" b="1">
                <a:latin typeface="Tahoma"/>
                <a:cs typeface="Tahoma"/>
              </a:rPr>
              <a:t>Current</a:t>
            </a:r>
            <a:r>
              <a:rPr dirty="0" sz="1600" spc="-35" b="1">
                <a:latin typeface="Tahoma"/>
                <a:cs typeface="Tahoma"/>
              </a:rPr>
              <a:t> </a:t>
            </a:r>
            <a:r>
              <a:rPr dirty="0" sz="1600" spc="-25" b="1">
                <a:latin typeface="Tahoma"/>
                <a:cs typeface="Tahoma"/>
              </a:rPr>
              <a:t>Measurement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28701" y="5677001"/>
            <a:ext cx="37363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75285" indent="-36258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75285" algn="l"/>
              </a:tabLst>
            </a:pPr>
            <a:r>
              <a:rPr dirty="0" sz="1600" spc="-105" b="1">
                <a:latin typeface="Tahoma"/>
                <a:cs typeface="Tahoma"/>
              </a:rPr>
              <a:t>Traffic</a:t>
            </a:r>
            <a:r>
              <a:rPr dirty="0" sz="1600" spc="-45" b="1">
                <a:latin typeface="Tahoma"/>
                <a:cs typeface="Tahoma"/>
              </a:rPr>
              <a:t> </a:t>
            </a:r>
            <a:r>
              <a:rPr dirty="0" sz="1600" spc="-90" b="1">
                <a:latin typeface="Tahoma"/>
                <a:cs typeface="Tahoma"/>
              </a:rPr>
              <a:t>Study</a:t>
            </a:r>
            <a:r>
              <a:rPr dirty="0" sz="1600" spc="-30" b="1">
                <a:latin typeface="Tahoma"/>
                <a:cs typeface="Tahoma"/>
              </a:rPr>
              <a:t> </a:t>
            </a:r>
            <a:r>
              <a:rPr dirty="0" sz="1600" spc="-110" b="1">
                <a:latin typeface="Tahoma"/>
                <a:cs typeface="Tahoma"/>
              </a:rPr>
              <a:t>for</a:t>
            </a:r>
            <a:r>
              <a:rPr dirty="0" sz="1600" spc="-30" b="1">
                <a:latin typeface="Tahoma"/>
                <a:cs typeface="Tahoma"/>
              </a:rPr>
              <a:t> </a:t>
            </a:r>
            <a:r>
              <a:rPr dirty="0" sz="1600" b="1">
                <a:latin typeface="Tahoma"/>
                <a:cs typeface="Tahoma"/>
              </a:rPr>
              <a:t>Road</a:t>
            </a:r>
            <a:r>
              <a:rPr dirty="0" sz="1600" spc="-30" b="1">
                <a:latin typeface="Tahoma"/>
                <a:cs typeface="Tahoma"/>
              </a:rPr>
              <a:t> </a:t>
            </a:r>
            <a:r>
              <a:rPr dirty="0" sz="1600" spc="-20" b="1">
                <a:latin typeface="Tahoma"/>
                <a:cs typeface="Tahoma"/>
              </a:rPr>
              <a:t>Connectivity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802885" y="621944"/>
            <a:ext cx="3002280" cy="1871345"/>
          </a:xfrm>
          <a:prstGeom prst="rect">
            <a:avLst/>
          </a:prstGeom>
        </p:spPr>
        <p:txBody>
          <a:bodyPr wrap="square" lIns="0" tIns="114935" rIns="0" bIns="0" rtlCol="0" vert="horz">
            <a:spAutoFit/>
          </a:bodyPr>
          <a:lstStyle/>
          <a:p>
            <a:pPr marL="121285" indent="-107314">
              <a:lnSpc>
                <a:spcPct val="100000"/>
              </a:lnSpc>
              <a:spcBef>
                <a:spcPts val="905"/>
              </a:spcBef>
              <a:buChar char="-"/>
              <a:tabLst>
                <a:tab pos="121285" algn="l"/>
              </a:tabLst>
            </a:pPr>
            <a:r>
              <a:rPr dirty="0" sz="1600" spc="-180">
                <a:latin typeface="Verdana"/>
                <a:cs typeface="Verdana"/>
              </a:rPr>
              <a:t>CRISIL,</a:t>
            </a:r>
            <a:r>
              <a:rPr dirty="0" sz="1600" spc="-19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Mumbai</a:t>
            </a:r>
            <a:endParaRPr sz="1600">
              <a:latin typeface="Verdana"/>
              <a:cs typeface="Verdana"/>
            </a:endParaRPr>
          </a:p>
          <a:p>
            <a:pPr marL="121920" indent="-109220">
              <a:lnSpc>
                <a:spcPct val="100000"/>
              </a:lnSpc>
              <a:spcBef>
                <a:spcPts val="800"/>
              </a:spcBef>
              <a:buChar char="-"/>
              <a:tabLst>
                <a:tab pos="121920" algn="l"/>
              </a:tabLst>
            </a:pPr>
            <a:r>
              <a:rPr dirty="0" sz="1600" spc="-110">
                <a:latin typeface="Verdana"/>
                <a:cs typeface="Verdana"/>
              </a:rPr>
              <a:t>Institute</a:t>
            </a:r>
            <a:r>
              <a:rPr dirty="0" sz="1600" spc="-13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of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 spc="-30">
                <a:latin typeface="Verdana"/>
                <a:cs typeface="Verdana"/>
              </a:rPr>
              <a:t>Remote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Sensing,</a:t>
            </a:r>
            <a:endParaRPr sz="1600">
              <a:latin typeface="Verdana"/>
              <a:cs typeface="Verdana"/>
            </a:endParaRPr>
          </a:p>
          <a:p>
            <a:pPr marL="121920">
              <a:lnSpc>
                <a:spcPct val="100000"/>
              </a:lnSpc>
              <a:spcBef>
                <a:spcPts val="960"/>
              </a:spcBef>
            </a:pPr>
            <a:r>
              <a:rPr dirty="0" sz="1600">
                <a:latin typeface="Verdana"/>
                <a:cs typeface="Verdana"/>
              </a:rPr>
              <a:t>Anna</a:t>
            </a:r>
            <a:r>
              <a:rPr dirty="0" sz="1600" spc="-80">
                <a:latin typeface="Verdana"/>
                <a:cs typeface="Verdana"/>
              </a:rPr>
              <a:t> </a:t>
            </a:r>
            <a:r>
              <a:rPr dirty="0" sz="1600" spc="-114">
                <a:latin typeface="Verdana"/>
                <a:cs typeface="Verdana"/>
              </a:rPr>
              <a:t>University,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Chennai</a:t>
            </a:r>
            <a:endParaRPr sz="1600">
              <a:latin typeface="Verdana"/>
              <a:cs typeface="Verdana"/>
            </a:endParaRPr>
          </a:p>
          <a:p>
            <a:pPr marL="133985" indent="-121285">
              <a:lnSpc>
                <a:spcPct val="100000"/>
              </a:lnSpc>
              <a:spcBef>
                <a:spcPts val="1360"/>
              </a:spcBef>
              <a:buChar char="-"/>
              <a:tabLst>
                <a:tab pos="133985" algn="l"/>
              </a:tabLst>
            </a:pPr>
            <a:r>
              <a:rPr dirty="0" sz="1600" spc="-30">
                <a:latin typeface="Verdana"/>
                <a:cs typeface="Verdana"/>
              </a:rPr>
              <a:t>Maharashtra</a:t>
            </a:r>
            <a:r>
              <a:rPr dirty="0" sz="1600" spc="-105">
                <a:latin typeface="Verdana"/>
                <a:cs typeface="Verdana"/>
              </a:rPr>
              <a:t> </a:t>
            </a:r>
            <a:r>
              <a:rPr dirty="0" sz="1600" spc="-50">
                <a:latin typeface="Verdana"/>
                <a:cs typeface="Verdana"/>
              </a:rPr>
              <a:t>Maritime</a:t>
            </a:r>
            <a:r>
              <a:rPr dirty="0" sz="1600" spc="-10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Board,</a:t>
            </a:r>
            <a:endParaRPr sz="1600">
              <a:latin typeface="Verdana"/>
              <a:cs typeface="Verdana"/>
            </a:endParaRPr>
          </a:p>
          <a:p>
            <a:pPr marL="133985" indent="-121285">
              <a:lnSpc>
                <a:spcPct val="100000"/>
              </a:lnSpc>
              <a:spcBef>
                <a:spcPts val="1010"/>
              </a:spcBef>
              <a:buChar char="-"/>
              <a:tabLst>
                <a:tab pos="133985" algn="l"/>
              </a:tabLst>
            </a:pPr>
            <a:r>
              <a:rPr dirty="0" sz="1600" spc="-45">
                <a:latin typeface="Verdana"/>
                <a:cs typeface="Verdana"/>
              </a:rPr>
              <a:t>Royal</a:t>
            </a:r>
            <a:r>
              <a:rPr dirty="0" sz="1600" spc="-19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Haskoning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802885" y="2689351"/>
            <a:ext cx="17513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latin typeface="Verdana"/>
                <a:cs typeface="Verdana"/>
              </a:rPr>
              <a:t>-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 spc="-45">
                <a:latin typeface="Verdana"/>
                <a:cs typeface="Verdana"/>
              </a:rPr>
              <a:t>Royal</a:t>
            </a:r>
            <a:r>
              <a:rPr dirty="0" sz="1600" spc="-204">
                <a:latin typeface="Verdana"/>
                <a:cs typeface="Verdana"/>
              </a:rPr>
              <a:t> </a:t>
            </a:r>
            <a:r>
              <a:rPr dirty="0" sz="1600" spc="-40">
                <a:latin typeface="Verdana"/>
                <a:cs typeface="Verdana"/>
              </a:rPr>
              <a:t>Haskoning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802885" y="3184905"/>
            <a:ext cx="354202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latin typeface="Verdana"/>
                <a:cs typeface="Verdana"/>
              </a:rPr>
              <a:t>-</a:t>
            </a:r>
            <a:r>
              <a:rPr dirty="0" sz="1600" spc="-105">
                <a:latin typeface="Verdana"/>
                <a:cs typeface="Verdana"/>
              </a:rPr>
              <a:t> </a:t>
            </a:r>
            <a:r>
              <a:rPr dirty="0" sz="1600" spc="-70">
                <a:latin typeface="Verdana"/>
                <a:cs typeface="Verdana"/>
              </a:rPr>
              <a:t>Fine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 spc="-45">
                <a:latin typeface="Verdana"/>
                <a:cs typeface="Verdana"/>
              </a:rPr>
              <a:t>Envirotech</a:t>
            </a:r>
            <a:r>
              <a:rPr dirty="0" sz="1600" spc="-125">
                <a:latin typeface="Verdana"/>
                <a:cs typeface="Verdana"/>
              </a:rPr>
              <a:t> </a:t>
            </a:r>
            <a:r>
              <a:rPr dirty="0" sz="1600" spc="-90">
                <a:latin typeface="Verdana"/>
                <a:cs typeface="Verdana"/>
              </a:rPr>
              <a:t>Engineers,</a:t>
            </a:r>
            <a:r>
              <a:rPr dirty="0" sz="1600" spc="-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Mumbai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802885" y="3680205"/>
            <a:ext cx="24707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latin typeface="Verdana"/>
                <a:cs typeface="Verdana"/>
              </a:rPr>
              <a:t>-</a:t>
            </a:r>
            <a:r>
              <a:rPr dirty="0" sz="1600" spc="-75">
                <a:latin typeface="Verdana"/>
                <a:cs typeface="Verdana"/>
              </a:rPr>
              <a:t> </a:t>
            </a:r>
            <a:r>
              <a:rPr dirty="0" sz="1600" spc="-55">
                <a:latin typeface="Verdana"/>
                <a:cs typeface="Verdana"/>
              </a:rPr>
              <a:t>DBM</a:t>
            </a:r>
            <a:r>
              <a:rPr dirty="0" sz="1600" spc="-6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Geotech,</a:t>
            </a:r>
            <a:r>
              <a:rPr dirty="0" sz="1600" spc="-3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Mumbai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801361" y="4175505"/>
            <a:ext cx="16510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latin typeface="Verdana"/>
                <a:cs typeface="Verdana"/>
              </a:rPr>
              <a:t>-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 spc="-45">
                <a:latin typeface="Verdana"/>
                <a:cs typeface="Verdana"/>
              </a:rPr>
              <a:t>WAPCOS,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Pune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801361" y="4671186"/>
            <a:ext cx="24295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latin typeface="Verdana"/>
                <a:cs typeface="Verdana"/>
              </a:rPr>
              <a:t>-</a:t>
            </a:r>
            <a:r>
              <a:rPr dirty="0" sz="1600" spc="-7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Zebec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 spc="-35">
                <a:latin typeface="Verdana"/>
                <a:cs typeface="Verdana"/>
              </a:rPr>
              <a:t>Marine,</a:t>
            </a:r>
            <a:r>
              <a:rPr dirty="0" sz="1600" spc="-15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Mumbai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801361" y="5166486"/>
            <a:ext cx="27343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latin typeface="Verdana"/>
                <a:cs typeface="Verdana"/>
              </a:rPr>
              <a:t>-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 spc="-110">
                <a:latin typeface="Verdana"/>
                <a:cs typeface="Verdana"/>
              </a:rPr>
              <a:t>Zenith</a:t>
            </a:r>
            <a:r>
              <a:rPr dirty="0" sz="1600" spc="-75">
                <a:latin typeface="Verdana"/>
                <a:cs typeface="Verdana"/>
              </a:rPr>
              <a:t> </a:t>
            </a:r>
            <a:r>
              <a:rPr dirty="0" sz="1600" spc="-60">
                <a:latin typeface="Verdana"/>
                <a:cs typeface="Verdana"/>
              </a:rPr>
              <a:t>Consulting,</a:t>
            </a:r>
            <a:r>
              <a:rPr dirty="0" sz="1600" spc="-16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Mumbai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801361" y="5661761"/>
            <a:ext cx="42252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latin typeface="Verdana"/>
                <a:cs typeface="Verdana"/>
              </a:rPr>
              <a:t>-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Aakar</a:t>
            </a:r>
            <a:r>
              <a:rPr dirty="0" sz="1600" spc="-1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Abhinav</a:t>
            </a:r>
            <a:r>
              <a:rPr dirty="0" sz="1600" spc="-140">
                <a:latin typeface="Verdana"/>
                <a:cs typeface="Verdana"/>
              </a:rPr>
              <a:t> </a:t>
            </a:r>
            <a:r>
              <a:rPr dirty="0" sz="1600" spc="-65">
                <a:latin typeface="Verdana"/>
                <a:cs typeface="Verdana"/>
              </a:rPr>
              <a:t>Consultants,</a:t>
            </a:r>
            <a:r>
              <a:rPr dirty="0" sz="1600" spc="-160">
                <a:latin typeface="Verdana"/>
                <a:cs typeface="Verdana"/>
              </a:rPr>
              <a:t> </a:t>
            </a:r>
            <a:r>
              <a:rPr dirty="0" sz="1600" spc="-25">
                <a:latin typeface="Verdana"/>
                <a:cs typeface="Verdana"/>
              </a:rPr>
              <a:t>Navi</a:t>
            </a:r>
            <a:r>
              <a:rPr dirty="0" sz="1600" spc="-21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Mumbai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21" name="object 21" descr=""/>
          <p:cNvSpPr txBox="1"/>
          <p:nvPr/>
        </p:nvSpPr>
        <p:spPr>
          <a:xfrm>
            <a:off x="2821939" y="6505447"/>
            <a:ext cx="26663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8886190" y="6503314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9314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dirty="0" spc="-204">
                <a:latin typeface="Tahoma"/>
                <a:cs typeface="Tahoma"/>
              </a:rPr>
              <a:t>WASTE</a:t>
            </a:r>
            <a:r>
              <a:rPr dirty="0" spc="-5">
                <a:latin typeface="Tahoma"/>
                <a:cs typeface="Tahoma"/>
              </a:rPr>
              <a:t> </a:t>
            </a:r>
            <a:r>
              <a:rPr dirty="0" spc="-220">
                <a:latin typeface="Tahoma"/>
                <a:cs typeface="Tahoma"/>
              </a:rPr>
              <a:t>WATER</a:t>
            </a:r>
            <a:r>
              <a:rPr dirty="0" spc="-160">
                <a:latin typeface="Tahoma"/>
                <a:cs typeface="Tahoma"/>
              </a:rPr>
              <a:t> </a:t>
            </a:r>
            <a:r>
              <a:rPr dirty="0" spc="-180">
                <a:latin typeface="Tahoma"/>
                <a:cs typeface="Tahoma"/>
              </a:rPr>
              <a:t>TREATMENT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58520" y="1201673"/>
            <a:ext cx="7762240" cy="36652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75260" indent="-174625">
              <a:lnSpc>
                <a:spcPct val="100000"/>
              </a:lnSpc>
              <a:spcBef>
                <a:spcPts val="95"/>
              </a:spcBef>
              <a:buSzPct val="93750"/>
              <a:buFont typeface="Wingdings"/>
              <a:buChar char=""/>
              <a:tabLst>
                <a:tab pos="175260" algn="l"/>
              </a:tabLst>
            </a:pPr>
            <a:r>
              <a:rPr dirty="0" sz="1600">
                <a:latin typeface="Verdana"/>
                <a:cs typeface="Verdana"/>
              </a:rPr>
              <a:t>Sewage</a:t>
            </a:r>
            <a:r>
              <a:rPr dirty="0" sz="1600" spc="8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generated</a:t>
            </a:r>
            <a:r>
              <a:rPr dirty="0" sz="1600" spc="70">
                <a:latin typeface="Verdana"/>
                <a:cs typeface="Verdana"/>
              </a:rPr>
              <a:t> </a:t>
            </a:r>
            <a:r>
              <a:rPr dirty="0" sz="1600" spc="-45">
                <a:latin typeface="Verdana"/>
                <a:cs typeface="Verdana"/>
              </a:rPr>
              <a:t>will</a:t>
            </a:r>
            <a:r>
              <a:rPr dirty="0" sz="1600" spc="75">
                <a:latin typeface="Verdana"/>
                <a:cs typeface="Verdana"/>
              </a:rPr>
              <a:t> </a:t>
            </a:r>
            <a:r>
              <a:rPr dirty="0" sz="1600" spc="85">
                <a:latin typeface="Verdana"/>
                <a:cs typeface="Verdana"/>
              </a:rPr>
              <a:t>be</a:t>
            </a:r>
            <a:r>
              <a:rPr dirty="0" sz="1600" spc="4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treated</a:t>
            </a:r>
            <a:r>
              <a:rPr dirty="0" sz="1600" spc="6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in</a:t>
            </a:r>
            <a:r>
              <a:rPr dirty="0" sz="1600" spc="3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on</a:t>
            </a:r>
            <a:r>
              <a:rPr dirty="0" sz="1600" spc="50">
                <a:latin typeface="Verdana"/>
                <a:cs typeface="Verdana"/>
              </a:rPr>
              <a:t> </a:t>
            </a:r>
            <a:r>
              <a:rPr dirty="0" sz="1600" spc="-60">
                <a:latin typeface="Verdana"/>
                <a:cs typeface="Verdana"/>
              </a:rPr>
              <a:t>site</a:t>
            </a:r>
            <a:r>
              <a:rPr dirty="0" sz="1600" spc="5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sewage</a:t>
            </a:r>
            <a:r>
              <a:rPr dirty="0" sz="1600" spc="60">
                <a:latin typeface="Verdana"/>
                <a:cs typeface="Verdana"/>
              </a:rPr>
              <a:t> </a:t>
            </a:r>
            <a:r>
              <a:rPr dirty="0" sz="1600" spc="-25">
                <a:latin typeface="Verdana"/>
                <a:cs typeface="Verdana"/>
              </a:rPr>
              <a:t>treatment</a:t>
            </a:r>
            <a:r>
              <a:rPr dirty="0" sz="1600" spc="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plant</a:t>
            </a:r>
            <a:r>
              <a:rPr dirty="0" sz="1600" spc="5">
                <a:latin typeface="Verdana"/>
                <a:cs typeface="Verdana"/>
              </a:rPr>
              <a:t> </a:t>
            </a:r>
            <a:r>
              <a:rPr dirty="0" sz="1600" spc="-25">
                <a:latin typeface="Verdana"/>
                <a:cs typeface="Verdana"/>
              </a:rPr>
              <a:t>and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600" spc="-20">
                <a:latin typeface="Verdana"/>
                <a:cs typeface="Verdana"/>
              </a:rPr>
              <a:t>treated</a:t>
            </a:r>
            <a:r>
              <a:rPr dirty="0" sz="1600" spc="-70">
                <a:latin typeface="Verdana"/>
                <a:cs typeface="Verdana"/>
              </a:rPr>
              <a:t> </a:t>
            </a:r>
            <a:r>
              <a:rPr dirty="0" sz="1600" spc="-35">
                <a:latin typeface="Verdana"/>
                <a:cs typeface="Verdana"/>
              </a:rPr>
              <a:t>effluent</a:t>
            </a:r>
            <a:r>
              <a:rPr dirty="0" sz="1600" spc="-140">
                <a:latin typeface="Verdana"/>
                <a:cs typeface="Verdana"/>
              </a:rPr>
              <a:t> </a:t>
            </a:r>
            <a:r>
              <a:rPr dirty="0" sz="1600" spc="-100">
                <a:latin typeface="Verdana"/>
                <a:cs typeface="Verdana"/>
              </a:rPr>
              <a:t>will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 spc="85">
                <a:latin typeface="Verdana"/>
                <a:cs typeface="Verdana"/>
              </a:rPr>
              <a:t>be</a:t>
            </a:r>
            <a:r>
              <a:rPr dirty="0" sz="1600" spc="-120">
                <a:latin typeface="Verdana"/>
                <a:cs typeface="Verdana"/>
              </a:rPr>
              <a:t> </a:t>
            </a:r>
            <a:r>
              <a:rPr dirty="0" sz="1600" spc="-35">
                <a:latin typeface="Verdana"/>
                <a:cs typeface="Verdana"/>
              </a:rPr>
              <a:t>used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 spc="-75">
                <a:latin typeface="Verdana"/>
                <a:cs typeface="Verdana"/>
              </a:rPr>
              <a:t>for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green</a:t>
            </a:r>
            <a:r>
              <a:rPr dirty="0" sz="1600" spc="-8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belt</a:t>
            </a:r>
            <a:r>
              <a:rPr dirty="0" sz="1600" spc="-1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development</a:t>
            </a:r>
            <a:r>
              <a:rPr dirty="0" sz="1600" spc="-160">
                <a:latin typeface="Verdana"/>
                <a:cs typeface="Verdana"/>
              </a:rPr>
              <a:t> </a:t>
            </a:r>
            <a:r>
              <a:rPr dirty="0" sz="1600" spc="55">
                <a:latin typeface="Verdana"/>
                <a:cs typeface="Verdana"/>
              </a:rPr>
              <a:t>and</a:t>
            </a:r>
            <a:r>
              <a:rPr dirty="0" sz="160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utilities.</a:t>
            </a:r>
            <a:endParaRPr sz="1600">
              <a:latin typeface="Verdana"/>
              <a:cs typeface="Verdana"/>
            </a:endParaRPr>
          </a:p>
          <a:p>
            <a:pPr marL="175260" indent="-174625">
              <a:lnSpc>
                <a:spcPct val="100000"/>
              </a:lnSpc>
              <a:spcBef>
                <a:spcPts val="1320"/>
              </a:spcBef>
              <a:buSzPct val="93750"/>
              <a:buFont typeface="Wingdings"/>
              <a:buChar char=""/>
              <a:tabLst>
                <a:tab pos="175260" algn="l"/>
              </a:tabLst>
            </a:pPr>
            <a:r>
              <a:rPr dirty="0" sz="1600" spc="-60">
                <a:latin typeface="Verdana"/>
                <a:cs typeface="Verdana"/>
              </a:rPr>
              <a:t>Waste</a:t>
            </a:r>
            <a:r>
              <a:rPr dirty="0" sz="1600" spc="-65">
                <a:latin typeface="Verdana"/>
                <a:cs typeface="Verdana"/>
              </a:rPr>
              <a:t> </a:t>
            </a:r>
            <a:r>
              <a:rPr dirty="0" sz="1600" spc="-35">
                <a:latin typeface="Verdana"/>
                <a:cs typeface="Verdana"/>
              </a:rPr>
              <a:t>water</a:t>
            </a:r>
            <a:r>
              <a:rPr dirty="0" sz="1600" spc="-65">
                <a:latin typeface="Verdana"/>
                <a:cs typeface="Verdana"/>
              </a:rPr>
              <a:t> </a:t>
            </a:r>
            <a:r>
              <a:rPr dirty="0" sz="1600" spc="-75">
                <a:latin typeface="Verdana"/>
                <a:cs typeface="Verdana"/>
              </a:rPr>
              <a:t>from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 spc="-30">
                <a:latin typeface="Verdana"/>
                <a:cs typeface="Verdana"/>
              </a:rPr>
              <a:t>offices</a:t>
            </a:r>
            <a:r>
              <a:rPr dirty="0" sz="1600" spc="-125">
                <a:latin typeface="Verdana"/>
                <a:cs typeface="Verdana"/>
              </a:rPr>
              <a:t> </a:t>
            </a:r>
            <a:r>
              <a:rPr dirty="0" sz="1600" spc="55">
                <a:latin typeface="Verdana"/>
                <a:cs typeface="Verdana"/>
              </a:rPr>
              <a:t>and</a:t>
            </a:r>
            <a:r>
              <a:rPr dirty="0" sz="1600" spc="-125">
                <a:latin typeface="Verdana"/>
                <a:cs typeface="Verdana"/>
              </a:rPr>
              <a:t> </a:t>
            </a:r>
            <a:r>
              <a:rPr dirty="0" sz="1600" spc="-60">
                <a:latin typeface="Verdana"/>
                <a:cs typeface="Verdana"/>
              </a:rPr>
              <a:t>stockyards</a:t>
            </a:r>
            <a:r>
              <a:rPr dirty="0" sz="1600" spc="-105">
                <a:latin typeface="Verdana"/>
                <a:cs typeface="Verdana"/>
              </a:rPr>
              <a:t> </a:t>
            </a:r>
            <a:r>
              <a:rPr dirty="0" sz="1600" spc="-100">
                <a:latin typeface="Verdana"/>
                <a:cs typeface="Verdana"/>
              </a:rPr>
              <a:t>will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 spc="85">
                <a:latin typeface="Verdana"/>
                <a:cs typeface="Verdana"/>
              </a:rPr>
              <a:t>be</a:t>
            </a:r>
            <a:r>
              <a:rPr dirty="0" sz="1600" spc="-120">
                <a:latin typeface="Verdana"/>
                <a:cs typeface="Verdana"/>
              </a:rPr>
              <a:t> </a:t>
            </a:r>
            <a:r>
              <a:rPr dirty="0" sz="1600" spc="-50">
                <a:latin typeface="Verdana"/>
                <a:cs typeface="Verdana"/>
              </a:rPr>
              <a:t>transported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 spc="-30">
                <a:latin typeface="Verdana"/>
                <a:cs typeface="Verdana"/>
              </a:rPr>
              <a:t>to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 spc="125">
                <a:latin typeface="Verdana"/>
                <a:cs typeface="Verdana"/>
              </a:rPr>
              <a:t>a</a:t>
            </a:r>
            <a:r>
              <a:rPr dirty="0" sz="1600" spc="-12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treatment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dirty="0" sz="1600" spc="-45">
                <a:latin typeface="Verdana"/>
                <a:cs typeface="Verdana"/>
              </a:rPr>
              <a:t>facility</a:t>
            </a:r>
            <a:r>
              <a:rPr dirty="0" sz="1600" spc="-125">
                <a:latin typeface="Verdana"/>
                <a:cs typeface="Verdana"/>
              </a:rPr>
              <a:t> </a:t>
            </a:r>
            <a:r>
              <a:rPr dirty="0" sz="1600" spc="-65">
                <a:latin typeface="Verdana"/>
                <a:cs typeface="Verdana"/>
              </a:rPr>
              <a:t>as</a:t>
            </a:r>
            <a:r>
              <a:rPr dirty="0" sz="1600" spc="-17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required.</a:t>
            </a:r>
            <a:endParaRPr sz="1600">
              <a:latin typeface="Verdana"/>
              <a:cs typeface="Verdana"/>
            </a:endParaRPr>
          </a:p>
          <a:p>
            <a:pPr marL="12700" marR="5080" indent="-12065">
              <a:lnSpc>
                <a:spcPct val="200000"/>
              </a:lnSpc>
              <a:spcBef>
                <a:spcPts val="5"/>
              </a:spcBef>
              <a:buSzPct val="93750"/>
              <a:buFont typeface="Wingdings"/>
              <a:buChar char=""/>
              <a:tabLst>
                <a:tab pos="175260" algn="l"/>
                <a:tab pos="513715" algn="l"/>
                <a:tab pos="1555115" algn="l"/>
                <a:tab pos="2345690" algn="l"/>
                <a:tab pos="2769870" algn="l"/>
                <a:tab pos="3169285" algn="l"/>
                <a:tab pos="4201160" algn="l"/>
                <a:tab pos="4733290" algn="l"/>
                <a:tab pos="5499735" algn="l"/>
                <a:tab pos="6699250" algn="l"/>
                <a:tab pos="7334884" algn="l"/>
              </a:tabLst>
            </a:pPr>
            <a:r>
              <a:rPr dirty="0" sz="1600" spc="25">
                <a:latin typeface="Verdana"/>
                <a:cs typeface="Verdana"/>
              </a:rPr>
              <a:t>	</a:t>
            </a:r>
            <a:r>
              <a:rPr dirty="0" sz="1600" spc="25">
                <a:latin typeface="Verdana"/>
                <a:cs typeface="Verdana"/>
              </a:rPr>
              <a:t>A</a:t>
            </a:r>
            <a:r>
              <a:rPr dirty="0" sz="1600">
                <a:latin typeface="Verdana"/>
                <a:cs typeface="Verdana"/>
              </a:rPr>
              <a:t>	</a:t>
            </a:r>
            <a:r>
              <a:rPr dirty="0" sz="1600" spc="-10">
                <a:latin typeface="Verdana"/>
                <a:cs typeface="Verdana"/>
              </a:rPr>
              <a:t>drainage</a:t>
            </a:r>
            <a:r>
              <a:rPr dirty="0" sz="1600">
                <a:latin typeface="Verdana"/>
                <a:cs typeface="Verdana"/>
              </a:rPr>
              <a:t>	</a:t>
            </a:r>
            <a:r>
              <a:rPr dirty="0" sz="1600" spc="-10">
                <a:latin typeface="Verdana"/>
                <a:cs typeface="Verdana"/>
              </a:rPr>
              <a:t>system</a:t>
            </a:r>
            <a:r>
              <a:rPr dirty="0" sz="1600">
                <a:latin typeface="Verdana"/>
                <a:cs typeface="Verdana"/>
              </a:rPr>
              <a:t>	</a:t>
            </a:r>
            <a:r>
              <a:rPr dirty="0" sz="1600" spc="-20">
                <a:latin typeface="Verdana"/>
                <a:cs typeface="Verdana"/>
              </a:rPr>
              <a:t>will</a:t>
            </a:r>
            <a:r>
              <a:rPr dirty="0" sz="1600">
                <a:latin typeface="Verdana"/>
                <a:cs typeface="Verdana"/>
              </a:rPr>
              <a:t>	</a:t>
            </a:r>
            <a:r>
              <a:rPr dirty="0" sz="1600" spc="65">
                <a:latin typeface="Verdana"/>
                <a:cs typeface="Verdana"/>
              </a:rPr>
              <a:t>be</a:t>
            </a:r>
            <a:r>
              <a:rPr dirty="0" sz="1600">
                <a:latin typeface="Verdana"/>
                <a:cs typeface="Verdana"/>
              </a:rPr>
              <a:t>	</a:t>
            </a:r>
            <a:r>
              <a:rPr dirty="0" sz="1600" spc="-10">
                <a:latin typeface="Verdana"/>
                <a:cs typeface="Verdana"/>
              </a:rPr>
              <a:t>provided</a:t>
            </a:r>
            <a:r>
              <a:rPr dirty="0" sz="1600">
                <a:latin typeface="Verdana"/>
                <a:cs typeface="Verdana"/>
              </a:rPr>
              <a:t>	</a:t>
            </a:r>
            <a:r>
              <a:rPr dirty="0" sz="1600" spc="-20">
                <a:latin typeface="Verdana"/>
                <a:cs typeface="Verdana"/>
              </a:rPr>
              <a:t>with</a:t>
            </a:r>
            <a:r>
              <a:rPr dirty="0" sz="1600">
                <a:latin typeface="Verdana"/>
                <a:cs typeface="Verdana"/>
              </a:rPr>
              <a:t>	</a:t>
            </a:r>
            <a:r>
              <a:rPr dirty="0" sz="1600" spc="-10">
                <a:latin typeface="Verdana"/>
                <a:cs typeface="Verdana"/>
              </a:rPr>
              <a:t>buried</a:t>
            </a:r>
            <a:r>
              <a:rPr dirty="0" sz="1600">
                <a:latin typeface="Verdana"/>
                <a:cs typeface="Verdana"/>
              </a:rPr>
              <a:t>	</a:t>
            </a:r>
            <a:r>
              <a:rPr dirty="0" sz="1600" spc="-10">
                <a:latin typeface="Verdana"/>
                <a:cs typeface="Verdana"/>
              </a:rPr>
              <a:t>perforated</a:t>
            </a:r>
            <a:r>
              <a:rPr dirty="0" sz="1600">
                <a:latin typeface="Verdana"/>
                <a:cs typeface="Verdana"/>
              </a:rPr>
              <a:t>	</a:t>
            </a:r>
            <a:r>
              <a:rPr dirty="0" sz="1600" spc="-10">
                <a:latin typeface="Verdana"/>
                <a:cs typeface="Verdana"/>
              </a:rPr>
              <a:t>drain</a:t>
            </a:r>
            <a:r>
              <a:rPr dirty="0" sz="1600">
                <a:latin typeface="Verdana"/>
                <a:cs typeface="Verdana"/>
              </a:rPr>
              <a:t>	</a:t>
            </a:r>
            <a:r>
              <a:rPr dirty="0" sz="1600" spc="-90">
                <a:latin typeface="Verdana"/>
                <a:cs typeface="Verdana"/>
              </a:rPr>
              <a:t>lines </a:t>
            </a:r>
            <a:r>
              <a:rPr dirty="0" sz="1600" spc="45">
                <a:latin typeface="Verdana"/>
                <a:cs typeface="Verdana"/>
              </a:rPr>
              <a:t>connected</a:t>
            </a:r>
            <a:r>
              <a:rPr dirty="0" sz="1600" spc="-25">
                <a:latin typeface="Verdana"/>
                <a:cs typeface="Verdana"/>
              </a:rPr>
              <a:t> to</a:t>
            </a:r>
            <a:r>
              <a:rPr dirty="0" sz="1600" spc="-5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open</a:t>
            </a:r>
            <a:r>
              <a:rPr dirty="0" sz="1600" spc="-6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concrete</a:t>
            </a:r>
            <a:r>
              <a:rPr dirty="0" sz="1600" spc="114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trenches.</a:t>
            </a:r>
            <a:endParaRPr sz="1600">
              <a:latin typeface="Verdana"/>
              <a:cs typeface="Verdana"/>
            </a:endParaRPr>
          </a:p>
          <a:p>
            <a:pPr marL="13970" marR="187325" indent="-12700">
              <a:lnSpc>
                <a:spcPct val="192200"/>
              </a:lnSpc>
              <a:spcBef>
                <a:spcPts val="15"/>
              </a:spcBef>
              <a:buSzPct val="106250"/>
              <a:buFont typeface="Wingdings"/>
              <a:buChar char=""/>
              <a:tabLst>
                <a:tab pos="194945" algn="l"/>
              </a:tabLst>
            </a:pPr>
            <a:r>
              <a:rPr dirty="0" sz="1600" spc="-70">
                <a:latin typeface="Verdana"/>
                <a:cs typeface="Verdana"/>
              </a:rPr>
              <a:t>	</a:t>
            </a:r>
            <a:r>
              <a:rPr dirty="0" sz="1600" spc="-70">
                <a:latin typeface="Verdana"/>
                <a:cs typeface="Verdana"/>
              </a:rPr>
              <a:t>Effluent</a:t>
            </a:r>
            <a:r>
              <a:rPr dirty="0" sz="1600" spc="-13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generated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 spc="-75">
                <a:latin typeface="Verdana"/>
                <a:cs typeface="Verdana"/>
              </a:rPr>
              <a:t>from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 spc="-25">
                <a:latin typeface="Verdana"/>
                <a:cs typeface="Verdana"/>
              </a:rPr>
              <a:t>the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 spc="-80">
                <a:latin typeface="Verdana"/>
                <a:cs typeface="Verdana"/>
              </a:rPr>
              <a:t>washings</a:t>
            </a:r>
            <a:r>
              <a:rPr dirty="0" sz="1600" spc="-30">
                <a:latin typeface="Verdana"/>
                <a:cs typeface="Verdana"/>
              </a:rPr>
              <a:t> </a:t>
            </a:r>
            <a:r>
              <a:rPr dirty="0" sz="1600" spc="-75">
                <a:latin typeface="Verdana"/>
                <a:cs typeface="Verdana"/>
              </a:rPr>
              <a:t>from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 spc="-30">
                <a:latin typeface="Verdana"/>
                <a:cs typeface="Verdana"/>
              </a:rPr>
              <a:t>storage</a:t>
            </a:r>
            <a:r>
              <a:rPr dirty="0" sz="1600" spc="-5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area</a:t>
            </a:r>
            <a:r>
              <a:rPr dirty="0" sz="1600" spc="-105">
                <a:latin typeface="Verdana"/>
                <a:cs typeface="Verdana"/>
              </a:rPr>
              <a:t> </a:t>
            </a:r>
            <a:r>
              <a:rPr dirty="0" sz="1600" spc="-95">
                <a:latin typeface="Verdana"/>
                <a:cs typeface="Verdana"/>
              </a:rPr>
              <a:t>will</a:t>
            </a:r>
            <a:r>
              <a:rPr dirty="0" sz="1600" spc="-85">
                <a:latin typeface="Verdana"/>
                <a:cs typeface="Verdana"/>
              </a:rPr>
              <a:t> </a:t>
            </a:r>
            <a:r>
              <a:rPr dirty="0" sz="1600" spc="85">
                <a:latin typeface="Verdana"/>
                <a:cs typeface="Verdana"/>
              </a:rPr>
              <a:t>be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treated</a:t>
            </a:r>
            <a:r>
              <a:rPr dirty="0" sz="1600" spc="-70">
                <a:latin typeface="Verdana"/>
                <a:cs typeface="Verdana"/>
              </a:rPr>
              <a:t> </a:t>
            </a:r>
            <a:r>
              <a:rPr dirty="0" sz="1600" spc="-35">
                <a:latin typeface="Verdana"/>
                <a:cs typeface="Verdana"/>
              </a:rPr>
              <a:t>fully </a:t>
            </a:r>
            <a:r>
              <a:rPr dirty="0" sz="1600" spc="-10">
                <a:latin typeface="Verdana"/>
                <a:cs typeface="Verdana"/>
              </a:rPr>
              <a:t>appropriately.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974339" y="6375298"/>
            <a:ext cx="266636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808466" y="6541414"/>
            <a:ext cx="18097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5" b="1">
                <a:latin typeface="Calibri"/>
                <a:cs typeface="Calibri"/>
              </a:rPr>
              <a:t>79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9314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dirty="0" spc="-100">
                <a:latin typeface="Tahoma"/>
                <a:cs typeface="Tahoma"/>
              </a:rPr>
              <a:t>ENERGY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215900" y="1272539"/>
          <a:ext cx="7556500" cy="10756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9600"/>
                <a:gridCol w="228600"/>
                <a:gridCol w="2819400"/>
              </a:tblGrid>
              <a:tr h="370205">
                <a:tc>
                  <a:txBody>
                    <a:bodyPr/>
                    <a:lstStyle/>
                    <a:p>
                      <a:pPr marL="83185">
                        <a:lnSpc>
                          <a:spcPts val="1885"/>
                        </a:lnSpc>
                      </a:pPr>
                      <a:r>
                        <a:rPr dirty="0" sz="1600" spc="-80">
                          <a:latin typeface="Verdana"/>
                          <a:cs typeface="Verdana"/>
                        </a:rPr>
                        <a:t>During </a:t>
                      </a:r>
                      <a:r>
                        <a:rPr dirty="0" sz="1600" spc="-40">
                          <a:latin typeface="Verdana"/>
                          <a:cs typeface="Verdana"/>
                        </a:rPr>
                        <a:t>Construction</a:t>
                      </a:r>
                      <a:r>
                        <a:rPr dirty="0" sz="16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20">
                          <a:latin typeface="Verdana"/>
                          <a:cs typeface="Verdana"/>
                        </a:rPr>
                        <a:t>Phase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5"/>
                        </a:lnSpc>
                      </a:pPr>
                      <a:r>
                        <a:rPr dirty="0" sz="1600" spc="-350">
                          <a:latin typeface="Verdana"/>
                          <a:cs typeface="Verdana"/>
                        </a:rPr>
                        <a:t>: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2045"/>
                        </a:lnSpc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500</a:t>
                      </a:r>
                      <a:r>
                        <a:rPr dirty="0" sz="1800" spc="-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KVA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83185">
                        <a:lnSpc>
                          <a:spcPts val="1885"/>
                        </a:lnSpc>
                      </a:pPr>
                      <a:r>
                        <a:rPr dirty="0" sz="1600" spc="-80">
                          <a:latin typeface="Verdana"/>
                          <a:cs typeface="Verdana"/>
                        </a:rPr>
                        <a:t>During</a:t>
                      </a:r>
                      <a:r>
                        <a:rPr dirty="0" sz="1600" spc="-1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>
                          <a:latin typeface="Verdana"/>
                          <a:cs typeface="Verdana"/>
                        </a:rPr>
                        <a:t>Operation</a:t>
                      </a:r>
                      <a:r>
                        <a:rPr dirty="0" sz="1600" spc="-20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20">
                          <a:latin typeface="Verdana"/>
                          <a:cs typeface="Verdana"/>
                        </a:rPr>
                        <a:t>Phase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5"/>
                        </a:lnSpc>
                      </a:pPr>
                      <a:r>
                        <a:rPr dirty="0" sz="1600" spc="-350">
                          <a:latin typeface="Verdana"/>
                          <a:cs typeface="Verdana"/>
                        </a:rPr>
                        <a:t>: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885"/>
                        </a:lnSpc>
                      </a:pPr>
                      <a:r>
                        <a:rPr dirty="0" sz="1600" spc="-155">
                          <a:latin typeface="Verdana"/>
                          <a:cs typeface="Verdana"/>
                        </a:rPr>
                        <a:t>1.0</a:t>
                      </a:r>
                      <a:r>
                        <a:rPr dirty="0" sz="1600" spc="-2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35">
                          <a:latin typeface="Verdana"/>
                          <a:cs typeface="Verdana"/>
                        </a:rPr>
                        <a:t>MW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83185">
                        <a:lnSpc>
                          <a:spcPts val="1885"/>
                        </a:lnSpc>
                      </a:pPr>
                      <a:r>
                        <a:rPr dirty="0" sz="1600" spc="-35">
                          <a:latin typeface="Verdana"/>
                          <a:cs typeface="Verdana"/>
                        </a:rPr>
                        <a:t>Power</a:t>
                      </a:r>
                      <a:r>
                        <a:rPr dirty="0" sz="1600" spc="-11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Supply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5"/>
                        </a:lnSpc>
                      </a:pPr>
                      <a:r>
                        <a:rPr dirty="0" sz="1600" spc="-350">
                          <a:latin typeface="Verdana"/>
                          <a:cs typeface="Verdana"/>
                        </a:rPr>
                        <a:t>: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885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MSEB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292100" y="3340100"/>
          <a:ext cx="7556500" cy="827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9600"/>
                <a:gridCol w="228600"/>
                <a:gridCol w="2819400"/>
              </a:tblGrid>
              <a:tr h="457200">
                <a:tc gridSpan="3">
                  <a:txBody>
                    <a:bodyPr/>
                    <a:lstStyle/>
                    <a:p>
                      <a:pPr marL="83185">
                        <a:lnSpc>
                          <a:spcPts val="1885"/>
                        </a:lnSpc>
                      </a:pPr>
                      <a:r>
                        <a:rPr dirty="0" sz="1600" spc="-229">
                          <a:latin typeface="Verdana"/>
                          <a:cs typeface="Verdana"/>
                        </a:rPr>
                        <a:t>100%</a:t>
                      </a:r>
                      <a:r>
                        <a:rPr dirty="0" sz="1600" spc="-10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>
                          <a:latin typeface="Verdana"/>
                          <a:cs typeface="Verdana"/>
                        </a:rPr>
                        <a:t>DG</a:t>
                      </a:r>
                      <a:r>
                        <a:rPr dirty="0" sz="16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35">
                          <a:latin typeface="Verdana"/>
                          <a:cs typeface="Verdana"/>
                        </a:rPr>
                        <a:t>Power</a:t>
                      </a:r>
                      <a:r>
                        <a:rPr dirty="0" sz="160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>
                          <a:latin typeface="Verdana"/>
                          <a:cs typeface="Verdana"/>
                        </a:rPr>
                        <a:t>back-up</a:t>
                      </a:r>
                      <a:r>
                        <a:rPr dirty="0" sz="1600" spc="-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proposed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70205">
                <a:tc>
                  <a:txBody>
                    <a:bodyPr/>
                    <a:lstStyle/>
                    <a:p>
                      <a:pPr marL="83185">
                        <a:lnSpc>
                          <a:spcPts val="1885"/>
                        </a:lnSpc>
                      </a:pPr>
                      <a:r>
                        <a:rPr dirty="0" sz="1600">
                          <a:latin typeface="Verdana"/>
                          <a:cs typeface="Verdana"/>
                        </a:rPr>
                        <a:t>Selected</a:t>
                      </a:r>
                      <a:r>
                        <a:rPr dirty="0" sz="160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>
                          <a:latin typeface="Verdana"/>
                          <a:cs typeface="Verdana"/>
                        </a:rPr>
                        <a:t>DG</a:t>
                      </a:r>
                      <a:r>
                        <a:rPr dirty="0" sz="1600" spc="-1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35">
                          <a:latin typeface="Verdana"/>
                          <a:cs typeface="Verdana"/>
                        </a:rPr>
                        <a:t>capacity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885"/>
                        </a:lnSpc>
                      </a:pPr>
                      <a:r>
                        <a:rPr dirty="0" sz="1600" spc="-350">
                          <a:latin typeface="Verdana"/>
                          <a:cs typeface="Verdana"/>
                        </a:rPr>
                        <a:t>: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885"/>
                        </a:lnSpc>
                      </a:pPr>
                      <a:r>
                        <a:rPr dirty="0" sz="1600" spc="-140">
                          <a:latin typeface="Verdana"/>
                          <a:cs typeface="Verdana"/>
                        </a:rPr>
                        <a:t>1</a:t>
                      </a:r>
                      <a:r>
                        <a:rPr dirty="0" sz="1600" spc="-10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>
                          <a:latin typeface="Verdana"/>
                          <a:cs typeface="Verdana"/>
                        </a:rPr>
                        <a:t>DG</a:t>
                      </a:r>
                      <a:r>
                        <a:rPr dirty="0" sz="1600" spc="-1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30">
                          <a:latin typeface="Verdana"/>
                          <a:cs typeface="Verdana"/>
                        </a:rPr>
                        <a:t>sets</a:t>
                      </a:r>
                      <a:r>
                        <a:rPr dirty="0" sz="160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600" spc="-1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40">
                          <a:latin typeface="Verdana"/>
                          <a:cs typeface="Verdana"/>
                        </a:rPr>
                        <a:t>500</a:t>
                      </a:r>
                      <a:r>
                        <a:rPr dirty="0" sz="1600" spc="-1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25">
                          <a:latin typeface="Verdana"/>
                          <a:cs typeface="Verdana"/>
                        </a:rPr>
                        <a:t>KVA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 descr=""/>
          <p:cNvSpPr txBox="1"/>
          <p:nvPr/>
        </p:nvSpPr>
        <p:spPr>
          <a:xfrm>
            <a:off x="230530" y="880110"/>
            <a:ext cx="26733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20" b="1">
                <a:latin typeface="Tahoma"/>
                <a:cs typeface="Tahoma"/>
              </a:rPr>
              <a:t>ELECTRICAL</a:t>
            </a:r>
            <a:r>
              <a:rPr dirty="0" sz="1600" spc="-40" b="1">
                <a:latin typeface="Tahoma"/>
                <a:cs typeface="Tahoma"/>
              </a:rPr>
              <a:t> LOAD</a:t>
            </a:r>
            <a:r>
              <a:rPr dirty="0" sz="1600" spc="-55" b="1">
                <a:latin typeface="Tahoma"/>
                <a:cs typeface="Tahoma"/>
              </a:rPr>
              <a:t> </a:t>
            </a:r>
            <a:r>
              <a:rPr dirty="0" sz="1600" spc="-160" b="1">
                <a:latin typeface="Tahoma"/>
                <a:cs typeface="Tahoma"/>
              </a:rPr>
              <a:t>ESTIMATE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06730" y="2965195"/>
            <a:ext cx="208597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Tahoma"/>
                <a:cs typeface="Tahoma"/>
              </a:rPr>
              <a:t>DG</a:t>
            </a:r>
            <a:r>
              <a:rPr dirty="0" sz="1600" spc="-35" b="1">
                <a:latin typeface="Tahoma"/>
                <a:cs typeface="Tahoma"/>
              </a:rPr>
              <a:t> </a:t>
            </a:r>
            <a:r>
              <a:rPr dirty="0" sz="1600" spc="-155" b="1">
                <a:latin typeface="Tahoma"/>
                <a:cs typeface="Tahoma"/>
              </a:rPr>
              <a:t>POWER</a:t>
            </a:r>
            <a:r>
              <a:rPr dirty="0" sz="1600" spc="-5" b="1">
                <a:latin typeface="Tahoma"/>
                <a:cs typeface="Tahoma"/>
              </a:rPr>
              <a:t> </a:t>
            </a:r>
            <a:r>
              <a:rPr dirty="0" sz="1600" b="1">
                <a:latin typeface="Tahoma"/>
                <a:cs typeface="Tahoma"/>
              </a:rPr>
              <a:t>BACK</a:t>
            </a:r>
            <a:r>
              <a:rPr dirty="0" sz="1600" spc="-20" b="1">
                <a:latin typeface="Tahoma"/>
                <a:cs typeface="Tahoma"/>
              </a:rPr>
              <a:t> </a:t>
            </a:r>
            <a:r>
              <a:rPr dirty="0" sz="1600" spc="-155" b="1">
                <a:latin typeface="Tahoma"/>
                <a:cs typeface="Tahoma"/>
              </a:rPr>
              <a:t>_UP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974339" y="6375298"/>
            <a:ext cx="266636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807577" y="6541414"/>
            <a:ext cx="18097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5" b="1">
                <a:latin typeface="Calibri"/>
                <a:cs typeface="Calibri"/>
              </a:rPr>
              <a:t>71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330" y="81534"/>
            <a:ext cx="5049520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75">
                <a:latin typeface="Tahoma"/>
                <a:cs typeface="Tahoma"/>
              </a:rPr>
              <a:t>FIRE</a:t>
            </a:r>
            <a:r>
              <a:rPr dirty="0" spc="15">
                <a:latin typeface="Tahoma"/>
                <a:cs typeface="Tahoma"/>
              </a:rPr>
              <a:t> </a:t>
            </a:r>
            <a:r>
              <a:rPr dirty="0" spc="-165">
                <a:latin typeface="Tahoma"/>
                <a:cs typeface="Tahoma"/>
              </a:rPr>
              <a:t>FIGHTING</a:t>
            </a:r>
            <a:r>
              <a:rPr dirty="0" spc="-10">
                <a:latin typeface="Tahoma"/>
                <a:cs typeface="Tahoma"/>
              </a:rPr>
              <a:t> </a:t>
            </a:r>
            <a:r>
              <a:rPr dirty="0" spc="-210">
                <a:latin typeface="Tahoma"/>
                <a:cs typeface="Tahoma"/>
              </a:rPr>
              <a:t>&amp;</a:t>
            </a:r>
            <a:r>
              <a:rPr dirty="0" spc="10">
                <a:latin typeface="Tahoma"/>
                <a:cs typeface="Tahoma"/>
              </a:rPr>
              <a:t> </a:t>
            </a:r>
            <a:r>
              <a:rPr dirty="0" spc="-275">
                <a:latin typeface="Tahoma"/>
                <a:cs typeface="Tahoma"/>
              </a:rPr>
              <a:t>FIRE</a:t>
            </a:r>
            <a:r>
              <a:rPr dirty="0" spc="20">
                <a:latin typeface="Tahoma"/>
                <a:cs typeface="Tahoma"/>
              </a:rPr>
              <a:t> </a:t>
            </a:r>
            <a:r>
              <a:rPr dirty="0" spc="-155">
                <a:latin typeface="Tahoma"/>
                <a:cs typeface="Tahoma"/>
              </a:rPr>
              <a:t>PROTECTION</a:t>
            </a:r>
            <a:r>
              <a:rPr dirty="0" spc="-210">
                <a:latin typeface="Tahoma"/>
                <a:cs typeface="Tahoma"/>
              </a:rPr>
              <a:t> </a:t>
            </a:r>
            <a:r>
              <a:rPr dirty="0" spc="-145">
                <a:latin typeface="Tahoma"/>
                <a:cs typeface="Tahoma"/>
              </a:rPr>
              <a:t>SYSTEM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83235" y="541172"/>
            <a:ext cx="7852409" cy="5162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600">
                <a:latin typeface="Verdana"/>
                <a:cs typeface="Verdana"/>
              </a:rPr>
              <a:t>The</a:t>
            </a:r>
            <a:r>
              <a:rPr dirty="0" sz="1600" spc="-35">
                <a:latin typeface="Verdana"/>
                <a:cs typeface="Verdana"/>
              </a:rPr>
              <a:t>  </a:t>
            </a:r>
            <a:r>
              <a:rPr dirty="0" sz="1600">
                <a:latin typeface="Verdana"/>
                <a:cs typeface="Verdana"/>
              </a:rPr>
              <a:t>facilities</a:t>
            </a:r>
            <a:r>
              <a:rPr dirty="0" sz="1600" spc="49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developed</a:t>
            </a:r>
            <a:r>
              <a:rPr dirty="0" sz="1600" spc="484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at</a:t>
            </a:r>
            <a:r>
              <a:rPr dirty="0" sz="1600" spc="49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the</a:t>
            </a:r>
            <a:r>
              <a:rPr dirty="0" sz="1600" spc="484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Multi</a:t>
            </a:r>
            <a:r>
              <a:rPr dirty="0" sz="1600" spc="-35">
                <a:latin typeface="Verdana"/>
                <a:cs typeface="Verdana"/>
              </a:rPr>
              <a:t>  </a:t>
            </a:r>
            <a:r>
              <a:rPr dirty="0" sz="1600">
                <a:latin typeface="Verdana"/>
                <a:cs typeface="Verdana"/>
              </a:rPr>
              <a:t>Purpose</a:t>
            </a:r>
            <a:r>
              <a:rPr dirty="0" sz="1600" spc="-30">
                <a:latin typeface="Verdana"/>
                <a:cs typeface="Verdana"/>
              </a:rPr>
              <a:t>  </a:t>
            </a:r>
            <a:r>
              <a:rPr dirty="0" sz="1600">
                <a:latin typeface="Verdana"/>
                <a:cs typeface="Verdana"/>
              </a:rPr>
              <a:t>Terminal</a:t>
            </a:r>
            <a:r>
              <a:rPr dirty="0" sz="1600" spc="-30">
                <a:latin typeface="Verdana"/>
                <a:cs typeface="Verdana"/>
              </a:rPr>
              <a:t>  </a:t>
            </a:r>
            <a:r>
              <a:rPr dirty="0" sz="1600">
                <a:latin typeface="Verdana"/>
                <a:cs typeface="Verdana"/>
              </a:rPr>
              <a:t>based</a:t>
            </a:r>
            <a:r>
              <a:rPr dirty="0" sz="1600" spc="-30">
                <a:latin typeface="Verdana"/>
                <a:cs typeface="Verdana"/>
              </a:rPr>
              <a:t>  </a:t>
            </a:r>
            <a:r>
              <a:rPr dirty="0" sz="1600">
                <a:latin typeface="Verdana"/>
                <a:cs typeface="Verdana"/>
              </a:rPr>
              <a:t>on</a:t>
            </a:r>
            <a:r>
              <a:rPr dirty="0" sz="1600" spc="47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Indian </a:t>
            </a:r>
            <a:r>
              <a:rPr dirty="0" sz="1600" spc="-55">
                <a:latin typeface="Verdana"/>
                <a:cs typeface="Verdana"/>
              </a:rPr>
              <a:t>Standards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 spc="50">
                <a:latin typeface="Verdana"/>
                <a:cs typeface="Verdana"/>
              </a:rPr>
              <a:t>and</a:t>
            </a:r>
            <a:r>
              <a:rPr dirty="0" sz="1600" spc="-75">
                <a:latin typeface="Verdana"/>
                <a:cs typeface="Verdana"/>
              </a:rPr>
              <a:t> </a:t>
            </a:r>
            <a:r>
              <a:rPr dirty="0" sz="1600" spc="-80">
                <a:latin typeface="Verdana"/>
                <a:cs typeface="Verdana"/>
              </a:rPr>
              <a:t>shall</a:t>
            </a:r>
            <a:r>
              <a:rPr dirty="0" sz="1600" spc="-5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conform</a:t>
            </a:r>
            <a:r>
              <a:rPr dirty="0" sz="1600" spc="-6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to</a:t>
            </a:r>
            <a:r>
              <a:rPr dirty="0" sz="1600" spc="-65">
                <a:latin typeface="Verdana"/>
                <a:cs typeface="Verdana"/>
              </a:rPr>
              <a:t> </a:t>
            </a:r>
            <a:r>
              <a:rPr dirty="0" sz="1600" spc="-85">
                <a:latin typeface="Verdana"/>
                <a:cs typeface="Verdana"/>
              </a:rPr>
              <a:t>provisions</a:t>
            </a:r>
            <a:r>
              <a:rPr dirty="0" sz="1600" spc="-6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of</a:t>
            </a:r>
            <a:r>
              <a:rPr dirty="0" sz="1600" spc="-6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the</a:t>
            </a:r>
            <a:r>
              <a:rPr dirty="0" sz="1600" spc="-70">
                <a:latin typeface="Verdana"/>
                <a:cs typeface="Verdana"/>
              </a:rPr>
              <a:t> </a:t>
            </a:r>
            <a:r>
              <a:rPr dirty="0" sz="1600" spc="-120">
                <a:latin typeface="Verdana"/>
                <a:cs typeface="Verdana"/>
              </a:rPr>
              <a:t>Tariff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 spc="-60">
                <a:latin typeface="Verdana"/>
                <a:cs typeface="Verdana"/>
              </a:rPr>
              <a:t>Advisory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committee’s</a:t>
            </a:r>
            <a:r>
              <a:rPr dirty="0" sz="1600" spc="-65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fire </a:t>
            </a:r>
            <a:r>
              <a:rPr dirty="0" sz="1600" spc="-25">
                <a:latin typeface="Verdana"/>
                <a:cs typeface="Verdana"/>
              </a:rPr>
              <a:t>protection</a:t>
            </a:r>
            <a:r>
              <a:rPr dirty="0" sz="1600" spc="-6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manual</a:t>
            </a:r>
            <a:endParaRPr sz="1600">
              <a:latin typeface="Verdana"/>
              <a:cs typeface="Verdana"/>
            </a:endParaRPr>
          </a:p>
          <a:p>
            <a:pPr marL="367665" marR="344170" indent="-355600">
              <a:lnSpc>
                <a:spcPct val="150000"/>
              </a:lnSpc>
              <a:spcBef>
                <a:spcPts val="600"/>
              </a:spcBef>
              <a:buSzPct val="84375"/>
              <a:buFont typeface="Arial MT"/>
              <a:buChar char="•"/>
              <a:tabLst>
                <a:tab pos="367665" algn="l"/>
              </a:tabLst>
            </a:pPr>
            <a:r>
              <a:rPr dirty="0" sz="1600" spc="75">
                <a:latin typeface="Verdana"/>
                <a:cs typeface="Verdana"/>
              </a:rPr>
              <a:t>A</a:t>
            </a:r>
            <a:r>
              <a:rPr dirty="0" sz="1600" spc="-85">
                <a:latin typeface="Verdana"/>
                <a:cs typeface="Verdana"/>
              </a:rPr>
              <a:t> fire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 spc="-40">
                <a:latin typeface="Verdana"/>
                <a:cs typeface="Verdana"/>
              </a:rPr>
              <a:t>alarm</a:t>
            </a:r>
            <a:r>
              <a:rPr dirty="0" sz="1600" spc="-120">
                <a:latin typeface="Verdana"/>
                <a:cs typeface="Verdana"/>
              </a:rPr>
              <a:t> system</a:t>
            </a:r>
            <a:r>
              <a:rPr dirty="0" sz="1600" spc="-7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activated</a:t>
            </a:r>
            <a:r>
              <a:rPr dirty="0" sz="1600" spc="-135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by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 spc="-60">
                <a:latin typeface="Verdana"/>
                <a:cs typeface="Verdana"/>
              </a:rPr>
              <a:t>push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 spc="-65">
                <a:latin typeface="Verdana"/>
                <a:cs typeface="Verdana"/>
              </a:rPr>
              <a:t>buttons </a:t>
            </a:r>
            <a:r>
              <a:rPr dirty="0" sz="1600" spc="-100">
                <a:latin typeface="Verdana"/>
                <a:cs typeface="Verdana"/>
              </a:rPr>
              <a:t>will</a:t>
            </a:r>
            <a:r>
              <a:rPr dirty="0" sz="1600" spc="-70">
                <a:latin typeface="Verdana"/>
                <a:cs typeface="Verdana"/>
              </a:rPr>
              <a:t> </a:t>
            </a:r>
            <a:r>
              <a:rPr dirty="0" sz="1600" spc="85">
                <a:latin typeface="Verdana"/>
                <a:cs typeface="Verdana"/>
              </a:rPr>
              <a:t>be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 spc="-55">
                <a:latin typeface="Verdana"/>
                <a:cs typeface="Verdana"/>
              </a:rPr>
              <a:t>installed</a:t>
            </a:r>
            <a:r>
              <a:rPr dirty="0" sz="1600" spc="-13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at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strategic locations.</a:t>
            </a:r>
            <a:endParaRPr sz="1600">
              <a:latin typeface="Verdana"/>
              <a:cs typeface="Verdana"/>
            </a:endParaRPr>
          </a:p>
          <a:p>
            <a:pPr marL="367665" marR="382270" indent="-355600">
              <a:lnSpc>
                <a:spcPct val="150100"/>
              </a:lnSpc>
              <a:spcBef>
                <a:spcPts val="600"/>
              </a:spcBef>
              <a:buSzPct val="84375"/>
              <a:buFont typeface="Arial MT"/>
              <a:buChar char="•"/>
              <a:tabLst>
                <a:tab pos="367665" algn="l"/>
              </a:tabLst>
            </a:pPr>
            <a:r>
              <a:rPr dirty="0" sz="1600" spc="-85">
                <a:latin typeface="Verdana"/>
                <a:cs typeface="Verdana"/>
              </a:rPr>
              <a:t>Smoke</a:t>
            </a:r>
            <a:r>
              <a:rPr dirty="0" sz="1600" spc="-130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detectors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 spc="55">
                <a:latin typeface="Verdana"/>
                <a:cs typeface="Verdana"/>
              </a:rPr>
              <a:t>and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 spc="-85">
                <a:latin typeface="Verdana"/>
                <a:cs typeface="Verdana"/>
              </a:rPr>
              <a:t>fire</a:t>
            </a:r>
            <a:r>
              <a:rPr dirty="0" sz="1600" spc="-105">
                <a:latin typeface="Verdana"/>
                <a:cs typeface="Verdana"/>
              </a:rPr>
              <a:t> </a:t>
            </a:r>
            <a:r>
              <a:rPr dirty="0" sz="1600" spc="-35">
                <a:latin typeface="Verdana"/>
                <a:cs typeface="Verdana"/>
              </a:rPr>
              <a:t>alarm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 spc="-114">
                <a:latin typeface="Verdana"/>
                <a:cs typeface="Verdana"/>
              </a:rPr>
              <a:t>system</a:t>
            </a:r>
            <a:r>
              <a:rPr dirty="0" sz="1600" spc="-125">
                <a:latin typeface="Verdana"/>
                <a:cs typeface="Verdana"/>
              </a:rPr>
              <a:t> </a:t>
            </a:r>
            <a:r>
              <a:rPr dirty="0" sz="1600" spc="-80">
                <a:latin typeface="Verdana"/>
                <a:cs typeface="Verdana"/>
              </a:rPr>
              <a:t>shall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 spc="85">
                <a:latin typeface="Verdana"/>
                <a:cs typeface="Verdana"/>
              </a:rPr>
              <a:t>be</a:t>
            </a:r>
            <a:r>
              <a:rPr dirty="0" sz="1600" spc="-1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provided</a:t>
            </a:r>
            <a:r>
              <a:rPr dirty="0" sz="1600" spc="-14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at</a:t>
            </a:r>
            <a:r>
              <a:rPr dirty="0" sz="1600" spc="-120">
                <a:latin typeface="Verdana"/>
                <a:cs typeface="Verdana"/>
              </a:rPr>
              <a:t> </a:t>
            </a:r>
            <a:r>
              <a:rPr dirty="0" sz="1600" spc="-45">
                <a:latin typeface="Verdana"/>
                <a:cs typeface="Verdana"/>
              </a:rPr>
              <a:t>all</a:t>
            </a:r>
            <a:r>
              <a:rPr dirty="0" sz="1600" spc="-12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operating </a:t>
            </a:r>
            <a:r>
              <a:rPr dirty="0" sz="1600" spc="-35">
                <a:latin typeface="Verdana"/>
                <a:cs typeface="Verdana"/>
              </a:rPr>
              <a:t>control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 spc="-90">
                <a:latin typeface="Verdana"/>
                <a:cs typeface="Verdana"/>
              </a:rPr>
              <a:t>rooms,</a:t>
            </a:r>
            <a:r>
              <a:rPr dirty="0" sz="1600" spc="-85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operating</a:t>
            </a:r>
            <a:r>
              <a:rPr dirty="0" sz="1600" spc="-60">
                <a:latin typeface="Verdana"/>
                <a:cs typeface="Verdana"/>
              </a:rPr>
              <a:t> </a:t>
            </a:r>
            <a:r>
              <a:rPr dirty="0" sz="1600" spc="-30">
                <a:latin typeface="Verdana"/>
                <a:cs typeface="Verdana"/>
              </a:rPr>
              <a:t>cabins,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MCCs</a:t>
            </a:r>
            <a:r>
              <a:rPr dirty="0" sz="1600" spc="-65">
                <a:latin typeface="Verdana"/>
                <a:cs typeface="Verdana"/>
              </a:rPr>
              <a:t> </a:t>
            </a:r>
            <a:r>
              <a:rPr dirty="0" sz="1600" spc="55">
                <a:latin typeface="Verdana"/>
                <a:cs typeface="Verdana"/>
              </a:rPr>
              <a:t>and</a:t>
            </a:r>
            <a:r>
              <a:rPr dirty="0" sz="1600" spc="2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Offices</a:t>
            </a:r>
            <a:endParaRPr sz="1600">
              <a:latin typeface="Verdana"/>
              <a:cs typeface="Verdana"/>
            </a:endParaRPr>
          </a:p>
          <a:p>
            <a:pPr marL="367665" marR="423545" indent="-355600">
              <a:lnSpc>
                <a:spcPct val="150000"/>
              </a:lnSpc>
              <a:spcBef>
                <a:spcPts val="600"/>
              </a:spcBef>
              <a:buSzPct val="84375"/>
              <a:buFont typeface="Arial MT"/>
              <a:buChar char="•"/>
              <a:tabLst>
                <a:tab pos="367665" algn="l"/>
              </a:tabLst>
            </a:pPr>
            <a:r>
              <a:rPr dirty="0" sz="1600" spc="-55">
                <a:latin typeface="Verdana"/>
                <a:cs typeface="Verdana"/>
              </a:rPr>
              <a:t>Suitable</a:t>
            </a:r>
            <a:r>
              <a:rPr dirty="0" sz="1600" spc="-140">
                <a:latin typeface="Verdana"/>
                <a:cs typeface="Verdana"/>
              </a:rPr>
              <a:t> </a:t>
            </a:r>
            <a:r>
              <a:rPr dirty="0" sz="1600" spc="-85">
                <a:latin typeface="Verdana"/>
                <a:cs typeface="Verdana"/>
              </a:rPr>
              <a:t>fire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 spc="-95">
                <a:latin typeface="Verdana"/>
                <a:cs typeface="Verdana"/>
              </a:rPr>
              <a:t>extinguishers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 spc="-80">
                <a:latin typeface="Verdana"/>
                <a:cs typeface="Verdana"/>
              </a:rPr>
              <a:t>shall</a:t>
            </a:r>
            <a:r>
              <a:rPr dirty="0" sz="1600" spc="-130">
                <a:latin typeface="Verdana"/>
                <a:cs typeface="Verdana"/>
              </a:rPr>
              <a:t> </a:t>
            </a:r>
            <a:r>
              <a:rPr dirty="0" sz="1600" spc="85">
                <a:latin typeface="Verdana"/>
                <a:cs typeface="Verdana"/>
              </a:rPr>
              <a:t>be</a:t>
            </a:r>
            <a:r>
              <a:rPr dirty="0" sz="1600" spc="-10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provided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 spc="-85">
                <a:latin typeface="Verdana"/>
                <a:cs typeface="Verdana"/>
              </a:rPr>
              <a:t>in</a:t>
            </a:r>
            <a:r>
              <a:rPr dirty="0" sz="1600" spc="-70">
                <a:latin typeface="Verdana"/>
                <a:cs typeface="Verdana"/>
              </a:rPr>
              <a:t> </a:t>
            </a:r>
            <a:r>
              <a:rPr dirty="0" sz="1600" spc="-45">
                <a:latin typeface="Verdana"/>
                <a:cs typeface="Verdana"/>
              </a:rPr>
              <a:t>all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MCCs,</a:t>
            </a:r>
            <a:r>
              <a:rPr dirty="0" sz="1600" spc="-7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electrical</a:t>
            </a:r>
            <a:r>
              <a:rPr dirty="0" sz="1600" spc="-12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houses </a:t>
            </a:r>
            <a:r>
              <a:rPr dirty="0" sz="1600" spc="55">
                <a:latin typeface="Verdana"/>
                <a:cs typeface="Verdana"/>
              </a:rPr>
              <a:t>and</a:t>
            </a:r>
            <a:r>
              <a:rPr dirty="0" sz="1600" spc="-140">
                <a:latin typeface="Verdana"/>
                <a:cs typeface="Verdana"/>
              </a:rPr>
              <a:t> </a:t>
            </a:r>
            <a:r>
              <a:rPr dirty="0" sz="1600" spc="-130">
                <a:latin typeface="Verdana"/>
                <a:cs typeface="Verdana"/>
              </a:rPr>
              <a:t>Transfer</a:t>
            </a:r>
            <a:r>
              <a:rPr dirty="0" sz="1600" spc="-75">
                <a:latin typeface="Verdana"/>
                <a:cs typeface="Verdana"/>
              </a:rPr>
              <a:t> </a:t>
            </a:r>
            <a:r>
              <a:rPr dirty="0" sz="1600" spc="-80">
                <a:latin typeface="Verdana"/>
                <a:cs typeface="Verdana"/>
              </a:rPr>
              <a:t>towers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 spc="-65">
                <a:latin typeface="Verdana"/>
                <a:cs typeface="Verdana"/>
              </a:rPr>
              <a:t>as</a:t>
            </a:r>
            <a:r>
              <a:rPr dirty="0" sz="1600" spc="-140">
                <a:latin typeface="Verdana"/>
                <a:cs typeface="Verdana"/>
              </a:rPr>
              <a:t> </a:t>
            </a:r>
            <a:r>
              <a:rPr dirty="0" sz="1600" spc="-60">
                <a:latin typeface="Verdana"/>
                <a:cs typeface="Verdana"/>
              </a:rPr>
              <a:t>well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as</a:t>
            </a:r>
            <a:r>
              <a:rPr dirty="0" sz="1600" spc="-3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offices</a:t>
            </a:r>
            <a:endParaRPr sz="1600">
              <a:latin typeface="Verdana"/>
              <a:cs typeface="Verdana"/>
            </a:endParaRPr>
          </a:p>
          <a:p>
            <a:pPr marL="367665" marR="162560" indent="-355600">
              <a:lnSpc>
                <a:spcPct val="150200"/>
              </a:lnSpc>
              <a:spcBef>
                <a:spcPts val="595"/>
              </a:spcBef>
              <a:buSzPct val="84375"/>
              <a:buFont typeface="Arial MT"/>
              <a:buChar char="•"/>
              <a:tabLst>
                <a:tab pos="367665" algn="l"/>
              </a:tabLst>
            </a:pPr>
            <a:r>
              <a:rPr dirty="0" sz="1600" spc="-50">
                <a:latin typeface="Verdana"/>
                <a:cs typeface="Verdana"/>
              </a:rPr>
              <a:t>Wet</a:t>
            </a:r>
            <a:r>
              <a:rPr dirty="0" sz="1600" spc="-8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type</a:t>
            </a:r>
            <a:r>
              <a:rPr dirty="0" sz="1600" spc="-105">
                <a:latin typeface="Verdana"/>
                <a:cs typeface="Verdana"/>
              </a:rPr>
              <a:t> Fire</a:t>
            </a:r>
            <a:r>
              <a:rPr dirty="0" sz="1600" spc="-80">
                <a:latin typeface="Verdana"/>
                <a:cs typeface="Verdana"/>
              </a:rPr>
              <a:t> </a:t>
            </a:r>
            <a:r>
              <a:rPr dirty="0" sz="1600" spc="-70">
                <a:latin typeface="Verdana"/>
                <a:cs typeface="Verdana"/>
              </a:rPr>
              <a:t>hydrants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 spc="-80">
                <a:latin typeface="Verdana"/>
                <a:cs typeface="Verdana"/>
              </a:rPr>
              <a:t>shall</a:t>
            </a:r>
            <a:r>
              <a:rPr dirty="0" sz="1600" spc="-140">
                <a:latin typeface="Verdana"/>
                <a:cs typeface="Verdana"/>
              </a:rPr>
              <a:t> </a:t>
            </a:r>
            <a:r>
              <a:rPr dirty="0" sz="1600" spc="80">
                <a:latin typeface="Verdana"/>
                <a:cs typeface="Verdana"/>
              </a:rPr>
              <a:t>be</a:t>
            </a:r>
            <a:r>
              <a:rPr dirty="0" sz="1600" spc="-1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provided</a:t>
            </a:r>
            <a:r>
              <a:rPr dirty="0" sz="1600" spc="-14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at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 spc="-45">
                <a:latin typeface="Verdana"/>
                <a:cs typeface="Verdana"/>
              </a:rPr>
              <a:t>all</a:t>
            </a:r>
            <a:r>
              <a:rPr dirty="0" sz="1600" spc="-125">
                <a:latin typeface="Verdana"/>
                <a:cs typeface="Verdana"/>
              </a:rPr>
              <a:t> </a:t>
            </a:r>
            <a:r>
              <a:rPr dirty="0" sz="1600" spc="-120">
                <a:latin typeface="Verdana"/>
                <a:cs typeface="Verdana"/>
              </a:rPr>
              <a:t>Transfer</a:t>
            </a:r>
            <a:r>
              <a:rPr dirty="0" sz="1600" spc="-105">
                <a:latin typeface="Verdana"/>
                <a:cs typeface="Verdana"/>
              </a:rPr>
              <a:t> </a:t>
            </a:r>
            <a:r>
              <a:rPr dirty="0" sz="1600" spc="-80">
                <a:latin typeface="Verdana"/>
                <a:cs typeface="Verdana"/>
              </a:rPr>
              <a:t>points,</a:t>
            </a:r>
            <a:r>
              <a:rPr dirty="0" sz="1600" spc="-120">
                <a:latin typeface="Verdana"/>
                <a:cs typeface="Verdana"/>
              </a:rPr>
              <a:t> </a:t>
            </a:r>
            <a:r>
              <a:rPr dirty="0" sz="1600" spc="-114">
                <a:latin typeface="Verdana"/>
                <a:cs typeface="Verdana"/>
              </a:rPr>
              <a:t>Truck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loading </a:t>
            </a:r>
            <a:r>
              <a:rPr dirty="0" sz="1600" spc="-100">
                <a:latin typeface="Verdana"/>
                <a:cs typeface="Verdana"/>
              </a:rPr>
              <a:t>stations, </a:t>
            </a:r>
            <a:r>
              <a:rPr dirty="0" sz="1600" spc="-110">
                <a:latin typeface="Verdana"/>
                <a:cs typeface="Verdana"/>
              </a:rPr>
              <a:t>jetties,</a:t>
            </a:r>
            <a:r>
              <a:rPr dirty="0" sz="1600" spc="-85">
                <a:latin typeface="Verdana"/>
                <a:cs typeface="Verdana"/>
              </a:rPr>
              <a:t> </a:t>
            </a:r>
            <a:r>
              <a:rPr dirty="0" sz="1600" spc="55">
                <a:latin typeface="Verdana"/>
                <a:cs typeface="Verdana"/>
              </a:rPr>
              <a:t>and</a:t>
            </a:r>
            <a:r>
              <a:rPr dirty="0" sz="1600" spc="-135">
                <a:latin typeface="Verdana"/>
                <a:cs typeface="Verdana"/>
              </a:rPr>
              <a:t> </a:t>
            </a:r>
            <a:r>
              <a:rPr dirty="0" sz="1600" spc="-50">
                <a:latin typeface="Verdana"/>
                <a:cs typeface="Verdana"/>
              </a:rPr>
              <a:t>outside</a:t>
            </a:r>
            <a:r>
              <a:rPr dirty="0" sz="1600" spc="-85">
                <a:latin typeface="Verdana"/>
                <a:cs typeface="Verdana"/>
              </a:rPr>
              <a:t> </a:t>
            </a:r>
            <a:r>
              <a:rPr dirty="0" sz="1600" spc="-45">
                <a:latin typeface="Verdana"/>
                <a:cs typeface="Verdana"/>
              </a:rPr>
              <a:t>all</a:t>
            </a:r>
            <a:r>
              <a:rPr dirty="0" sz="1600" spc="-125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building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premises.</a:t>
            </a:r>
            <a:endParaRPr sz="1600">
              <a:latin typeface="Verdana"/>
              <a:cs typeface="Verdana"/>
            </a:endParaRPr>
          </a:p>
          <a:p>
            <a:pPr marL="367665" marR="287655" indent="-355600">
              <a:lnSpc>
                <a:spcPct val="150000"/>
              </a:lnSpc>
              <a:spcBef>
                <a:spcPts val="600"/>
              </a:spcBef>
              <a:buSzPct val="84375"/>
              <a:buFont typeface="Arial MT"/>
              <a:buChar char="•"/>
              <a:tabLst>
                <a:tab pos="367665" algn="l"/>
              </a:tabLst>
            </a:pPr>
            <a:r>
              <a:rPr dirty="0" sz="1600" spc="50">
                <a:latin typeface="Verdana"/>
                <a:cs typeface="Verdana"/>
              </a:rPr>
              <a:t>Adequate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 spc="-45">
                <a:latin typeface="Verdana"/>
                <a:cs typeface="Verdana"/>
              </a:rPr>
              <a:t>arrangements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 spc="-85">
                <a:latin typeface="Verdana"/>
                <a:cs typeface="Verdana"/>
              </a:rPr>
              <a:t>with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automatic</a:t>
            </a:r>
            <a:r>
              <a:rPr dirty="0" sz="1600" spc="-105">
                <a:latin typeface="Verdana"/>
                <a:cs typeface="Verdana"/>
              </a:rPr>
              <a:t> </a:t>
            </a:r>
            <a:r>
              <a:rPr dirty="0" sz="1600" spc="-40">
                <a:latin typeface="Verdana"/>
                <a:cs typeface="Verdana"/>
              </a:rPr>
              <a:t>jockey</a:t>
            </a:r>
            <a:r>
              <a:rPr dirty="0" sz="1600" spc="-85">
                <a:latin typeface="Verdana"/>
                <a:cs typeface="Verdana"/>
              </a:rPr>
              <a:t> </a:t>
            </a:r>
            <a:r>
              <a:rPr dirty="0" sz="1600" spc="-65">
                <a:latin typeface="Verdana"/>
                <a:cs typeface="Verdana"/>
              </a:rPr>
              <a:t>pumps,</a:t>
            </a:r>
            <a:r>
              <a:rPr dirty="0" sz="1600" spc="-125">
                <a:latin typeface="Verdana"/>
                <a:cs typeface="Verdana"/>
              </a:rPr>
              <a:t> </a:t>
            </a:r>
            <a:r>
              <a:rPr dirty="0" sz="1600" spc="-90">
                <a:latin typeface="Verdana"/>
                <a:cs typeface="Verdana"/>
              </a:rPr>
              <a:t>pressure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 spc="-25">
                <a:latin typeface="Verdana"/>
                <a:cs typeface="Verdana"/>
              </a:rPr>
              <a:t>switches </a:t>
            </a:r>
            <a:r>
              <a:rPr dirty="0" sz="1600" spc="-40">
                <a:latin typeface="Verdana"/>
                <a:cs typeface="Verdana"/>
              </a:rPr>
              <a:t>etc.,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 spc="-80">
                <a:latin typeface="Verdana"/>
                <a:cs typeface="Verdana"/>
              </a:rPr>
              <a:t>shall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 spc="85">
                <a:latin typeface="Verdana"/>
                <a:cs typeface="Verdana"/>
              </a:rPr>
              <a:t>be</a:t>
            </a:r>
            <a:r>
              <a:rPr dirty="0" sz="1600" spc="-21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provided.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821939" y="6505447"/>
            <a:ext cx="26663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807577" y="6503314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72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635" y="1758187"/>
            <a:ext cx="257873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none" sz="2800" spc="320">
                <a:solidFill>
                  <a:srgbClr val="FF0000"/>
                </a:solidFill>
                <a:latin typeface="Trebuchet MS"/>
                <a:cs typeface="Trebuchet MS"/>
              </a:rPr>
              <a:t>SECTION</a:t>
            </a:r>
            <a:r>
              <a:rPr dirty="0" u="none" sz="2800" spc="-85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u="none" sz="2800" spc="365">
                <a:solidFill>
                  <a:srgbClr val="FF0000"/>
                </a:solidFill>
                <a:latin typeface="Trebuchet MS"/>
                <a:cs typeface="Trebuchet MS"/>
              </a:rPr>
              <a:t>–</a:t>
            </a:r>
            <a:r>
              <a:rPr dirty="0" u="none" sz="2800" spc="-145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u="none" sz="2800" spc="165">
                <a:solidFill>
                  <a:srgbClr val="FF0000"/>
                </a:solidFill>
                <a:latin typeface="Trebuchet MS"/>
                <a:cs typeface="Trebuchet MS"/>
              </a:rPr>
              <a:t>VII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35635" y="2497074"/>
            <a:ext cx="6038850" cy="1746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822700" algn="l"/>
              </a:tabLst>
            </a:pPr>
            <a:r>
              <a:rPr dirty="0" sz="2000" spc="200" b="1">
                <a:solidFill>
                  <a:srgbClr val="FF0000"/>
                </a:solidFill>
                <a:latin typeface="Trebuchet MS"/>
                <a:cs typeface="Trebuchet MS"/>
              </a:rPr>
              <a:t>ENVIRONMENTAL</a:t>
            </a:r>
            <a:r>
              <a:rPr dirty="0" sz="2000" spc="-31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195" b="1">
                <a:solidFill>
                  <a:srgbClr val="FF0000"/>
                </a:solidFill>
                <a:latin typeface="Trebuchet MS"/>
                <a:cs typeface="Trebuchet MS"/>
              </a:rPr>
              <a:t>ASPECTS</a:t>
            </a:r>
            <a:r>
              <a:rPr dirty="0" sz="2000" b="1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dirty="0" sz="2000" spc="190" b="1">
                <a:solidFill>
                  <a:srgbClr val="FF0000"/>
                </a:solidFill>
                <a:latin typeface="Trebuchet MS"/>
                <a:cs typeface="Trebuchet MS"/>
              </a:rPr>
              <a:t>OF</a:t>
            </a:r>
            <a:r>
              <a:rPr dirty="0" sz="2000" spc="-35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204" b="1">
                <a:solidFill>
                  <a:srgbClr val="FF0000"/>
                </a:solidFill>
                <a:latin typeface="Trebuchet MS"/>
                <a:cs typeface="Trebuchet MS"/>
              </a:rPr>
              <a:t>THE</a:t>
            </a:r>
            <a:r>
              <a:rPr dirty="0" sz="2000" spc="-17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105" b="1">
                <a:solidFill>
                  <a:srgbClr val="FF0000"/>
                </a:solidFill>
                <a:latin typeface="Trebuchet MS"/>
                <a:cs typeface="Trebuchet MS"/>
              </a:rPr>
              <a:t>PROJECT</a:t>
            </a:r>
            <a:endParaRPr sz="2000">
              <a:latin typeface="Trebuchet MS"/>
              <a:cs typeface="Trebuchet MS"/>
            </a:endParaRPr>
          </a:p>
          <a:p>
            <a:pPr marL="757555" indent="-287655">
              <a:lnSpc>
                <a:spcPct val="100000"/>
              </a:lnSpc>
              <a:spcBef>
                <a:spcPts val="1415"/>
              </a:spcBef>
              <a:buFont typeface="Arial MT"/>
              <a:buChar char="•"/>
              <a:tabLst>
                <a:tab pos="757555" algn="l"/>
              </a:tabLst>
            </a:pPr>
            <a:r>
              <a:rPr dirty="0" sz="1600" spc="165" b="1">
                <a:latin typeface="Trebuchet MS"/>
                <a:cs typeface="Trebuchet MS"/>
              </a:rPr>
              <a:t>ENVIRONMENT</a:t>
            </a:r>
            <a:r>
              <a:rPr dirty="0" sz="1600" spc="15" b="1">
                <a:latin typeface="Trebuchet MS"/>
                <a:cs typeface="Trebuchet MS"/>
              </a:rPr>
              <a:t> </a:t>
            </a:r>
            <a:r>
              <a:rPr dirty="0" sz="1600" spc="180" b="1">
                <a:latin typeface="Trebuchet MS"/>
                <a:cs typeface="Trebuchet MS"/>
              </a:rPr>
              <a:t>MANAGEMENT</a:t>
            </a:r>
            <a:r>
              <a:rPr dirty="0" sz="1600" spc="85" b="1">
                <a:latin typeface="Trebuchet MS"/>
                <a:cs typeface="Trebuchet MS"/>
              </a:rPr>
              <a:t> </a:t>
            </a:r>
            <a:r>
              <a:rPr dirty="0" sz="1600" spc="150" b="1">
                <a:latin typeface="Trebuchet MS"/>
                <a:cs typeface="Trebuchet MS"/>
              </a:rPr>
              <a:t>PLAN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25"/>
              </a:spcBef>
              <a:buFont typeface="Arial MT"/>
              <a:buChar char="•"/>
            </a:pPr>
            <a:endParaRPr sz="1600">
              <a:latin typeface="Trebuchet MS"/>
              <a:cs typeface="Trebuchet MS"/>
            </a:endParaRPr>
          </a:p>
          <a:p>
            <a:pPr marL="757555" indent="-287655">
              <a:lnSpc>
                <a:spcPct val="100000"/>
              </a:lnSpc>
              <a:buFont typeface="Arial MT"/>
              <a:buChar char="•"/>
              <a:tabLst>
                <a:tab pos="757555" algn="l"/>
              </a:tabLst>
            </a:pPr>
            <a:r>
              <a:rPr dirty="0" sz="1600" spc="165" b="1">
                <a:latin typeface="Trebuchet MS"/>
                <a:cs typeface="Trebuchet MS"/>
              </a:rPr>
              <a:t>ENVIRONMENT</a:t>
            </a:r>
            <a:r>
              <a:rPr dirty="0" sz="1600" spc="15" b="1">
                <a:latin typeface="Trebuchet MS"/>
                <a:cs typeface="Trebuchet MS"/>
              </a:rPr>
              <a:t> </a:t>
            </a:r>
            <a:r>
              <a:rPr dirty="0" sz="1600" spc="180" b="1">
                <a:latin typeface="Trebuchet MS"/>
                <a:cs typeface="Trebuchet MS"/>
              </a:rPr>
              <a:t>MANAGEMENT</a:t>
            </a:r>
            <a:r>
              <a:rPr dirty="0" sz="1600" spc="100" b="1">
                <a:latin typeface="Trebuchet MS"/>
                <a:cs typeface="Trebuchet MS"/>
              </a:rPr>
              <a:t> </a:t>
            </a:r>
            <a:r>
              <a:rPr dirty="0" sz="1600" spc="175" b="1">
                <a:latin typeface="Trebuchet MS"/>
                <a:cs typeface="Trebuchet MS"/>
              </a:rPr>
              <a:t>COST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25"/>
              </a:spcBef>
              <a:buFont typeface="Arial MT"/>
              <a:buChar char="•"/>
            </a:pPr>
            <a:endParaRPr sz="1600">
              <a:latin typeface="Trebuchet MS"/>
              <a:cs typeface="Trebuchet MS"/>
            </a:endParaRPr>
          </a:p>
          <a:p>
            <a:pPr marL="757555" indent="-287655">
              <a:lnSpc>
                <a:spcPct val="100000"/>
              </a:lnSpc>
              <a:buFont typeface="Arial MT"/>
              <a:buChar char="•"/>
              <a:tabLst>
                <a:tab pos="757555" algn="l"/>
              </a:tabLst>
            </a:pPr>
            <a:r>
              <a:rPr dirty="0" sz="1600" spc="140" b="1">
                <a:latin typeface="Trebuchet MS"/>
                <a:cs typeface="Trebuchet MS"/>
              </a:rPr>
              <a:t>BASELINE</a:t>
            </a:r>
            <a:r>
              <a:rPr dirty="0" sz="1600" spc="-25" b="1">
                <a:latin typeface="Trebuchet MS"/>
                <a:cs typeface="Trebuchet MS"/>
              </a:rPr>
              <a:t> </a:t>
            </a:r>
            <a:r>
              <a:rPr dirty="0" sz="1600" spc="145" b="1">
                <a:latin typeface="Trebuchet MS"/>
                <a:cs typeface="Trebuchet MS"/>
              </a:rPr>
              <a:t>ENVIRONMENTAL</a:t>
            </a:r>
            <a:r>
              <a:rPr dirty="0" sz="1600" spc="95" b="1">
                <a:latin typeface="Trebuchet MS"/>
                <a:cs typeface="Trebuchet MS"/>
              </a:rPr>
              <a:t> </a:t>
            </a:r>
            <a:r>
              <a:rPr dirty="0" sz="1600" spc="80" b="1">
                <a:latin typeface="Trebuchet MS"/>
                <a:cs typeface="Trebuchet MS"/>
              </a:rPr>
              <a:t>DATA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279140" y="6413398"/>
            <a:ext cx="26663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426577" y="6414312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73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330" y="81534"/>
            <a:ext cx="463105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35">
                <a:latin typeface="Tahoma"/>
                <a:cs typeface="Tahoma"/>
              </a:rPr>
              <a:t>ENVIRONMENTAL</a:t>
            </a:r>
            <a:r>
              <a:rPr dirty="0" spc="-5">
                <a:latin typeface="Tahoma"/>
                <a:cs typeface="Tahoma"/>
              </a:rPr>
              <a:t> </a:t>
            </a:r>
            <a:r>
              <a:rPr dirty="0" spc="-65">
                <a:latin typeface="Tahoma"/>
                <a:cs typeface="Tahoma"/>
              </a:rPr>
              <a:t>MANAGEMENT</a:t>
            </a:r>
            <a:r>
              <a:rPr dirty="0" spc="-155">
                <a:latin typeface="Tahoma"/>
                <a:cs typeface="Tahoma"/>
              </a:rPr>
              <a:t> </a:t>
            </a:r>
            <a:r>
              <a:rPr dirty="0" spc="-40">
                <a:latin typeface="Tahoma"/>
                <a:cs typeface="Tahoma"/>
              </a:rPr>
              <a:t>PLAN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39700" y="749300"/>
          <a:ext cx="8928100" cy="5120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"/>
                <a:gridCol w="1456055"/>
                <a:gridCol w="3277235"/>
                <a:gridCol w="3582035"/>
              </a:tblGrid>
              <a:tr h="365125">
                <a:tc rowSpan="2">
                  <a:txBody>
                    <a:bodyPr/>
                    <a:lstStyle/>
                    <a:p>
                      <a:pPr marL="83185">
                        <a:lnSpc>
                          <a:spcPts val="1650"/>
                        </a:lnSpc>
                      </a:pPr>
                      <a:r>
                        <a:rPr dirty="0" sz="1400" spc="-25" b="1">
                          <a:latin typeface="Tahoma"/>
                          <a:cs typeface="Tahoma"/>
                        </a:rPr>
                        <a:t>S.N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85090">
                        <a:lnSpc>
                          <a:spcPts val="1650"/>
                        </a:lnSpc>
                      </a:pPr>
                      <a:r>
                        <a:rPr dirty="0" sz="1400" spc="-10" b="1">
                          <a:latin typeface="Tahoma"/>
                          <a:cs typeface="Tahoma"/>
                        </a:rPr>
                        <a:t>Components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marL="1905">
                        <a:lnSpc>
                          <a:spcPts val="1650"/>
                        </a:lnSpc>
                      </a:pPr>
                      <a:r>
                        <a:rPr dirty="0" sz="1400" spc="-55" b="1">
                          <a:latin typeface="Tahoma"/>
                          <a:cs typeface="Tahoma"/>
                        </a:rPr>
                        <a:t>Mitigative</a:t>
                      </a:r>
                      <a:r>
                        <a:rPr dirty="0" sz="1400" spc="-2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-10" b="1">
                          <a:latin typeface="Tahoma"/>
                          <a:cs typeface="Tahoma"/>
                        </a:rPr>
                        <a:t>Measures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048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7560">
                        <a:lnSpc>
                          <a:spcPts val="1650"/>
                        </a:lnSpc>
                      </a:pPr>
                      <a:r>
                        <a:rPr dirty="0" sz="1400" spc="-55" b="1">
                          <a:latin typeface="Tahoma"/>
                          <a:cs typeface="Tahoma"/>
                        </a:rPr>
                        <a:t>Construction</a:t>
                      </a:r>
                      <a:r>
                        <a:rPr dirty="0" sz="1400" spc="-7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-10" b="1">
                          <a:latin typeface="Tahoma"/>
                          <a:cs typeface="Tahoma"/>
                        </a:rPr>
                        <a:t>phase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7275">
                        <a:lnSpc>
                          <a:spcPts val="1650"/>
                        </a:lnSpc>
                      </a:pPr>
                      <a:r>
                        <a:rPr dirty="0" sz="1400" spc="-30" b="1">
                          <a:latin typeface="Tahoma"/>
                          <a:cs typeface="Tahoma"/>
                        </a:rPr>
                        <a:t>Operation</a:t>
                      </a:r>
                      <a:r>
                        <a:rPr dirty="0" sz="1400" spc="-6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-20" b="1">
                          <a:latin typeface="Tahoma"/>
                          <a:cs typeface="Tahoma"/>
                        </a:rPr>
                        <a:t>phase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98320">
                <a:tc>
                  <a:txBody>
                    <a:bodyPr/>
                    <a:lstStyle/>
                    <a:p>
                      <a:pPr marL="83185">
                        <a:lnSpc>
                          <a:spcPts val="1650"/>
                        </a:lnSpc>
                      </a:pPr>
                      <a:r>
                        <a:rPr dirty="0" sz="1400" spc="-50" b="1">
                          <a:latin typeface="Tahoma"/>
                          <a:cs typeface="Tahoma"/>
                        </a:rPr>
                        <a:t>1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650"/>
                        </a:lnSpc>
                      </a:pPr>
                      <a:r>
                        <a:rPr dirty="0" sz="1400" spc="-25" b="1">
                          <a:latin typeface="Tahoma"/>
                          <a:cs typeface="Tahoma"/>
                        </a:rPr>
                        <a:t>Air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 indent="-69850">
                        <a:lnSpc>
                          <a:spcPts val="1650"/>
                        </a:lnSpc>
                        <a:buSzPct val="92857"/>
                        <a:buFont typeface="Arial MT"/>
                        <a:buChar char="•"/>
                        <a:tabLst>
                          <a:tab pos="146050" algn="l"/>
                        </a:tabLst>
                      </a:pPr>
                      <a:r>
                        <a:rPr dirty="0" sz="1400" spc="-35">
                          <a:latin typeface="Verdana"/>
                          <a:cs typeface="Verdana"/>
                        </a:rPr>
                        <a:t>Water</a:t>
                      </a:r>
                      <a:r>
                        <a:rPr dirty="0" sz="1400" spc="-1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sprinkling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391795" indent="-307975">
                        <a:lnSpc>
                          <a:spcPct val="100000"/>
                        </a:lnSpc>
                        <a:buSzPct val="92857"/>
                        <a:buFont typeface="Arial MT"/>
                        <a:buChar char="•"/>
                        <a:tabLst>
                          <a:tab pos="391795" algn="l"/>
                        </a:tabLst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Vehicles</a:t>
                      </a:r>
                      <a:r>
                        <a:rPr dirty="0" sz="1400" spc="-1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55">
                          <a:latin typeface="Verdana"/>
                          <a:cs typeface="Verdana"/>
                        </a:rPr>
                        <a:t>with</a:t>
                      </a:r>
                      <a:r>
                        <a:rPr dirty="0" sz="1400" spc="-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valid</a:t>
                      </a:r>
                      <a:r>
                        <a:rPr dirty="0" sz="1400" spc="-2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PUC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391795" indent="-307975">
                        <a:lnSpc>
                          <a:spcPct val="100000"/>
                        </a:lnSpc>
                        <a:buSzPct val="92857"/>
                        <a:buFont typeface="Arial MT"/>
                        <a:buChar char="•"/>
                        <a:tabLst>
                          <a:tab pos="391795" algn="l"/>
                        </a:tabLst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Maintaining</a:t>
                      </a:r>
                      <a:r>
                        <a:rPr dirty="0" sz="140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45">
                          <a:latin typeface="Verdana"/>
                          <a:cs typeface="Verdana"/>
                        </a:rPr>
                        <a:t>smooth</a:t>
                      </a:r>
                      <a:r>
                        <a:rPr dirty="0" sz="14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30">
                          <a:latin typeface="Verdana"/>
                          <a:cs typeface="Verdana"/>
                        </a:rPr>
                        <a:t>traffic</a:t>
                      </a:r>
                      <a:r>
                        <a:rPr dirty="0" sz="1400" spc="-2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0">
                          <a:latin typeface="Verdana"/>
                          <a:cs typeface="Verdana"/>
                        </a:rPr>
                        <a:t>flow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83820" marR="410845" indent="-7620">
                        <a:lnSpc>
                          <a:spcPct val="100000"/>
                        </a:lnSpc>
                        <a:buSzPct val="92857"/>
                        <a:buFont typeface="Arial MT"/>
                        <a:buChar char="•"/>
                        <a:tabLst>
                          <a:tab pos="146050" algn="l"/>
                        </a:tabLst>
                      </a:pPr>
                      <a:r>
                        <a:rPr dirty="0" sz="1400" spc="-6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400" spc="-60">
                          <a:latin typeface="Verdana"/>
                          <a:cs typeface="Verdana"/>
                        </a:rPr>
                        <a:t>Restriction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open</a:t>
                      </a:r>
                      <a:r>
                        <a:rPr dirty="0" sz="140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45">
                          <a:latin typeface="Verdana"/>
                          <a:cs typeface="Verdana"/>
                        </a:rPr>
                        <a:t>burning</a:t>
                      </a:r>
                      <a:r>
                        <a:rPr dirty="0" sz="1400" spc="-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400" spc="-2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30">
                          <a:latin typeface="Verdana"/>
                          <a:cs typeface="Verdana"/>
                        </a:rPr>
                        <a:t>solid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waste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83820" marR="268605" indent="-7620">
                        <a:lnSpc>
                          <a:spcPct val="100000"/>
                        </a:lnSpc>
                        <a:buSzPct val="92857"/>
                        <a:buFont typeface="Arial MT"/>
                        <a:buChar char="•"/>
                        <a:tabLst>
                          <a:tab pos="146050" algn="l"/>
                        </a:tabLst>
                      </a:pPr>
                      <a:r>
                        <a:rPr dirty="0" sz="1400" spc="-85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400" spc="-85">
                          <a:latin typeface="Verdana"/>
                          <a:cs typeface="Verdana"/>
                        </a:rPr>
                        <a:t>Pre-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cast</a:t>
                      </a:r>
                      <a:r>
                        <a:rPr dirty="0" sz="14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35">
                          <a:latin typeface="Verdana"/>
                          <a:cs typeface="Verdana"/>
                        </a:rPr>
                        <a:t>construction</a:t>
                      </a:r>
                      <a:r>
                        <a:rPr dirty="0" sz="140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60">
                          <a:latin typeface="Verdana"/>
                          <a:cs typeface="Verdana"/>
                        </a:rPr>
                        <a:t>with</a:t>
                      </a:r>
                      <a:r>
                        <a:rPr dirty="0" sz="1400" spc="-1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14">
                          <a:latin typeface="Verdana"/>
                          <a:cs typeface="Verdana"/>
                        </a:rPr>
                        <a:t>in-</a:t>
                      </a:r>
                      <a:r>
                        <a:rPr dirty="0" sz="1400" spc="-20">
                          <a:latin typeface="Verdana"/>
                          <a:cs typeface="Verdana"/>
                        </a:rPr>
                        <a:t>situ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concrete</a:t>
                      </a:r>
                      <a:r>
                        <a:rPr dirty="0" sz="1400" spc="-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topping</a:t>
                      </a:r>
                      <a:r>
                        <a:rPr dirty="0" sz="14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80">
                          <a:latin typeface="Verdana"/>
                          <a:cs typeface="Verdana"/>
                        </a:rPr>
                        <a:t>will</a:t>
                      </a:r>
                      <a:r>
                        <a:rPr dirty="0" sz="14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75">
                          <a:latin typeface="Verdana"/>
                          <a:cs typeface="Verdana"/>
                        </a:rPr>
                        <a:t>be</a:t>
                      </a:r>
                      <a:r>
                        <a:rPr dirty="0" sz="1400" spc="-3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45">
                          <a:latin typeface="Verdana"/>
                          <a:cs typeface="Verdana"/>
                        </a:rPr>
                        <a:t>adopted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 marR="764540" indent="-7620">
                        <a:lnSpc>
                          <a:spcPts val="1680"/>
                        </a:lnSpc>
                        <a:spcBef>
                          <a:spcPts val="25"/>
                        </a:spcBef>
                        <a:buSzPct val="92857"/>
                        <a:buFont typeface="Arial MT"/>
                        <a:buChar char="•"/>
                        <a:tabLst>
                          <a:tab pos="146685" algn="l"/>
                        </a:tabLst>
                      </a:pPr>
                      <a:r>
                        <a:rPr dirty="0" sz="1400" spc="-35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400" spc="-35">
                          <a:latin typeface="Verdana"/>
                          <a:cs typeface="Verdana"/>
                        </a:rPr>
                        <a:t>Water</a:t>
                      </a:r>
                      <a:r>
                        <a:rPr dirty="0" sz="1400" spc="-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90">
                          <a:latin typeface="Verdana"/>
                          <a:cs typeface="Verdana"/>
                        </a:rPr>
                        <a:t>sprinkling</a:t>
                      </a:r>
                      <a:r>
                        <a:rPr dirty="0" sz="1400" spc="-1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at</a:t>
                      </a:r>
                      <a:r>
                        <a:rPr dirty="0" sz="1400" spc="-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35">
                          <a:latin typeface="Verdana"/>
                          <a:cs typeface="Verdana"/>
                        </a:rPr>
                        <a:t>all</a:t>
                      </a:r>
                      <a:r>
                        <a:rPr dirty="0" sz="14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30">
                          <a:latin typeface="Verdana"/>
                          <a:cs typeface="Verdana"/>
                        </a:rPr>
                        <a:t>the</a:t>
                      </a:r>
                      <a:r>
                        <a:rPr dirty="0" sz="1400" spc="-1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areas prone</a:t>
                      </a:r>
                      <a:r>
                        <a:rPr dirty="0" sz="1400" spc="-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to</a:t>
                      </a:r>
                      <a:r>
                        <a:rPr dirty="0" sz="1400" spc="-10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70">
                          <a:latin typeface="Verdana"/>
                          <a:cs typeface="Verdana"/>
                        </a:rPr>
                        <a:t>dust</a:t>
                      </a:r>
                      <a:r>
                        <a:rPr dirty="0" sz="1400" spc="-2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emissions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146050" indent="-69850">
                        <a:lnSpc>
                          <a:spcPts val="1625"/>
                        </a:lnSpc>
                        <a:buSzPct val="92857"/>
                        <a:buFont typeface="Arial MT"/>
                        <a:buChar char="•"/>
                        <a:tabLst>
                          <a:tab pos="146050" algn="l"/>
                        </a:tabLst>
                      </a:pPr>
                      <a:r>
                        <a:rPr dirty="0" sz="1400" spc="-85">
                          <a:latin typeface="Verdana"/>
                          <a:cs typeface="Verdana"/>
                        </a:rPr>
                        <a:t>Exhaust</a:t>
                      </a:r>
                      <a:r>
                        <a:rPr dirty="0" sz="1400" spc="-11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95">
                          <a:latin typeface="Verdana"/>
                          <a:cs typeface="Verdana"/>
                        </a:rPr>
                        <a:t>emissions</a:t>
                      </a:r>
                      <a:r>
                        <a:rPr dirty="0" sz="1400" spc="-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55">
                          <a:latin typeface="Verdana"/>
                          <a:cs typeface="Verdana"/>
                        </a:rPr>
                        <a:t>from</a:t>
                      </a:r>
                      <a:r>
                        <a:rPr dirty="0" sz="1400" spc="-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ships/vessels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70">
                          <a:latin typeface="Verdana"/>
                          <a:cs typeface="Verdana"/>
                        </a:rPr>
                        <a:t>shall</a:t>
                      </a:r>
                      <a:r>
                        <a:rPr dirty="0" sz="1400" spc="-11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75">
                          <a:latin typeface="Verdana"/>
                          <a:cs typeface="Verdana"/>
                        </a:rPr>
                        <a:t>be</a:t>
                      </a:r>
                      <a:r>
                        <a:rPr dirty="0" sz="14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controlled</a:t>
                      </a:r>
                      <a:r>
                        <a:rPr dirty="0" sz="1400" spc="-1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on</a:t>
                      </a:r>
                      <a:r>
                        <a:rPr dirty="0" sz="140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30">
                          <a:latin typeface="Verdana"/>
                          <a:cs typeface="Verdana"/>
                        </a:rPr>
                        <a:t>the</a:t>
                      </a:r>
                      <a:r>
                        <a:rPr dirty="0" sz="14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shipitself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84455" marR="446405" indent="-7620">
                        <a:lnSpc>
                          <a:spcPct val="100000"/>
                        </a:lnSpc>
                        <a:buSzPct val="92857"/>
                        <a:buFont typeface="Arial MT"/>
                        <a:buChar char="•"/>
                        <a:tabLst>
                          <a:tab pos="146685" algn="l"/>
                        </a:tabLst>
                      </a:pPr>
                      <a:r>
                        <a:rPr dirty="0" sz="1400" spc="-1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Day</a:t>
                      </a:r>
                      <a:r>
                        <a:rPr dirty="0" sz="14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to</a:t>
                      </a:r>
                      <a:r>
                        <a:rPr dirty="0" sz="14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day</a:t>
                      </a:r>
                      <a:r>
                        <a:rPr dirty="0" sz="14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management</a:t>
                      </a:r>
                      <a:r>
                        <a:rPr dirty="0" sz="140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and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maintenance</a:t>
                      </a:r>
                      <a:r>
                        <a:rPr dirty="0" sz="140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4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30">
                          <a:latin typeface="Verdana"/>
                          <a:cs typeface="Verdana"/>
                        </a:rPr>
                        <a:t>the </a:t>
                      </a:r>
                      <a:r>
                        <a:rPr dirty="0" sz="1400" spc="-40">
                          <a:latin typeface="Verdana"/>
                          <a:cs typeface="Verdana"/>
                        </a:rPr>
                        <a:t>facility</a:t>
                      </a:r>
                      <a:r>
                        <a:rPr dirty="0" sz="14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and</a:t>
                      </a:r>
                      <a:r>
                        <a:rPr dirty="0" sz="1400" spc="-2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the </a:t>
                      </a:r>
                      <a:r>
                        <a:rPr dirty="0" sz="1400" spc="-35">
                          <a:latin typeface="Verdana"/>
                          <a:cs typeface="Verdana"/>
                        </a:rPr>
                        <a:t>ancillary</a:t>
                      </a:r>
                      <a:r>
                        <a:rPr dirty="0" sz="1400" spc="-1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structures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31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51760">
                <a:tc>
                  <a:txBody>
                    <a:bodyPr/>
                    <a:lstStyle/>
                    <a:p>
                      <a:pPr marL="83185">
                        <a:lnSpc>
                          <a:spcPts val="1655"/>
                        </a:lnSpc>
                      </a:pPr>
                      <a:r>
                        <a:rPr dirty="0" sz="1400" spc="-25" b="1">
                          <a:latin typeface="Tahoma"/>
                          <a:cs typeface="Tahoma"/>
                        </a:rPr>
                        <a:t>2.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ts val="1655"/>
                        </a:lnSpc>
                      </a:pPr>
                      <a:r>
                        <a:rPr dirty="0" sz="1400" spc="-10" b="1">
                          <a:latin typeface="Tahoma"/>
                          <a:cs typeface="Tahoma"/>
                        </a:rPr>
                        <a:t>Noise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0205" marR="252729" indent="-287020">
                        <a:lnSpc>
                          <a:spcPts val="1680"/>
                        </a:lnSpc>
                        <a:spcBef>
                          <a:spcPts val="25"/>
                        </a:spcBef>
                        <a:buFont typeface="Arial MT"/>
                        <a:buChar char="•"/>
                        <a:tabLst>
                          <a:tab pos="370205" algn="l"/>
                        </a:tabLst>
                      </a:pPr>
                      <a:r>
                        <a:rPr dirty="0" sz="1400" spc="-35">
                          <a:latin typeface="Verdana"/>
                          <a:cs typeface="Verdana"/>
                        </a:rPr>
                        <a:t>Barricades</a:t>
                      </a:r>
                      <a:r>
                        <a:rPr dirty="0" sz="140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along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30">
                          <a:latin typeface="Verdana"/>
                          <a:cs typeface="Verdana"/>
                        </a:rPr>
                        <a:t>the</a:t>
                      </a:r>
                      <a:r>
                        <a:rPr dirty="0" sz="1400" spc="-2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0">
                          <a:latin typeface="Verdana"/>
                          <a:cs typeface="Verdana"/>
                        </a:rPr>
                        <a:t>periphery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4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30">
                          <a:latin typeface="Verdana"/>
                          <a:cs typeface="Verdana"/>
                        </a:rPr>
                        <a:t>the</a:t>
                      </a:r>
                      <a:r>
                        <a:rPr dirty="0" sz="1400" spc="-2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0">
                          <a:latin typeface="Verdana"/>
                          <a:cs typeface="Verdana"/>
                        </a:rPr>
                        <a:t>site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370205" indent="-286385">
                        <a:lnSpc>
                          <a:spcPts val="1625"/>
                        </a:lnSpc>
                        <a:buFont typeface="Arial MT"/>
                        <a:buChar char="•"/>
                        <a:tabLst>
                          <a:tab pos="370205" algn="l"/>
                        </a:tabLst>
                      </a:pPr>
                      <a:r>
                        <a:rPr dirty="0" sz="1400" spc="-70">
                          <a:latin typeface="Verdana"/>
                          <a:cs typeface="Verdana"/>
                        </a:rPr>
                        <a:t>Ear</a:t>
                      </a:r>
                      <a:r>
                        <a:rPr dirty="0" sz="14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40">
                          <a:latin typeface="Verdana"/>
                          <a:cs typeface="Verdana"/>
                        </a:rPr>
                        <a:t>plugs</a:t>
                      </a:r>
                      <a:r>
                        <a:rPr dirty="0" sz="1400" spc="-1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60">
                          <a:latin typeface="Verdana"/>
                          <a:cs typeface="Verdana"/>
                        </a:rPr>
                        <a:t>for</a:t>
                      </a:r>
                      <a:r>
                        <a:rPr dirty="0" sz="1400" spc="-2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workers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419100" indent="-33528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419100" algn="l"/>
                        </a:tabLst>
                      </a:pPr>
                      <a:r>
                        <a:rPr dirty="0" sz="1400" spc="-60">
                          <a:latin typeface="Verdana"/>
                          <a:cs typeface="Verdana"/>
                        </a:rPr>
                        <a:t>work</a:t>
                      </a:r>
                      <a:r>
                        <a:rPr dirty="0" sz="14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45">
                          <a:latin typeface="Verdana"/>
                          <a:cs typeface="Verdana"/>
                        </a:rPr>
                        <a:t>during</a:t>
                      </a:r>
                      <a:r>
                        <a:rPr dirty="0" sz="140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day</a:t>
                      </a:r>
                      <a:r>
                        <a:rPr dirty="0" sz="1400" spc="-1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0">
                          <a:latin typeface="Verdana"/>
                          <a:cs typeface="Verdana"/>
                        </a:rPr>
                        <a:t>time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370205" marR="852169" indent="-2870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0205" algn="l"/>
                        </a:tabLst>
                      </a:pPr>
                      <a:r>
                        <a:rPr dirty="0" sz="1400" spc="-35">
                          <a:latin typeface="Verdana"/>
                          <a:cs typeface="Verdana"/>
                        </a:rPr>
                        <a:t>Proper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maintenance</a:t>
                      </a:r>
                      <a:r>
                        <a:rPr dirty="0" sz="14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of </a:t>
                      </a:r>
                      <a:r>
                        <a:rPr dirty="0" sz="1400" spc="-35">
                          <a:latin typeface="Verdana"/>
                          <a:cs typeface="Verdana"/>
                        </a:rPr>
                        <a:t>construction</a:t>
                      </a:r>
                      <a:r>
                        <a:rPr dirty="0" sz="1400" spc="-1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equipment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372110" marR="161290" indent="-28829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2110" algn="l"/>
                        </a:tabLst>
                      </a:pPr>
                      <a:r>
                        <a:rPr dirty="0" sz="1400" spc="-35">
                          <a:latin typeface="Verdana"/>
                          <a:cs typeface="Verdana"/>
                        </a:rPr>
                        <a:t>Continuous</a:t>
                      </a:r>
                      <a:r>
                        <a:rPr dirty="0" sz="1400" spc="-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45">
                          <a:latin typeface="Verdana"/>
                          <a:cs typeface="Verdana"/>
                        </a:rPr>
                        <a:t>Noise</a:t>
                      </a:r>
                      <a:r>
                        <a:rPr dirty="0" sz="14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50">
                          <a:latin typeface="Verdana"/>
                          <a:cs typeface="Verdana"/>
                        </a:rPr>
                        <a:t>monitoring</a:t>
                      </a:r>
                      <a:r>
                        <a:rPr dirty="0" sz="1400" spc="-20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50">
                          <a:latin typeface="Verdana"/>
                          <a:cs typeface="Verdana"/>
                        </a:rPr>
                        <a:t>will </a:t>
                      </a:r>
                      <a:r>
                        <a:rPr dirty="0" sz="1400" spc="75">
                          <a:latin typeface="Verdana"/>
                          <a:cs typeface="Verdana"/>
                        </a:rPr>
                        <a:t>be</a:t>
                      </a:r>
                      <a:r>
                        <a:rPr dirty="0" sz="14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carried</a:t>
                      </a:r>
                      <a:r>
                        <a:rPr dirty="0" sz="1400" spc="-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out</a:t>
                      </a:r>
                      <a:r>
                        <a:rPr dirty="0" sz="14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during operational</a:t>
                      </a:r>
                      <a:r>
                        <a:rPr dirty="0" sz="1400" spc="-1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phase</a:t>
                      </a:r>
                      <a:r>
                        <a:rPr dirty="0" sz="1400" spc="-1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to</a:t>
                      </a:r>
                      <a:r>
                        <a:rPr dirty="0" sz="14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collect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comparative</a:t>
                      </a:r>
                      <a:r>
                        <a:rPr dirty="0" sz="1400" spc="-11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data.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31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955" indent="-69850">
                        <a:lnSpc>
                          <a:spcPts val="1655"/>
                        </a:lnSpc>
                        <a:buSzPct val="92857"/>
                        <a:buFont typeface="Arial MT"/>
                        <a:buChar char="•"/>
                        <a:tabLst>
                          <a:tab pos="147955" algn="l"/>
                        </a:tabLst>
                      </a:pPr>
                      <a:r>
                        <a:rPr dirty="0" sz="1400" spc="-95">
                          <a:latin typeface="Verdana"/>
                          <a:cs typeface="Verdana"/>
                        </a:rPr>
                        <a:t>Workers</a:t>
                      </a:r>
                      <a:r>
                        <a:rPr dirty="0" sz="1400" spc="-1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exposed</a:t>
                      </a:r>
                      <a:r>
                        <a:rPr dirty="0" sz="1400" spc="-1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to</a:t>
                      </a:r>
                      <a:r>
                        <a:rPr dirty="0" sz="140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40">
                          <a:latin typeface="Verdana"/>
                          <a:cs typeface="Verdana"/>
                        </a:rPr>
                        <a:t>excessive</a:t>
                      </a:r>
                      <a:r>
                        <a:rPr dirty="0" sz="1400" spc="-11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0">
                          <a:latin typeface="Verdana"/>
                          <a:cs typeface="Verdana"/>
                        </a:rPr>
                        <a:t>noise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85725" marR="167005">
                        <a:lnSpc>
                          <a:spcPct val="100000"/>
                        </a:lnSpc>
                      </a:pPr>
                      <a:r>
                        <a:rPr dirty="0" sz="1400" spc="-75">
                          <a:latin typeface="Verdana"/>
                          <a:cs typeface="Verdana"/>
                        </a:rPr>
                        <a:t>will</a:t>
                      </a:r>
                      <a:r>
                        <a:rPr dirty="0" sz="1400" spc="-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75">
                          <a:latin typeface="Verdana"/>
                          <a:cs typeface="Verdana"/>
                        </a:rPr>
                        <a:t>be</a:t>
                      </a:r>
                      <a:r>
                        <a:rPr dirty="0" sz="1400" spc="-1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given</a:t>
                      </a:r>
                      <a:r>
                        <a:rPr dirty="0" sz="1400" spc="-11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appropriate</a:t>
                      </a:r>
                      <a:r>
                        <a:rPr dirty="0" sz="1400" spc="-11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PPEincluding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ear</a:t>
                      </a:r>
                      <a:r>
                        <a:rPr dirty="0" sz="14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60">
                          <a:latin typeface="Verdana"/>
                          <a:cs typeface="Verdana"/>
                        </a:rPr>
                        <a:t>plugs,</a:t>
                      </a:r>
                      <a:r>
                        <a:rPr dirty="0" sz="1400" spc="-1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90">
                          <a:latin typeface="Verdana"/>
                          <a:cs typeface="Verdana"/>
                        </a:rPr>
                        <a:t>muffs,</a:t>
                      </a:r>
                      <a:r>
                        <a:rPr dirty="0" sz="14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65">
                          <a:latin typeface="Verdana"/>
                          <a:cs typeface="Verdana"/>
                        </a:rPr>
                        <a:t>or</a:t>
                      </a:r>
                      <a:r>
                        <a:rPr dirty="0" sz="1400" spc="-2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0">
                          <a:latin typeface="Verdana"/>
                          <a:cs typeface="Verdana"/>
                        </a:rPr>
                        <a:t>both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146685" indent="-69850">
                        <a:lnSpc>
                          <a:spcPct val="100000"/>
                        </a:lnSpc>
                        <a:buSzPct val="92857"/>
                        <a:buFont typeface="Arial MT"/>
                        <a:buChar char="•"/>
                        <a:tabLst>
                          <a:tab pos="146685" algn="l"/>
                        </a:tabLst>
                      </a:pPr>
                      <a:r>
                        <a:rPr dirty="0" sz="1400">
                          <a:latin typeface="Verdana"/>
                          <a:cs typeface="Verdana"/>
                        </a:rPr>
                        <a:t>Green</a:t>
                      </a:r>
                      <a:r>
                        <a:rPr dirty="0" sz="140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belt</a:t>
                      </a:r>
                      <a:r>
                        <a:rPr dirty="0" sz="140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development</a:t>
                      </a:r>
                      <a:r>
                        <a:rPr dirty="0" sz="1400" spc="-3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0">
                          <a:latin typeface="Verdana"/>
                          <a:cs typeface="Verdana"/>
                        </a:rPr>
                        <a:t>plan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85725" marR="321945" indent="-7620">
                        <a:lnSpc>
                          <a:spcPct val="100000"/>
                        </a:lnSpc>
                        <a:buSzPct val="92857"/>
                        <a:buFont typeface="Arial MT"/>
                        <a:buChar char="•"/>
                        <a:tabLst>
                          <a:tab pos="147955" algn="l"/>
                        </a:tabLst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400" spc="-20">
                          <a:latin typeface="Verdana"/>
                          <a:cs typeface="Verdana"/>
                        </a:rPr>
                        <a:t>Major</a:t>
                      </a:r>
                      <a:r>
                        <a:rPr dirty="0" sz="14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40">
                          <a:latin typeface="Verdana"/>
                          <a:cs typeface="Verdana"/>
                        </a:rPr>
                        <a:t>Noise</a:t>
                      </a:r>
                      <a:r>
                        <a:rPr dirty="0" sz="1400" spc="-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generating</a:t>
                      </a:r>
                      <a:r>
                        <a:rPr dirty="0" sz="1400" spc="-1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equipment </a:t>
                      </a:r>
                      <a:r>
                        <a:rPr dirty="0" sz="1400" spc="-75">
                          <a:latin typeface="Verdana"/>
                          <a:cs typeface="Verdana"/>
                        </a:rPr>
                        <a:t>will</a:t>
                      </a:r>
                      <a:r>
                        <a:rPr dirty="0" sz="14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75">
                          <a:latin typeface="Verdana"/>
                          <a:cs typeface="Verdana"/>
                        </a:rPr>
                        <a:t>be</a:t>
                      </a:r>
                      <a:r>
                        <a:rPr dirty="0" sz="1400" spc="-1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designed</a:t>
                      </a:r>
                      <a:r>
                        <a:rPr dirty="0" sz="1400" spc="-11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30">
                          <a:latin typeface="Verdana"/>
                          <a:cs typeface="Verdana"/>
                        </a:rPr>
                        <a:t>such</a:t>
                      </a:r>
                      <a:r>
                        <a:rPr dirty="0" sz="1400" spc="-1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30">
                          <a:latin typeface="Verdana"/>
                          <a:cs typeface="Verdana"/>
                        </a:rPr>
                        <a:t>that</a:t>
                      </a:r>
                      <a:r>
                        <a:rPr dirty="0" sz="1400" spc="-1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the </a:t>
                      </a:r>
                      <a:r>
                        <a:rPr dirty="0" sz="1400" spc="-20">
                          <a:latin typeface="Verdana"/>
                          <a:cs typeface="Verdana"/>
                        </a:rPr>
                        <a:t>cumulative</a:t>
                      </a:r>
                      <a:r>
                        <a:rPr dirty="0" sz="1400" spc="-10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45">
                          <a:latin typeface="Verdana"/>
                          <a:cs typeface="Verdana"/>
                        </a:rPr>
                        <a:t>noise</a:t>
                      </a:r>
                      <a:r>
                        <a:rPr dirty="0" sz="1400" spc="-1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at</a:t>
                      </a:r>
                      <a:r>
                        <a:rPr dirty="0" sz="140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114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4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distance</a:t>
                      </a:r>
                      <a:r>
                        <a:rPr dirty="0" sz="1400" spc="-10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400" spc="-2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1m </a:t>
                      </a:r>
                      <a:r>
                        <a:rPr dirty="0" sz="1400" spc="-65">
                          <a:latin typeface="Verdana"/>
                          <a:cs typeface="Verdana"/>
                        </a:rPr>
                        <a:t>remains</a:t>
                      </a:r>
                      <a:r>
                        <a:rPr dirty="0" sz="14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25">
                          <a:latin typeface="Verdana"/>
                          <a:cs typeface="Verdana"/>
                        </a:rPr>
                        <a:t>80</a:t>
                      </a:r>
                      <a:r>
                        <a:rPr dirty="0" sz="1400" spc="-2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0">
                          <a:latin typeface="Verdana"/>
                          <a:cs typeface="Verdana"/>
                        </a:rPr>
                        <a:t>Db(A)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974339" y="6375298"/>
            <a:ext cx="266636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74</a:t>
            </a:fld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330" y="81534"/>
            <a:ext cx="463105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35">
                <a:latin typeface="Tahoma"/>
                <a:cs typeface="Tahoma"/>
              </a:rPr>
              <a:t>ENVIRONMENTAL</a:t>
            </a:r>
            <a:r>
              <a:rPr dirty="0" spc="-5">
                <a:latin typeface="Tahoma"/>
                <a:cs typeface="Tahoma"/>
              </a:rPr>
              <a:t> </a:t>
            </a:r>
            <a:r>
              <a:rPr dirty="0" spc="-65">
                <a:latin typeface="Tahoma"/>
                <a:cs typeface="Tahoma"/>
              </a:rPr>
              <a:t>MANAGEMENT</a:t>
            </a:r>
            <a:r>
              <a:rPr dirty="0" spc="-155">
                <a:latin typeface="Tahoma"/>
                <a:cs typeface="Tahoma"/>
              </a:rPr>
              <a:t> </a:t>
            </a:r>
            <a:r>
              <a:rPr dirty="0" spc="-40">
                <a:latin typeface="Tahoma"/>
                <a:cs typeface="Tahoma"/>
              </a:rPr>
              <a:t>PLAN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39700" y="673100"/>
          <a:ext cx="8928100" cy="5241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"/>
                <a:gridCol w="1456055"/>
                <a:gridCol w="3277235"/>
                <a:gridCol w="3582035"/>
              </a:tblGrid>
              <a:tr h="365125">
                <a:tc rowSpan="2">
                  <a:txBody>
                    <a:bodyPr/>
                    <a:lstStyle/>
                    <a:p>
                      <a:pPr marL="116839">
                        <a:lnSpc>
                          <a:spcPts val="1650"/>
                        </a:lnSpc>
                      </a:pPr>
                      <a:r>
                        <a:rPr dirty="0" sz="1400" spc="-25" b="1">
                          <a:latin typeface="Tahoma"/>
                          <a:cs typeface="Tahoma"/>
                        </a:rPr>
                        <a:t>S.N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66370">
                        <a:lnSpc>
                          <a:spcPts val="1650"/>
                        </a:lnSpc>
                      </a:pPr>
                      <a:r>
                        <a:rPr dirty="0" sz="1400" spc="-10" b="1">
                          <a:latin typeface="Tahoma"/>
                          <a:cs typeface="Tahoma"/>
                        </a:rPr>
                        <a:t>Components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marL="1905">
                        <a:lnSpc>
                          <a:spcPts val="1650"/>
                        </a:lnSpc>
                      </a:pPr>
                      <a:r>
                        <a:rPr dirty="0" sz="1400" spc="-55" b="1">
                          <a:latin typeface="Tahoma"/>
                          <a:cs typeface="Tahoma"/>
                        </a:rPr>
                        <a:t>Mitigative</a:t>
                      </a:r>
                      <a:r>
                        <a:rPr dirty="0" sz="1400" spc="-2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-10" b="1">
                          <a:latin typeface="Tahoma"/>
                          <a:cs typeface="Tahoma"/>
                        </a:rPr>
                        <a:t>Measures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048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7560">
                        <a:lnSpc>
                          <a:spcPts val="1650"/>
                        </a:lnSpc>
                      </a:pPr>
                      <a:r>
                        <a:rPr dirty="0" sz="1400" spc="-55" b="1">
                          <a:latin typeface="Tahoma"/>
                          <a:cs typeface="Tahoma"/>
                        </a:rPr>
                        <a:t>Construction</a:t>
                      </a:r>
                      <a:r>
                        <a:rPr dirty="0" sz="1400" spc="-7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-10" b="1">
                          <a:latin typeface="Tahoma"/>
                          <a:cs typeface="Tahoma"/>
                        </a:rPr>
                        <a:t>phase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7275">
                        <a:lnSpc>
                          <a:spcPts val="1650"/>
                        </a:lnSpc>
                      </a:pPr>
                      <a:r>
                        <a:rPr dirty="0" sz="1400" spc="-30" b="1">
                          <a:latin typeface="Tahoma"/>
                          <a:cs typeface="Tahoma"/>
                        </a:rPr>
                        <a:t>Operation</a:t>
                      </a:r>
                      <a:r>
                        <a:rPr dirty="0" sz="1400" spc="-6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-20" b="1">
                          <a:latin typeface="Tahoma"/>
                          <a:cs typeface="Tahoma"/>
                        </a:rPr>
                        <a:t>phase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0"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</a:pPr>
                      <a:r>
                        <a:rPr dirty="0" sz="1400" spc="-25" b="1">
                          <a:latin typeface="Tahoma"/>
                          <a:cs typeface="Tahoma"/>
                        </a:rPr>
                        <a:t>3.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ts val="1650"/>
                        </a:lnSpc>
                      </a:pPr>
                      <a:r>
                        <a:rPr dirty="0" sz="1400" spc="-10" b="1">
                          <a:latin typeface="Tahoma"/>
                          <a:cs typeface="Tahoma"/>
                        </a:rPr>
                        <a:t>Water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370205" marR="65405" indent="-286385">
                        <a:lnSpc>
                          <a:spcPts val="1680"/>
                        </a:lnSpc>
                        <a:spcBef>
                          <a:spcPts val="25"/>
                        </a:spcBef>
                        <a:buFont typeface="Arial MT"/>
                        <a:buChar char="•"/>
                        <a:tabLst>
                          <a:tab pos="372110" algn="l"/>
                        </a:tabLst>
                      </a:pPr>
                      <a:r>
                        <a:rPr dirty="0" sz="1400">
                          <a:latin typeface="Verdana"/>
                          <a:cs typeface="Verdana"/>
                        </a:rPr>
                        <a:t>Construction</a:t>
                      </a:r>
                      <a:r>
                        <a:rPr dirty="0" sz="1400" spc="355">
                          <a:latin typeface="Verdana"/>
                          <a:cs typeface="Verdana"/>
                        </a:rPr>
                        <a:t> 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water</a:t>
                      </a:r>
                      <a:r>
                        <a:rPr dirty="0" sz="1400" spc="360">
                          <a:latin typeface="Verdana"/>
                          <a:cs typeface="Verdana"/>
                        </a:rPr>
                        <a:t> 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will</a:t>
                      </a:r>
                      <a:r>
                        <a:rPr dirty="0" sz="1400" spc="365">
                          <a:latin typeface="Verdana"/>
                          <a:cs typeface="Verdana"/>
                        </a:rPr>
                        <a:t>  </a:t>
                      </a:r>
                      <a:r>
                        <a:rPr dirty="0" sz="1400" spc="50">
                          <a:latin typeface="Verdana"/>
                          <a:cs typeface="Verdana"/>
                        </a:rPr>
                        <a:t>be </a:t>
                      </a:r>
                      <a:r>
                        <a:rPr dirty="0" sz="1400" spc="5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channelized</a:t>
                      </a:r>
                      <a:r>
                        <a:rPr dirty="0" sz="1400" spc="-2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properly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algn="just" marL="370205" marR="66675" indent="-285115">
                        <a:lnSpc>
                          <a:spcPts val="1680"/>
                        </a:lnSpc>
                        <a:buFont typeface="Arial MT"/>
                        <a:buChar char="•"/>
                        <a:tabLst>
                          <a:tab pos="372110" algn="l"/>
                        </a:tabLst>
                      </a:pPr>
                      <a:r>
                        <a:rPr dirty="0" sz="1400" spc="65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400" spc="229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water</a:t>
                      </a:r>
                      <a:r>
                        <a:rPr dirty="0" sz="1400" spc="2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storage</a:t>
                      </a:r>
                      <a:r>
                        <a:rPr dirty="0" sz="1400" spc="2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system</a:t>
                      </a:r>
                      <a:r>
                        <a:rPr dirty="0" sz="1400" spc="2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to</a:t>
                      </a:r>
                      <a:r>
                        <a:rPr dirty="0" sz="1400" spc="2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50">
                          <a:latin typeface="Verdana"/>
                          <a:cs typeface="Verdana"/>
                        </a:rPr>
                        <a:t>be </a:t>
                      </a:r>
                      <a:r>
                        <a:rPr dirty="0" sz="1400" spc="5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created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algn="just" marL="367665" marR="68580" indent="-283210">
                        <a:lnSpc>
                          <a:spcPts val="1680"/>
                        </a:lnSpc>
                        <a:buFont typeface="Arial MT"/>
                        <a:buChar char="•"/>
                        <a:tabLst>
                          <a:tab pos="370205" algn="l"/>
                        </a:tabLst>
                      </a:pPr>
                      <a:r>
                        <a:rPr dirty="0" sz="1400">
                          <a:latin typeface="Verdana"/>
                          <a:cs typeface="Verdana"/>
                        </a:rPr>
                        <a:t>no</a:t>
                      </a:r>
                      <a:r>
                        <a:rPr dirty="0" sz="1400" spc="2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treated</a:t>
                      </a:r>
                      <a:r>
                        <a:rPr dirty="0" sz="1400" spc="2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or</a:t>
                      </a:r>
                      <a:r>
                        <a:rPr dirty="0" sz="1400" spc="2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untreated</a:t>
                      </a:r>
                      <a:r>
                        <a:rPr dirty="0" sz="1400" spc="2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0">
                          <a:latin typeface="Verdana"/>
                          <a:cs typeface="Verdana"/>
                        </a:rPr>
                        <a:t>waste </a:t>
                      </a:r>
                      <a:r>
                        <a:rPr dirty="0" sz="1400" spc="-2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water</a:t>
                      </a:r>
                      <a:r>
                        <a:rPr dirty="0" sz="14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55">
                          <a:latin typeface="Verdana"/>
                          <a:cs typeface="Verdana"/>
                        </a:rPr>
                        <a:t>shall</a:t>
                      </a:r>
                      <a:r>
                        <a:rPr dirty="0" sz="14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75">
                          <a:latin typeface="Verdana"/>
                          <a:cs typeface="Verdana"/>
                        </a:rPr>
                        <a:t>be</a:t>
                      </a:r>
                      <a:r>
                        <a:rPr dirty="0" sz="14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let</a:t>
                      </a:r>
                      <a:r>
                        <a:rPr dirty="0" sz="140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into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the</a:t>
                      </a:r>
                      <a:r>
                        <a:rPr dirty="0" sz="14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0">
                          <a:latin typeface="Verdana"/>
                          <a:cs typeface="Verdana"/>
                        </a:rPr>
                        <a:t>water </a:t>
                      </a:r>
                      <a:r>
                        <a:rPr dirty="0" sz="1400" spc="-2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body.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31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9870" indent="-145415">
                        <a:lnSpc>
                          <a:spcPts val="1650"/>
                        </a:lnSpc>
                        <a:buFont typeface="Arial MT"/>
                        <a:buChar char="•"/>
                        <a:tabLst>
                          <a:tab pos="229870" algn="l"/>
                        </a:tabLst>
                      </a:pPr>
                      <a:r>
                        <a:rPr dirty="0" sz="1400" spc="-100">
                          <a:latin typeface="Verdana"/>
                          <a:cs typeface="Verdana"/>
                        </a:rPr>
                        <a:t>Use</a:t>
                      </a:r>
                      <a:r>
                        <a:rPr dirty="0" sz="140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4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0">
                          <a:latin typeface="Verdana"/>
                          <a:cs typeface="Verdana"/>
                        </a:rPr>
                        <a:t>water</a:t>
                      </a:r>
                      <a:r>
                        <a:rPr dirty="0" sz="14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40">
                          <a:latin typeface="Verdana"/>
                          <a:cs typeface="Verdana"/>
                        </a:rPr>
                        <a:t>saving</a:t>
                      </a:r>
                      <a:r>
                        <a:rPr dirty="0" sz="1400" spc="-1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practices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229235" marR="382905" indent="-14541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30504" algn="l"/>
                        </a:tabLst>
                      </a:pPr>
                      <a:r>
                        <a:rPr dirty="0" sz="1400" spc="-70">
                          <a:latin typeface="Verdana"/>
                          <a:cs typeface="Verdana"/>
                        </a:rPr>
                        <a:t>Provision</a:t>
                      </a:r>
                      <a:r>
                        <a:rPr dirty="0" sz="1400" spc="-1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400" spc="-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0">
                          <a:latin typeface="Verdana"/>
                          <a:cs typeface="Verdana"/>
                        </a:rPr>
                        <a:t>waste</a:t>
                      </a:r>
                      <a:r>
                        <a:rPr dirty="0" sz="14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0">
                          <a:latin typeface="Verdana"/>
                          <a:cs typeface="Verdana"/>
                        </a:rPr>
                        <a:t>water</a:t>
                      </a:r>
                      <a:r>
                        <a:rPr dirty="0" sz="1400" spc="-20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treatment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400" spc="-40">
                          <a:latin typeface="Verdana"/>
                          <a:cs typeface="Verdana"/>
                        </a:rPr>
                        <a:t>facility</a:t>
                      </a:r>
                      <a:r>
                        <a:rPr dirty="0" sz="1400" spc="-20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0">
                          <a:latin typeface="Verdana"/>
                          <a:cs typeface="Verdana"/>
                        </a:rPr>
                        <a:t>–STP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84455" marR="69215" indent="-127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146685" algn="l"/>
                          <a:tab pos="457834" algn="l"/>
                        </a:tabLst>
                      </a:pPr>
                      <a:r>
                        <a:rPr dirty="0" sz="140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Recycling</a:t>
                      </a:r>
                      <a:r>
                        <a:rPr dirty="0" sz="1400" spc="2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400" spc="2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treated</a:t>
                      </a:r>
                      <a:r>
                        <a:rPr dirty="0" sz="1400" spc="2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water</a:t>
                      </a:r>
                      <a:r>
                        <a:rPr dirty="0" sz="1400" spc="2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from</a:t>
                      </a:r>
                      <a:r>
                        <a:rPr dirty="0" sz="1400" spc="2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30">
                          <a:latin typeface="Verdana"/>
                          <a:cs typeface="Verdana"/>
                        </a:rPr>
                        <a:t>STP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for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non</a:t>
                      </a:r>
                      <a:r>
                        <a:rPr dirty="0" sz="1400" spc="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potable</a:t>
                      </a:r>
                      <a:r>
                        <a:rPr dirty="0" sz="1400" spc="-2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use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229235" marR="229235" indent="-14541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30504" algn="l"/>
                        </a:tabLst>
                      </a:pPr>
                      <a:r>
                        <a:rPr dirty="0" sz="1400" spc="-45">
                          <a:latin typeface="Verdana"/>
                          <a:cs typeface="Verdana"/>
                        </a:rPr>
                        <a:t>Oil</a:t>
                      </a:r>
                      <a:r>
                        <a:rPr dirty="0" sz="1400" spc="-1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&amp;</a:t>
                      </a:r>
                      <a:r>
                        <a:rPr dirty="0" sz="140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0">
                          <a:latin typeface="Verdana"/>
                          <a:cs typeface="Verdana"/>
                        </a:rPr>
                        <a:t>grease</a:t>
                      </a:r>
                      <a:r>
                        <a:rPr dirty="0" sz="1400" spc="-11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60">
                          <a:latin typeface="Verdana"/>
                          <a:cs typeface="Verdana"/>
                        </a:rPr>
                        <a:t>traps</a:t>
                      </a:r>
                      <a:r>
                        <a:rPr dirty="0" sz="1400" spc="-10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75">
                          <a:latin typeface="Verdana"/>
                          <a:cs typeface="Verdana"/>
                        </a:rPr>
                        <a:t>will </a:t>
                      </a:r>
                      <a:r>
                        <a:rPr dirty="0" sz="1400" spc="75">
                          <a:latin typeface="Verdana"/>
                          <a:cs typeface="Verdana"/>
                        </a:rPr>
                        <a:t>be</a:t>
                      </a:r>
                      <a:r>
                        <a:rPr dirty="0" sz="1400" spc="-1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45">
                          <a:latin typeface="Verdana"/>
                          <a:cs typeface="Verdana"/>
                        </a:rPr>
                        <a:t>installed</a:t>
                      </a:r>
                      <a:r>
                        <a:rPr dirty="0" sz="1400" spc="-3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on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400" spc="-75">
                          <a:latin typeface="Verdana"/>
                          <a:cs typeface="Verdana"/>
                        </a:rPr>
                        <a:t>sewers</a:t>
                      </a:r>
                      <a:r>
                        <a:rPr dirty="0" sz="14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and</a:t>
                      </a:r>
                      <a:r>
                        <a:rPr dirty="0" sz="1400" spc="-1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SWD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algn="just" marL="84455" marR="66675" indent="-127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146685" algn="l"/>
                        </a:tabLst>
                      </a:pPr>
                      <a:r>
                        <a:rPr dirty="0" sz="140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Drainage</a:t>
                      </a:r>
                      <a:r>
                        <a:rPr dirty="0" sz="1400" spc="190">
                          <a:latin typeface="Verdana"/>
                          <a:cs typeface="Verdana"/>
                        </a:rPr>
                        <a:t> 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system</a:t>
                      </a:r>
                      <a:r>
                        <a:rPr dirty="0" sz="1400" spc="195">
                          <a:latin typeface="Verdana"/>
                          <a:cs typeface="Verdana"/>
                        </a:rPr>
                        <a:t> 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shall</a:t>
                      </a:r>
                      <a:r>
                        <a:rPr dirty="0" sz="1400" spc="190">
                          <a:latin typeface="Verdana"/>
                          <a:cs typeface="Verdana"/>
                        </a:rPr>
                        <a:t>  </a:t>
                      </a:r>
                      <a:r>
                        <a:rPr dirty="0" sz="1400" spc="75">
                          <a:latin typeface="Verdana"/>
                          <a:cs typeface="Verdana"/>
                        </a:rPr>
                        <a:t>be</a:t>
                      </a:r>
                      <a:r>
                        <a:rPr dirty="0" sz="1400" spc="190">
                          <a:latin typeface="Verdana"/>
                          <a:cs typeface="Verdana"/>
                        </a:rPr>
                        <a:t> 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buried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perforated</a:t>
                      </a:r>
                      <a:r>
                        <a:rPr dirty="0" sz="1400" spc="4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drain</a:t>
                      </a:r>
                      <a:r>
                        <a:rPr dirty="0" sz="1400" spc="4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lines</a:t>
                      </a:r>
                      <a:r>
                        <a:rPr dirty="0" sz="1400" spc="40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45">
                          <a:latin typeface="Verdana"/>
                          <a:cs typeface="Verdana"/>
                        </a:rPr>
                        <a:t>connected</a:t>
                      </a:r>
                      <a:r>
                        <a:rPr dirty="0" sz="1400" spc="4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to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open</a:t>
                      </a:r>
                      <a:r>
                        <a:rPr dirty="0" sz="1400" spc="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concrete</a:t>
                      </a:r>
                      <a:r>
                        <a:rPr dirty="0" sz="140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trenches.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algn="just" marL="84455" marR="67945" indent="-127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146685" algn="l"/>
                        </a:tabLst>
                      </a:pPr>
                      <a:r>
                        <a:rPr dirty="0" sz="140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No</a:t>
                      </a:r>
                      <a:r>
                        <a:rPr dirty="0" sz="1400" spc="1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ballast</a:t>
                      </a:r>
                      <a:r>
                        <a:rPr dirty="0" sz="1400" spc="1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water</a:t>
                      </a:r>
                      <a:r>
                        <a:rPr dirty="0" sz="1400" spc="1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shall</a:t>
                      </a:r>
                      <a:r>
                        <a:rPr dirty="0" sz="1400" spc="1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75">
                          <a:latin typeface="Verdana"/>
                          <a:cs typeface="Verdana"/>
                        </a:rPr>
                        <a:t>be</a:t>
                      </a:r>
                      <a:r>
                        <a:rPr dirty="0" sz="1400" spc="1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discharged </a:t>
                      </a:r>
                      <a:r>
                        <a:rPr dirty="0" sz="1400" spc="-65">
                          <a:latin typeface="Verdana"/>
                          <a:cs typeface="Verdana"/>
                        </a:rPr>
                        <a:t>from</a:t>
                      </a:r>
                      <a:r>
                        <a:rPr dirty="0" sz="140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30">
                          <a:latin typeface="Verdana"/>
                          <a:cs typeface="Verdana"/>
                        </a:rPr>
                        <a:t>the</a:t>
                      </a:r>
                      <a:r>
                        <a:rPr dirty="0" sz="1400" spc="-20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vessel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algn="just" marL="197485" marR="64769" indent="-11303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198755" algn="l"/>
                        </a:tabLst>
                      </a:pPr>
                      <a:r>
                        <a:rPr dirty="0" sz="1400">
                          <a:latin typeface="Verdana"/>
                          <a:cs typeface="Verdana"/>
                        </a:rPr>
                        <a:t>All</a:t>
                      </a:r>
                      <a:r>
                        <a:rPr dirty="0" sz="1400" spc="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50">
                          <a:latin typeface="Verdana"/>
                          <a:cs typeface="Verdana"/>
                        </a:rPr>
                        <a:t>vessels</a:t>
                      </a:r>
                      <a:r>
                        <a:rPr dirty="0" sz="1400" spc="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will</a:t>
                      </a:r>
                      <a:r>
                        <a:rPr dirty="0" sz="1400" spc="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comply</a:t>
                      </a:r>
                      <a:r>
                        <a:rPr dirty="0" sz="1400" spc="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with</a:t>
                      </a:r>
                      <a:r>
                        <a:rPr dirty="0" sz="1400" spc="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all</a:t>
                      </a:r>
                      <a:r>
                        <a:rPr dirty="0" sz="1400" spc="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400" spc="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the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design</a:t>
                      </a:r>
                      <a:r>
                        <a:rPr dirty="0" sz="1400" spc="405">
                          <a:latin typeface="Verdana"/>
                          <a:cs typeface="Verdana"/>
                        </a:rPr>
                        <a:t> 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and</a:t>
                      </a:r>
                      <a:r>
                        <a:rPr dirty="0" sz="1400" spc="400">
                          <a:latin typeface="Verdana"/>
                          <a:cs typeface="Verdana"/>
                        </a:rPr>
                        <a:t> 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pollution</a:t>
                      </a:r>
                      <a:r>
                        <a:rPr dirty="0" sz="1400" spc="405">
                          <a:latin typeface="Verdana"/>
                          <a:cs typeface="Verdana"/>
                        </a:rPr>
                        <a:t>  </a:t>
                      </a:r>
                      <a:r>
                        <a:rPr dirty="0" sz="1400" spc="-20">
                          <a:latin typeface="Verdana"/>
                          <a:cs typeface="Verdana"/>
                        </a:rPr>
                        <a:t>prevention </a:t>
                      </a:r>
                      <a:r>
                        <a:rPr dirty="0" sz="1400" spc="-2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equipment</a:t>
                      </a:r>
                      <a:r>
                        <a:rPr dirty="0" sz="1400" spc="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55">
                          <a:latin typeface="Verdana"/>
                          <a:cs typeface="Verdana"/>
                        </a:rPr>
                        <a:t>provisions</a:t>
                      </a:r>
                      <a:r>
                        <a:rPr dirty="0" sz="1400" spc="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specified</a:t>
                      </a:r>
                      <a:r>
                        <a:rPr dirty="0" sz="1400" spc="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in</a:t>
                      </a:r>
                      <a:r>
                        <a:rPr dirty="0" sz="1400" spc="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The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International</a:t>
                      </a:r>
                      <a:r>
                        <a:rPr dirty="0" sz="1400" spc="290">
                          <a:latin typeface="Verdana"/>
                          <a:cs typeface="Verdana"/>
                        </a:rPr>
                        <a:t> 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Convention</a:t>
                      </a:r>
                      <a:r>
                        <a:rPr dirty="0" sz="1400" spc="290">
                          <a:latin typeface="Verdana"/>
                          <a:cs typeface="Verdana"/>
                        </a:rPr>
                        <a:t> 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for</a:t>
                      </a:r>
                      <a:r>
                        <a:rPr dirty="0" sz="1400" spc="290">
                          <a:latin typeface="Verdana"/>
                          <a:cs typeface="Verdana"/>
                        </a:rPr>
                        <a:t> 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the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Prevention</a:t>
                      </a:r>
                      <a:r>
                        <a:rPr dirty="0" sz="1400" spc="10">
                          <a:latin typeface="Verdana"/>
                          <a:cs typeface="Verdana"/>
                        </a:rPr>
                        <a:t> 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400" spc="15">
                          <a:latin typeface="Verdana"/>
                          <a:cs typeface="Verdana"/>
                        </a:rPr>
                        <a:t> 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Pollution</a:t>
                      </a:r>
                      <a:r>
                        <a:rPr dirty="0" sz="1400" spc="15">
                          <a:latin typeface="Verdana"/>
                          <a:cs typeface="Verdana"/>
                        </a:rPr>
                        <a:t> 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from</a:t>
                      </a:r>
                      <a:r>
                        <a:rPr dirty="0" sz="1400" spc="15">
                          <a:latin typeface="Verdana"/>
                          <a:cs typeface="Verdana"/>
                        </a:rPr>
                        <a:t>  </a:t>
                      </a:r>
                      <a:r>
                        <a:rPr dirty="0" sz="1400" spc="-95">
                          <a:latin typeface="Verdana"/>
                          <a:cs typeface="Verdana"/>
                        </a:rPr>
                        <a:t>Ships, </a:t>
                      </a:r>
                      <a:r>
                        <a:rPr dirty="0" sz="1400" spc="-95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400" spc="-85">
                          <a:latin typeface="Verdana"/>
                          <a:cs typeface="Verdana"/>
                        </a:rPr>
                        <a:t>1973,</a:t>
                      </a:r>
                      <a:r>
                        <a:rPr dirty="0" sz="1400" spc="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as</a:t>
                      </a:r>
                      <a:r>
                        <a:rPr dirty="0" sz="1400" spc="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modified</a:t>
                      </a:r>
                      <a:r>
                        <a:rPr dirty="0" sz="1400" spc="11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by</a:t>
                      </a:r>
                      <a:r>
                        <a:rPr dirty="0" sz="1400" spc="10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the</a:t>
                      </a:r>
                      <a:r>
                        <a:rPr dirty="0" sz="1400" spc="10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protocol</a:t>
                      </a:r>
                      <a:r>
                        <a:rPr dirty="0" sz="1400" spc="1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35">
                          <a:latin typeface="Verdana"/>
                          <a:cs typeface="Verdana"/>
                        </a:rPr>
                        <a:t>of </a:t>
                      </a:r>
                      <a:r>
                        <a:rPr dirty="0" sz="1400" spc="-35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400" spc="-120">
                          <a:latin typeface="Verdana"/>
                          <a:cs typeface="Verdana"/>
                        </a:rPr>
                        <a:t>1978</a:t>
                      </a:r>
                      <a:r>
                        <a:rPr dirty="0" sz="14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30">
                          <a:latin typeface="Verdana"/>
                          <a:cs typeface="Verdana"/>
                        </a:rPr>
                        <a:t>(MARPOL,</a:t>
                      </a:r>
                      <a:r>
                        <a:rPr dirty="0" sz="1400" spc="-1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10">
                          <a:latin typeface="Verdana"/>
                          <a:cs typeface="Verdana"/>
                        </a:rPr>
                        <a:t>73/78)</a:t>
                      </a:r>
                      <a:r>
                        <a:rPr dirty="0" sz="1400" spc="-2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guidelines.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974339" y="6375298"/>
            <a:ext cx="266636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74</a:t>
            </a:fld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330" y="81534"/>
            <a:ext cx="463105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35">
                <a:latin typeface="Tahoma"/>
                <a:cs typeface="Tahoma"/>
              </a:rPr>
              <a:t>ENVIRONMENTAL</a:t>
            </a:r>
            <a:r>
              <a:rPr dirty="0" spc="-5">
                <a:latin typeface="Tahoma"/>
                <a:cs typeface="Tahoma"/>
              </a:rPr>
              <a:t> </a:t>
            </a:r>
            <a:r>
              <a:rPr dirty="0" spc="-65">
                <a:latin typeface="Tahoma"/>
                <a:cs typeface="Tahoma"/>
              </a:rPr>
              <a:t>MANAGEMENT</a:t>
            </a:r>
            <a:r>
              <a:rPr dirty="0" spc="-155">
                <a:latin typeface="Tahoma"/>
                <a:cs typeface="Tahoma"/>
              </a:rPr>
              <a:t> </a:t>
            </a:r>
            <a:r>
              <a:rPr dirty="0" spc="-40">
                <a:latin typeface="Tahoma"/>
                <a:cs typeface="Tahoma"/>
              </a:rPr>
              <a:t>PLAN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39700" y="673100"/>
          <a:ext cx="8928100" cy="5561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"/>
                <a:gridCol w="1456055"/>
                <a:gridCol w="3201035"/>
                <a:gridCol w="3658235"/>
              </a:tblGrid>
              <a:tr h="380365">
                <a:tc rowSpan="2">
                  <a:txBody>
                    <a:bodyPr/>
                    <a:lstStyle/>
                    <a:p>
                      <a:pPr marL="100330">
                        <a:lnSpc>
                          <a:spcPts val="1895"/>
                        </a:lnSpc>
                      </a:pPr>
                      <a:r>
                        <a:rPr dirty="0" sz="1600" spc="-25" b="1">
                          <a:latin typeface="Tahoma"/>
                          <a:cs typeface="Tahoma"/>
                        </a:rPr>
                        <a:t>S.N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88265">
                        <a:lnSpc>
                          <a:spcPts val="1895"/>
                        </a:lnSpc>
                      </a:pPr>
                      <a:r>
                        <a:rPr dirty="0" sz="1600" spc="-10" b="1">
                          <a:latin typeface="Tahoma"/>
                          <a:cs typeface="Tahoma"/>
                        </a:rPr>
                        <a:t>Components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marL="635">
                        <a:lnSpc>
                          <a:spcPts val="1895"/>
                        </a:lnSpc>
                      </a:pPr>
                      <a:r>
                        <a:rPr dirty="0" sz="1600" spc="-60" b="1">
                          <a:latin typeface="Tahoma"/>
                          <a:cs typeface="Tahoma"/>
                        </a:rPr>
                        <a:t>Mitigative</a:t>
                      </a:r>
                      <a:r>
                        <a:rPr dirty="0" sz="1600" spc="-4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10" b="1">
                          <a:latin typeface="Tahoma"/>
                          <a:cs typeface="Tahoma"/>
                        </a:rPr>
                        <a:t>Measures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4925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0080">
                        <a:lnSpc>
                          <a:spcPts val="1895"/>
                        </a:lnSpc>
                      </a:pPr>
                      <a:r>
                        <a:rPr dirty="0" sz="1600" spc="-60" b="1">
                          <a:latin typeface="Tahoma"/>
                          <a:cs typeface="Tahoma"/>
                        </a:rPr>
                        <a:t>Construction</a:t>
                      </a:r>
                      <a:r>
                        <a:rPr dirty="0" sz="1600" spc="-4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10" b="1">
                          <a:latin typeface="Tahoma"/>
                          <a:cs typeface="Tahoma"/>
                        </a:rPr>
                        <a:t>phase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9965">
                        <a:lnSpc>
                          <a:spcPts val="1895"/>
                        </a:lnSpc>
                      </a:pPr>
                      <a:r>
                        <a:rPr dirty="0" sz="1600" spc="-35" b="1">
                          <a:latin typeface="Tahoma"/>
                          <a:cs typeface="Tahoma"/>
                        </a:rPr>
                        <a:t>Operation</a:t>
                      </a:r>
                      <a:r>
                        <a:rPr dirty="0" sz="1600" spc="-6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20" b="1">
                          <a:latin typeface="Tahoma"/>
                          <a:cs typeface="Tahoma"/>
                        </a:rPr>
                        <a:t>phase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87675">
                <a:tc>
                  <a:txBody>
                    <a:bodyPr/>
                    <a:lstStyle/>
                    <a:p>
                      <a:pPr algn="ctr" marL="26670">
                        <a:lnSpc>
                          <a:spcPts val="1895"/>
                        </a:lnSpc>
                      </a:pPr>
                      <a:r>
                        <a:rPr dirty="0" sz="1600" spc="-50" b="1">
                          <a:latin typeface="Tahoma"/>
                          <a:cs typeface="Tahoma"/>
                        </a:rPr>
                        <a:t>4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ts val="1895"/>
                        </a:lnSpc>
                      </a:pPr>
                      <a:r>
                        <a:rPr dirty="0" sz="1600" spc="-20" b="1">
                          <a:latin typeface="Tahoma"/>
                          <a:cs typeface="Tahoma"/>
                        </a:rPr>
                        <a:t>Land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307975" marR="68580" indent="-222885">
                        <a:lnSpc>
                          <a:spcPts val="1680"/>
                        </a:lnSpc>
                        <a:spcBef>
                          <a:spcPts val="25"/>
                        </a:spcBef>
                        <a:buFont typeface="Arial MT"/>
                        <a:buChar char="•"/>
                        <a:tabLst>
                          <a:tab pos="309880" algn="l"/>
                        </a:tabLst>
                      </a:pPr>
                      <a:r>
                        <a:rPr dirty="0" sz="1400">
                          <a:latin typeface="Verdana"/>
                          <a:cs typeface="Verdana"/>
                        </a:rPr>
                        <a:t>Use</a:t>
                      </a:r>
                      <a:r>
                        <a:rPr dirty="0" sz="1400" spc="1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400" spc="20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excavated</a:t>
                      </a:r>
                      <a:r>
                        <a:rPr dirty="0" sz="1400" spc="1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materials</a:t>
                      </a:r>
                      <a:r>
                        <a:rPr dirty="0" sz="1400" spc="1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for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400" spc="-40">
                          <a:latin typeface="Verdana"/>
                          <a:cs typeface="Verdana"/>
                        </a:rPr>
                        <a:t>leveling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and</a:t>
                      </a:r>
                      <a:r>
                        <a:rPr dirty="0" sz="1400" spc="-1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backfilling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algn="just" marL="307975" marR="67310" indent="-224154">
                        <a:lnSpc>
                          <a:spcPts val="1680"/>
                        </a:lnSpc>
                        <a:buFont typeface="Arial MT"/>
                        <a:buChar char="•"/>
                        <a:tabLst>
                          <a:tab pos="309880" algn="l"/>
                        </a:tabLst>
                      </a:pPr>
                      <a:r>
                        <a:rPr dirty="0" sz="1400">
                          <a:latin typeface="Verdana"/>
                          <a:cs typeface="Verdana"/>
                        </a:rPr>
                        <a:t>Proper</a:t>
                      </a:r>
                      <a:r>
                        <a:rPr dirty="0" sz="1400" spc="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and</a:t>
                      </a:r>
                      <a:r>
                        <a:rPr dirty="0" sz="1400" spc="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separate</a:t>
                      </a:r>
                      <a:r>
                        <a:rPr dirty="0" sz="1400" spc="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storage</a:t>
                      </a:r>
                      <a:r>
                        <a:rPr dirty="0" sz="1400" spc="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of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400" spc="-35">
                          <a:latin typeface="Verdana"/>
                          <a:cs typeface="Verdana"/>
                        </a:rPr>
                        <a:t>construction</a:t>
                      </a:r>
                      <a:r>
                        <a:rPr dirty="0" sz="1400" spc="-1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materials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algn="just" marL="307975" marR="67310" indent="-224154">
                        <a:lnSpc>
                          <a:spcPts val="1680"/>
                        </a:lnSpc>
                        <a:buFont typeface="Arial MT"/>
                        <a:buChar char="•"/>
                        <a:tabLst>
                          <a:tab pos="309880" algn="l"/>
                        </a:tabLst>
                      </a:pPr>
                      <a:r>
                        <a:rPr dirty="0" sz="1400">
                          <a:latin typeface="Verdana"/>
                          <a:cs typeface="Verdana"/>
                        </a:rPr>
                        <a:t>Storage</a:t>
                      </a:r>
                      <a:r>
                        <a:rPr dirty="0" sz="1400" spc="1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400" spc="1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petroleum</a:t>
                      </a:r>
                      <a:r>
                        <a:rPr dirty="0" sz="1400" spc="1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products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on</a:t>
                      </a:r>
                      <a:r>
                        <a:rPr dirty="0" sz="1400" spc="204">
                          <a:latin typeface="Verdana"/>
                          <a:cs typeface="Verdana"/>
                        </a:rPr>
                        <a:t>  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impervious</a:t>
                      </a:r>
                      <a:r>
                        <a:rPr dirty="0" sz="1400" spc="200">
                          <a:latin typeface="Verdana"/>
                          <a:cs typeface="Verdana"/>
                        </a:rPr>
                        <a:t>  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layers</a:t>
                      </a:r>
                      <a:r>
                        <a:rPr dirty="0" sz="1400" spc="204">
                          <a:latin typeface="Verdana"/>
                          <a:cs typeface="Verdana"/>
                        </a:rPr>
                        <a:t>   </a:t>
                      </a:r>
                      <a:r>
                        <a:rPr dirty="0" sz="1400" spc="-70">
                          <a:latin typeface="Verdana"/>
                          <a:cs typeface="Verdana"/>
                        </a:rPr>
                        <a:t>viz, </a:t>
                      </a:r>
                      <a:r>
                        <a:rPr dirty="0" sz="1400" spc="-7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concrete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algn="just" marL="307975" marR="71120" indent="-224154">
                        <a:lnSpc>
                          <a:spcPts val="168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309880" algn="l"/>
                        </a:tabLst>
                      </a:pPr>
                      <a:r>
                        <a:rPr dirty="0" sz="1400">
                          <a:latin typeface="Verdana"/>
                          <a:cs typeface="Verdana"/>
                        </a:rPr>
                        <a:t>Usage</a:t>
                      </a:r>
                      <a:r>
                        <a:rPr dirty="0" sz="1400" spc="1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400" spc="1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oil</a:t>
                      </a:r>
                      <a:r>
                        <a:rPr dirty="0" sz="1400" spc="1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trays</a:t>
                      </a:r>
                      <a:r>
                        <a:rPr dirty="0" sz="1400" spc="1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wherever</a:t>
                      </a:r>
                      <a:r>
                        <a:rPr dirty="0" sz="1400" spc="1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oil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400" spc="-30">
                          <a:latin typeface="Verdana"/>
                          <a:cs typeface="Verdana"/>
                        </a:rPr>
                        <a:t>spillage</a:t>
                      </a:r>
                      <a:r>
                        <a:rPr dirty="0" sz="1400" spc="-10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45">
                          <a:latin typeface="Verdana"/>
                          <a:cs typeface="Verdana"/>
                        </a:rPr>
                        <a:t>is</a:t>
                      </a:r>
                      <a:r>
                        <a:rPr dirty="0" sz="1400" spc="-229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expected.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algn="just" marL="307975" marR="67945" indent="-224154">
                        <a:lnSpc>
                          <a:spcPts val="1680"/>
                        </a:lnSpc>
                        <a:buFont typeface="Arial MT"/>
                        <a:buChar char="•"/>
                        <a:tabLst>
                          <a:tab pos="309880" algn="l"/>
                        </a:tabLst>
                      </a:pPr>
                      <a:r>
                        <a:rPr dirty="0" sz="1400">
                          <a:latin typeface="Verdana"/>
                          <a:cs typeface="Verdana"/>
                        </a:rPr>
                        <a:t>Segregation</a:t>
                      </a:r>
                      <a:r>
                        <a:rPr dirty="0" sz="1400" spc="335">
                          <a:latin typeface="Verdana"/>
                          <a:cs typeface="Verdana"/>
                        </a:rPr>
                        <a:t> 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400" spc="340">
                          <a:latin typeface="Verdana"/>
                          <a:cs typeface="Verdana"/>
                        </a:rPr>
                        <a:t> 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garbage</a:t>
                      </a:r>
                      <a:r>
                        <a:rPr dirty="0" sz="1400" spc="355">
                          <a:latin typeface="Verdana"/>
                          <a:cs typeface="Verdana"/>
                        </a:rPr>
                        <a:t> 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at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source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31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4455" marR="66675" indent="-7620">
                        <a:lnSpc>
                          <a:spcPts val="1680"/>
                        </a:lnSpc>
                        <a:spcBef>
                          <a:spcPts val="25"/>
                        </a:spcBef>
                        <a:buSzPct val="92857"/>
                        <a:buFont typeface="Arial MT"/>
                        <a:buChar char="•"/>
                        <a:tabLst>
                          <a:tab pos="146685" algn="l"/>
                        </a:tabLst>
                      </a:pPr>
                      <a:r>
                        <a:rPr dirty="0" sz="1400" spc="65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400" spc="65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400" spc="3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green</a:t>
                      </a:r>
                      <a:r>
                        <a:rPr dirty="0" sz="1400" spc="3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strip</a:t>
                      </a:r>
                      <a:r>
                        <a:rPr dirty="0" sz="1400" spc="3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400" spc="30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local</a:t>
                      </a:r>
                      <a:r>
                        <a:rPr dirty="0" sz="1400" spc="3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trees</a:t>
                      </a:r>
                      <a:r>
                        <a:rPr dirty="0" sz="1400" spc="3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on</a:t>
                      </a:r>
                      <a:r>
                        <a:rPr dirty="0" sz="1400" spc="3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0">
                          <a:latin typeface="Verdana"/>
                          <a:cs typeface="Verdana"/>
                        </a:rPr>
                        <a:t>both </a:t>
                      </a:r>
                      <a:r>
                        <a:rPr dirty="0" sz="1400" spc="-60">
                          <a:latin typeface="Verdana"/>
                          <a:cs typeface="Verdana"/>
                        </a:rPr>
                        <a:t>sides</a:t>
                      </a:r>
                      <a:r>
                        <a:rPr dirty="0" sz="1400" spc="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400" spc="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the</a:t>
                      </a:r>
                      <a:r>
                        <a:rPr dirty="0" sz="1400" spc="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road</a:t>
                      </a:r>
                      <a:r>
                        <a:rPr dirty="0" sz="1400" spc="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60">
                          <a:latin typeface="Verdana"/>
                          <a:cs typeface="Verdana"/>
                        </a:rPr>
                        <a:t>will</a:t>
                      </a:r>
                      <a:r>
                        <a:rPr dirty="0" sz="1400" spc="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70">
                          <a:latin typeface="Verdana"/>
                          <a:cs typeface="Verdana"/>
                        </a:rPr>
                        <a:t>be</a:t>
                      </a:r>
                      <a:r>
                        <a:rPr dirty="0" sz="1400" spc="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planted</a:t>
                      </a:r>
                      <a:r>
                        <a:rPr dirty="0" sz="1400" spc="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on</a:t>
                      </a:r>
                      <a:r>
                        <a:rPr dirty="0" sz="1400" spc="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the </a:t>
                      </a:r>
                      <a:r>
                        <a:rPr dirty="0" sz="1400" spc="50">
                          <a:latin typeface="Verdana"/>
                          <a:cs typeface="Verdana"/>
                        </a:rPr>
                        <a:t>approach</a:t>
                      </a:r>
                      <a:r>
                        <a:rPr dirty="0" sz="1400" spc="-2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roads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algn="just" marL="84455" marR="66040" indent="-7620">
                        <a:lnSpc>
                          <a:spcPts val="1680"/>
                        </a:lnSpc>
                        <a:buSzPct val="92857"/>
                        <a:buFont typeface="Arial MT"/>
                        <a:buChar char="•"/>
                        <a:tabLst>
                          <a:tab pos="146685" algn="l"/>
                        </a:tabLst>
                      </a:pPr>
                      <a:r>
                        <a:rPr dirty="0" sz="140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Tree</a:t>
                      </a:r>
                      <a:r>
                        <a:rPr dirty="0" sz="1400" spc="11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0">
                          <a:latin typeface="Verdana"/>
                          <a:cs typeface="Verdana"/>
                        </a:rPr>
                        <a:t>loss</a:t>
                      </a:r>
                      <a:r>
                        <a:rPr dirty="0" sz="1400" spc="1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due</a:t>
                      </a:r>
                      <a:r>
                        <a:rPr dirty="0" sz="1400" spc="1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to</a:t>
                      </a:r>
                      <a:r>
                        <a:rPr dirty="0" sz="1400" spc="1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access</a:t>
                      </a:r>
                      <a:r>
                        <a:rPr dirty="0" sz="1400" spc="1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roads,</a:t>
                      </a:r>
                      <a:r>
                        <a:rPr dirty="0" sz="1400" spc="1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if</a:t>
                      </a:r>
                      <a:r>
                        <a:rPr dirty="0" sz="1400" spc="1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0">
                          <a:latin typeface="Verdana"/>
                          <a:cs typeface="Verdana"/>
                        </a:rPr>
                        <a:t>any,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will</a:t>
                      </a:r>
                      <a:r>
                        <a:rPr dirty="0" sz="1400" spc="155">
                          <a:latin typeface="Verdana"/>
                          <a:cs typeface="Verdana"/>
                        </a:rPr>
                        <a:t>  </a:t>
                      </a:r>
                      <a:r>
                        <a:rPr dirty="0" sz="1400" spc="70">
                          <a:latin typeface="Verdana"/>
                          <a:cs typeface="Verdana"/>
                        </a:rPr>
                        <a:t>be</a:t>
                      </a:r>
                      <a:r>
                        <a:rPr dirty="0" sz="1400" spc="160">
                          <a:latin typeface="Verdana"/>
                          <a:cs typeface="Verdana"/>
                        </a:rPr>
                        <a:t> 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mitigated</a:t>
                      </a:r>
                      <a:r>
                        <a:rPr dirty="0" sz="1400" spc="160">
                          <a:latin typeface="Verdana"/>
                          <a:cs typeface="Verdana"/>
                        </a:rPr>
                        <a:t> 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by</a:t>
                      </a:r>
                      <a:r>
                        <a:rPr dirty="0" sz="1400" spc="160">
                          <a:latin typeface="Verdana"/>
                          <a:cs typeface="Verdana"/>
                        </a:rPr>
                        <a:t> 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tree</a:t>
                      </a:r>
                      <a:r>
                        <a:rPr dirty="0" sz="1400" spc="155">
                          <a:latin typeface="Verdana"/>
                          <a:cs typeface="Verdana"/>
                        </a:rPr>
                        <a:t> 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planting </a:t>
                      </a:r>
                      <a:r>
                        <a:rPr dirty="0" sz="1400" spc="-40">
                          <a:latin typeface="Verdana"/>
                          <a:cs typeface="Verdana"/>
                        </a:rPr>
                        <a:t>programs</a:t>
                      </a:r>
                      <a:r>
                        <a:rPr dirty="0" sz="140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at</a:t>
                      </a:r>
                      <a:r>
                        <a:rPr dirty="0" sz="140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the</a:t>
                      </a:r>
                      <a:r>
                        <a:rPr dirty="0" sz="1400" spc="-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35">
                          <a:latin typeface="Verdana"/>
                          <a:cs typeface="Verdana"/>
                        </a:rPr>
                        <a:t>ratio</a:t>
                      </a:r>
                      <a:r>
                        <a:rPr dirty="0" sz="140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40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65">
                          <a:latin typeface="Verdana"/>
                          <a:cs typeface="Verdana"/>
                        </a:rPr>
                        <a:t>1:2,</a:t>
                      </a:r>
                      <a:r>
                        <a:rPr dirty="0" sz="1400" spc="-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85">
                          <a:latin typeface="Verdana"/>
                          <a:cs typeface="Verdana"/>
                        </a:rPr>
                        <a:t>i.e.</a:t>
                      </a:r>
                      <a:r>
                        <a:rPr dirty="0" sz="1400" spc="-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two</a:t>
                      </a:r>
                      <a:r>
                        <a:rPr dirty="0" sz="1400" spc="-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0">
                          <a:latin typeface="Verdana"/>
                          <a:cs typeface="Verdana"/>
                        </a:rPr>
                        <a:t>tree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algn="just" marL="84455">
                        <a:lnSpc>
                          <a:spcPts val="1625"/>
                        </a:lnSpc>
                      </a:pPr>
                      <a:r>
                        <a:rPr dirty="0" sz="1400" spc="-30">
                          <a:latin typeface="Verdana"/>
                          <a:cs typeface="Verdana"/>
                        </a:rPr>
                        <a:t>plantations</a:t>
                      </a:r>
                      <a:r>
                        <a:rPr dirty="0" sz="14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55">
                          <a:latin typeface="Verdana"/>
                          <a:cs typeface="Verdana"/>
                        </a:rPr>
                        <a:t>for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one</a:t>
                      </a:r>
                      <a:r>
                        <a:rPr dirty="0" sz="14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40">
                          <a:latin typeface="Verdana"/>
                          <a:cs typeface="Verdana"/>
                        </a:rPr>
                        <a:t>tree</a:t>
                      </a:r>
                      <a:r>
                        <a:rPr dirty="0" sz="1400" spc="-2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cutting.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84455" marR="638175" indent="-7620">
                        <a:lnSpc>
                          <a:spcPct val="100000"/>
                        </a:lnSpc>
                        <a:buSzPct val="92857"/>
                        <a:buFont typeface="Arial MT"/>
                        <a:buChar char="•"/>
                        <a:tabLst>
                          <a:tab pos="146685" algn="l"/>
                        </a:tabLst>
                      </a:pPr>
                      <a:r>
                        <a:rPr dirty="0" sz="1400" spc="-4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400" spc="-40">
                          <a:latin typeface="Verdana"/>
                          <a:cs typeface="Verdana"/>
                        </a:rPr>
                        <a:t>Oil</a:t>
                      </a:r>
                      <a:r>
                        <a:rPr dirty="0" sz="140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65">
                          <a:latin typeface="Verdana"/>
                          <a:cs typeface="Verdana"/>
                        </a:rPr>
                        <a:t>from</a:t>
                      </a:r>
                      <a:r>
                        <a:rPr dirty="0" sz="1400" spc="-1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55">
                          <a:latin typeface="Verdana"/>
                          <a:cs typeface="Verdana"/>
                        </a:rPr>
                        <a:t>oily</a:t>
                      </a:r>
                      <a:r>
                        <a:rPr dirty="0" sz="140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50">
                          <a:latin typeface="Verdana"/>
                          <a:cs typeface="Verdana"/>
                        </a:rPr>
                        <a:t>wastes</a:t>
                      </a:r>
                      <a:r>
                        <a:rPr dirty="0" sz="1400" spc="-1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willbe</a:t>
                      </a:r>
                      <a:r>
                        <a:rPr dirty="0" sz="1400" spc="-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65">
                          <a:latin typeface="Verdana"/>
                          <a:cs typeface="Verdana"/>
                        </a:rPr>
                        <a:t>sent</a:t>
                      </a:r>
                      <a:r>
                        <a:rPr dirty="0" sz="1400" spc="-11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for </a:t>
                      </a:r>
                      <a:r>
                        <a:rPr dirty="0" sz="1400" spc="-20">
                          <a:latin typeface="Verdana"/>
                          <a:cs typeface="Verdana"/>
                        </a:rPr>
                        <a:t>recovery</a:t>
                      </a:r>
                      <a:r>
                        <a:rPr dirty="0" sz="140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and</a:t>
                      </a:r>
                      <a:r>
                        <a:rPr dirty="0" sz="1400" spc="-1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5">
                          <a:latin typeface="Verdana"/>
                          <a:cs typeface="Verdana"/>
                        </a:rPr>
                        <a:t>re-</a:t>
                      </a:r>
                      <a:r>
                        <a:rPr dirty="0" sz="1400" spc="-20">
                          <a:latin typeface="Verdana"/>
                          <a:cs typeface="Verdana"/>
                        </a:rPr>
                        <a:t>use.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84455" marR="544195" indent="-7620">
                        <a:lnSpc>
                          <a:spcPct val="100000"/>
                        </a:lnSpc>
                        <a:buSzPct val="92857"/>
                        <a:buFont typeface="Arial MT"/>
                        <a:buChar char="•"/>
                        <a:tabLst>
                          <a:tab pos="146685" algn="l"/>
                        </a:tabLst>
                      </a:pPr>
                      <a:r>
                        <a:rPr dirty="0" sz="1400" spc="-75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400" spc="-75">
                          <a:latin typeface="Verdana"/>
                          <a:cs typeface="Verdana"/>
                        </a:rPr>
                        <a:t>Solid</a:t>
                      </a:r>
                      <a:r>
                        <a:rPr dirty="0" sz="1400" spc="-1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0">
                          <a:latin typeface="Verdana"/>
                          <a:cs typeface="Verdana"/>
                        </a:rPr>
                        <a:t>waste</a:t>
                      </a:r>
                      <a:r>
                        <a:rPr dirty="0" sz="1400" spc="-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75">
                          <a:latin typeface="Verdana"/>
                          <a:cs typeface="Verdana"/>
                        </a:rPr>
                        <a:t>will</a:t>
                      </a:r>
                      <a:r>
                        <a:rPr dirty="0" sz="1400" spc="-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75">
                          <a:latin typeface="Verdana"/>
                          <a:cs typeface="Verdana"/>
                        </a:rPr>
                        <a:t>be</a:t>
                      </a:r>
                      <a:r>
                        <a:rPr dirty="0" sz="1400" spc="-1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segregated</a:t>
                      </a:r>
                      <a:r>
                        <a:rPr dirty="0" sz="1400" spc="-2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0">
                          <a:latin typeface="Verdana"/>
                          <a:cs typeface="Verdana"/>
                        </a:rPr>
                        <a:t>into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recyclable,</a:t>
                      </a:r>
                      <a:r>
                        <a:rPr dirty="0" sz="1400" spc="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10">
                          <a:latin typeface="Verdana"/>
                          <a:cs typeface="Verdana"/>
                        </a:rPr>
                        <a:t>degradable</a:t>
                      </a:r>
                      <a:r>
                        <a:rPr dirty="0" sz="1400" spc="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10">
                          <a:latin typeface="Verdana"/>
                          <a:cs typeface="Verdana"/>
                        </a:rPr>
                        <a:t>and</a:t>
                      </a:r>
                      <a:r>
                        <a:rPr dirty="0" sz="1400" spc="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0">
                          <a:latin typeface="Verdana"/>
                          <a:cs typeface="Verdana"/>
                        </a:rPr>
                        <a:t>Non-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degradable</a:t>
                      </a:r>
                      <a:r>
                        <a:rPr dirty="0" sz="1400" spc="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at</a:t>
                      </a:r>
                      <a:r>
                        <a:rPr dirty="0" sz="1400" spc="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80">
                          <a:latin typeface="Verdana"/>
                          <a:cs typeface="Verdana"/>
                        </a:rPr>
                        <a:t>site</a:t>
                      </a:r>
                      <a:r>
                        <a:rPr dirty="0" sz="1400" spc="-1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itself.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31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44039">
                <a:tc>
                  <a:txBody>
                    <a:bodyPr/>
                    <a:lstStyle/>
                    <a:p>
                      <a:pPr algn="ctr" marL="24130">
                        <a:lnSpc>
                          <a:spcPts val="1900"/>
                        </a:lnSpc>
                      </a:pPr>
                      <a:r>
                        <a:rPr dirty="0" sz="1600" spc="-25" b="1">
                          <a:latin typeface="Tahoma"/>
                          <a:cs typeface="Tahoma"/>
                        </a:rPr>
                        <a:t>5.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ts val="1900"/>
                        </a:lnSpc>
                      </a:pPr>
                      <a:r>
                        <a:rPr dirty="0" sz="1600" spc="-10" b="1">
                          <a:latin typeface="Tahoma"/>
                          <a:cs typeface="Tahoma"/>
                        </a:rPr>
                        <a:t>Biological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2110" marR="370205" indent="-287020">
                        <a:lnSpc>
                          <a:spcPts val="1680"/>
                        </a:lnSpc>
                        <a:spcBef>
                          <a:spcPts val="30"/>
                        </a:spcBef>
                        <a:buFont typeface="Arial MT"/>
                        <a:buChar char="•"/>
                        <a:tabLst>
                          <a:tab pos="372110" algn="l"/>
                        </a:tabLst>
                      </a:pPr>
                      <a:r>
                        <a:rPr dirty="0" sz="1400" spc="-30">
                          <a:latin typeface="Verdana"/>
                          <a:cs typeface="Verdana"/>
                        </a:rPr>
                        <a:t>Plantation</a:t>
                      </a:r>
                      <a:r>
                        <a:rPr dirty="0" sz="1400" spc="-10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4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70">
                          <a:latin typeface="Verdana"/>
                          <a:cs typeface="Verdana"/>
                        </a:rPr>
                        <a:t>trees</a:t>
                      </a:r>
                      <a:r>
                        <a:rPr dirty="0" sz="14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85">
                          <a:latin typeface="Verdana"/>
                          <a:cs typeface="Verdana"/>
                        </a:rPr>
                        <a:t>will</a:t>
                      </a:r>
                      <a:r>
                        <a:rPr dirty="0" sz="1400" spc="-1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90">
                          <a:latin typeface="Verdana"/>
                          <a:cs typeface="Verdana"/>
                        </a:rPr>
                        <a:t>start</a:t>
                      </a:r>
                      <a:r>
                        <a:rPr dirty="0" sz="140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in </a:t>
                      </a:r>
                      <a:r>
                        <a:rPr dirty="0" sz="1400" spc="-30">
                          <a:latin typeface="Verdana"/>
                          <a:cs typeface="Verdana"/>
                        </a:rPr>
                        <a:t>mid</a:t>
                      </a:r>
                      <a:r>
                        <a:rPr dirty="0" sz="1400" spc="-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400" spc="-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35">
                          <a:latin typeface="Verdana"/>
                          <a:cs typeface="Verdana"/>
                        </a:rPr>
                        <a:t>construction</a:t>
                      </a:r>
                      <a:r>
                        <a:rPr dirty="0" sz="1400" spc="-2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0">
                          <a:latin typeface="Verdana"/>
                          <a:cs typeface="Verdana"/>
                        </a:rPr>
                        <a:t>phase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372110" marR="88900" indent="-287020">
                        <a:lnSpc>
                          <a:spcPts val="1680"/>
                        </a:lnSpc>
                        <a:buFont typeface="Arial MT"/>
                        <a:buChar char="•"/>
                        <a:tabLst>
                          <a:tab pos="372110" algn="l"/>
                          <a:tab pos="1345565" algn="l"/>
                          <a:tab pos="2931160" algn="l"/>
                        </a:tabLst>
                      </a:pPr>
                      <a:r>
                        <a:rPr dirty="0" sz="1400" spc="-10">
                          <a:latin typeface="Verdana"/>
                          <a:cs typeface="Verdana"/>
                        </a:rPr>
                        <a:t>Proper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maintenance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of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machinery.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372110" marR="229870" indent="-287020">
                        <a:lnSpc>
                          <a:spcPts val="1680"/>
                        </a:lnSpc>
                        <a:buFont typeface="Arial MT"/>
                        <a:buChar char="•"/>
                        <a:tabLst>
                          <a:tab pos="372110" algn="l"/>
                        </a:tabLst>
                      </a:pPr>
                      <a:r>
                        <a:rPr dirty="0" sz="1400" spc="-30">
                          <a:latin typeface="Verdana"/>
                          <a:cs typeface="Verdana"/>
                        </a:rPr>
                        <a:t>Regulation</a:t>
                      </a:r>
                      <a:r>
                        <a:rPr dirty="0" sz="1400" spc="-1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400" spc="-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vehicle</a:t>
                      </a:r>
                      <a:r>
                        <a:rPr dirty="0" sz="1400" spc="-1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5">
                          <a:latin typeface="Verdana"/>
                          <a:cs typeface="Verdana"/>
                        </a:rPr>
                        <a:t>trips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and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speed.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38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2430" indent="-306705">
                        <a:lnSpc>
                          <a:spcPts val="1655"/>
                        </a:lnSpc>
                        <a:buFont typeface="Arial MT"/>
                        <a:buChar char="•"/>
                        <a:tabLst>
                          <a:tab pos="392430" algn="l"/>
                        </a:tabLst>
                      </a:pPr>
                      <a:r>
                        <a:rPr dirty="0" sz="1400" spc="-10">
                          <a:latin typeface="Verdana"/>
                          <a:cs typeface="Verdana"/>
                        </a:rPr>
                        <a:t>Landscaping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392430" indent="-30670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92430" algn="l"/>
                        </a:tabLst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Plantation</a:t>
                      </a:r>
                      <a:r>
                        <a:rPr dirty="0" sz="140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400" spc="-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local</a:t>
                      </a:r>
                      <a:r>
                        <a:rPr dirty="0" sz="140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40">
                          <a:latin typeface="Verdana"/>
                          <a:cs typeface="Verdana"/>
                        </a:rPr>
                        <a:t>tree</a:t>
                      </a:r>
                      <a:r>
                        <a:rPr dirty="0" sz="1400" spc="-2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species.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974339" y="6505447"/>
            <a:ext cx="26663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808466" y="6503314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76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330" y="81534"/>
            <a:ext cx="463105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35">
                <a:latin typeface="Tahoma"/>
                <a:cs typeface="Tahoma"/>
              </a:rPr>
              <a:t>ENVIRONMENTAL</a:t>
            </a:r>
            <a:r>
              <a:rPr dirty="0" spc="-5">
                <a:latin typeface="Tahoma"/>
                <a:cs typeface="Tahoma"/>
              </a:rPr>
              <a:t> </a:t>
            </a:r>
            <a:r>
              <a:rPr dirty="0" spc="-65">
                <a:latin typeface="Tahoma"/>
                <a:cs typeface="Tahoma"/>
              </a:rPr>
              <a:t>MANAGEMENT</a:t>
            </a:r>
            <a:r>
              <a:rPr dirty="0" spc="-155">
                <a:latin typeface="Tahoma"/>
                <a:cs typeface="Tahoma"/>
              </a:rPr>
              <a:t> </a:t>
            </a:r>
            <a:r>
              <a:rPr dirty="0" spc="-40">
                <a:latin typeface="Tahoma"/>
                <a:cs typeface="Tahoma"/>
              </a:rPr>
              <a:t>PLAN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39700" y="673100"/>
          <a:ext cx="8928100" cy="2484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"/>
                <a:gridCol w="1456055"/>
                <a:gridCol w="3201035"/>
                <a:gridCol w="3658235"/>
              </a:tblGrid>
              <a:tr h="365125">
                <a:tc rowSpan="2">
                  <a:txBody>
                    <a:bodyPr/>
                    <a:lstStyle/>
                    <a:p>
                      <a:pPr marL="100330">
                        <a:lnSpc>
                          <a:spcPts val="1895"/>
                        </a:lnSpc>
                      </a:pPr>
                      <a:r>
                        <a:rPr dirty="0" sz="1600" spc="-25" b="1">
                          <a:latin typeface="Tahoma"/>
                          <a:cs typeface="Tahoma"/>
                        </a:rPr>
                        <a:t>S.N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88265">
                        <a:lnSpc>
                          <a:spcPts val="1895"/>
                        </a:lnSpc>
                      </a:pPr>
                      <a:r>
                        <a:rPr dirty="0" sz="1600" spc="-10" b="1">
                          <a:latin typeface="Tahoma"/>
                          <a:cs typeface="Tahoma"/>
                        </a:rPr>
                        <a:t>Components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marL="635">
                        <a:lnSpc>
                          <a:spcPts val="1895"/>
                        </a:lnSpc>
                      </a:pPr>
                      <a:r>
                        <a:rPr dirty="0" sz="1600" spc="-60" b="1">
                          <a:latin typeface="Tahoma"/>
                          <a:cs typeface="Tahoma"/>
                        </a:rPr>
                        <a:t>Mitigative</a:t>
                      </a:r>
                      <a:r>
                        <a:rPr dirty="0" sz="1600" spc="-4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10" b="1">
                          <a:latin typeface="Tahoma"/>
                          <a:cs typeface="Tahoma"/>
                        </a:rPr>
                        <a:t>Measures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3464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0080">
                        <a:lnSpc>
                          <a:spcPts val="1895"/>
                        </a:lnSpc>
                      </a:pPr>
                      <a:r>
                        <a:rPr dirty="0" sz="1600" spc="-60" b="1">
                          <a:latin typeface="Tahoma"/>
                          <a:cs typeface="Tahoma"/>
                        </a:rPr>
                        <a:t>Construction</a:t>
                      </a:r>
                      <a:r>
                        <a:rPr dirty="0" sz="1600" spc="-4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10" b="1">
                          <a:latin typeface="Tahoma"/>
                          <a:cs typeface="Tahoma"/>
                        </a:rPr>
                        <a:t>phase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9965">
                        <a:lnSpc>
                          <a:spcPts val="1895"/>
                        </a:lnSpc>
                      </a:pPr>
                      <a:r>
                        <a:rPr dirty="0" sz="1600" spc="-35" b="1">
                          <a:latin typeface="Tahoma"/>
                          <a:cs typeface="Tahoma"/>
                        </a:rPr>
                        <a:t>Operation</a:t>
                      </a:r>
                      <a:r>
                        <a:rPr dirty="0" sz="1600" spc="-6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20" b="1">
                          <a:latin typeface="Tahoma"/>
                          <a:cs typeface="Tahoma"/>
                        </a:rPr>
                        <a:t>phase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84350">
                <a:tc>
                  <a:txBody>
                    <a:bodyPr/>
                    <a:lstStyle/>
                    <a:p>
                      <a:pPr marL="170180">
                        <a:lnSpc>
                          <a:spcPts val="1895"/>
                        </a:lnSpc>
                      </a:pPr>
                      <a:r>
                        <a:rPr dirty="0" sz="1600" spc="-25" b="1">
                          <a:latin typeface="Tahoma"/>
                          <a:cs typeface="Tahoma"/>
                        </a:rPr>
                        <a:t>6.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 marR="379095">
                        <a:lnSpc>
                          <a:spcPts val="1920"/>
                        </a:lnSpc>
                        <a:spcBef>
                          <a:spcPts val="35"/>
                        </a:spcBef>
                      </a:pPr>
                      <a:r>
                        <a:rPr dirty="0" sz="1600" spc="-10" b="1">
                          <a:latin typeface="Tahoma"/>
                          <a:cs typeface="Tahoma"/>
                        </a:rPr>
                        <a:t>Socio Economic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307975" indent="-222885">
                        <a:lnSpc>
                          <a:spcPts val="1650"/>
                        </a:lnSpc>
                        <a:buFont typeface="Arial MT"/>
                        <a:buChar char="•"/>
                        <a:tabLst>
                          <a:tab pos="307975" algn="l"/>
                        </a:tabLst>
                      </a:pPr>
                      <a:r>
                        <a:rPr dirty="0" sz="1400" spc="45">
                          <a:latin typeface="Verdana"/>
                          <a:cs typeface="Verdana"/>
                        </a:rPr>
                        <a:t>Adequate</a:t>
                      </a:r>
                      <a:r>
                        <a:rPr dirty="0" sz="14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0">
                          <a:latin typeface="Verdana"/>
                          <a:cs typeface="Verdana"/>
                        </a:rPr>
                        <a:t>water</a:t>
                      </a:r>
                      <a:r>
                        <a:rPr dirty="0" sz="1400" spc="-1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facility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algn="just" marL="307975" indent="-22288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07975" algn="l"/>
                        </a:tabLst>
                      </a:pPr>
                      <a:r>
                        <a:rPr dirty="0" sz="1400" spc="-10">
                          <a:latin typeface="Verdana"/>
                          <a:cs typeface="Verdana"/>
                        </a:rPr>
                        <a:t>Personal</a:t>
                      </a:r>
                      <a:r>
                        <a:rPr dirty="0" sz="1400" spc="3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protective</a:t>
                      </a:r>
                      <a:r>
                        <a:rPr dirty="0" sz="1400" spc="3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and</a:t>
                      </a:r>
                      <a:r>
                        <a:rPr dirty="0" sz="1400" spc="3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safety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algn="just" marL="309880">
                        <a:lnSpc>
                          <a:spcPct val="100000"/>
                        </a:lnSpc>
                      </a:pPr>
                      <a:r>
                        <a:rPr dirty="0" sz="1400" spc="-10">
                          <a:latin typeface="Verdana"/>
                          <a:cs typeface="Verdana"/>
                        </a:rPr>
                        <a:t>equipment</a:t>
                      </a:r>
                      <a:r>
                        <a:rPr dirty="0" sz="1400" spc="-11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80">
                          <a:latin typeface="Verdana"/>
                          <a:cs typeface="Verdana"/>
                        </a:rPr>
                        <a:t>will</a:t>
                      </a:r>
                      <a:r>
                        <a:rPr dirty="0" sz="1400" spc="-10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75">
                          <a:latin typeface="Verdana"/>
                          <a:cs typeface="Verdana"/>
                        </a:rPr>
                        <a:t>be</a:t>
                      </a:r>
                      <a:r>
                        <a:rPr dirty="0" sz="1400" spc="-2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provided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algn="just" marL="307975" indent="-224154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07975" algn="l"/>
                        </a:tabLst>
                      </a:pPr>
                      <a:r>
                        <a:rPr dirty="0" sz="1400" spc="-140">
                          <a:latin typeface="Verdana"/>
                          <a:cs typeface="Verdana"/>
                        </a:rPr>
                        <a:t>First</a:t>
                      </a:r>
                      <a:r>
                        <a:rPr dirty="0" sz="1400" spc="-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aid</a:t>
                      </a:r>
                      <a:r>
                        <a:rPr dirty="0" sz="1400" spc="-20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facility.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algn="just" marL="307975" marR="67310" indent="-224154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09880" algn="l"/>
                        </a:tabLst>
                      </a:pPr>
                      <a:r>
                        <a:rPr dirty="0" sz="1400">
                          <a:latin typeface="Verdana"/>
                          <a:cs typeface="Verdana"/>
                        </a:rPr>
                        <a:t>Educational</a:t>
                      </a:r>
                      <a:r>
                        <a:rPr dirty="0" sz="1400" spc="185">
                          <a:latin typeface="Verdana"/>
                          <a:cs typeface="Verdana"/>
                        </a:rPr>
                        <a:t>  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and</a:t>
                      </a:r>
                      <a:r>
                        <a:rPr dirty="0" sz="1400" spc="190">
                          <a:latin typeface="Verdana"/>
                          <a:cs typeface="Verdana"/>
                        </a:rPr>
                        <a:t>  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awareness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programme</a:t>
                      </a:r>
                      <a:r>
                        <a:rPr dirty="0" sz="1400" spc="490">
                          <a:latin typeface="Verdana"/>
                          <a:cs typeface="Verdana"/>
                        </a:rPr>
                        <a:t>   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for</a:t>
                      </a:r>
                      <a:r>
                        <a:rPr dirty="0" sz="1400" spc="484">
                          <a:latin typeface="Verdana"/>
                          <a:cs typeface="Verdana"/>
                        </a:rPr>
                        <a:t>    </a:t>
                      </a:r>
                      <a:r>
                        <a:rPr dirty="0" sz="1400" spc="-20">
                          <a:latin typeface="Verdana"/>
                          <a:cs typeface="Verdana"/>
                        </a:rPr>
                        <a:t>safety </a:t>
                      </a:r>
                      <a:r>
                        <a:rPr dirty="0" sz="1400" spc="-2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measures.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9880" marR="87630" indent="-226060">
                        <a:lnSpc>
                          <a:spcPts val="1680"/>
                        </a:lnSpc>
                        <a:spcBef>
                          <a:spcPts val="25"/>
                        </a:spcBef>
                        <a:buFont typeface="Arial MT"/>
                        <a:buChar char="•"/>
                        <a:tabLst>
                          <a:tab pos="309880" algn="l"/>
                          <a:tab pos="2637155" algn="l"/>
                        </a:tabLst>
                      </a:pPr>
                      <a:r>
                        <a:rPr dirty="0" sz="1400" spc="-10">
                          <a:latin typeface="Verdana"/>
                          <a:cs typeface="Verdana"/>
                        </a:rPr>
                        <a:t>Environmental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400" spc="-30">
                          <a:latin typeface="Verdana"/>
                          <a:cs typeface="Verdana"/>
                        </a:rPr>
                        <a:t>awareness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programme</a:t>
                      </a:r>
                      <a:r>
                        <a:rPr dirty="0" sz="1400" spc="-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55">
                          <a:latin typeface="Verdana"/>
                          <a:cs typeface="Verdana"/>
                        </a:rPr>
                        <a:t>for </a:t>
                      </a:r>
                      <a:r>
                        <a:rPr dirty="0" sz="1400" spc="-70">
                          <a:latin typeface="Verdana"/>
                          <a:cs typeface="Verdana"/>
                        </a:rPr>
                        <a:t>surrounding</a:t>
                      </a:r>
                      <a:r>
                        <a:rPr dirty="0" sz="1400" spc="-2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area.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311150" indent="-226695">
                        <a:lnSpc>
                          <a:spcPts val="1625"/>
                        </a:lnSpc>
                        <a:buFont typeface="Arial MT"/>
                        <a:buChar char="•"/>
                        <a:tabLst>
                          <a:tab pos="311150" algn="l"/>
                          <a:tab pos="1094740" algn="l"/>
                          <a:tab pos="3323590" algn="l"/>
                        </a:tabLst>
                      </a:pPr>
                      <a:r>
                        <a:rPr dirty="0" sz="1400" spc="-10">
                          <a:latin typeface="Verdana"/>
                          <a:cs typeface="Verdana"/>
                        </a:rPr>
                        <a:t>Disaster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	management</a:t>
                      </a:r>
                      <a:r>
                        <a:rPr dirty="0" sz="1400" spc="55">
                          <a:latin typeface="Verdana"/>
                          <a:cs typeface="Verdana"/>
                        </a:rPr>
                        <a:t> 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plan</a:t>
                      </a:r>
                      <a:r>
                        <a:rPr dirty="0" sz="1400" spc="35">
                          <a:latin typeface="Verdana"/>
                          <a:cs typeface="Verdana"/>
                        </a:rPr>
                        <a:t>  </a:t>
                      </a:r>
                      <a:r>
                        <a:rPr dirty="0" sz="1400" spc="-20">
                          <a:latin typeface="Verdana"/>
                          <a:cs typeface="Verdana"/>
                        </a:rPr>
                        <a:t>will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400" spc="50">
                          <a:latin typeface="Verdana"/>
                          <a:cs typeface="Verdana"/>
                        </a:rPr>
                        <a:t>be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311785">
                        <a:lnSpc>
                          <a:spcPct val="100000"/>
                        </a:lnSpc>
                      </a:pPr>
                      <a:r>
                        <a:rPr dirty="0" sz="1400" spc="-10">
                          <a:latin typeface="Verdana"/>
                          <a:cs typeface="Verdana"/>
                        </a:rPr>
                        <a:t>prepared.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31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2974339" y="6340551"/>
            <a:ext cx="26663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8808466" y="6503314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77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444500" y="901700"/>
          <a:ext cx="8318500" cy="4898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"/>
                <a:gridCol w="2181860"/>
                <a:gridCol w="1704339"/>
                <a:gridCol w="1676400"/>
                <a:gridCol w="2286000"/>
              </a:tblGrid>
              <a:tr h="382270">
                <a:tc gridSpan="5">
                  <a:txBody>
                    <a:bodyPr/>
                    <a:lstStyle/>
                    <a:p>
                      <a:pPr algn="ctr" marL="635">
                        <a:lnSpc>
                          <a:spcPts val="1820"/>
                        </a:lnSpc>
                        <a:tabLst>
                          <a:tab pos="831215" algn="l"/>
                        </a:tabLst>
                      </a:pPr>
                      <a:r>
                        <a:rPr dirty="0" sz="1600" spc="-10" b="1">
                          <a:latin typeface="Calibri"/>
                          <a:cs typeface="Calibri"/>
                        </a:rPr>
                        <a:t>DURING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600" spc="-30" b="1">
                          <a:latin typeface="Calibri"/>
                          <a:cs typeface="Calibri"/>
                        </a:rPr>
                        <a:t>OPERATION</a:t>
                      </a:r>
                      <a:r>
                        <a:rPr dirty="0" sz="16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 b="1">
                          <a:latin typeface="Calibri"/>
                          <a:cs typeface="Calibri"/>
                        </a:rPr>
                        <a:t>PHASE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47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590"/>
                        </a:lnSpc>
                      </a:pPr>
                      <a:r>
                        <a:rPr dirty="0" sz="1400" spc="-20" b="1">
                          <a:latin typeface="Calibri"/>
                          <a:cs typeface="Calibri"/>
                        </a:rPr>
                        <a:t>ITEM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820"/>
                        </a:lnSpc>
                      </a:pPr>
                      <a:r>
                        <a:rPr dirty="0" sz="1600" spc="-10" b="1">
                          <a:latin typeface="Calibri"/>
                          <a:cs typeface="Calibri"/>
                        </a:rPr>
                        <a:t>PARAMETERS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820"/>
                        </a:lnSpc>
                      </a:pPr>
                      <a:r>
                        <a:rPr dirty="0" sz="1600" spc="-10" b="1">
                          <a:latin typeface="Calibri"/>
                          <a:cs typeface="Calibri"/>
                        </a:rPr>
                        <a:t>FREQUENCY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1820"/>
                        </a:lnSpc>
                      </a:pPr>
                      <a:r>
                        <a:rPr dirty="0" sz="1600" spc="-10" b="1">
                          <a:latin typeface="Calibri"/>
                          <a:cs typeface="Calibri"/>
                        </a:rPr>
                        <a:t>LOCATION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34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R="6985">
                        <a:lnSpc>
                          <a:spcPct val="100000"/>
                        </a:lnSpc>
                      </a:pPr>
                      <a:r>
                        <a:rPr dirty="0" sz="1400" spc="-25" b="1">
                          <a:latin typeface="Calibri"/>
                          <a:cs typeface="Calibri"/>
                        </a:rPr>
                        <a:t>1.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820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Ambient</a:t>
                      </a:r>
                      <a:r>
                        <a:rPr dirty="0" sz="1600" spc="-1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Air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Quality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820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SPM,RSPM,SO</a:t>
                      </a:r>
                      <a:r>
                        <a:rPr dirty="0" baseline="-15873" sz="1575" spc="-15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,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baseline="-15873" sz="1575" spc="-37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,HC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&amp;CO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Quarterly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ts val="1820"/>
                        </a:lnSpc>
                      </a:pPr>
                      <a:r>
                        <a:rPr dirty="0" sz="1600" spc="-40">
                          <a:latin typeface="Calibri"/>
                          <a:cs typeface="Calibri"/>
                        </a:rPr>
                        <a:t>Total</a:t>
                      </a:r>
                      <a:r>
                        <a:rPr dirty="0" sz="1600" spc="-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6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Stations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around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periphery</a:t>
                      </a:r>
                      <a:r>
                        <a:rPr dirty="0" sz="16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of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600" spc="-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site.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66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R="6985">
                        <a:lnSpc>
                          <a:spcPct val="100000"/>
                        </a:lnSpc>
                      </a:pPr>
                      <a:r>
                        <a:rPr dirty="0" sz="1400" spc="-25" b="1">
                          <a:latin typeface="Calibri"/>
                          <a:cs typeface="Calibri"/>
                        </a:rPr>
                        <a:t>2.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Noise</a:t>
                      </a:r>
                      <a:r>
                        <a:rPr dirty="0" sz="1600" spc="-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Level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825"/>
                        </a:lnSpc>
                      </a:pPr>
                      <a:r>
                        <a:rPr dirty="0" sz="1600" spc="-20">
                          <a:latin typeface="Calibri"/>
                          <a:cs typeface="Calibri"/>
                        </a:rPr>
                        <a:t>Equivalent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noise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level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Quarterly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1825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Near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DG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sets,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78740" marR="999490">
                        <a:lnSpc>
                          <a:spcPct val="10000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Near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60">
                          <a:latin typeface="Calibri"/>
                          <a:cs typeface="Calibri"/>
                        </a:rPr>
                        <a:t>STP,</a:t>
                      </a:r>
                      <a:r>
                        <a:rPr dirty="0" sz="1600" spc="-1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Near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parking</a:t>
                      </a:r>
                      <a:r>
                        <a:rPr dirty="0" sz="1600" spc="-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area.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 marR="6985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dirty="0" sz="1400" spc="-25" b="1">
                          <a:latin typeface="Calibri"/>
                          <a:cs typeface="Calibri"/>
                        </a:rPr>
                        <a:t>3.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56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825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Exhaust</a:t>
                      </a:r>
                      <a:r>
                        <a:rPr dirty="0" sz="1600" spc="-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16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DG</a:t>
                      </a:r>
                      <a:r>
                        <a:rPr dirty="0" sz="1600" spc="-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Set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825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SPM,</a:t>
                      </a:r>
                      <a:r>
                        <a:rPr dirty="0" sz="1600" spc="-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SO</a:t>
                      </a:r>
                      <a:r>
                        <a:rPr dirty="0" baseline="-15873" sz="1575" spc="-37">
                          <a:latin typeface="Calibri"/>
                          <a:cs typeface="Calibri"/>
                        </a:rPr>
                        <a:t>2</a:t>
                      </a:r>
                      <a:endParaRPr baseline="-15873" sz="1575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825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Quarterly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1825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Stack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DG</a:t>
                      </a:r>
                      <a:r>
                        <a:rPr dirty="0" sz="16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sets.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R="6985">
                        <a:lnSpc>
                          <a:spcPct val="100000"/>
                        </a:lnSpc>
                      </a:pPr>
                      <a:r>
                        <a:rPr dirty="0" sz="1400" spc="-25" b="1">
                          <a:latin typeface="Calibri"/>
                          <a:cs typeface="Calibri"/>
                        </a:rPr>
                        <a:t>4.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dirty="0" sz="1600" spc="-30">
                          <a:latin typeface="Calibri"/>
                          <a:cs typeface="Calibri"/>
                        </a:rPr>
                        <a:t>Water</a:t>
                      </a:r>
                      <a:r>
                        <a:rPr dirty="0" sz="16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Analysis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825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Physical,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78105" marR="551180">
                        <a:lnSpc>
                          <a:spcPct val="100000"/>
                        </a:lnSpc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chemical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Biological parameters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825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Weekly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78105" marR="600075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During</a:t>
                      </a:r>
                      <a:r>
                        <a:rPr dirty="0" sz="1600" spc="-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rainy season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1825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Harvested</a:t>
                      </a:r>
                      <a:r>
                        <a:rPr dirty="0" sz="16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water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78740" marR="747395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stored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tank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(After</a:t>
                      </a:r>
                      <a:r>
                        <a:rPr dirty="0" sz="1600" spc="-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treatment).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R="6985">
                        <a:lnSpc>
                          <a:spcPct val="100000"/>
                        </a:lnSpc>
                      </a:pPr>
                      <a:r>
                        <a:rPr dirty="0" sz="1400" spc="-25" b="1">
                          <a:latin typeface="Calibri"/>
                          <a:cs typeface="Calibri"/>
                        </a:rPr>
                        <a:t>5.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600" spc="-30">
                          <a:latin typeface="Calibri"/>
                          <a:cs typeface="Calibri"/>
                        </a:rPr>
                        <a:t>Wastewater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Analysis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83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pH,</a:t>
                      </a:r>
                      <a:r>
                        <a:rPr dirty="0" sz="16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BOD,</a:t>
                      </a:r>
                      <a:r>
                        <a:rPr dirty="0" sz="16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COD,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dirty="0" sz="1600" spc="-20">
                          <a:latin typeface="Calibri"/>
                          <a:cs typeface="Calibri"/>
                        </a:rPr>
                        <a:t>TSS</a:t>
                      </a:r>
                      <a:r>
                        <a:rPr dirty="0" sz="16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TDS,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1600" spc="-1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60">
                          <a:latin typeface="Calibri"/>
                          <a:cs typeface="Calibri"/>
                        </a:rPr>
                        <a:t>G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Monthly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1830"/>
                        </a:lnSpc>
                      </a:pPr>
                      <a:r>
                        <a:rPr dirty="0" sz="1600" spc="-20">
                          <a:latin typeface="Calibri"/>
                          <a:cs typeface="Calibri"/>
                        </a:rPr>
                        <a:t>Before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after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treatment</a:t>
                      </a:r>
                      <a:r>
                        <a:rPr dirty="0" sz="16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16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STP.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330" y="100711"/>
            <a:ext cx="447992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35">
                <a:latin typeface="Tahoma"/>
                <a:cs typeface="Tahoma"/>
              </a:rPr>
              <a:t>ENVIRONMENTAL</a:t>
            </a:r>
            <a:r>
              <a:rPr dirty="0" spc="-30">
                <a:latin typeface="Tahoma"/>
                <a:cs typeface="Tahoma"/>
              </a:rPr>
              <a:t> </a:t>
            </a:r>
            <a:r>
              <a:rPr dirty="0" spc="-125">
                <a:latin typeface="Tahoma"/>
                <a:cs typeface="Tahoma"/>
              </a:rPr>
              <a:t>MONITORING</a:t>
            </a:r>
            <a:r>
              <a:rPr dirty="0" spc="-155">
                <a:latin typeface="Tahoma"/>
                <a:cs typeface="Tahoma"/>
              </a:rPr>
              <a:t> </a:t>
            </a:r>
            <a:r>
              <a:rPr dirty="0" spc="-50">
                <a:latin typeface="Tahoma"/>
                <a:cs typeface="Tahoma"/>
              </a:rPr>
              <a:t>PLAN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974339" y="6337198"/>
            <a:ext cx="26663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SAMPLING</a:t>
            </a:r>
            <a:r>
              <a:rPr dirty="0" spc="-65"/>
              <a:t> </a:t>
            </a:r>
            <a:r>
              <a:rPr dirty="0" spc="-10"/>
              <a:t>LOCATIONS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215900" y="1130300"/>
          <a:ext cx="4356100" cy="51022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325"/>
                <a:gridCol w="1387475"/>
                <a:gridCol w="1334770"/>
                <a:gridCol w="1103630"/>
              </a:tblGrid>
              <a:tr h="10204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0325">
                        <a:lnSpc>
                          <a:spcPct val="10000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Sr.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60325">
                        <a:lnSpc>
                          <a:spcPct val="10000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No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Study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Location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Direction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1454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62865" marR="147955">
                        <a:lnSpc>
                          <a:spcPts val="1920"/>
                        </a:lnSpc>
                        <a:spcBef>
                          <a:spcPts val="25"/>
                        </a:spcBef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Distance </a:t>
                      </a:r>
                      <a:r>
                        <a:rPr dirty="0" sz="1600">
                          <a:latin typeface="Verdana"/>
                          <a:cs typeface="Verdana"/>
                        </a:rPr>
                        <a:t>from</a:t>
                      </a:r>
                      <a:r>
                        <a:rPr dirty="0" sz="1600" spc="-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30">
                          <a:latin typeface="Verdana"/>
                          <a:cs typeface="Verdana"/>
                        </a:rPr>
                        <a:t>Site </a:t>
                      </a:r>
                      <a:r>
                        <a:rPr dirty="0" sz="1600" spc="-20">
                          <a:latin typeface="Verdana"/>
                          <a:cs typeface="Verdana"/>
                        </a:rPr>
                        <a:t>(km)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31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</a:tr>
              <a:tr h="510540">
                <a:tc>
                  <a:txBody>
                    <a:bodyPr/>
                    <a:lstStyle/>
                    <a:p>
                      <a:pPr marL="60325">
                        <a:lnSpc>
                          <a:spcPts val="1885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1.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 marR="234315">
                        <a:lnSpc>
                          <a:spcPts val="1900"/>
                        </a:lnSpc>
                        <a:spcBef>
                          <a:spcPts val="30"/>
                        </a:spcBef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Proposed </a:t>
                      </a:r>
                      <a:r>
                        <a:rPr dirty="0" sz="1600" spc="-25">
                          <a:latin typeface="Verdana"/>
                          <a:cs typeface="Verdana"/>
                        </a:rPr>
                        <a:t>project</a:t>
                      </a:r>
                      <a:r>
                        <a:rPr dirty="0" sz="1600" spc="-1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25">
                          <a:latin typeface="Verdana"/>
                          <a:cs typeface="Verdana"/>
                        </a:rPr>
                        <a:t>Site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38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85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At</a:t>
                      </a:r>
                      <a:r>
                        <a:rPr dirty="0" sz="1600" spc="-2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20">
                          <a:latin typeface="Verdana"/>
                          <a:cs typeface="Verdana"/>
                        </a:rPr>
                        <a:t>Site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7625">
                        <a:lnSpc>
                          <a:spcPts val="1885"/>
                        </a:lnSpc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-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9905">
                <a:tc>
                  <a:txBody>
                    <a:bodyPr/>
                    <a:lstStyle/>
                    <a:p>
                      <a:pPr marL="60325">
                        <a:lnSpc>
                          <a:spcPts val="1885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2.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85"/>
                        </a:lnSpc>
                      </a:pPr>
                      <a:r>
                        <a:rPr dirty="0" sz="1600" spc="60">
                          <a:latin typeface="Verdana"/>
                          <a:cs typeface="Verdana"/>
                        </a:rPr>
                        <a:t>Navapada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85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East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8895">
                        <a:lnSpc>
                          <a:spcPts val="1885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2.24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9905">
                <a:tc>
                  <a:txBody>
                    <a:bodyPr/>
                    <a:lstStyle/>
                    <a:p>
                      <a:pPr marL="60325">
                        <a:lnSpc>
                          <a:spcPts val="1885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3.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85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Koproli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85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West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8895">
                        <a:lnSpc>
                          <a:spcPts val="1885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5.42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9905">
                <a:tc>
                  <a:txBody>
                    <a:bodyPr/>
                    <a:lstStyle/>
                    <a:p>
                      <a:pPr marL="60325">
                        <a:lnSpc>
                          <a:spcPts val="1885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4.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85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Dongri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85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North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8895">
                        <a:lnSpc>
                          <a:spcPts val="1885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4.30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0540">
                <a:tc>
                  <a:txBody>
                    <a:bodyPr/>
                    <a:lstStyle/>
                    <a:p>
                      <a:pPr marL="60325">
                        <a:lnSpc>
                          <a:spcPts val="1885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5.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85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Revas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85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South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8895">
                        <a:lnSpc>
                          <a:spcPts val="1885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8.40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9905">
                <a:tc>
                  <a:txBody>
                    <a:bodyPr/>
                    <a:lstStyle/>
                    <a:p>
                      <a:pPr marL="60325">
                        <a:lnSpc>
                          <a:spcPts val="1885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6.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85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Chanje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Village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85"/>
                        </a:lnSpc>
                      </a:pPr>
                      <a:r>
                        <a:rPr dirty="0" sz="1600" spc="-105">
                          <a:latin typeface="Verdana"/>
                          <a:cs typeface="Verdana"/>
                        </a:rPr>
                        <a:t>North-</a:t>
                      </a:r>
                      <a:r>
                        <a:rPr dirty="0" sz="1600" spc="-20">
                          <a:latin typeface="Verdana"/>
                          <a:cs typeface="Verdana"/>
                        </a:rPr>
                        <a:t>west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8895">
                        <a:lnSpc>
                          <a:spcPts val="1885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1.84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0540">
                <a:tc>
                  <a:txBody>
                    <a:bodyPr/>
                    <a:lstStyle/>
                    <a:p>
                      <a:pPr marL="60325">
                        <a:lnSpc>
                          <a:spcPts val="1889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7.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89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Bhendkhal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89"/>
                        </a:lnSpc>
                      </a:pPr>
                      <a:r>
                        <a:rPr dirty="0" sz="1600" spc="-105">
                          <a:latin typeface="Verdana"/>
                          <a:cs typeface="Verdana"/>
                        </a:rPr>
                        <a:t>North-</a:t>
                      </a:r>
                      <a:r>
                        <a:rPr dirty="0" sz="1600" spc="-20">
                          <a:latin typeface="Verdana"/>
                          <a:cs typeface="Verdana"/>
                        </a:rPr>
                        <a:t>east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8895">
                        <a:lnSpc>
                          <a:spcPts val="1889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3.37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0540">
                <a:tc>
                  <a:txBody>
                    <a:bodyPr/>
                    <a:lstStyle/>
                    <a:p>
                      <a:pPr marL="62230">
                        <a:lnSpc>
                          <a:spcPts val="1889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8.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89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Navkhar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89"/>
                        </a:lnSpc>
                      </a:pPr>
                      <a:r>
                        <a:rPr dirty="0" sz="1600" spc="-125">
                          <a:latin typeface="Verdana"/>
                          <a:cs typeface="Verdana"/>
                        </a:rPr>
                        <a:t>South-</a:t>
                      </a:r>
                      <a:r>
                        <a:rPr dirty="0" sz="1600" spc="-20">
                          <a:latin typeface="Verdana"/>
                          <a:cs typeface="Verdana"/>
                        </a:rPr>
                        <a:t>west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8895">
                        <a:lnSpc>
                          <a:spcPts val="1889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6.71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7974" y="1069847"/>
            <a:ext cx="4338949" cy="532180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974339" y="6505447"/>
            <a:ext cx="26663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807577" y="6503314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79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4066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none" sz="2800" spc="320">
                <a:solidFill>
                  <a:srgbClr val="FF0000"/>
                </a:solidFill>
                <a:latin typeface="Trebuchet MS"/>
                <a:cs typeface="Trebuchet MS"/>
              </a:rPr>
              <a:t>SECTION</a:t>
            </a:r>
            <a:r>
              <a:rPr dirty="0" u="none" sz="2800" spc="-85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u="none" sz="2800" spc="-110">
                <a:solidFill>
                  <a:srgbClr val="FF0000"/>
                </a:solidFill>
                <a:latin typeface="Trebuchet MS"/>
                <a:cs typeface="Trebuchet MS"/>
              </a:rPr>
              <a:t>-</a:t>
            </a:r>
            <a:r>
              <a:rPr dirty="0" u="none" sz="2800" spc="-135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u="none" sz="2800" spc="130">
                <a:solidFill>
                  <a:srgbClr val="FF0000"/>
                </a:solidFill>
                <a:latin typeface="Trebuchet MS"/>
                <a:cs typeface="Trebuchet MS"/>
              </a:rPr>
              <a:t>II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83235" y="2573274"/>
            <a:ext cx="261683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175" b="1">
                <a:solidFill>
                  <a:srgbClr val="FF0000"/>
                </a:solidFill>
                <a:latin typeface="Trebuchet MS"/>
                <a:cs typeface="Trebuchet MS"/>
              </a:rPr>
              <a:t>TOR</a:t>
            </a:r>
            <a:r>
              <a:rPr dirty="0" sz="2000" spc="-18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220" b="1">
                <a:solidFill>
                  <a:srgbClr val="FF0000"/>
                </a:solidFill>
                <a:latin typeface="Trebuchet MS"/>
                <a:cs typeface="Trebuchet MS"/>
              </a:rPr>
              <a:t>COMPLIANCES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821939" y="6505447"/>
            <a:ext cx="26663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30" y="18414"/>
            <a:ext cx="2454910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69745" algn="l"/>
              </a:tabLst>
            </a:pPr>
            <a:r>
              <a:rPr dirty="0"/>
              <a:t>AIR</a:t>
            </a:r>
            <a:r>
              <a:rPr dirty="0" spc="-65"/>
              <a:t> </a:t>
            </a:r>
            <a:r>
              <a:rPr dirty="0" spc="-10"/>
              <a:t>QUALITY</a:t>
            </a:r>
            <a:r>
              <a:rPr dirty="0"/>
              <a:t>	</a:t>
            </a:r>
            <a:r>
              <a:rPr dirty="0" spc="-65"/>
              <a:t>DATA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673100" y="901700"/>
          <a:ext cx="8242300" cy="5328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3880"/>
                <a:gridCol w="1247139"/>
                <a:gridCol w="856615"/>
                <a:gridCol w="1295400"/>
                <a:gridCol w="1447800"/>
                <a:gridCol w="1447799"/>
                <a:gridCol w="1295400"/>
              </a:tblGrid>
              <a:tr h="331470">
                <a:tc rowSpan="2">
                  <a:txBody>
                    <a:bodyPr/>
                    <a:lstStyle/>
                    <a:p>
                      <a:pPr marL="60960">
                        <a:lnSpc>
                          <a:spcPts val="1760"/>
                        </a:lnSpc>
                      </a:pPr>
                      <a:r>
                        <a:rPr dirty="0" sz="1600" spc="-300">
                          <a:latin typeface="Verdana"/>
                          <a:cs typeface="Verdana"/>
                        </a:rPr>
                        <a:t>Sr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60960">
                        <a:lnSpc>
                          <a:spcPct val="10000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No.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marL="635">
                        <a:lnSpc>
                          <a:spcPts val="1760"/>
                        </a:lnSpc>
                      </a:pPr>
                      <a:r>
                        <a:rPr dirty="0" sz="1600" spc="-300">
                          <a:latin typeface="Verdana"/>
                          <a:cs typeface="Verdana"/>
                        </a:rPr>
                        <a:t>SITE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LOCATION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marR="31115">
                        <a:lnSpc>
                          <a:spcPts val="1760"/>
                        </a:lnSpc>
                      </a:pPr>
                      <a:r>
                        <a:rPr dirty="0" sz="1600" spc="-60">
                          <a:latin typeface="Verdana"/>
                          <a:cs typeface="Verdana"/>
                        </a:rPr>
                        <a:t>CONCENTRATION</a:t>
                      </a:r>
                      <a:r>
                        <a:rPr dirty="0" sz="1600" spc="-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25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6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25">
                          <a:latin typeface="Verdana"/>
                          <a:cs typeface="Verdana"/>
                        </a:rPr>
                        <a:t>AIR</a:t>
                      </a:r>
                      <a:r>
                        <a:rPr dirty="0" sz="1600" spc="-1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30">
                          <a:latin typeface="Verdana"/>
                          <a:cs typeface="Verdana"/>
                        </a:rPr>
                        <a:t>POLLUTANTS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9747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SO2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11048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 spc="-10">
                          <a:latin typeface="Symbol"/>
                          <a:cs typeface="Symbol"/>
                        </a:rPr>
                        <a:t>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g/m3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8625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NO2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32956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 spc="-10">
                          <a:latin typeface="Symbol"/>
                          <a:cs typeface="Symbol"/>
                        </a:rPr>
                        <a:t>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g/m3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64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Particulate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algn="ctr" marL="404495" marR="387350">
                        <a:lnSpc>
                          <a:spcPct val="100000"/>
                        </a:lnSpc>
                      </a:pPr>
                      <a:r>
                        <a:rPr dirty="0" sz="1600" spc="-30">
                          <a:latin typeface="Verdana"/>
                          <a:cs typeface="Verdana"/>
                        </a:rPr>
                        <a:t>Matter 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(PM10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algn="ctr" marL="50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 spc="-10">
                          <a:latin typeface="Symbol"/>
                          <a:cs typeface="Symbol"/>
                        </a:rPr>
                        <a:t>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g/m3)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764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Particulate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algn="ctr" marL="401320" marR="387350">
                        <a:lnSpc>
                          <a:spcPct val="10000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Matter </a:t>
                      </a:r>
                      <a:r>
                        <a:rPr dirty="0" sz="1600" spc="-100">
                          <a:latin typeface="Verdana"/>
                          <a:cs typeface="Verdana"/>
                        </a:rPr>
                        <a:t>(PM2.5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algn="ctr" marL="50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 spc="-10">
                          <a:latin typeface="Symbol"/>
                          <a:cs typeface="Symbol"/>
                        </a:rPr>
                        <a:t>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g/m3)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9240">
                        <a:lnSpc>
                          <a:spcPts val="1764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Carbon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296545" marR="143510" indent="-137160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Monoxide mg/m3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7025">
                <a:tc gridSpan="2">
                  <a:txBody>
                    <a:bodyPr/>
                    <a:lstStyle/>
                    <a:p>
                      <a:pPr marL="362585">
                        <a:lnSpc>
                          <a:spcPts val="1764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Standards*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80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80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100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60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764"/>
                        </a:lnSpc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algn="ctr" marR="6985">
                        <a:lnSpc>
                          <a:spcPts val="1764"/>
                        </a:lnSpc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764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At</a:t>
                      </a:r>
                      <a:r>
                        <a:rPr dirty="0" sz="1600" spc="-2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20">
                          <a:latin typeface="Verdana"/>
                          <a:cs typeface="Verdana"/>
                        </a:rPr>
                        <a:t>Site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24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54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68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764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45.6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0.8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algn="ctr" marR="6985">
                        <a:lnSpc>
                          <a:spcPts val="1764"/>
                        </a:lnSpc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764"/>
                        </a:lnSpc>
                      </a:pPr>
                      <a:r>
                        <a:rPr dirty="0" sz="1600" spc="60">
                          <a:latin typeface="Verdana"/>
                          <a:cs typeface="Verdana"/>
                        </a:rPr>
                        <a:t>Navapada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21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47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62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42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0.9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algn="ctr" marR="6985">
                        <a:lnSpc>
                          <a:spcPts val="1764"/>
                        </a:lnSpc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3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764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Koproli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26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49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58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40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1.2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algn="ctr" marR="6985">
                        <a:lnSpc>
                          <a:spcPts val="1764"/>
                        </a:lnSpc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764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Dongri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31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58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66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45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1.0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algn="ctr" marR="6985">
                        <a:lnSpc>
                          <a:spcPts val="1764"/>
                        </a:lnSpc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5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764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Revas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20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64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54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36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0.7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0705">
                <a:tc>
                  <a:txBody>
                    <a:bodyPr/>
                    <a:lstStyle/>
                    <a:p>
                      <a:pPr algn="ctr" marR="6985">
                        <a:lnSpc>
                          <a:spcPts val="1770"/>
                        </a:lnSpc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6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770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Chanje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60960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Village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21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58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61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38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0.8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algn="ctr" marR="6985">
                        <a:lnSpc>
                          <a:spcPts val="1770"/>
                        </a:lnSpc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7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770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Bhendkhal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24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61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67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770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43.1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1.0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algn="ctr" marR="10160">
                        <a:lnSpc>
                          <a:spcPts val="1770"/>
                        </a:lnSpc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8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770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Navkhar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22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53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770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55.1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40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0.7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035">
                <a:tc gridSpan="2">
                  <a:txBody>
                    <a:bodyPr/>
                    <a:lstStyle/>
                    <a:p>
                      <a:pPr algn="ctr" marL="635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Min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dirty="0" sz="1600" spc="-25" b="1">
                          <a:latin typeface="Tahoma"/>
                          <a:cs typeface="Tahoma"/>
                        </a:rPr>
                        <a:t>20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900"/>
                        </a:lnSpc>
                      </a:pPr>
                      <a:r>
                        <a:rPr dirty="0" sz="1600" spc="-25" b="1">
                          <a:latin typeface="Tahoma"/>
                          <a:cs typeface="Tahoma"/>
                        </a:rPr>
                        <a:t>47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900"/>
                        </a:lnSpc>
                      </a:pPr>
                      <a:r>
                        <a:rPr dirty="0" sz="1600" spc="-25" b="1">
                          <a:latin typeface="Tahoma"/>
                          <a:cs typeface="Tahoma"/>
                        </a:rPr>
                        <a:t>54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900"/>
                        </a:lnSpc>
                      </a:pPr>
                      <a:r>
                        <a:rPr dirty="0" sz="1600" spc="-25" b="1">
                          <a:latin typeface="Tahoma"/>
                          <a:cs typeface="Tahoma"/>
                        </a:rPr>
                        <a:t>36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1900"/>
                        </a:lnSpc>
                      </a:pPr>
                      <a:r>
                        <a:rPr dirty="0" sz="1600" spc="-25" b="1">
                          <a:latin typeface="Tahoma"/>
                          <a:cs typeface="Tahoma"/>
                        </a:rPr>
                        <a:t>0.7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035">
                <a:tc gridSpan="2">
                  <a:txBody>
                    <a:bodyPr/>
                    <a:lstStyle/>
                    <a:p>
                      <a:pPr algn="ctr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Max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dirty="0" sz="1600" spc="-25" b="1">
                          <a:latin typeface="Tahoma"/>
                          <a:cs typeface="Tahoma"/>
                        </a:rPr>
                        <a:t>31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900"/>
                        </a:lnSpc>
                      </a:pPr>
                      <a:r>
                        <a:rPr dirty="0" sz="1600" spc="-25" b="1">
                          <a:latin typeface="Tahoma"/>
                          <a:cs typeface="Tahoma"/>
                        </a:rPr>
                        <a:t>64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900"/>
                        </a:lnSpc>
                      </a:pPr>
                      <a:r>
                        <a:rPr dirty="0" sz="1600" spc="-25" b="1">
                          <a:latin typeface="Tahoma"/>
                          <a:cs typeface="Tahoma"/>
                        </a:rPr>
                        <a:t>68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900"/>
                        </a:lnSpc>
                      </a:pPr>
                      <a:r>
                        <a:rPr dirty="0" sz="1600" spc="-20" b="1">
                          <a:latin typeface="Tahoma"/>
                          <a:cs typeface="Tahoma"/>
                        </a:rPr>
                        <a:t>45.6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1900"/>
                        </a:lnSpc>
                      </a:pPr>
                      <a:r>
                        <a:rPr dirty="0" sz="1600" spc="-25" b="1">
                          <a:latin typeface="Tahoma"/>
                          <a:cs typeface="Tahoma"/>
                        </a:rPr>
                        <a:t>1.2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6720">
                <a:tc gridSpan="2">
                  <a:txBody>
                    <a:bodyPr/>
                    <a:lstStyle/>
                    <a:p>
                      <a:pPr algn="ctr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Avg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905"/>
                        </a:lnSpc>
                      </a:pPr>
                      <a:r>
                        <a:rPr dirty="0" sz="1600" spc="-10" b="1">
                          <a:latin typeface="Tahoma"/>
                          <a:cs typeface="Tahoma"/>
                        </a:rPr>
                        <a:t>23.62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905"/>
                        </a:lnSpc>
                      </a:pPr>
                      <a:r>
                        <a:rPr dirty="0" sz="1600" spc="-20" b="1">
                          <a:latin typeface="Tahoma"/>
                          <a:cs typeface="Tahoma"/>
                        </a:rPr>
                        <a:t>55.5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905"/>
                        </a:lnSpc>
                      </a:pPr>
                      <a:r>
                        <a:rPr dirty="0" sz="1600" spc="-10" b="1">
                          <a:latin typeface="Tahoma"/>
                          <a:cs typeface="Tahoma"/>
                        </a:rPr>
                        <a:t>61.38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905"/>
                        </a:lnSpc>
                      </a:pPr>
                      <a:r>
                        <a:rPr dirty="0" sz="1600" spc="-10" b="1">
                          <a:latin typeface="Tahoma"/>
                          <a:cs typeface="Tahoma"/>
                        </a:rPr>
                        <a:t>41.21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905"/>
                        </a:lnSpc>
                      </a:pPr>
                      <a:r>
                        <a:rPr dirty="0" sz="1600" spc="-20" b="1">
                          <a:latin typeface="Tahoma"/>
                          <a:cs typeface="Tahoma"/>
                        </a:rPr>
                        <a:t>0.88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764235" y="618870"/>
            <a:ext cx="490537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1400" spc="-3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AVERAGE</a:t>
            </a:r>
            <a:r>
              <a:rPr dirty="0" u="heavy" sz="1400" spc="-7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AMBIENT</a:t>
            </a:r>
            <a:r>
              <a:rPr dirty="0" u="heavy" sz="1400" spc="-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AIR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400" spc="-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MONITORING</a:t>
            </a: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REPORT</a:t>
            </a:r>
            <a:r>
              <a:rPr dirty="0" u="heavy" sz="1400" spc="-5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(DURING</a:t>
            </a:r>
            <a:r>
              <a:rPr dirty="0" u="heavy" sz="1400" spc="-2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SUMMER)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7848600" y="6477000"/>
            <a:ext cx="914400" cy="228600"/>
          </a:xfrm>
          <a:custGeom>
            <a:avLst/>
            <a:gdLst/>
            <a:ahLst/>
            <a:cxnLst/>
            <a:rect l="l" t="t" r="r" b="b"/>
            <a:pathLst>
              <a:path w="914400" h="228600">
                <a:moveTo>
                  <a:pt x="876300" y="0"/>
                </a:moveTo>
                <a:lnTo>
                  <a:pt x="38100" y="0"/>
                </a:lnTo>
                <a:lnTo>
                  <a:pt x="23241" y="2997"/>
                </a:lnTo>
                <a:lnTo>
                  <a:pt x="11175" y="11163"/>
                </a:lnTo>
                <a:lnTo>
                  <a:pt x="3048" y="23266"/>
                </a:lnTo>
                <a:lnTo>
                  <a:pt x="0" y="38100"/>
                </a:lnTo>
                <a:lnTo>
                  <a:pt x="0" y="190500"/>
                </a:lnTo>
                <a:lnTo>
                  <a:pt x="3048" y="205333"/>
                </a:lnTo>
                <a:lnTo>
                  <a:pt x="11175" y="217436"/>
                </a:lnTo>
                <a:lnTo>
                  <a:pt x="23241" y="225602"/>
                </a:lnTo>
                <a:lnTo>
                  <a:pt x="38100" y="228600"/>
                </a:lnTo>
                <a:lnTo>
                  <a:pt x="876300" y="228600"/>
                </a:lnTo>
                <a:lnTo>
                  <a:pt x="891158" y="225602"/>
                </a:lnTo>
                <a:lnTo>
                  <a:pt x="903224" y="217436"/>
                </a:lnTo>
                <a:lnTo>
                  <a:pt x="911351" y="205333"/>
                </a:lnTo>
                <a:lnTo>
                  <a:pt x="914400" y="190500"/>
                </a:lnTo>
                <a:lnTo>
                  <a:pt x="914400" y="38100"/>
                </a:lnTo>
                <a:lnTo>
                  <a:pt x="911351" y="23266"/>
                </a:lnTo>
                <a:lnTo>
                  <a:pt x="903224" y="11163"/>
                </a:lnTo>
                <a:lnTo>
                  <a:pt x="891158" y="2997"/>
                </a:lnTo>
                <a:lnTo>
                  <a:pt x="8763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2974339" y="6375298"/>
            <a:ext cx="266636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873492" y="6484188"/>
            <a:ext cx="86360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14"/>
              </a:lnSpc>
              <a:tabLst>
                <a:tab pos="234950" algn="l"/>
                <a:tab pos="850265" algn="l"/>
              </a:tabLst>
            </a:pPr>
            <a:r>
              <a:rPr dirty="0" u="sng" sz="16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 action="ppaction://hlinksldjump"/>
              </a:rPr>
              <a:t>	</a:t>
            </a:r>
            <a:r>
              <a:rPr dirty="0" u="sng" sz="1600" spc="-2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 action="ppaction://hlinksldjump"/>
              </a:rPr>
              <a:t>Back</a:t>
            </a:r>
            <a:r>
              <a:rPr dirty="0" u="sng" sz="16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 action="ppaction://hlinksldjump"/>
              </a:rPr>
              <a:t>	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80</a:t>
            </a:fld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30" y="18414"/>
            <a:ext cx="2454910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69745" algn="l"/>
              </a:tabLst>
            </a:pPr>
            <a:r>
              <a:rPr dirty="0"/>
              <a:t>AIR</a:t>
            </a:r>
            <a:r>
              <a:rPr dirty="0" spc="-65"/>
              <a:t> </a:t>
            </a:r>
            <a:r>
              <a:rPr dirty="0" spc="-10"/>
              <a:t>QUALITY</a:t>
            </a:r>
            <a:r>
              <a:rPr dirty="0"/>
              <a:t>	</a:t>
            </a:r>
            <a:r>
              <a:rPr dirty="0" spc="-65"/>
              <a:t>DATA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673100" y="901700"/>
          <a:ext cx="8242300" cy="5297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3880"/>
                <a:gridCol w="1247139"/>
                <a:gridCol w="1085215"/>
                <a:gridCol w="1143000"/>
                <a:gridCol w="1371600"/>
                <a:gridCol w="1447799"/>
                <a:gridCol w="1295400"/>
              </a:tblGrid>
              <a:tr h="331470">
                <a:tc rowSpan="2">
                  <a:txBody>
                    <a:bodyPr/>
                    <a:lstStyle/>
                    <a:p>
                      <a:pPr marL="60960">
                        <a:lnSpc>
                          <a:spcPts val="1760"/>
                        </a:lnSpc>
                      </a:pPr>
                      <a:r>
                        <a:rPr dirty="0" sz="1600" spc="-300">
                          <a:latin typeface="Verdana"/>
                          <a:cs typeface="Verdana"/>
                        </a:rPr>
                        <a:t>Sr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60960">
                        <a:lnSpc>
                          <a:spcPct val="10000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No.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marL="635">
                        <a:lnSpc>
                          <a:spcPts val="1760"/>
                        </a:lnSpc>
                      </a:pPr>
                      <a:r>
                        <a:rPr dirty="0" sz="1600" spc="-300">
                          <a:latin typeface="Verdana"/>
                          <a:cs typeface="Verdana"/>
                        </a:rPr>
                        <a:t>SITE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LOCATION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marR="31115">
                        <a:lnSpc>
                          <a:spcPts val="1760"/>
                        </a:lnSpc>
                      </a:pPr>
                      <a:r>
                        <a:rPr dirty="0" sz="1600" spc="-60">
                          <a:latin typeface="Verdana"/>
                          <a:cs typeface="Verdana"/>
                        </a:rPr>
                        <a:t>CONCENTRATION</a:t>
                      </a:r>
                      <a:r>
                        <a:rPr dirty="0" sz="1600" spc="-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25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6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25">
                          <a:latin typeface="Verdana"/>
                          <a:cs typeface="Verdana"/>
                        </a:rPr>
                        <a:t>AIR</a:t>
                      </a:r>
                      <a:r>
                        <a:rPr dirty="0" sz="1600" spc="-1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30">
                          <a:latin typeface="Verdana"/>
                          <a:cs typeface="Verdana"/>
                        </a:rPr>
                        <a:t>POLLUTANTS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9747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6710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SO2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22479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 spc="-10">
                          <a:latin typeface="Symbol"/>
                          <a:cs typeface="Symbol"/>
                        </a:rPr>
                        <a:t>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g/m3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2425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NO2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25336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 spc="-10">
                          <a:latin typeface="Symbol"/>
                          <a:cs typeface="Symbol"/>
                        </a:rPr>
                        <a:t>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g/m3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64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Particulate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algn="ctr" marL="366395" marR="349250">
                        <a:lnSpc>
                          <a:spcPct val="100000"/>
                        </a:lnSpc>
                      </a:pPr>
                      <a:r>
                        <a:rPr dirty="0" sz="1600" spc="-30">
                          <a:latin typeface="Verdana"/>
                          <a:cs typeface="Verdana"/>
                        </a:rPr>
                        <a:t>Matter 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(PM10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algn="ctr" marL="50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 spc="-10">
                          <a:latin typeface="Symbol"/>
                          <a:cs typeface="Symbol"/>
                        </a:rPr>
                        <a:t>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g/m3)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764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Particulate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algn="ctr" marL="401320" marR="387350">
                        <a:lnSpc>
                          <a:spcPct val="10000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Matter </a:t>
                      </a:r>
                      <a:r>
                        <a:rPr dirty="0" sz="1600" spc="-100">
                          <a:latin typeface="Verdana"/>
                          <a:cs typeface="Verdana"/>
                        </a:rPr>
                        <a:t>(PM2.5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algn="ctr" marL="50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 spc="-10">
                          <a:latin typeface="Symbol"/>
                          <a:cs typeface="Symbol"/>
                        </a:rPr>
                        <a:t>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g/m3)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9240">
                        <a:lnSpc>
                          <a:spcPts val="1764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Carbon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296545" marR="143510" indent="-137160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Monoxide mg/m3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7025">
                <a:tc gridSpan="2">
                  <a:txBody>
                    <a:bodyPr/>
                    <a:lstStyle/>
                    <a:p>
                      <a:pPr marL="362585">
                        <a:lnSpc>
                          <a:spcPts val="1764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Standards*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80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80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100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60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764"/>
                        </a:lnSpc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algn="ctr" marR="6985">
                        <a:lnSpc>
                          <a:spcPts val="1764"/>
                        </a:lnSpc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764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At</a:t>
                      </a:r>
                      <a:r>
                        <a:rPr dirty="0" sz="1600" spc="-2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20">
                          <a:latin typeface="Verdana"/>
                          <a:cs typeface="Verdana"/>
                        </a:rPr>
                        <a:t>Site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26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57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69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37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1.1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algn="ctr" marR="6985">
                        <a:lnSpc>
                          <a:spcPts val="1764"/>
                        </a:lnSpc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764"/>
                        </a:lnSpc>
                      </a:pPr>
                      <a:r>
                        <a:rPr dirty="0" sz="1600" spc="60">
                          <a:latin typeface="Verdana"/>
                          <a:cs typeface="Verdana"/>
                        </a:rPr>
                        <a:t>Navapada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22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51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64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32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1.0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algn="ctr" marR="6985">
                        <a:lnSpc>
                          <a:spcPts val="1764"/>
                        </a:lnSpc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3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764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Koproli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28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50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60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28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0.9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algn="ctr" marR="6985">
                        <a:lnSpc>
                          <a:spcPts val="1764"/>
                        </a:lnSpc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764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Dongri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30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57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68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34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1.2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algn="ctr" marR="6985">
                        <a:lnSpc>
                          <a:spcPts val="1764"/>
                        </a:lnSpc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5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764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Revas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21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63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60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764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28.4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0.8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0705">
                <a:tc>
                  <a:txBody>
                    <a:bodyPr/>
                    <a:lstStyle/>
                    <a:p>
                      <a:pPr algn="ctr" marR="6985">
                        <a:lnSpc>
                          <a:spcPts val="1770"/>
                        </a:lnSpc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6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770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Chanje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60960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Village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22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60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63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34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0.9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algn="ctr" marR="6985">
                        <a:lnSpc>
                          <a:spcPts val="1770"/>
                        </a:lnSpc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7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770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Bhendkhal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26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63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68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41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1.1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algn="ctr" marR="6985">
                        <a:lnSpc>
                          <a:spcPts val="1770"/>
                        </a:lnSpc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8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770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Navkhar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24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55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61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770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38.7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0.7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035">
                <a:tc gridSpan="2">
                  <a:txBody>
                    <a:bodyPr/>
                    <a:lstStyle/>
                    <a:p>
                      <a:pPr algn="ctr" marL="635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Min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dirty="0" sz="1600" spc="-25" b="1">
                          <a:latin typeface="Tahoma"/>
                          <a:cs typeface="Tahoma"/>
                        </a:rPr>
                        <a:t>21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900"/>
                        </a:lnSpc>
                      </a:pPr>
                      <a:r>
                        <a:rPr dirty="0" sz="1600" spc="-25" b="1">
                          <a:latin typeface="Tahoma"/>
                          <a:cs typeface="Tahoma"/>
                        </a:rPr>
                        <a:t>50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900"/>
                        </a:lnSpc>
                      </a:pPr>
                      <a:r>
                        <a:rPr dirty="0" sz="1600" spc="-25" b="1">
                          <a:latin typeface="Tahoma"/>
                          <a:cs typeface="Tahoma"/>
                        </a:rPr>
                        <a:t>60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900"/>
                        </a:lnSpc>
                      </a:pPr>
                      <a:r>
                        <a:rPr dirty="0" sz="1600" spc="-25" b="1">
                          <a:latin typeface="Tahoma"/>
                          <a:cs typeface="Tahoma"/>
                        </a:rPr>
                        <a:t>28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1900"/>
                        </a:lnSpc>
                      </a:pPr>
                      <a:r>
                        <a:rPr dirty="0" sz="1600" spc="-25" b="1">
                          <a:latin typeface="Tahoma"/>
                          <a:cs typeface="Tahoma"/>
                        </a:rPr>
                        <a:t>0.7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035">
                <a:tc gridSpan="2">
                  <a:txBody>
                    <a:bodyPr/>
                    <a:lstStyle/>
                    <a:p>
                      <a:pPr algn="ctr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Max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dirty="0" sz="1600" spc="-25" b="1">
                          <a:latin typeface="Tahoma"/>
                          <a:cs typeface="Tahoma"/>
                        </a:rPr>
                        <a:t>30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900"/>
                        </a:lnSpc>
                      </a:pPr>
                      <a:r>
                        <a:rPr dirty="0" sz="1600" spc="-25" b="1">
                          <a:latin typeface="Tahoma"/>
                          <a:cs typeface="Tahoma"/>
                        </a:rPr>
                        <a:t>63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900"/>
                        </a:lnSpc>
                      </a:pPr>
                      <a:r>
                        <a:rPr dirty="0" sz="1600" spc="-25" b="1">
                          <a:latin typeface="Tahoma"/>
                          <a:cs typeface="Tahoma"/>
                        </a:rPr>
                        <a:t>69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900"/>
                        </a:lnSpc>
                      </a:pPr>
                      <a:r>
                        <a:rPr dirty="0" sz="1600" spc="-25" b="1">
                          <a:latin typeface="Tahoma"/>
                          <a:cs typeface="Tahoma"/>
                        </a:rPr>
                        <a:t>41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1900"/>
                        </a:lnSpc>
                      </a:pPr>
                      <a:r>
                        <a:rPr dirty="0" sz="1600" spc="-25" b="1">
                          <a:latin typeface="Tahoma"/>
                          <a:cs typeface="Tahoma"/>
                        </a:rPr>
                        <a:t>1.2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4970">
                <a:tc gridSpan="2">
                  <a:txBody>
                    <a:bodyPr/>
                    <a:lstStyle/>
                    <a:p>
                      <a:pPr algn="ctr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Avg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905"/>
                        </a:lnSpc>
                      </a:pPr>
                      <a:r>
                        <a:rPr dirty="0" sz="1600" spc="-10" b="1">
                          <a:latin typeface="Tahoma"/>
                          <a:cs typeface="Tahoma"/>
                        </a:rPr>
                        <a:t>24.87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905"/>
                        </a:lnSpc>
                      </a:pPr>
                      <a:r>
                        <a:rPr dirty="0" sz="1600" spc="-25" b="1">
                          <a:latin typeface="Tahoma"/>
                          <a:cs typeface="Tahoma"/>
                        </a:rPr>
                        <a:t>57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905"/>
                        </a:lnSpc>
                      </a:pPr>
                      <a:r>
                        <a:rPr dirty="0" sz="1600" spc="-10" b="1">
                          <a:latin typeface="Tahoma"/>
                          <a:cs typeface="Tahoma"/>
                        </a:rPr>
                        <a:t>64.12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905"/>
                        </a:lnSpc>
                      </a:pPr>
                      <a:r>
                        <a:rPr dirty="0" sz="1600" spc="-10" b="1">
                          <a:latin typeface="Tahoma"/>
                          <a:cs typeface="Tahoma"/>
                        </a:rPr>
                        <a:t>34.13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905"/>
                        </a:lnSpc>
                      </a:pPr>
                      <a:r>
                        <a:rPr dirty="0" sz="1600" spc="-20" b="1">
                          <a:latin typeface="Tahoma"/>
                          <a:cs typeface="Tahoma"/>
                        </a:rPr>
                        <a:t>0.96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764235" y="618870"/>
            <a:ext cx="480949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1400" spc="-3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AVERAGE</a:t>
            </a:r>
            <a:r>
              <a:rPr dirty="0" u="heavy" sz="1400" spc="-7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AMBIENT</a:t>
            </a:r>
            <a:r>
              <a:rPr dirty="0" u="heavy" sz="1400" spc="-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AIR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400" spc="-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MONITORING</a:t>
            </a: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REPORT</a:t>
            </a:r>
            <a:r>
              <a:rPr dirty="0" u="heavy" sz="1400" spc="-5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(DURING</a:t>
            </a:r>
            <a:r>
              <a:rPr dirty="0" u="heavy" sz="1400" spc="-2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WINTER)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7848600" y="6477000"/>
            <a:ext cx="914400" cy="228600"/>
          </a:xfrm>
          <a:custGeom>
            <a:avLst/>
            <a:gdLst/>
            <a:ahLst/>
            <a:cxnLst/>
            <a:rect l="l" t="t" r="r" b="b"/>
            <a:pathLst>
              <a:path w="914400" h="228600">
                <a:moveTo>
                  <a:pt x="876300" y="0"/>
                </a:moveTo>
                <a:lnTo>
                  <a:pt x="38100" y="0"/>
                </a:lnTo>
                <a:lnTo>
                  <a:pt x="23241" y="2997"/>
                </a:lnTo>
                <a:lnTo>
                  <a:pt x="11175" y="11163"/>
                </a:lnTo>
                <a:lnTo>
                  <a:pt x="3048" y="23266"/>
                </a:lnTo>
                <a:lnTo>
                  <a:pt x="0" y="38100"/>
                </a:lnTo>
                <a:lnTo>
                  <a:pt x="0" y="190500"/>
                </a:lnTo>
                <a:lnTo>
                  <a:pt x="3048" y="205333"/>
                </a:lnTo>
                <a:lnTo>
                  <a:pt x="11175" y="217436"/>
                </a:lnTo>
                <a:lnTo>
                  <a:pt x="23241" y="225602"/>
                </a:lnTo>
                <a:lnTo>
                  <a:pt x="38100" y="228600"/>
                </a:lnTo>
                <a:lnTo>
                  <a:pt x="876300" y="228600"/>
                </a:lnTo>
                <a:lnTo>
                  <a:pt x="891158" y="225602"/>
                </a:lnTo>
                <a:lnTo>
                  <a:pt x="903224" y="217436"/>
                </a:lnTo>
                <a:lnTo>
                  <a:pt x="911351" y="205333"/>
                </a:lnTo>
                <a:lnTo>
                  <a:pt x="914400" y="190500"/>
                </a:lnTo>
                <a:lnTo>
                  <a:pt x="914400" y="38100"/>
                </a:lnTo>
                <a:lnTo>
                  <a:pt x="911351" y="23266"/>
                </a:lnTo>
                <a:lnTo>
                  <a:pt x="903224" y="11163"/>
                </a:lnTo>
                <a:lnTo>
                  <a:pt x="891158" y="2997"/>
                </a:lnTo>
                <a:lnTo>
                  <a:pt x="8763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2974339" y="6375298"/>
            <a:ext cx="266636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873492" y="6484188"/>
            <a:ext cx="86360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14"/>
              </a:lnSpc>
              <a:tabLst>
                <a:tab pos="234950" algn="l"/>
                <a:tab pos="850265" algn="l"/>
              </a:tabLst>
            </a:pPr>
            <a:r>
              <a:rPr dirty="0" u="sng" sz="16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 action="ppaction://hlinksldjump"/>
              </a:rPr>
              <a:t>	</a:t>
            </a:r>
            <a:r>
              <a:rPr dirty="0" u="sng" sz="1600" spc="-2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 action="ppaction://hlinksldjump"/>
              </a:rPr>
              <a:t>Back</a:t>
            </a:r>
            <a:r>
              <a:rPr dirty="0" u="sng" sz="16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 action="ppaction://hlinksldjump"/>
              </a:rPr>
              <a:t>	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80</a:t>
            </a:fld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30" y="18414"/>
            <a:ext cx="2454910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69745" algn="l"/>
              </a:tabLst>
            </a:pPr>
            <a:r>
              <a:rPr dirty="0"/>
              <a:t>AIR</a:t>
            </a:r>
            <a:r>
              <a:rPr dirty="0" spc="-65"/>
              <a:t> </a:t>
            </a:r>
            <a:r>
              <a:rPr dirty="0" spc="-10"/>
              <a:t>QUALITY</a:t>
            </a:r>
            <a:r>
              <a:rPr dirty="0"/>
              <a:t>	</a:t>
            </a:r>
            <a:r>
              <a:rPr dirty="0" spc="-65"/>
              <a:t>DATA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673100" y="901700"/>
          <a:ext cx="8242300" cy="54629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3880"/>
                <a:gridCol w="1247139"/>
                <a:gridCol w="1085215"/>
                <a:gridCol w="1143000"/>
                <a:gridCol w="1371600"/>
                <a:gridCol w="1447799"/>
                <a:gridCol w="1295400"/>
              </a:tblGrid>
              <a:tr h="331470">
                <a:tc rowSpan="2">
                  <a:txBody>
                    <a:bodyPr/>
                    <a:lstStyle/>
                    <a:p>
                      <a:pPr marL="60960">
                        <a:lnSpc>
                          <a:spcPts val="1760"/>
                        </a:lnSpc>
                      </a:pPr>
                      <a:r>
                        <a:rPr dirty="0" sz="1600" spc="-300">
                          <a:latin typeface="Verdana"/>
                          <a:cs typeface="Verdana"/>
                        </a:rPr>
                        <a:t>Sr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60960">
                        <a:lnSpc>
                          <a:spcPct val="10000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No.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marL="635">
                        <a:lnSpc>
                          <a:spcPts val="1760"/>
                        </a:lnSpc>
                      </a:pPr>
                      <a:r>
                        <a:rPr dirty="0" sz="1600" spc="-300">
                          <a:latin typeface="Verdana"/>
                          <a:cs typeface="Verdana"/>
                        </a:rPr>
                        <a:t>SITE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LOCATION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marR="31115">
                        <a:lnSpc>
                          <a:spcPts val="1760"/>
                        </a:lnSpc>
                      </a:pPr>
                      <a:r>
                        <a:rPr dirty="0" sz="1600" spc="-60">
                          <a:latin typeface="Verdana"/>
                          <a:cs typeface="Verdana"/>
                        </a:rPr>
                        <a:t>CONCENTRATION</a:t>
                      </a:r>
                      <a:r>
                        <a:rPr dirty="0" sz="1600" spc="-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25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6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25">
                          <a:latin typeface="Verdana"/>
                          <a:cs typeface="Verdana"/>
                        </a:rPr>
                        <a:t>AIR</a:t>
                      </a:r>
                      <a:r>
                        <a:rPr dirty="0" sz="1600" spc="-1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30">
                          <a:latin typeface="Verdana"/>
                          <a:cs typeface="Verdana"/>
                        </a:rPr>
                        <a:t>POLLUTANTS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9747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6710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SO2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22479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 spc="-10">
                          <a:latin typeface="Symbol"/>
                          <a:cs typeface="Symbol"/>
                        </a:rPr>
                        <a:t>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g/m3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2425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NO2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25336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 spc="-10">
                          <a:latin typeface="Symbol"/>
                          <a:cs typeface="Symbol"/>
                        </a:rPr>
                        <a:t>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g/m3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64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Particulate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algn="ctr" marL="366395" marR="349250">
                        <a:lnSpc>
                          <a:spcPct val="100000"/>
                        </a:lnSpc>
                      </a:pPr>
                      <a:r>
                        <a:rPr dirty="0" sz="1600" spc="-30">
                          <a:latin typeface="Verdana"/>
                          <a:cs typeface="Verdana"/>
                        </a:rPr>
                        <a:t>Matter 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(PM10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algn="ctr" marL="50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 spc="-10">
                          <a:latin typeface="Symbol"/>
                          <a:cs typeface="Symbol"/>
                        </a:rPr>
                        <a:t>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g/m3)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764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Particulate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algn="ctr" marL="401320" marR="387350">
                        <a:lnSpc>
                          <a:spcPct val="10000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Matter </a:t>
                      </a:r>
                      <a:r>
                        <a:rPr dirty="0" sz="1600" spc="-100">
                          <a:latin typeface="Verdana"/>
                          <a:cs typeface="Verdana"/>
                        </a:rPr>
                        <a:t>(PM2.5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algn="ctr" marL="50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 spc="-10">
                          <a:latin typeface="Symbol"/>
                          <a:cs typeface="Symbol"/>
                        </a:rPr>
                        <a:t>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g/m3)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9240">
                        <a:lnSpc>
                          <a:spcPts val="1764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Carbon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296545" marR="143510" indent="-137160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Monoxide mg/m3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7025">
                <a:tc gridSpan="2">
                  <a:txBody>
                    <a:bodyPr/>
                    <a:lstStyle/>
                    <a:p>
                      <a:pPr marL="362585">
                        <a:lnSpc>
                          <a:spcPts val="1764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Standards*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80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80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100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60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764"/>
                        </a:lnSpc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algn="ctr" marR="6985">
                        <a:lnSpc>
                          <a:spcPts val="1764"/>
                        </a:lnSpc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764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At</a:t>
                      </a:r>
                      <a:r>
                        <a:rPr dirty="0" sz="1600" spc="-2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20">
                          <a:latin typeface="Verdana"/>
                          <a:cs typeface="Verdana"/>
                        </a:rPr>
                        <a:t>Site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5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22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885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51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885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59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885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21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885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0.7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algn="ctr" marR="6985">
                        <a:lnSpc>
                          <a:spcPts val="1764"/>
                        </a:lnSpc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764"/>
                        </a:lnSpc>
                      </a:pPr>
                      <a:r>
                        <a:rPr dirty="0" sz="1600" spc="60">
                          <a:latin typeface="Verdana"/>
                          <a:cs typeface="Verdana"/>
                        </a:rPr>
                        <a:t>Navapada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5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20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885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45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885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53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885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19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885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0.9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algn="ctr" marR="6985">
                        <a:lnSpc>
                          <a:spcPts val="1764"/>
                        </a:lnSpc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3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764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Koproli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5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23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885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44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885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50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885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17.5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885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1.0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algn="ctr" marR="6985">
                        <a:lnSpc>
                          <a:spcPts val="1764"/>
                        </a:lnSpc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764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Dongri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5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29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885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54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885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58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885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20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885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0.8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algn="ctr" marR="6985">
                        <a:lnSpc>
                          <a:spcPts val="1764"/>
                        </a:lnSpc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5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764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Revas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5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19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885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62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885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48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885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17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885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0.65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0705">
                <a:tc>
                  <a:txBody>
                    <a:bodyPr/>
                    <a:lstStyle/>
                    <a:p>
                      <a:pPr algn="ctr" marR="10160">
                        <a:lnSpc>
                          <a:spcPts val="1770"/>
                        </a:lnSpc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6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770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Chanje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60960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Village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20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889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61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889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50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889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18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889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0.8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algn="ctr" marR="10160">
                        <a:lnSpc>
                          <a:spcPts val="1770"/>
                        </a:lnSpc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7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770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Bhendkhal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24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889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58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889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54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889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21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889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0.9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algn="ctr" marR="10160">
                        <a:lnSpc>
                          <a:spcPts val="1770"/>
                        </a:lnSpc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8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770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Navkhar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22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889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60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889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47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889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15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889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0.8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035">
                <a:tc gridSpan="2">
                  <a:txBody>
                    <a:bodyPr/>
                    <a:lstStyle/>
                    <a:p>
                      <a:pPr algn="ctr" marL="635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Min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dirty="0" sz="1600" spc="-25" b="1">
                          <a:latin typeface="Tahoma"/>
                          <a:cs typeface="Tahoma"/>
                        </a:rPr>
                        <a:t>19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900"/>
                        </a:lnSpc>
                      </a:pPr>
                      <a:r>
                        <a:rPr dirty="0" sz="1600" spc="-25" b="1">
                          <a:latin typeface="Tahoma"/>
                          <a:cs typeface="Tahoma"/>
                        </a:rPr>
                        <a:t>47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900"/>
                        </a:lnSpc>
                      </a:pPr>
                      <a:r>
                        <a:rPr dirty="0" sz="1600" spc="-25" b="1">
                          <a:latin typeface="Tahoma"/>
                          <a:cs typeface="Tahoma"/>
                        </a:rPr>
                        <a:t>48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900"/>
                        </a:lnSpc>
                      </a:pPr>
                      <a:r>
                        <a:rPr dirty="0" sz="1600" spc="-25" b="1">
                          <a:latin typeface="Tahoma"/>
                          <a:cs typeface="Tahoma"/>
                        </a:rPr>
                        <a:t>21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900"/>
                        </a:lnSpc>
                      </a:pPr>
                      <a:r>
                        <a:rPr dirty="0" sz="1600" spc="-20" b="1">
                          <a:latin typeface="Tahoma"/>
                          <a:cs typeface="Tahoma"/>
                        </a:rPr>
                        <a:t>0.65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035">
                <a:tc gridSpan="2">
                  <a:txBody>
                    <a:bodyPr/>
                    <a:lstStyle/>
                    <a:p>
                      <a:pPr algn="ctr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Max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dirty="0" sz="1600" spc="-25" b="1">
                          <a:latin typeface="Tahoma"/>
                          <a:cs typeface="Tahoma"/>
                        </a:rPr>
                        <a:t>29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900"/>
                        </a:lnSpc>
                      </a:pPr>
                      <a:r>
                        <a:rPr dirty="0" sz="1600" spc="-25" b="1">
                          <a:latin typeface="Tahoma"/>
                          <a:cs typeface="Tahoma"/>
                        </a:rPr>
                        <a:t>64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900"/>
                        </a:lnSpc>
                      </a:pPr>
                      <a:r>
                        <a:rPr dirty="0" sz="1600" spc="-25" b="1">
                          <a:latin typeface="Tahoma"/>
                          <a:cs typeface="Tahoma"/>
                        </a:rPr>
                        <a:t>59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900"/>
                        </a:lnSpc>
                      </a:pPr>
                      <a:r>
                        <a:rPr dirty="0" sz="1600" spc="-25" b="1">
                          <a:latin typeface="Tahoma"/>
                          <a:cs typeface="Tahoma"/>
                        </a:rPr>
                        <a:t>17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1900"/>
                        </a:lnSpc>
                      </a:pPr>
                      <a:r>
                        <a:rPr dirty="0" sz="1600" spc="-25" b="1">
                          <a:latin typeface="Tahoma"/>
                          <a:cs typeface="Tahoma"/>
                        </a:rPr>
                        <a:t>1.0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0705">
                <a:tc gridSpan="2"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Avg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905"/>
                        </a:lnSpc>
                      </a:pPr>
                      <a:r>
                        <a:rPr dirty="0" sz="1600" spc="-20" b="1">
                          <a:latin typeface="Tahoma"/>
                          <a:cs typeface="Tahoma"/>
                        </a:rPr>
                        <a:t>22.6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905"/>
                        </a:lnSpc>
                      </a:pPr>
                      <a:r>
                        <a:rPr dirty="0" sz="1600" spc="-25" b="1">
                          <a:latin typeface="Tahoma"/>
                          <a:cs typeface="Tahoma"/>
                        </a:rPr>
                        <a:t>51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905"/>
                        </a:lnSpc>
                      </a:pPr>
                      <a:r>
                        <a:rPr dirty="0" sz="1600" spc="-20" b="1">
                          <a:latin typeface="Tahoma"/>
                          <a:cs typeface="Tahoma"/>
                        </a:rPr>
                        <a:t>53.6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905"/>
                        </a:lnSpc>
                      </a:pPr>
                      <a:r>
                        <a:rPr dirty="0" sz="1600" spc="-25" b="1">
                          <a:latin typeface="Tahoma"/>
                          <a:cs typeface="Tahoma"/>
                        </a:rPr>
                        <a:t>19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905"/>
                        </a:lnSpc>
                      </a:pPr>
                      <a:r>
                        <a:rPr dirty="0" sz="1600" spc="-20" b="1">
                          <a:latin typeface="Tahoma"/>
                          <a:cs typeface="Tahoma"/>
                        </a:rPr>
                        <a:t>0.81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764235" y="618870"/>
            <a:ext cx="54635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1400" spc="-3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AVERAGE</a:t>
            </a:r>
            <a:r>
              <a:rPr dirty="0" u="heavy" sz="1400" spc="-7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AMBIENT</a:t>
            </a:r>
            <a:r>
              <a:rPr dirty="0" u="heavy" sz="1400" spc="-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AIR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400" spc="-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MONITORING</a:t>
            </a:r>
            <a:r>
              <a:rPr dirty="0" u="heavy" sz="1400" spc="-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REPORT</a:t>
            </a:r>
            <a:r>
              <a:rPr dirty="0" u="heavy" sz="1400" spc="-5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(DURING</a:t>
            </a:r>
            <a:r>
              <a:rPr dirty="0" u="heavy" sz="1400" spc="-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POST</a:t>
            </a:r>
            <a:r>
              <a:rPr dirty="0" u="heavy" sz="1400" spc="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MONSOON)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7848600" y="6477000"/>
            <a:ext cx="914400" cy="228600"/>
          </a:xfrm>
          <a:custGeom>
            <a:avLst/>
            <a:gdLst/>
            <a:ahLst/>
            <a:cxnLst/>
            <a:rect l="l" t="t" r="r" b="b"/>
            <a:pathLst>
              <a:path w="914400" h="228600">
                <a:moveTo>
                  <a:pt x="876300" y="0"/>
                </a:moveTo>
                <a:lnTo>
                  <a:pt x="38100" y="0"/>
                </a:lnTo>
                <a:lnTo>
                  <a:pt x="23241" y="2997"/>
                </a:lnTo>
                <a:lnTo>
                  <a:pt x="11175" y="11163"/>
                </a:lnTo>
                <a:lnTo>
                  <a:pt x="3048" y="23266"/>
                </a:lnTo>
                <a:lnTo>
                  <a:pt x="0" y="38100"/>
                </a:lnTo>
                <a:lnTo>
                  <a:pt x="0" y="190500"/>
                </a:lnTo>
                <a:lnTo>
                  <a:pt x="3048" y="205333"/>
                </a:lnTo>
                <a:lnTo>
                  <a:pt x="11175" y="217436"/>
                </a:lnTo>
                <a:lnTo>
                  <a:pt x="23241" y="225602"/>
                </a:lnTo>
                <a:lnTo>
                  <a:pt x="38100" y="228600"/>
                </a:lnTo>
                <a:lnTo>
                  <a:pt x="876300" y="228600"/>
                </a:lnTo>
                <a:lnTo>
                  <a:pt x="891158" y="225602"/>
                </a:lnTo>
                <a:lnTo>
                  <a:pt x="903224" y="217436"/>
                </a:lnTo>
                <a:lnTo>
                  <a:pt x="911351" y="205333"/>
                </a:lnTo>
                <a:lnTo>
                  <a:pt x="914400" y="190500"/>
                </a:lnTo>
                <a:lnTo>
                  <a:pt x="914400" y="38100"/>
                </a:lnTo>
                <a:lnTo>
                  <a:pt x="911351" y="23266"/>
                </a:lnTo>
                <a:lnTo>
                  <a:pt x="903224" y="11163"/>
                </a:lnTo>
                <a:lnTo>
                  <a:pt x="891158" y="2997"/>
                </a:lnTo>
                <a:lnTo>
                  <a:pt x="8763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873492" y="6433515"/>
            <a:ext cx="8636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4950" algn="l"/>
                <a:tab pos="850265" algn="l"/>
              </a:tabLst>
            </a:pPr>
            <a:r>
              <a:rPr dirty="0" u="sng" sz="16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 action="ppaction://hlinksldjump"/>
              </a:rPr>
              <a:t>	</a:t>
            </a:r>
            <a:r>
              <a:rPr dirty="0" u="sng" sz="1600" spc="-2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 action="ppaction://hlinksldjump"/>
              </a:rPr>
              <a:t>Back</a:t>
            </a:r>
            <a:r>
              <a:rPr dirty="0" u="sng" sz="16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 action="ppaction://hlinksldjump"/>
              </a:rPr>
              <a:t>	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974339" y="6505447"/>
            <a:ext cx="26663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808466" y="6503314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82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330" y="18414"/>
            <a:ext cx="280860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23440" algn="l"/>
              </a:tabLst>
            </a:pPr>
            <a:r>
              <a:rPr dirty="0"/>
              <a:t>NOISE</a:t>
            </a:r>
            <a:r>
              <a:rPr dirty="0" spc="-95"/>
              <a:t> </a:t>
            </a:r>
            <a:r>
              <a:rPr dirty="0" spc="-10"/>
              <a:t>QUALITY</a:t>
            </a:r>
            <a:r>
              <a:rPr dirty="0"/>
              <a:t>	</a:t>
            </a:r>
            <a:r>
              <a:rPr dirty="0" spc="-65"/>
              <a:t>DATA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673100" y="901700"/>
          <a:ext cx="8013700" cy="3653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8830"/>
                <a:gridCol w="1313814"/>
                <a:gridCol w="1191259"/>
                <a:gridCol w="1487804"/>
                <a:gridCol w="1547495"/>
                <a:gridCol w="1584959"/>
              </a:tblGrid>
              <a:tr h="278765">
                <a:tc gridSpan="2"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</a:pPr>
                      <a:r>
                        <a:rPr dirty="0" sz="1400" spc="-10" b="1">
                          <a:latin typeface="Tahoma"/>
                          <a:cs typeface="Tahoma"/>
                        </a:rPr>
                        <a:t>Season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777240">
                        <a:lnSpc>
                          <a:spcPts val="1580"/>
                        </a:lnSpc>
                      </a:pPr>
                      <a:r>
                        <a:rPr dirty="0" sz="1400" spc="-95" b="1">
                          <a:latin typeface="Tahoma"/>
                          <a:cs typeface="Tahoma"/>
                        </a:rPr>
                        <a:t>Pre</a:t>
                      </a:r>
                      <a:r>
                        <a:rPr dirty="0" sz="1400" spc="-8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-10" b="1">
                          <a:latin typeface="Tahoma"/>
                          <a:cs typeface="Tahoma"/>
                        </a:rPr>
                        <a:t>Monsoon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967105">
                        <a:lnSpc>
                          <a:spcPts val="1580"/>
                        </a:lnSpc>
                      </a:pPr>
                      <a:r>
                        <a:rPr dirty="0" sz="1400" spc="-105" b="1">
                          <a:latin typeface="Tahoma"/>
                          <a:cs typeface="Tahoma"/>
                        </a:rPr>
                        <a:t>Post</a:t>
                      </a:r>
                      <a:r>
                        <a:rPr dirty="0" sz="1400" spc="-10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-10" b="1">
                          <a:latin typeface="Tahoma"/>
                          <a:cs typeface="Tahoma"/>
                        </a:rPr>
                        <a:t>Monsoon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7680"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</a:pPr>
                      <a:r>
                        <a:rPr dirty="0" sz="1400" spc="-130" b="1">
                          <a:latin typeface="Tahoma"/>
                          <a:cs typeface="Tahoma"/>
                        </a:rPr>
                        <a:t>Sr.</a:t>
                      </a:r>
                      <a:r>
                        <a:rPr dirty="0" sz="1400" spc="-14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-25" b="1">
                          <a:latin typeface="Tahoma"/>
                          <a:cs typeface="Tahoma"/>
                        </a:rPr>
                        <a:t>No.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ts val="1650"/>
                        </a:lnSpc>
                      </a:pPr>
                      <a:r>
                        <a:rPr dirty="0" sz="1400" spc="-10" b="1">
                          <a:latin typeface="Tahoma"/>
                          <a:cs typeface="Tahoma"/>
                        </a:rPr>
                        <a:t>Locations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7150">
                        <a:lnSpc>
                          <a:spcPts val="955"/>
                        </a:lnSpc>
                      </a:pPr>
                      <a:r>
                        <a:rPr dirty="0" sz="1400" spc="-20" b="1">
                          <a:latin typeface="Tahoma"/>
                          <a:cs typeface="Tahoma"/>
                        </a:rPr>
                        <a:t>Leq</a:t>
                      </a:r>
                      <a:r>
                        <a:rPr dirty="0" sz="1400" spc="-8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-25" b="1">
                          <a:latin typeface="Tahoma"/>
                          <a:cs typeface="Tahoma"/>
                        </a:rPr>
                        <a:t>Day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algn="ctr" marR="3175">
                        <a:lnSpc>
                          <a:spcPts val="1440"/>
                        </a:lnSpc>
                      </a:pPr>
                      <a:r>
                        <a:rPr dirty="0" sz="1400" spc="-20" b="1">
                          <a:latin typeface="Tahoma"/>
                          <a:cs typeface="Tahoma"/>
                        </a:rPr>
                        <a:t>time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</a:pPr>
                      <a:r>
                        <a:rPr dirty="0" sz="1400" b="1">
                          <a:latin typeface="Tahoma"/>
                          <a:cs typeface="Tahoma"/>
                        </a:rPr>
                        <a:t>Leq</a:t>
                      </a:r>
                      <a:r>
                        <a:rPr dirty="0" sz="1400" spc="29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-75" b="1">
                          <a:latin typeface="Tahoma"/>
                          <a:cs typeface="Tahoma"/>
                        </a:rPr>
                        <a:t>Night</a:t>
                      </a:r>
                      <a:r>
                        <a:rPr dirty="0" sz="1400" spc="-13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-20" b="1">
                          <a:latin typeface="Tahoma"/>
                          <a:cs typeface="Tahoma"/>
                        </a:rPr>
                        <a:t>time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50"/>
                        </a:lnSpc>
                      </a:pPr>
                      <a:r>
                        <a:rPr dirty="0" sz="1400" b="1">
                          <a:latin typeface="Tahoma"/>
                          <a:cs typeface="Tahoma"/>
                        </a:rPr>
                        <a:t>Leq</a:t>
                      </a:r>
                      <a:r>
                        <a:rPr dirty="0" sz="1400" spc="27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-10" b="1">
                          <a:latin typeface="Tahoma"/>
                          <a:cs typeface="Tahoma"/>
                        </a:rPr>
                        <a:t>Day</a:t>
                      </a:r>
                      <a:r>
                        <a:rPr dirty="0" sz="1400" spc="-15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-20" b="1">
                          <a:latin typeface="Tahoma"/>
                          <a:cs typeface="Tahoma"/>
                        </a:rPr>
                        <a:t>time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50"/>
                        </a:lnSpc>
                      </a:pPr>
                      <a:r>
                        <a:rPr dirty="0" sz="1400" b="1">
                          <a:latin typeface="Tahoma"/>
                          <a:cs typeface="Tahoma"/>
                        </a:rPr>
                        <a:t>Leq</a:t>
                      </a:r>
                      <a:r>
                        <a:rPr dirty="0" sz="1400" spc="29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-75" b="1">
                          <a:latin typeface="Tahoma"/>
                          <a:cs typeface="Tahoma"/>
                        </a:rPr>
                        <a:t>Night</a:t>
                      </a:r>
                      <a:r>
                        <a:rPr dirty="0" sz="1400" spc="-13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-20" b="1">
                          <a:latin typeface="Tahoma"/>
                          <a:cs typeface="Tahoma"/>
                        </a:rPr>
                        <a:t>time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8465">
                <a:tc>
                  <a:txBody>
                    <a:bodyPr/>
                    <a:lstStyle/>
                    <a:p>
                      <a:pPr algn="ctr" marL="2540">
                        <a:lnSpc>
                          <a:spcPts val="1655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1.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655"/>
                        </a:lnSpc>
                      </a:pPr>
                      <a:r>
                        <a:rPr dirty="0" sz="1400">
                          <a:latin typeface="Verdana"/>
                          <a:cs typeface="Verdana"/>
                        </a:rPr>
                        <a:t>At</a:t>
                      </a:r>
                      <a:r>
                        <a:rPr dirty="0" sz="1400" spc="-2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0">
                          <a:latin typeface="Verdana"/>
                          <a:cs typeface="Verdana"/>
                        </a:rPr>
                        <a:t>Site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ts val="1655"/>
                        </a:lnSpc>
                      </a:pPr>
                      <a:r>
                        <a:rPr dirty="0" sz="1400" spc="-130">
                          <a:latin typeface="Verdana"/>
                          <a:cs typeface="Verdana"/>
                        </a:rPr>
                        <a:t>51.00</a:t>
                      </a:r>
                      <a:r>
                        <a:rPr dirty="0" sz="1400" spc="-1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dB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0365">
                        <a:lnSpc>
                          <a:spcPts val="1655"/>
                        </a:lnSpc>
                      </a:pPr>
                      <a:r>
                        <a:rPr dirty="0" sz="1400" spc="-130">
                          <a:latin typeface="Verdana"/>
                          <a:cs typeface="Verdana"/>
                        </a:rPr>
                        <a:t>42.00</a:t>
                      </a:r>
                      <a:r>
                        <a:rPr dirty="0" sz="1400" spc="-20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dB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0845">
                        <a:lnSpc>
                          <a:spcPts val="1655"/>
                        </a:lnSpc>
                      </a:pPr>
                      <a:r>
                        <a:rPr dirty="0" sz="1400" spc="-130">
                          <a:latin typeface="Verdana"/>
                          <a:cs typeface="Verdana"/>
                        </a:rPr>
                        <a:t>54.00</a:t>
                      </a:r>
                      <a:r>
                        <a:rPr dirty="0" sz="1400" spc="-20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dB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9259">
                        <a:lnSpc>
                          <a:spcPts val="1655"/>
                        </a:lnSpc>
                      </a:pPr>
                      <a:r>
                        <a:rPr dirty="0" sz="1400" spc="-130">
                          <a:latin typeface="Verdana"/>
                          <a:cs typeface="Verdana"/>
                        </a:rPr>
                        <a:t>40.00</a:t>
                      </a:r>
                      <a:r>
                        <a:rPr dirty="0" sz="1400" spc="-20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dB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algn="ctr" marL="2540">
                        <a:lnSpc>
                          <a:spcPts val="1650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2.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650"/>
                        </a:lnSpc>
                      </a:pPr>
                      <a:r>
                        <a:rPr dirty="0" sz="1400" spc="55">
                          <a:latin typeface="Verdana"/>
                          <a:cs typeface="Verdana"/>
                        </a:rPr>
                        <a:t>Navapada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ts val="1650"/>
                        </a:lnSpc>
                      </a:pPr>
                      <a:r>
                        <a:rPr dirty="0" sz="1400" spc="-130">
                          <a:latin typeface="Verdana"/>
                          <a:cs typeface="Verdana"/>
                        </a:rPr>
                        <a:t>54.00</a:t>
                      </a:r>
                      <a:r>
                        <a:rPr dirty="0" sz="1400" spc="-20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dB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0365">
                        <a:lnSpc>
                          <a:spcPts val="1650"/>
                        </a:lnSpc>
                      </a:pPr>
                      <a:r>
                        <a:rPr dirty="0" sz="1400" spc="-130">
                          <a:latin typeface="Verdana"/>
                          <a:cs typeface="Verdana"/>
                        </a:rPr>
                        <a:t>39.00</a:t>
                      </a:r>
                      <a:r>
                        <a:rPr dirty="0" sz="1400" spc="-20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dB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0845">
                        <a:lnSpc>
                          <a:spcPts val="1650"/>
                        </a:lnSpc>
                      </a:pPr>
                      <a:r>
                        <a:rPr dirty="0" sz="1400" spc="-130">
                          <a:latin typeface="Verdana"/>
                          <a:cs typeface="Verdana"/>
                        </a:rPr>
                        <a:t>52.00</a:t>
                      </a:r>
                      <a:r>
                        <a:rPr dirty="0" sz="1400" spc="-20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dB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9259">
                        <a:lnSpc>
                          <a:spcPts val="1650"/>
                        </a:lnSpc>
                      </a:pPr>
                      <a:r>
                        <a:rPr dirty="0" sz="1400" spc="-130">
                          <a:latin typeface="Verdana"/>
                          <a:cs typeface="Verdana"/>
                        </a:rPr>
                        <a:t>42.00</a:t>
                      </a:r>
                      <a:r>
                        <a:rPr dirty="0" sz="1400" spc="-20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dB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algn="ctr" marL="2540">
                        <a:lnSpc>
                          <a:spcPts val="1655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3.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655"/>
                        </a:lnSpc>
                      </a:pPr>
                      <a:r>
                        <a:rPr dirty="0" sz="1400" spc="-10">
                          <a:latin typeface="Verdana"/>
                          <a:cs typeface="Verdana"/>
                        </a:rPr>
                        <a:t>Koproli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ts val="1655"/>
                        </a:lnSpc>
                      </a:pPr>
                      <a:r>
                        <a:rPr dirty="0" sz="1400" spc="-130">
                          <a:latin typeface="Verdana"/>
                          <a:cs typeface="Verdana"/>
                        </a:rPr>
                        <a:t>50.00</a:t>
                      </a:r>
                      <a:r>
                        <a:rPr dirty="0" sz="1400" spc="-20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dB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0365">
                        <a:lnSpc>
                          <a:spcPts val="1655"/>
                        </a:lnSpc>
                      </a:pPr>
                      <a:r>
                        <a:rPr dirty="0" sz="1400" spc="-130">
                          <a:latin typeface="Verdana"/>
                          <a:cs typeface="Verdana"/>
                        </a:rPr>
                        <a:t>43.00</a:t>
                      </a:r>
                      <a:r>
                        <a:rPr dirty="0" sz="1400" spc="-20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dB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0845">
                        <a:lnSpc>
                          <a:spcPts val="1655"/>
                        </a:lnSpc>
                      </a:pPr>
                      <a:r>
                        <a:rPr dirty="0" sz="1400" spc="-130">
                          <a:latin typeface="Verdana"/>
                          <a:cs typeface="Verdana"/>
                        </a:rPr>
                        <a:t>55.00</a:t>
                      </a:r>
                      <a:r>
                        <a:rPr dirty="0" sz="1400" spc="-20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dB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9259">
                        <a:lnSpc>
                          <a:spcPts val="1655"/>
                        </a:lnSpc>
                      </a:pPr>
                      <a:r>
                        <a:rPr dirty="0" sz="1400" spc="-130">
                          <a:latin typeface="Verdana"/>
                          <a:cs typeface="Verdana"/>
                        </a:rPr>
                        <a:t>38.00</a:t>
                      </a:r>
                      <a:r>
                        <a:rPr dirty="0" sz="1400" spc="-20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dB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algn="ctr" marL="2540">
                        <a:lnSpc>
                          <a:spcPts val="1650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4.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650"/>
                        </a:lnSpc>
                      </a:pPr>
                      <a:r>
                        <a:rPr dirty="0" sz="1400" spc="-10">
                          <a:latin typeface="Verdana"/>
                          <a:cs typeface="Verdana"/>
                        </a:rPr>
                        <a:t>Dongri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ts val="1650"/>
                        </a:lnSpc>
                      </a:pPr>
                      <a:r>
                        <a:rPr dirty="0" sz="1400" spc="-130">
                          <a:latin typeface="Verdana"/>
                          <a:cs typeface="Verdana"/>
                        </a:rPr>
                        <a:t>52.00</a:t>
                      </a:r>
                      <a:r>
                        <a:rPr dirty="0" sz="1400" spc="-20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dB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0365">
                        <a:lnSpc>
                          <a:spcPts val="1650"/>
                        </a:lnSpc>
                      </a:pPr>
                      <a:r>
                        <a:rPr dirty="0" sz="1400" spc="-130">
                          <a:latin typeface="Verdana"/>
                          <a:cs typeface="Verdana"/>
                        </a:rPr>
                        <a:t>38.00</a:t>
                      </a:r>
                      <a:r>
                        <a:rPr dirty="0" sz="1400" spc="-20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dB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0845">
                        <a:lnSpc>
                          <a:spcPts val="1650"/>
                        </a:lnSpc>
                      </a:pPr>
                      <a:r>
                        <a:rPr dirty="0" sz="1400" spc="-130">
                          <a:latin typeface="Verdana"/>
                          <a:cs typeface="Verdana"/>
                        </a:rPr>
                        <a:t>53.00</a:t>
                      </a:r>
                      <a:r>
                        <a:rPr dirty="0" sz="1400" spc="-20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dB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9259">
                        <a:lnSpc>
                          <a:spcPts val="1650"/>
                        </a:lnSpc>
                      </a:pPr>
                      <a:r>
                        <a:rPr dirty="0" sz="1400" spc="-130">
                          <a:latin typeface="Verdana"/>
                          <a:cs typeface="Verdana"/>
                        </a:rPr>
                        <a:t>39.00</a:t>
                      </a:r>
                      <a:r>
                        <a:rPr dirty="0" sz="1400" spc="-20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dB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L="2540">
                        <a:lnSpc>
                          <a:spcPts val="1655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5.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655"/>
                        </a:lnSpc>
                      </a:pPr>
                      <a:r>
                        <a:rPr dirty="0" sz="1400" spc="-10">
                          <a:latin typeface="Verdana"/>
                          <a:cs typeface="Verdana"/>
                        </a:rPr>
                        <a:t>Revas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ts val="1655"/>
                        </a:lnSpc>
                      </a:pPr>
                      <a:r>
                        <a:rPr dirty="0" sz="1400" spc="-130">
                          <a:latin typeface="Verdana"/>
                          <a:cs typeface="Verdana"/>
                        </a:rPr>
                        <a:t>49.00</a:t>
                      </a:r>
                      <a:r>
                        <a:rPr dirty="0" sz="1400" spc="-20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dB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0365">
                        <a:lnSpc>
                          <a:spcPts val="1655"/>
                        </a:lnSpc>
                      </a:pPr>
                      <a:r>
                        <a:rPr dirty="0" sz="1400" spc="-130">
                          <a:latin typeface="Verdana"/>
                          <a:cs typeface="Verdana"/>
                        </a:rPr>
                        <a:t>41.00</a:t>
                      </a:r>
                      <a:r>
                        <a:rPr dirty="0" sz="1400" spc="-20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dB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0845">
                        <a:lnSpc>
                          <a:spcPts val="1655"/>
                        </a:lnSpc>
                      </a:pPr>
                      <a:r>
                        <a:rPr dirty="0" sz="1400" spc="-130">
                          <a:latin typeface="Verdana"/>
                          <a:cs typeface="Verdana"/>
                        </a:rPr>
                        <a:t>48.00</a:t>
                      </a:r>
                      <a:r>
                        <a:rPr dirty="0" sz="1400" spc="-20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dB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9259">
                        <a:lnSpc>
                          <a:spcPts val="1655"/>
                        </a:lnSpc>
                      </a:pPr>
                      <a:r>
                        <a:rPr dirty="0" sz="1400" spc="-130">
                          <a:latin typeface="Verdana"/>
                          <a:cs typeface="Verdana"/>
                        </a:rPr>
                        <a:t>42.00</a:t>
                      </a:r>
                      <a:r>
                        <a:rPr dirty="0" sz="1400" spc="-20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dB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1645">
                <a:tc>
                  <a:txBody>
                    <a:bodyPr/>
                    <a:lstStyle/>
                    <a:p>
                      <a:pPr algn="ctr" marL="2540">
                        <a:lnSpc>
                          <a:spcPts val="1655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6.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960"/>
                        </a:lnSpc>
                      </a:pPr>
                      <a:r>
                        <a:rPr dirty="0" sz="1400" spc="-10">
                          <a:latin typeface="Verdana"/>
                          <a:cs typeface="Verdana"/>
                        </a:rPr>
                        <a:t>Chanje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60960">
                        <a:lnSpc>
                          <a:spcPts val="1440"/>
                        </a:lnSpc>
                      </a:pPr>
                      <a:r>
                        <a:rPr dirty="0" sz="1400" spc="-10">
                          <a:latin typeface="Verdana"/>
                          <a:cs typeface="Verdana"/>
                        </a:rPr>
                        <a:t>Village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ts val="1655"/>
                        </a:lnSpc>
                      </a:pPr>
                      <a:r>
                        <a:rPr dirty="0" sz="1400" spc="-130">
                          <a:latin typeface="Verdana"/>
                          <a:cs typeface="Verdana"/>
                        </a:rPr>
                        <a:t>52.00</a:t>
                      </a:r>
                      <a:r>
                        <a:rPr dirty="0" sz="1400" spc="-20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dB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0365">
                        <a:lnSpc>
                          <a:spcPts val="1655"/>
                        </a:lnSpc>
                      </a:pPr>
                      <a:r>
                        <a:rPr dirty="0" sz="1400" spc="-130">
                          <a:latin typeface="Verdana"/>
                          <a:cs typeface="Verdana"/>
                        </a:rPr>
                        <a:t>41.00</a:t>
                      </a:r>
                      <a:r>
                        <a:rPr dirty="0" sz="1400" spc="-20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dB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0845">
                        <a:lnSpc>
                          <a:spcPts val="1655"/>
                        </a:lnSpc>
                      </a:pPr>
                      <a:r>
                        <a:rPr dirty="0" sz="1400" spc="-130">
                          <a:latin typeface="Verdana"/>
                          <a:cs typeface="Verdana"/>
                        </a:rPr>
                        <a:t>53.00</a:t>
                      </a:r>
                      <a:r>
                        <a:rPr dirty="0" sz="1400" spc="-20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dB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9259">
                        <a:lnSpc>
                          <a:spcPts val="1655"/>
                        </a:lnSpc>
                      </a:pPr>
                      <a:r>
                        <a:rPr dirty="0" sz="1400" spc="-130">
                          <a:latin typeface="Verdana"/>
                          <a:cs typeface="Verdana"/>
                        </a:rPr>
                        <a:t>41.00</a:t>
                      </a:r>
                      <a:r>
                        <a:rPr dirty="0" sz="1400" spc="-20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dB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1630">
                <a:tc>
                  <a:txBody>
                    <a:bodyPr/>
                    <a:lstStyle/>
                    <a:p>
                      <a:pPr algn="ctr" marL="2540">
                        <a:lnSpc>
                          <a:spcPts val="1655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7.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655"/>
                        </a:lnSpc>
                      </a:pPr>
                      <a:r>
                        <a:rPr dirty="0" sz="1400" spc="-10">
                          <a:latin typeface="Verdana"/>
                          <a:cs typeface="Verdana"/>
                        </a:rPr>
                        <a:t>Bhendkhal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ts val="1655"/>
                        </a:lnSpc>
                      </a:pPr>
                      <a:r>
                        <a:rPr dirty="0" sz="1400" spc="-130">
                          <a:latin typeface="Verdana"/>
                          <a:cs typeface="Verdana"/>
                        </a:rPr>
                        <a:t>50.00</a:t>
                      </a:r>
                      <a:r>
                        <a:rPr dirty="0" sz="1400" spc="-20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dB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0365">
                        <a:lnSpc>
                          <a:spcPts val="1655"/>
                        </a:lnSpc>
                      </a:pPr>
                      <a:r>
                        <a:rPr dirty="0" sz="1400" spc="-130">
                          <a:latin typeface="Verdana"/>
                          <a:cs typeface="Verdana"/>
                        </a:rPr>
                        <a:t>39.00</a:t>
                      </a:r>
                      <a:r>
                        <a:rPr dirty="0" sz="1400" spc="-20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dB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0845">
                        <a:lnSpc>
                          <a:spcPts val="1655"/>
                        </a:lnSpc>
                      </a:pPr>
                      <a:r>
                        <a:rPr dirty="0" sz="1400" spc="-130">
                          <a:latin typeface="Verdana"/>
                          <a:cs typeface="Verdana"/>
                        </a:rPr>
                        <a:t>49.00</a:t>
                      </a:r>
                      <a:r>
                        <a:rPr dirty="0" sz="1400" spc="-20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dB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9259">
                        <a:lnSpc>
                          <a:spcPts val="1655"/>
                        </a:lnSpc>
                      </a:pPr>
                      <a:r>
                        <a:rPr dirty="0" sz="1400" spc="-130">
                          <a:latin typeface="Verdana"/>
                          <a:cs typeface="Verdana"/>
                        </a:rPr>
                        <a:t>39.00</a:t>
                      </a:r>
                      <a:r>
                        <a:rPr dirty="0" sz="1400" spc="-20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dB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1630">
                <a:tc>
                  <a:txBody>
                    <a:bodyPr/>
                    <a:lstStyle/>
                    <a:p>
                      <a:pPr algn="ctr" marL="2540">
                        <a:lnSpc>
                          <a:spcPts val="1655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8.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655"/>
                        </a:lnSpc>
                      </a:pPr>
                      <a:r>
                        <a:rPr dirty="0" sz="1400" spc="-10">
                          <a:latin typeface="Verdana"/>
                          <a:cs typeface="Verdana"/>
                        </a:rPr>
                        <a:t>Navkhar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ts val="1655"/>
                        </a:lnSpc>
                      </a:pPr>
                      <a:r>
                        <a:rPr dirty="0" sz="1400" spc="-130">
                          <a:latin typeface="Verdana"/>
                          <a:cs typeface="Verdana"/>
                        </a:rPr>
                        <a:t>51.00</a:t>
                      </a:r>
                      <a:r>
                        <a:rPr dirty="0" sz="1400" spc="-20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dB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0365">
                        <a:lnSpc>
                          <a:spcPts val="1655"/>
                        </a:lnSpc>
                      </a:pPr>
                      <a:r>
                        <a:rPr dirty="0" sz="1400" spc="-130">
                          <a:latin typeface="Verdana"/>
                          <a:cs typeface="Verdana"/>
                        </a:rPr>
                        <a:t>40.00</a:t>
                      </a:r>
                      <a:r>
                        <a:rPr dirty="0" sz="1400" spc="-20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dB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0845">
                        <a:lnSpc>
                          <a:spcPts val="1655"/>
                        </a:lnSpc>
                      </a:pPr>
                      <a:r>
                        <a:rPr dirty="0" sz="1400" spc="-130">
                          <a:latin typeface="Verdana"/>
                          <a:cs typeface="Verdana"/>
                        </a:rPr>
                        <a:t>51.00</a:t>
                      </a:r>
                      <a:r>
                        <a:rPr dirty="0" sz="1400" spc="-20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dB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9259">
                        <a:lnSpc>
                          <a:spcPts val="1655"/>
                        </a:lnSpc>
                      </a:pPr>
                      <a:r>
                        <a:rPr dirty="0" sz="1400" spc="-130">
                          <a:latin typeface="Verdana"/>
                          <a:cs typeface="Verdana"/>
                        </a:rPr>
                        <a:t>40.00</a:t>
                      </a:r>
                      <a:r>
                        <a:rPr dirty="0" sz="1400" spc="-20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dB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2974339" y="562736"/>
            <a:ext cx="211137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latin typeface="Tahoma"/>
                <a:cs typeface="Tahoma"/>
              </a:rPr>
              <a:t>Ambient</a:t>
            </a:r>
            <a:r>
              <a:rPr dirty="0" sz="1600" spc="-35" b="1">
                <a:latin typeface="Tahoma"/>
                <a:cs typeface="Tahoma"/>
              </a:rPr>
              <a:t> </a:t>
            </a:r>
            <a:r>
              <a:rPr dirty="0" sz="1600" spc="-50" b="1">
                <a:latin typeface="Tahoma"/>
                <a:cs typeface="Tahoma"/>
              </a:rPr>
              <a:t>Noise</a:t>
            </a:r>
            <a:r>
              <a:rPr dirty="0" sz="1600" spc="-80" b="1">
                <a:latin typeface="Tahoma"/>
                <a:cs typeface="Tahoma"/>
              </a:rPr>
              <a:t> </a:t>
            </a:r>
            <a:r>
              <a:rPr dirty="0" sz="1600" spc="-45" b="1">
                <a:latin typeface="Tahoma"/>
                <a:cs typeface="Tahoma"/>
              </a:rPr>
              <a:t>Levels</a:t>
            </a:r>
            <a:endParaRPr sz="1600">
              <a:latin typeface="Tahoma"/>
              <a:cs typeface="Tahoma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749300" y="5016500"/>
          <a:ext cx="7937500" cy="1276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4045"/>
                <a:gridCol w="2197100"/>
                <a:gridCol w="1884679"/>
                <a:gridCol w="1884679"/>
              </a:tblGrid>
              <a:tr h="212725">
                <a:tc rowSpan="2">
                  <a:txBody>
                    <a:bodyPr/>
                    <a:lstStyle/>
                    <a:p>
                      <a:pPr marL="62230">
                        <a:lnSpc>
                          <a:spcPts val="1655"/>
                        </a:lnSpc>
                      </a:pPr>
                      <a:r>
                        <a:rPr dirty="0" sz="1400" spc="-20" b="1">
                          <a:latin typeface="Tahoma"/>
                          <a:cs typeface="Tahoma"/>
                        </a:rPr>
                        <a:t>Area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2865">
                        <a:lnSpc>
                          <a:spcPts val="1655"/>
                        </a:lnSpc>
                      </a:pPr>
                      <a:r>
                        <a:rPr dirty="0" sz="1400" b="1">
                          <a:latin typeface="Tahoma"/>
                          <a:cs typeface="Tahoma"/>
                        </a:rPr>
                        <a:t>Category</a:t>
                      </a:r>
                      <a:r>
                        <a:rPr dirty="0" sz="1400" spc="-4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-65" b="1">
                          <a:latin typeface="Tahoma"/>
                          <a:cs typeface="Tahoma"/>
                        </a:rPr>
                        <a:t>of</a:t>
                      </a:r>
                      <a:r>
                        <a:rPr dirty="0" sz="1400" spc="-10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-20" b="1">
                          <a:latin typeface="Tahoma"/>
                          <a:cs typeface="Tahoma"/>
                        </a:rPr>
                        <a:t>Area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marR="18415">
                        <a:lnSpc>
                          <a:spcPts val="1580"/>
                        </a:lnSpc>
                      </a:pPr>
                      <a:r>
                        <a:rPr dirty="0" sz="1400" spc="-70" b="1">
                          <a:latin typeface="Tahoma"/>
                          <a:cs typeface="Tahoma"/>
                        </a:rPr>
                        <a:t>Permissible</a:t>
                      </a:r>
                      <a:r>
                        <a:rPr dirty="0" sz="1400" spc="-6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-125" b="1">
                          <a:latin typeface="Tahoma"/>
                          <a:cs typeface="Tahoma"/>
                        </a:rPr>
                        <a:t>Limit</a:t>
                      </a:r>
                      <a:r>
                        <a:rPr dirty="0" sz="1400" spc="-3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-85" b="1">
                          <a:latin typeface="Tahoma"/>
                          <a:cs typeface="Tahoma"/>
                        </a:rPr>
                        <a:t>in</a:t>
                      </a:r>
                      <a:r>
                        <a:rPr dirty="0" sz="1400" spc="-1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-55" b="1">
                          <a:latin typeface="Tahoma"/>
                          <a:cs typeface="Tahoma"/>
                        </a:rPr>
                        <a:t>dB(A)</a:t>
                      </a:r>
                      <a:r>
                        <a:rPr dirty="0" sz="1400" spc="-5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-20" b="1">
                          <a:latin typeface="Tahoma"/>
                          <a:cs typeface="Tahoma"/>
                        </a:rPr>
                        <a:t>Leq*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27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80"/>
                        </a:lnSpc>
                      </a:pPr>
                      <a:r>
                        <a:rPr dirty="0" sz="1400" spc="-20" b="1">
                          <a:latin typeface="Tahoma"/>
                          <a:cs typeface="Tahoma"/>
                        </a:rPr>
                        <a:t>L</a:t>
                      </a:r>
                      <a:r>
                        <a:rPr dirty="0" baseline="-18518" sz="1350" spc="-30" b="1">
                          <a:latin typeface="Tahoma"/>
                          <a:cs typeface="Tahoma"/>
                        </a:rPr>
                        <a:t>eq </a:t>
                      </a:r>
                      <a:r>
                        <a:rPr dirty="0" sz="1400" spc="-10" b="1">
                          <a:latin typeface="Tahoma"/>
                          <a:cs typeface="Tahoma"/>
                        </a:rPr>
                        <a:t>Day</a:t>
                      </a:r>
                      <a:r>
                        <a:rPr dirty="0" sz="1400" spc="-13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-20" b="1">
                          <a:latin typeface="Tahoma"/>
                          <a:cs typeface="Tahoma"/>
                        </a:rPr>
                        <a:t>time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580"/>
                        </a:lnSpc>
                      </a:pPr>
                      <a:r>
                        <a:rPr dirty="0" sz="1400" spc="-20" b="1">
                          <a:latin typeface="Tahoma"/>
                          <a:cs typeface="Tahoma"/>
                        </a:rPr>
                        <a:t>L</a:t>
                      </a:r>
                      <a:r>
                        <a:rPr dirty="0" baseline="-18518" sz="1350" spc="-30" b="1">
                          <a:latin typeface="Tahoma"/>
                          <a:cs typeface="Tahoma"/>
                        </a:rPr>
                        <a:t>eq</a:t>
                      </a:r>
                      <a:r>
                        <a:rPr dirty="0" baseline="-18518" sz="1350" spc="-1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-75" b="1">
                          <a:latin typeface="Tahoma"/>
                          <a:cs typeface="Tahoma"/>
                        </a:rPr>
                        <a:t>Night</a:t>
                      </a:r>
                      <a:r>
                        <a:rPr dirty="0" sz="1400" spc="-12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-20" b="1">
                          <a:latin typeface="Tahoma"/>
                          <a:cs typeface="Tahoma"/>
                        </a:rPr>
                        <a:t>time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dirty="0" sz="1400" spc="15">
                          <a:latin typeface="Verdana"/>
                          <a:cs typeface="Verdana"/>
                        </a:rPr>
                        <a:t>A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dirty="0" sz="1400" spc="-95">
                          <a:latin typeface="Verdana"/>
                          <a:cs typeface="Verdana"/>
                        </a:rPr>
                        <a:t>Industrial</a:t>
                      </a:r>
                      <a:r>
                        <a:rPr dirty="0" sz="1400" spc="-1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0">
                          <a:latin typeface="Verdana"/>
                          <a:cs typeface="Verdana"/>
                        </a:rPr>
                        <a:t>Area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75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70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dirty="0" sz="1400" spc="-50">
                          <a:latin typeface="Verdana"/>
                          <a:cs typeface="Verdana"/>
                        </a:rPr>
                        <a:t>B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575"/>
                        </a:lnSpc>
                      </a:pPr>
                      <a:r>
                        <a:rPr dirty="0" sz="1400">
                          <a:latin typeface="Verdana"/>
                          <a:cs typeface="Verdana"/>
                        </a:rPr>
                        <a:t>Commercial</a:t>
                      </a:r>
                      <a:r>
                        <a:rPr dirty="0" sz="1400" spc="-2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0">
                          <a:latin typeface="Verdana"/>
                          <a:cs typeface="Verdana"/>
                        </a:rPr>
                        <a:t>Area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65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55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dirty="0" sz="1400" spc="114">
                          <a:latin typeface="Verdana"/>
                          <a:cs typeface="Verdana"/>
                        </a:rPr>
                        <a:t>C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dirty="0" sz="1400" spc="-50">
                          <a:latin typeface="Verdana"/>
                          <a:cs typeface="Verdana"/>
                        </a:rPr>
                        <a:t>Residential</a:t>
                      </a:r>
                      <a:r>
                        <a:rPr dirty="0" sz="1400" spc="-10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0">
                          <a:latin typeface="Verdana"/>
                          <a:cs typeface="Verdana"/>
                        </a:rPr>
                        <a:t>Area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55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45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dirty="0" sz="1400" spc="-50">
                          <a:latin typeface="Verdana"/>
                          <a:cs typeface="Verdana"/>
                        </a:rPr>
                        <a:t>D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575"/>
                        </a:lnSpc>
                      </a:pPr>
                      <a:r>
                        <a:rPr dirty="0" sz="1400" spc="-40">
                          <a:latin typeface="Verdana"/>
                          <a:cs typeface="Verdana"/>
                        </a:rPr>
                        <a:t>Silence</a:t>
                      </a:r>
                      <a:r>
                        <a:rPr dirty="0" sz="1400" spc="-2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0">
                          <a:latin typeface="Verdana"/>
                          <a:cs typeface="Verdana"/>
                        </a:rPr>
                        <a:t>Zone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50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7565">
                        <a:lnSpc>
                          <a:spcPts val="1275"/>
                        </a:lnSpc>
                        <a:tabLst>
                          <a:tab pos="1706245" algn="l"/>
                        </a:tabLst>
                      </a:pPr>
                      <a:r>
                        <a:rPr dirty="0" baseline="-11904" sz="2100" spc="-37">
                          <a:latin typeface="Verdana"/>
                          <a:cs typeface="Verdana"/>
                        </a:rPr>
                        <a:t>40</a:t>
                      </a:r>
                      <a:r>
                        <a:rPr dirty="0" baseline="-11904" sz="210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200" spc="-25">
                          <a:solidFill>
                            <a:srgbClr val="898989"/>
                          </a:solidFill>
                          <a:latin typeface="Calibri"/>
                          <a:cs typeface="Calibri"/>
                        </a:rPr>
                        <a:t>83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 descr=""/>
          <p:cNvSpPr txBox="1"/>
          <p:nvPr/>
        </p:nvSpPr>
        <p:spPr>
          <a:xfrm>
            <a:off x="2288539" y="4602226"/>
            <a:ext cx="407860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75" b="1">
                <a:latin typeface="Tahoma"/>
                <a:cs typeface="Tahoma"/>
              </a:rPr>
              <a:t>Permissible</a:t>
            </a:r>
            <a:r>
              <a:rPr dirty="0" sz="1600" spc="-60" b="1">
                <a:latin typeface="Tahoma"/>
                <a:cs typeface="Tahoma"/>
              </a:rPr>
              <a:t> </a:t>
            </a:r>
            <a:r>
              <a:rPr dirty="0" sz="1600" spc="-30" b="1">
                <a:latin typeface="Tahoma"/>
                <a:cs typeface="Tahoma"/>
              </a:rPr>
              <a:t>Noise</a:t>
            </a:r>
            <a:r>
              <a:rPr dirty="0" sz="1600" spc="-90" b="1">
                <a:latin typeface="Tahoma"/>
                <a:cs typeface="Tahoma"/>
              </a:rPr>
              <a:t> </a:t>
            </a:r>
            <a:r>
              <a:rPr dirty="0" sz="1600" spc="-55" b="1">
                <a:latin typeface="Tahoma"/>
                <a:cs typeface="Tahoma"/>
              </a:rPr>
              <a:t>Level</a:t>
            </a:r>
            <a:r>
              <a:rPr dirty="0" sz="1600" spc="-65" b="1">
                <a:latin typeface="Tahoma"/>
                <a:cs typeface="Tahoma"/>
              </a:rPr>
              <a:t> </a:t>
            </a:r>
            <a:r>
              <a:rPr dirty="0" sz="1600" b="1">
                <a:latin typeface="Tahoma"/>
                <a:cs typeface="Tahoma"/>
              </a:rPr>
              <a:t>(CPCB</a:t>
            </a:r>
            <a:r>
              <a:rPr dirty="0" sz="1600" spc="-45" b="1">
                <a:latin typeface="Tahoma"/>
                <a:cs typeface="Tahoma"/>
              </a:rPr>
              <a:t> </a:t>
            </a:r>
            <a:r>
              <a:rPr dirty="0" sz="1600" spc="-40" b="1">
                <a:latin typeface="Tahoma"/>
                <a:cs typeface="Tahoma"/>
              </a:rPr>
              <a:t>Standards)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7836407" y="6464808"/>
            <a:ext cx="940435" cy="254635"/>
            <a:chOff x="7836407" y="6464808"/>
            <a:chExt cx="940435" cy="254635"/>
          </a:xfrm>
        </p:grpSpPr>
        <p:sp>
          <p:nvSpPr>
            <p:cNvPr id="8" name="object 8" descr=""/>
            <p:cNvSpPr/>
            <p:nvPr/>
          </p:nvSpPr>
          <p:spPr>
            <a:xfrm>
              <a:off x="7848599" y="6477000"/>
              <a:ext cx="914400" cy="228600"/>
            </a:xfrm>
            <a:custGeom>
              <a:avLst/>
              <a:gdLst/>
              <a:ahLst/>
              <a:cxnLst/>
              <a:rect l="l" t="t" r="r" b="b"/>
              <a:pathLst>
                <a:path w="914400" h="228600">
                  <a:moveTo>
                    <a:pt x="876300" y="0"/>
                  </a:moveTo>
                  <a:lnTo>
                    <a:pt x="38100" y="0"/>
                  </a:lnTo>
                  <a:lnTo>
                    <a:pt x="23241" y="2997"/>
                  </a:lnTo>
                  <a:lnTo>
                    <a:pt x="11175" y="11163"/>
                  </a:lnTo>
                  <a:lnTo>
                    <a:pt x="3048" y="23266"/>
                  </a:lnTo>
                  <a:lnTo>
                    <a:pt x="0" y="38100"/>
                  </a:lnTo>
                  <a:lnTo>
                    <a:pt x="0" y="190500"/>
                  </a:lnTo>
                  <a:lnTo>
                    <a:pt x="3048" y="205333"/>
                  </a:lnTo>
                  <a:lnTo>
                    <a:pt x="11175" y="217436"/>
                  </a:lnTo>
                  <a:lnTo>
                    <a:pt x="23241" y="225602"/>
                  </a:lnTo>
                  <a:lnTo>
                    <a:pt x="38100" y="228600"/>
                  </a:lnTo>
                  <a:lnTo>
                    <a:pt x="876300" y="228600"/>
                  </a:lnTo>
                  <a:lnTo>
                    <a:pt x="891158" y="225602"/>
                  </a:lnTo>
                  <a:lnTo>
                    <a:pt x="903224" y="217436"/>
                  </a:lnTo>
                  <a:lnTo>
                    <a:pt x="911351" y="205333"/>
                  </a:lnTo>
                  <a:lnTo>
                    <a:pt x="914400" y="190500"/>
                  </a:lnTo>
                  <a:lnTo>
                    <a:pt x="914400" y="38100"/>
                  </a:lnTo>
                  <a:lnTo>
                    <a:pt x="911351" y="23266"/>
                  </a:lnTo>
                  <a:lnTo>
                    <a:pt x="903224" y="11163"/>
                  </a:lnTo>
                  <a:lnTo>
                    <a:pt x="891158" y="2997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849361" y="6477762"/>
              <a:ext cx="914400" cy="228600"/>
            </a:xfrm>
            <a:custGeom>
              <a:avLst/>
              <a:gdLst/>
              <a:ahLst/>
              <a:cxnLst/>
              <a:rect l="l" t="t" r="r" b="b"/>
              <a:pathLst>
                <a:path w="914400" h="228600">
                  <a:moveTo>
                    <a:pt x="0" y="38099"/>
                  </a:moveTo>
                  <a:lnTo>
                    <a:pt x="3048" y="23266"/>
                  </a:lnTo>
                  <a:lnTo>
                    <a:pt x="11176" y="11163"/>
                  </a:lnTo>
                  <a:lnTo>
                    <a:pt x="23241" y="2997"/>
                  </a:lnTo>
                  <a:lnTo>
                    <a:pt x="38100" y="0"/>
                  </a:lnTo>
                  <a:lnTo>
                    <a:pt x="876300" y="0"/>
                  </a:lnTo>
                  <a:lnTo>
                    <a:pt x="891159" y="2997"/>
                  </a:lnTo>
                  <a:lnTo>
                    <a:pt x="903224" y="11163"/>
                  </a:lnTo>
                  <a:lnTo>
                    <a:pt x="911352" y="23266"/>
                  </a:lnTo>
                  <a:lnTo>
                    <a:pt x="914400" y="38099"/>
                  </a:lnTo>
                  <a:lnTo>
                    <a:pt x="914400" y="190499"/>
                  </a:lnTo>
                  <a:lnTo>
                    <a:pt x="911352" y="205333"/>
                  </a:lnTo>
                  <a:lnTo>
                    <a:pt x="903224" y="217436"/>
                  </a:lnTo>
                  <a:lnTo>
                    <a:pt x="891159" y="225602"/>
                  </a:lnTo>
                  <a:lnTo>
                    <a:pt x="876300" y="228600"/>
                  </a:lnTo>
                  <a:lnTo>
                    <a:pt x="38100" y="228600"/>
                  </a:lnTo>
                  <a:lnTo>
                    <a:pt x="23241" y="225602"/>
                  </a:lnTo>
                  <a:lnTo>
                    <a:pt x="11176" y="217436"/>
                  </a:lnTo>
                  <a:lnTo>
                    <a:pt x="3048" y="205333"/>
                  </a:lnTo>
                  <a:lnTo>
                    <a:pt x="0" y="190499"/>
                  </a:lnTo>
                  <a:lnTo>
                    <a:pt x="0" y="38099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8095233" y="6433515"/>
            <a:ext cx="42290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600" spc="-2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 action="ppaction://hlinksldjump"/>
              </a:rPr>
              <a:t>Back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050539" y="6505447"/>
            <a:ext cx="26663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30" y="18414"/>
            <a:ext cx="2918460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33295" algn="l"/>
              </a:tabLst>
            </a:pPr>
            <a:r>
              <a:rPr dirty="0" spc="-60"/>
              <a:t>WATER</a:t>
            </a:r>
            <a:r>
              <a:rPr dirty="0" spc="-45"/>
              <a:t> </a:t>
            </a:r>
            <a:r>
              <a:rPr dirty="0" spc="-10"/>
              <a:t>QUALITY</a:t>
            </a:r>
            <a:r>
              <a:rPr dirty="0"/>
              <a:t>	</a:t>
            </a:r>
            <a:r>
              <a:rPr dirty="0" spc="-65"/>
              <a:t>DATA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444500" y="1054100"/>
          <a:ext cx="7861300" cy="5255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/>
                <a:gridCol w="2971800"/>
                <a:gridCol w="1295400"/>
                <a:gridCol w="1447800"/>
                <a:gridCol w="1447800"/>
              </a:tblGrid>
              <a:tr h="487045">
                <a:tc>
                  <a:txBody>
                    <a:bodyPr/>
                    <a:lstStyle/>
                    <a:p>
                      <a:pPr marL="50165">
                        <a:lnSpc>
                          <a:spcPts val="1775"/>
                        </a:lnSpc>
                      </a:pPr>
                      <a:r>
                        <a:rPr dirty="0" sz="1600" spc="-25" b="1">
                          <a:latin typeface="Tahoma"/>
                          <a:cs typeface="Tahoma"/>
                        </a:rPr>
                        <a:t>SR.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dirty="0" sz="1600" spc="-25" b="1">
                          <a:latin typeface="Tahoma"/>
                          <a:cs typeface="Tahoma"/>
                        </a:rPr>
                        <a:t>NO.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1775"/>
                        </a:lnSpc>
                      </a:pPr>
                      <a:r>
                        <a:rPr dirty="0" sz="1600" spc="-50" b="1">
                          <a:latin typeface="Tahoma"/>
                          <a:cs typeface="Tahoma"/>
                        </a:rPr>
                        <a:t>PARAMETERS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75"/>
                        </a:lnSpc>
                      </a:pPr>
                      <a:r>
                        <a:rPr dirty="0" sz="1600" spc="-70" b="1">
                          <a:latin typeface="Tahoma"/>
                          <a:cs typeface="Tahoma"/>
                        </a:rPr>
                        <a:t>WINTER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75"/>
                        </a:lnSpc>
                      </a:pPr>
                      <a:r>
                        <a:rPr dirty="0" sz="1600" spc="-10" b="1">
                          <a:latin typeface="Tahoma"/>
                          <a:cs typeface="Tahoma"/>
                        </a:rPr>
                        <a:t>SUMMER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75"/>
                        </a:lnSpc>
                      </a:pPr>
                      <a:r>
                        <a:rPr dirty="0" sz="1600" spc="-20" b="1">
                          <a:latin typeface="Tahoma"/>
                          <a:cs typeface="Tahoma"/>
                        </a:rPr>
                        <a:t>POST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1600" spc="-10" b="1">
                          <a:latin typeface="Tahoma"/>
                          <a:cs typeface="Tahoma"/>
                        </a:rPr>
                        <a:t>MONSOON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50165">
                        <a:lnSpc>
                          <a:spcPts val="1760"/>
                        </a:lnSpc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176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pH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6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7.5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6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7.8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6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7.4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50165">
                        <a:lnSpc>
                          <a:spcPts val="1764"/>
                        </a:lnSpc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1764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Temperature,oC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64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29.1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64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30.3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64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27.2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3204">
                <a:tc>
                  <a:txBody>
                    <a:bodyPr/>
                    <a:lstStyle/>
                    <a:p>
                      <a:pPr marL="50165">
                        <a:lnSpc>
                          <a:spcPts val="1764"/>
                        </a:lnSpc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3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1764"/>
                        </a:lnSpc>
                      </a:pPr>
                      <a:r>
                        <a:rPr dirty="0" sz="1600" spc="-290">
                          <a:latin typeface="Verdana"/>
                          <a:cs typeface="Verdana"/>
                        </a:rPr>
                        <a:t>TSS,</a:t>
                      </a:r>
                      <a:r>
                        <a:rPr dirty="0" sz="1600" spc="-1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20">
                          <a:latin typeface="Verdana"/>
                          <a:cs typeface="Verdana"/>
                        </a:rPr>
                        <a:t>mg/L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120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46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47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8285">
                <a:tc>
                  <a:txBody>
                    <a:bodyPr/>
                    <a:lstStyle/>
                    <a:p>
                      <a:pPr marL="50165">
                        <a:lnSpc>
                          <a:spcPts val="1764"/>
                        </a:lnSpc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1764"/>
                        </a:lnSpc>
                      </a:pPr>
                      <a:r>
                        <a:rPr dirty="0" sz="1600" spc="-229">
                          <a:latin typeface="Verdana"/>
                          <a:cs typeface="Verdana"/>
                        </a:rPr>
                        <a:t>TDS,</a:t>
                      </a:r>
                      <a:r>
                        <a:rPr dirty="0" sz="1600" spc="-1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20">
                          <a:latin typeface="Verdana"/>
                          <a:cs typeface="Verdana"/>
                        </a:rPr>
                        <a:t>mg/L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64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38450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64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42850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64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1040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8285">
                <a:tc>
                  <a:txBody>
                    <a:bodyPr/>
                    <a:lstStyle/>
                    <a:p>
                      <a:pPr marL="50165">
                        <a:lnSpc>
                          <a:spcPts val="1764"/>
                        </a:lnSpc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5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1764"/>
                        </a:lnSpc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Oil</a:t>
                      </a:r>
                      <a:r>
                        <a:rPr dirty="0" sz="1600" spc="-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>
                          <a:latin typeface="Verdana"/>
                          <a:cs typeface="Verdana"/>
                        </a:rPr>
                        <a:t>&amp;</a:t>
                      </a:r>
                      <a:r>
                        <a:rPr dirty="0" sz="1600" spc="-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45">
                          <a:latin typeface="Verdana"/>
                          <a:cs typeface="Verdana"/>
                        </a:rPr>
                        <a:t>grease,</a:t>
                      </a:r>
                      <a:r>
                        <a:rPr dirty="0" sz="1600" spc="-1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20">
                          <a:latin typeface="Verdana"/>
                          <a:cs typeface="Verdana"/>
                        </a:rPr>
                        <a:t>mg/L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0.8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0.9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0.5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3204">
                <a:tc>
                  <a:txBody>
                    <a:bodyPr/>
                    <a:lstStyle/>
                    <a:p>
                      <a:pPr marL="50165">
                        <a:lnSpc>
                          <a:spcPts val="1764"/>
                        </a:lnSpc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6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1764"/>
                        </a:lnSpc>
                      </a:pPr>
                      <a:r>
                        <a:rPr dirty="0" sz="1600" spc="-110">
                          <a:latin typeface="Verdana"/>
                          <a:cs typeface="Verdana"/>
                        </a:rPr>
                        <a:t>Salinity,</a:t>
                      </a:r>
                      <a:r>
                        <a:rPr dirty="0" sz="1600" spc="-20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25">
                          <a:latin typeface="Verdana"/>
                          <a:cs typeface="Verdana"/>
                        </a:rPr>
                        <a:t>ppt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33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64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36.7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3.0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50165">
                        <a:lnSpc>
                          <a:spcPts val="1764"/>
                        </a:lnSpc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7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1764"/>
                        </a:lnSpc>
                      </a:pPr>
                      <a:r>
                        <a:rPr dirty="0" sz="1600" spc="-120">
                          <a:latin typeface="Verdana"/>
                          <a:cs typeface="Verdana"/>
                        </a:rPr>
                        <a:t>Nitrite-</a:t>
                      </a:r>
                      <a:r>
                        <a:rPr dirty="0" sz="1600" spc="-100">
                          <a:latin typeface="Verdana"/>
                          <a:cs typeface="Verdana"/>
                        </a:rPr>
                        <a:t>N,</a:t>
                      </a:r>
                      <a:r>
                        <a:rPr dirty="0" sz="160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20">
                          <a:latin typeface="Verdana"/>
                          <a:cs typeface="Verdana"/>
                        </a:rPr>
                        <a:t>mg/L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64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0.43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64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0.33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64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0.33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3204">
                <a:tc>
                  <a:txBody>
                    <a:bodyPr/>
                    <a:lstStyle/>
                    <a:p>
                      <a:pPr marL="50165">
                        <a:lnSpc>
                          <a:spcPts val="1764"/>
                        </a:lnSpc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8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1764"/>
                        </a:lnSpc>
                      </a:pPr>
                      <a:r>
                        <a:rPr dirty="0" sz="1600" spc="-90">
                          <a:latin typeface="Verdana"/>
                          <a:cs typeface="Verdana"/>
                        </a:rPr>
                        <a:t>Nitrate-</a:t>
                      </a:r>
                      <a:r>
                        <a:rPr dirty="0" sz="1600" spc="-100">
                          <a:latin typeface="Verdana"/>
                          <a:cs typeface="Verdana"/>
                        </a:rPr>
                        <a:t>N,</a:t>
                      </a:r>
                      <a:r>
                        <a:rPr dirty="0" sz="16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20">
                          <a:latin typeface="Verdana"/>
                          <a:cs typeface="Verdana"/>
                        </a:rPr>
                        <a:t>mg/L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64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0.21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64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0.41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64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13.4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3204">
                <a:tc>
                  <a:txBody>
                    <a:bodyPr/>
                    <a:lstStyle/>
                    <a:p>
                      <a:pPr marL="50165">
                        <a:lnSpc>
                          <a:spcPts val="1764"/>
                        </a:lnSpc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9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1764"/>
                        </a:lnSpc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Phosphate-</a:t>
                      </a:r>
                      <a:r>
                        <a:rPr dirty="0" sz="1600" spc="-100">
                          <a:latin typeface="Verdana"/>
                          <a:cs typeface="Verdana"/>
                        </a:rPr>
                        <a:t>P,</a:t>
                      </a:r>
                      <a:r>
                        <a:rPr dirty="0" sz="1600" spc="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20">
                          <a:latin typeface="Verdana"/>
                          <a:cs typeface="Verdana"/>
                        </a:rPr>
                        <a:t>mg/L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64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0.08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64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0.15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64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1.68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3204">
                <a:tc>
                  <a:txBody>
                    <a:bodyPr/>
                    <a:lstStyle/>
                    <a:p>
                      <a:pPr marL="50165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10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1764"/>
                        </a:lnSpc>
                      </a:pPr>
                      <a:r>
                        <a:rPr dirty="0" sz="1600" spc="-70">
                          <a:latin typeface="Verdana"/>
                          <a:cs typeface="Verdana"/>
                        </a:rPr>
                        <a:t>Dissolved </a:t>
                      </a:r>
                      <a:r>
                        <a:rPr dirty="0" sz="1600" spc="-40">
                          <a:latin typeface="Verdana"/>
                          <a:cs typeface="Verdana"/>
                        </a:rPr>
                        <a:t>Oxygen,</a:t>
                      </a:r>
                      <a:r>
                        <a:rPr dirty="0" sz="1600" spc="-2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20">
                          <a:latin typeface="Verdana"/>
                          <a:cs typeface="Verdana"/>
                        </a:rPr>
                        <a:t>mg/L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5.9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6.0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8.3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50165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11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764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Biochemical</a:t>
                      </a:r>
                      <a:r>
                        <a:rPr dirty="0" sz="1600" spc="-1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Oxygen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2.0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2.4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2.8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5430">
                <a:tc>
                  <a:txBody>
                    <a:bodyPr/>
                    <a:lstStyle/>
                    <a:p>
                      <a:pPr marL="51435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12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764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Cadmium,</a:t>
                      </a:r>
                      <a:r>
                        <a:rPr dirty="0" sz="1600" spc="-1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20">
                          <a:latin typeface="Verdana"/>
                          <a:cs typeface="Verdana"/>
                        </a:rPr>
                        <a:t>mg/L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764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0.01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764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0.012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BDL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0510">
                <a:tc>
                  <a:txBody>
                    <a:bodyPr/>
                    <a:lstStyle/>
                    <a:p>
                      <a:pPr marL="51435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13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764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Lead,</a:t>
                      </a:r>
                      <a:r>
                        <a:rPr dirty="0" sz="1600" spc="-1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20">
                          <a:latin typeface="Verdana"/>
                          <a:cs typeface="Verdana"/>
                        </a:rPr>
                        <a:t>mg/L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BDL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BDL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BDL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51435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14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770"/>
                        </a:lnSpc>
                      </a:pPr>
                      <a:r>
                        <a:rPr dirty="0" sz="1600" spc="-55">
                          <a:latin typeface="Verdana"/>
                          <a:cs typeface="Verdana"/>
                        </a:rPr>
                        <a:t>Mercury,</a:t>
                      </a:r>
                      <a:r>
                        <a:rPr dirty="0" sz="1600" spc="-1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20">
                          <a:latin typeface="Verdana"/>
                          <a:cs typeface="Verdana"/>
                        </a:rPr>
                        <a:t>mg/L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BDL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BDL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BDL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51435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15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770"/>
                        </a:lnSpc>
                      </a:pPr>
                      <a:r>
                        <a:rPr dirty="0" sz="1600" spc="-65">
                          <a:latin typeface="Verdana"/>
                          <a:cs typeface="Verdana"/>
                        </a:rPr>
                        <a:t>TOC,</a:t>
                      </a:r>
                      <a:r>
                        <a:rPr dirty="0" sz="1600" spc="-1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20">
                          <a:latin typeface="Verdana"/>
                          <a:cs typeface="Verdana"/>
                        </a:rPr>
                        <a:t>mg/L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4.2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3.8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5.1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7365">
                <a:tc>
                  <a:txBody>
                    <a:bodyPr/>
                    <a:lstStyle/>
                    <a:p>
                      <a:pPr marL="51435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16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770"/>
                        </a:lnSpc>
                      </a:pPr>
                      <a:r>
                        <a:rPr dirty="0" sz="1600">
                          <a:latin typeface="Verdana"/>
                          <a:cs typeface="Verdana"/>
                        </a:rPr>
                        <a:t>Fecal</a:t>
                      </a:r>
                      <a:r>
                        <a:rPr dirty="0" sz="1600" spc="-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>
                          <a:latin typeface="Verdana"/>
                          <a:cs typeface="Verdana"/>
                        </a:rPr>
                        <a:t>Coli</a:t>
                      </a:r>
                      <a:r>
                        <a:rPr dirty="0" sz="1600" spc="-1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95">
                          <a:latin typeface="Verdana"/>
                          <a:cs typeface="Verdana"/>
                        </a:rPr>
                        <a:t>form,</a:t>
                      </a:r>
                      <a:r>
                        <a:rPr dirty="0" sz="1600" spc="-1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25">
                          <a:latin typeface="Verdana"/>
                          <a:cs typeface="Verdana"/>
                        </a:rPr>
                        <a:t>MF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Count/100ml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&lt;2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&lt;2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&lt;2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7365">
                <a:tc>
                  <a:txBody>
                    <a:bodyPr/>
                    <a:lstStyle/>
                    <a:p>
                      <a:pPr marL="51435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17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770"/>
                        </a:lnSpc>
                      </a:pPr>
                      <a:r>
                        <a:rPr dirty="0" sz="1600" spc="-85">
                          <a:latin typeface="Verdana"/>
                          <a:cs typeface="Verdana"/>
                        </a:rPr>
                        <a:t>Total</a:t>
                      </a:r>
                      <a:r>
                        <a:rPr dirty="0" sz="1600" spc="-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Heterotrophic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Bacteria,SPC/ml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148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164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120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3891534" y="638048"/>
            <a:ext cx="16173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45" b="1">
                <a:latin typeface="Tahoma"/>
                <a:cs typeface="Tahoma"/>
              </a:rPr>
              <a:t>KARANJA</a:t>
            </a:r>
            <a:r>
              <a:rPr dirty="0" sz="1600" spc="-55" b="1">
                <a:latin typeface="Tahoma"/>
                <a:cs typeface="Tahoma"/>
              </a:rPr>
              <a:t> </a:t>
            </a:r>
            <a:r>
              <a:rPr dirty="0" sz="1600" spc="-95" b="1">
                <a:latin typeface="Tahoma"/>
                <a:cs typeface="Tahoma"/>
              </a:rPr>
              <a:t>CREEK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7848600" y="6477000"/>
            <a:ext cx="914400" cy="228600"/>
          </a:xfrm>
          <a:custGeom>
            <a:avLst/>
            <a:gdLst/>
            <a:ahLst/>
            <a:cxnLst/>
            <a:rect l="l" t="t" r="r" b="b"/>
            <a:pathLst>
              <a:path w="914400" h="228600">
                <a:moveTo>
                  <a:pt x="876300" y="0"/>
                </a:moveTo>
                <a:lnTo>
                  <a:pt x="38100" y="0"/>
                </a:lnTo>
                <a:lnTo>
                  <a:pt x="23241" y="2997"/>
                </a:lnTo>
                <a:lnTo>
                  <a:pt x="11175" y="11163"/>
                </a:lnTo>
                <a:lnTo>
                  <a:pt x="3048" y="23266"/>
                </a:lnTo>
                <a:lnTo>
                  <a:pt x="0" y="38100"/>
                </a:lnTo>
                <a:lnTo>
                  <a:pt x="0" y="190500"/>
                </a:lnTo>
                <a:lnTo>
                  <a:pt x="3048" y="205333"/>
                </a:lnTo>
                <a:lnTo>
                  <a:pt x="11175" y="217436"/>
                </a:lnTo>
                <a:lnTo>
                  <a:pt x="23241" y="225602"/>
                </a:lnTo>
                <a:lnTo>
                  <a:pt x="38100" y="228600"/>
                </a:lnTo>
                <a:lnTo>
                  <a:pt x="876300" y="228600"/>
                </a:lnTo>
                <a:lnTo>
                  <a:pt x="891158" y="225602"/>
                </a:lnTo>
                <a:lnTo>
                  <a:pt x="903224" y="217436"/>
                </a:lnTo>
                <a:lnTo>
                  <a:pt x="911351" y="205333"/>
                </a:lnTo>
                <a:lnTo>
                  <a:pt x="914400" y="190500"/>
                </a:lnTo>
                <a:lnTo>
                  <a:pt x="914400" y="38100"/>
                </a:lnTo>
                <a:lnTo>
                  <a:pt x="911351" y="23266"/>
                </a:lnTo>
                <a:lnTo>
                  <a:pt x="903224" y="11163"/>
                </a:lnTo>
                <a:lnTo>
                  <a:pt x="891158" y="2997"/>
                </a:lnTo>
                <a:lnTo>
                  <a:pt x="8763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2974339" y="6375298"/>
            <a:ext cx="266636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873492" y="6484188"/>
            <a:ext cx="86360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14"/>
              </a:lnSpc>
              <a:tabLst>
                <a:tab pos="234950" algn="l"/>
                <a:tab pos="850265" algn="l"/>
              </a:tabLst>
            </a:pPr>
            <a:r>
              <a:rPr dirty="0" u="sng" sz="16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 action="ppaction://hlinksldjump"/>
              </a:rPr>
              <a:t>	</a:t>
            </a:r>
            <a:r>
              <a:rPr dirty="0" u="sng" sz="1600" spc="-2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 action="ppaction://hlinksldjump"/>
              </a:rPr>
              <a:t>Back</a:t>
            </a:r>
            <a:r>
              <a:rPr dirty="0" u="sng" sz="16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 action="ppaction://hlinksldjump"/>
              </a:rPr>
              <a:t>	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84</a:t>
            </a:fld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30" y="18414"/>
            <a:ext cx="2918460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33295" algn="l"/>
              </a:tabLst>
            </a:pPr>
            <a:r>
              <a:rPr dirty="0" spc="-60"/>
              <a:t>WATER</a:t>
            </a:r>
            <a:r>
              <a:rPr dirty="0" spc="-45"/>
              <a:t> </a:t>
            </a:r>
            <a:r>
              <a:rPr dirty="0" spc="-10"/>
              <a:t>QUALITY</a:t>
            </a:r>
            <a:r>
              <a:rPr dirty="0"/>
              <a:t>	</a:t>
            </a:r>
            <a:r>
              <a:rPr dirty="0" spc="-65"/>
              <a:t>DATA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69035" y="695070"/>
            <a:ext cx="540575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GROUND</a:t>
            </a:r>
            <a:r>
              <a:rPr dirty="0" u="heavy" sz="1400" spc="-6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400" spc="-7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WATER</a:t>
            </a:r>
            <a:r>
              <a:rPr dirty="0" u="heavy" sz="1400" spc="-9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400" spc="-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QUALITY</a:t>
            </a:r>
            <a:r>
              <a:rPr dirty="0" u="heavy" sz="1400" spc="-3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</a:t>
            </a:r>
            <a:r>
              <a:rPr dirty="0" u="heavy" sz="1400" spc="-2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400" spc="-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STUDY</a:t>
            </a:r>
            <a:r>
              <a:rPr dirty="0" u="heavy" sz="1400" spc="-3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AREA</a:t>
            </a:r>
            <a:r>
              <a:rPr dirty="0" u="heavy" sz="1400" spc="-4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DURING</a:t>
            </a:r>
            <a:r>
              <a:rPr dirty="0" u="heavy" sz="1400" spc="-5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SUMMER</a:t>
            </a:r>
            <a:r>
              <a:rPr dirty="0" u="heavy" sz="1400" spc="-5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SEASON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368300" y="1130300"/>
          <a:ext cx="8547100" cy="5052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7320"/>
                <a:gridCol w="988694"/>
                <a:gridCol w="741680"/>
                <a:gridCol w="737234"/>
                <a:gridCol w="732789"/>
                <a:gridCol w="810260"/>
                <a:gridCol w="1135379"/>
                <a:gridCol w="906145"/>
                <a:gridCol w="988695"/>
              </a:tblGrid>
              <a:tr h="821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580"/>
                        </a:lnSpc>
                      </a:pPr>
                      <a:r>
                        <a:rPr dirty="0" sz="1400" spc="-10" b="1">
                          <a:latin typeface="Tahoma"/>
                          <a:cs typeface="Tahoma"/>
                        </a:rPr>
                        <a:t>Navapad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400" spc="30" b="1">
                          <a:latin typeface="Tahoma"/>
                          <a:cs typeface="Tahoma"/>
                        </a:rPr>
                        <a:t>a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580"/>
                        </a:lnSpc>
                      </a:pPr>
                      <a:r>
                        <a:rPr dirty="0" sz="1400" spc="-10" b="1">
                          <a:latin typeface="Tahoma"/>
                          <a:cs typeface="Tahoma"/>
                        </a:rPr>
                        <a:t>Koproli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580"/>
                        </a:lnSpc>
                      </a:pPr>
                      <a:r>
                        <a:rPr dirty="0" sz="1400" spc="-10" b="1">
                          <a:latin typeface="Tahoma"/>
                          <a:cs typeface="Tahoma"/>
                        </a:rPr>
                        <a:t>Dongri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580"/>
                        </a:lnSpc>
                      </a:pPr>
                      <a:r>
                        <a:rPr dirty="0" sz="1400" spc="-10" b="1">
                          <a:latin typeface="Tahoma"/>
                          <a:cs typeface="Tahoma"/>
                        </a:rPr>
                        <a:t>Revas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580"/>
                        </a:lnSpc>
                      </a:pPr>
                      <a:r>
                        <a:rPr dirty="0" sz="1400" spc="-10" b="1">
                          <a:latin typeface="Tahoma"/>
                          <a:cs typeface="Tahoma"/>
                        </a:rPr>
                        <a:t>Chanje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Tahoma"/>
                          <a:cs typeface="Tahoma"/>
                        </a:rPr>
                        <a:t>Village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580"/>
                        </a:lnSpc>
                      </a:pPr>
                      <a:r>
                        <a:rPr dirty="0" sz="1400" spc="-10" b="1">
                          <a:latin typeface="Tahoma"/>
                          <a:cs typeface="Tahoma"/>
                        </a:rPr>
                        <a:t>Bhendkhal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580"/>
                        </a:lnSpc>
                      </a:pPr>
                      <a:r>
                        <a:rPr dirty="0" sz="1400" spc="-10" b="1">
                          <a:latin typeface="Tahoma"/>
                          <a:cs typeface="Tahoma"/>
                        </a:rPr>
                        <a:t>Navkhar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580"/>
                        </a:lnSpc>
                      </a:pPr>
                      <a:r>
                        <a:rPr dirty="0" sz="1400" spc="-10" b="1">
                          <a:latin typeface="Tahoma"/>
                          <a:cs typeface="Tahoma"/>
                        </a:rPr>
                        <a:t>Standard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410845">
                <a:tc>
                  <a:txBody>
                    <a:bodyPr/>
                    <a:lstStyle/>
                    <a:p>
                      <a:pPr marL="62230">
                        <a:lnSpc>
                          <a:spcPts val="1565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pH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565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8.4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565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7.58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565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8.32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565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7.9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565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7.84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565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8.1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565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7.9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565"/>
                        </a:lnSpc>
                      </a:pPr>
                      <a:r>
                        <a:rPr dirty="0" sz="1400" spc="-130">
                          <a:latin typeface="Verdana"/>
                          <a:cs typeface="Verdana"/>
                        </a:rPr>
                        <a:t>6.5</a:t>
                      </a:r>
                      <a:r>
                        <a:rPr dirty="0" sz="1400" spc="-1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to</a:t>
                      </a:r>
                      <a:r>
                        <a:rPr dirty="0" sz="1400" spc="1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8.5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290830">
                <a:tc>
                  <a:txBody>
                    <a:bodyPr/>
                    <a:lstStyle/>
                    <a:p>
                      <a:pPr marL="62230">
                        <a:lnSpc>
                          <a:spcPts val="1570"/>
                        </a:lnSpc>
                      </a:pPr>
                      <a:r>
                        <a:rPr dirty="0" sz="1400" spc="-85">
                          <a:latin typeface="Verdana"/>
                          <a:cs typeface="Verdana"/>
                        </a:rPr>
                        <a:t>Turbidity</a:t>
                      </a:r>
                      <a:r>
                        <a:rPr dirty="0" sz="1400" spc="-20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0">
                          <a:latin typeface="Verdana"/>
                          <a:cs typeface="Verdana"/>
                        </a:rPr>
                        <a:t>(NTU)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570"/>
                        </a:lnSpc>
                      </a:pPr>
                      <a:r>
                        <a:rPr dirty="0" sz="1400" spc="-50">
                          <a:latin typeface="Verdana"/>
                          <a:cs typeface="Verdana"/>
                        </a:rPr>
                        <a:t>1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570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0.6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570"/>
                        </a:lnSpc>
                      </a:pPr>
                      <a:r>
                        <a:rPr dirty="0" sz="1400" spc="-50">
                          <a:latin typeface="Verdana"/>
                          <a:cs typeface="Verdana"/>
                        </a:rPr>
                        <a:t>1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570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1.1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570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1.6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570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1.2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570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1.4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570"/>
                        </a:lnSpc>
                      </a:pPr>
                      <a:r>
                        <a:rPr dirty="0" sz="1400" spc="-50">
                          <a:latin typeface="Verdana"/>
                          <a:cs typeface="Verdana"/>
                        </a:rPr>
                        <a:t>5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468630">
                <a:tc>
                  <a:txBody>
                    <a:bodyPr/>
                    <a:lstStyle/>
                    <a:p>
                      <a:pPr marL="63500">
                        <a:lnSpc>
                          <a:spcPts val="1570"/>
                        </a:lnSpc>
                      </a:pPr>
                      <a:r>
                        <a:rPr dirty="0" sz="1400" spc="-45">
                          <a:latin typeface="Verdana"/>
                          <a:cs typeface="Verdana"/>
                        </a:rPr>
                        <a:t>Total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Dissolved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dirty="0" sz="1400" spc="-95">
                          <a:latin typeface="Verdana"/>
                          <a:cs typeface="Verdana"/>
                        </a:rPr>
                        <a:t>Solids</a:t>
                      </a:r>
                      <a:r>
                        <a:rPr dirty="0" sz="1400" spc="-2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(mg/l)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570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280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570"/>
                        </a:lnSpc>
                      </a:pPr>
                      <a:r>
                        <a:rPr dirty="0" sz="1400" spc="-10">
                          <a:latin typeface="Verdana"/>
                          <a:cs typeface="Verdana"/>
                        </a:rPr>
                        <a:t>138.2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570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272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570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215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570"/>
                        </a:lnSpc>
                      </a:pPr>
                      <a:r>
                        <a:rPr dirty="0" sz="1400" spc="-10">
                          <a:latin typeface="Verdana"/>
                          <a:cs typeface="Verdana"/>
                        </a:rPr>
                        <a:t>168.3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570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224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570"/>
                        </a:lnSpc>
                      </a:pPr>
                      <a:r>
                        <a:rPr dirty="0" sz="1400" spc="-10">
                          <a:latin typeface="Verdana"/>
                          <a:cs typeface="Verdana"/>
                        </a:rPr>
                        <a:t>194.1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570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500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63500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Total</a:t>
                      </a:r>
                      <a:r>
                        <a:rPr dirty="0" sz="140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Hardness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63500" marR="66040">
                        <a:lnSpc>
                          <a:spcPct val="100000"/>
                        </a:lnSpc>
                        <a:tabLst>
                          <a:tab pos="678180" algn="l"/>
                        </a:tabLst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(as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400" spc="75">
                          <a:latin typeface="Verdana"/>
                          <a:cs typeface="Verdana"/>
                        </a:rPr>
                        <a:t>CaCO3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mg/l)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98.8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78.2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570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170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99.5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72.4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570"/>
                        </a:lnSpc>
                      </a:pPr>
                      <a:r>
                        <a:rPr dirty="0" sz="1400" spc="-10">
                          <a:latin typeface="Verdana"/>
                          <a:cs typeface="Verdana"/>
                        </a:rPr>
                        <a:t>100.5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78.4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570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300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426084">
                <a:tc>
                  <a:txBody>
                    <a:bodyPr/>
                    <a:lstStyle/>
                    <a:p>
                      <a:pPr marL="63500">
                        <a:lnSpc>
                          <a:spcPts val="1570"/>
                        </a:lnSpc>
                      </a:pPr>
                      <a:r>
                        <a:rPr dirty="0" sz="1400" spc="-10">
                          <a:latin typeface="Verdana"/>
                          <a:cs typeface="Verdana"/>
                        </a:rPr>
                        <a:t>Calcium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dirty="0" sz="1400" spc="-10">
                          <a:latin typeface="Verdana"/>
                          <a:cs typeface="Verdana"/>
                        </a:rPr>
                        <a:t>(mg/l)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28.4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17.6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54.4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41.4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570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22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64.4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570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34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570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75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443230">
                <a:tc>
                  <a:txBody>
                    <a:bodyPr/>
                    <a:lstStyle/>
                    <a:p>
                      <a:pPr marL="63500">
                        <a:lnSpc>
                          <a:spcPts val="1570"/>
                        </a:lnSpc>
                      </a:pPr>
                      <a:r>
                        <a:rPr dirty="0" sz="1400" spc="-10">
                          <a:latin typeface="Verdana"/>
                          <a:cs typeface="Verdana"/>
                        </a:rPr>
                        <a:t>Magnesium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dirty="0" sz="1400" spc="-10">
                          <a:latin typeface="Verdana"/>
                          <a:cs typeface="Verdana"/>
                        </a:rPr>
                        <a:t>(mg/l)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22.2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570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8.9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570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38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17.1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10.1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42.1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21.1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570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30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426084">
                <a:tc>
                  <a:txBody>
                    <a:bodyPr/>
                    <a:lstStyle/>
                    <a:p>
                      <a:pPr marL="63500">
                        <a:lnSpc>
                          <a:spcPts val="1570"/>
                        </a:lnSpc>
                      </a:pPr>
                      <a:r>
                        <a:rPr dirty="0" sz="1400" spc="-10">
                          <a:latin typeface="Verdana"/>
                          <a:cs typeface="Verdana"/>
                        </a:rPr>
                        <a:t>Sulphate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dirty="0" sz="1400" spc="-10">
                          <a:latin typeface="Verdana"/>
                          <a:cs typeface="Verdana"/>
                        </a:rPr>
                        <a:t>(mg/l)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41.4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570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15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94.4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570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17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24.4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570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24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27.3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570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200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426084">
                <a:tc>
                  <a:txBody>
                    <a:bodyPr/>
                    <a:lstStyle/>
                    <a:p>
                      <a:pPr marL="63500">
                        <a:lnSpc>
                          <a:spcPts val="1575"/>
                        </a:lnSpc>
                      </a:pPr>
                      <a:r>
                        <a:rPr dirty="0" sz="1400" spc="-10">
                          <a:latin typeface="Verdana"/>
                          <a:cs typeface="Verdana"/>
                        </a:rPr>
                        <a:t>Chloride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dirty="0" sz="1400" spc="-10">
                          <a:latin typeface="Verdana"/>
                          <a:cs typeface="Verdana"/>
                        </a:rPr>
                        <a:t>(mg/l)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575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98.4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575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30.2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575"/>
                        </a:lnSpc>
                      </a:pPr>
                      <a:r>
                        <a:rPr dirty="0" sz="1400" spc="-10">
                          <a:latin typeface="Verdana"/>
                          <a:cs typeface="Verdana"/>
                        </a:rPr>
                        <a:t>87.96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575"/>
                        </a:lnSpc>
                      </a:pPr>
                      <a:r>
                        <a:rPr dirty="0" sz="1400" spc="-10">
                          <a:latin typeface="Verdana"/>
                          <a:cs typeface="Verdana"/>
                        </a:rPr>
                        <a:t>31.98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575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101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575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38.6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575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89.4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575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250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 marL="63500">
                        <a:lnSpc>
                          <a:spcPts val="1575"/>
                        </a:lnSpc>
                      </a:pPr>
                      <a:r>
                        <a:rPr dirty="0" sz="1400" spc="-105">
                          <a:latin typeface="Verdana"/>
                          <a:cs typeface="Verdana"/>
                        </a:rPr>
                        <a:t>Iron</a:t>
                      </a:r>
                      <a:r>
                        <a:rPr dirty="0" sz="1400" spc="-2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(mg/l)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575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BDL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575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BDL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575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BDL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575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BDL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575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BDL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575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BDL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575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BDL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575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0.3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426084">
                <a:tc>
                  <a:txBody>
                    <a:bodyPr/>
                    <a:lstStyle/>
                    <a:p>
                      <a:pPr marL="63500">
                        <a:lnSpc>
                          <a:spcPts val="1575"/>
                        </a:lnSpc>
                        <a:tabLst>
                          <a:tab pos="443230" algn="l"/>
                          <a:tab pos="953769" algn="l"/>
                        </a:tabLst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EC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(milli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mho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/cm)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575"/>
                        </a:lnSpc>
                      </a:pPr>
                      <a:r>
                        <a:rPr dirty="0" sz="1400" spc="-10">
                          <a:latin typeface="Verdana"/>
                          <a:cs typeface="Verdana"/>
                        </a:rPr>
                        <a:t>0.491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575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0.21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575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0.61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575"/>
                        </a:lnSpc>
                      </a:pPr>
                      <a:r>
                        <a:rPr dirty="0" sz="1400" spc="-10">
                          <a:latin typeface="Verdana"/>
                          <a:cs typeface="Verdana"/>
                        </a:rPr>
                        <a:t>0.202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575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0.26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575"/>
                        </a:lnSpc>
                      </a:pPr>
                      <a:r>
                        <a:rPr dirty="0" sz="1400" spc="-10">
                          <a:latin typeface="Verdana"/>
                          <a:cs typeface="Verdana"/>
                        </a:rPr>
                        <a:t>0.202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575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0.26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575"/>
                        </a:lnSpc>
                      </a:pPr>
                      <a:r>
                        <a:rPr dirty="0" sz="1400" spc="-50">
                          <a:latin typeface="Verdana"/>
                          <a:cs typeface="Verdana"/>
                        </a:rPr>
                        <a:t>-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object 5" descr=""/>
          <p:cNvSpPr/>
          <p:nvPr/>
        </p:nvSpPr>
        <p:spPr>
          <a:xfrm>
            <a:off x="7848600" y="6477000"/>
            <a:ext cx="914400" cy="228600"/>
          </a:xfrm>
          <a:custGeom>
            <a:avLst/>
            <a:gdLst/>
            <a:ahLst/>
            <a:cxnLst/>
            <a:rect l="l" t="t" r="r" b="b"/>
            <a:pathLst>
              <a:path w="914400" h="228600">
                <a:moveTo>
                  <a:pt x="876300" y="0"/>
                </a:moveTo>
                <a:lnTo>
                  <a:pt x="38100" y="0"/>
                </a:lnTo>
                <a:lnTo>
                  <a:pt x="23241" y="2997"/>
                </a:lnTo>
                <a:lnTo>
                  <a:pt x="11175" y="11163"/>
                </a:lnTo>
                <a:lnTo>
                  <a:pt x="3048" y="23266"/>
                </a:lnTo>
                <a:lnTo>
                  <a:pt x="0" y="38100"/>
                </a:lnTo>
                <a:lnTo>
                  <a:pt x="0" y="190500"/>
                </a:lnTo>
                <a:lnTo>
                  <a:pt x="3048" y="205333"/>
                </a:lnTo>
                <a:lnTo>
                  <a:pt x="11175" y="217436"/>
                </a:lnTo>
                <a:lnTo>
                  <a:pt x="23241" y="225602"/>
                </a:lnTo>
                <a:lnTo>
                  <a:pt x="38100" y="228600"/>
                </a:lnTo>
                <a:lnTo>
                  <a:pt x="876300" y="228600"/>
                </a:lnTo>
                <a:lnTo>
                  <a:pt x="891158" y="225602"/>
                </a:lnTo>
                <a:lnTo>
                  <a:pt x="903224" y="217436"/>
                </a:lnTo>
                <a:lnTo>
                  <a:pt x="911351" y="205333"/>
                </a:lnTo>
                <a:lnTo>
                  <a:pt x="914400" y="190500"/>
                </a:lnTo>
                <a:lnTo>
                  <a:pt x="914400" y="38100"/>
                </a:lnTo>
                <a:lnTo>
                  <a:pt x="911351" y="23266"/>
                </a:lnTo>
                <a:lnTo>
                  <a:pt x="903224" y="11163"/>
                </a:lnTo>
                <a:lnTo>
                  <a:pt x="891158" y="2997"/>
                </a:lnTo>
                <a:lnTo>
                  <a:pt x="8763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2974339" y="6375298"/>
            <a:ext cx="266636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873492" y="6484188"/>
            <a:ext cx="86360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14"/>
              </a:lnSpc>
              <a:tabLst>
                <a:tab pos="234950" algn="l"/>
                <a:tab pos="850265" algn="l"/>
              </a:tabLst>
            </a:pPr>
            <a:r>
              <a:rPr dirty="0" u="sng" sz="16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 action="ppaction://hlinksldjump"/>
              </a:rPr>
              <a:t>	</a:t>
            </a:r>
            <a:r>
              <a:rPr dirty="0" u="sng" sz="1600" spc="-2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 action="ppaction://hlinksldjump"/>
              </a:rPr>
              <a:t>Back</a:t>
            </a:r>
            <a:r>
              <a:rPr dirty="0" u="sng" sz="16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 action="ppaction://hlinksldjump"/>
              </a:rPr>
              <a:t>	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84</a:t>
            </a:fld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30" y="18414"/>
            <a:ext cx="2918460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33295" algn="l"/>
              </a:tabLst>
            </a:pPr>
            <a:r>
              <a:rPr dirty="0" spc="-60"/>
              <a:t>WATER</a:t>
            </a:r>
            <a:r>
              <a:rPr dirty="0" spc="-45"/>
              <a:t> </a:t>
            </a:r>
            <a:r>
              <a:rPr dirty="0" spc="-10"/>
              <a:t>QUALITY</a:t>
            </a:r>
            <a:r>
              <a:rPr dirty="0"/>
              <a:t>	</a:t>
            </a:r>
            <a:r>
              <a:rPr dirty="0" spc="-65"/>
              <a:t>DATA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373886" y="618870"/>
            <a:ext cx="530796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GROUND</a:t>
            </a:r>
            <a:r>
              <a:rPr dirty="0" u="heavy" sz="1400" spc="-5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400" spc="-7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WATER</a:t>
            </a:r>
            <a:r>
              <a:rPr dirty="0" u="heavy" sz="1400" spc="-9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400" spc="-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QUALITY</a:t>
            </a:r>
            <a:r>
              <a:rPr dirty="0" u="heavy" sz="1400" spc="-2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</a:t>
            </a:r>
            <a:r>
              <a:rPr dirty="0" u="heavy" sz="1400" spc="-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400" spc="-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STUDY</a:t>
            </a:r>
            <a:r>
              <a:rPr dirty="0" u="heavy" sz="1400" spc="-3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AREA</a:t>
            </a:r>
            <a:r>
              <a:rPr dirty="0" u="heavy" sz="1400" spc="-4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DURING</a:t>
            </a:r>
            <a:r>
              <a:rPr dirty="0" u="heavy" sz="1400" spc="-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WINTER</a:t>
            </a:r>
            <a:r>
              <a:rPr dirty="0" u="heavy" sz="1400" spc="-6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SEASON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215900" y="977900"/>
          <a:ext cx="8775700" cy="5253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7800"/>
                <a:gridCol w="1066800"/>
                <a:gridCol w="762000"/>
                <a:gridCol w="861060"/>
                <a:gridCol w="731520"/>
                <a:gridCol w="894714"/>
                <a:gridCol w="1057275"/>
                <a:gridCol w="732154"/>
                <a:gridCol w="1132840"/>
              </a:tblGrid>
              <a:tr h="5975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775"/>
                        </a:lnSpc>
                      </a:pPr>
                      <a:r>
                        <a:rPr dirty="0" sz="1600" spc="-10" b="1">
                          <a:latin typeface="Tahoma"/>
                          <a:cs typeface="Tahoma"/>
                        </a:rPr>
                        <a:t>Navapa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60960">
                        <a:lnSpc>
                          <a:spcPct val="100000"/>
                        </a:lnSpc>
                      </a:pPr>
                      <a:r>
                        <a:rPr dirty="0" sz="1600" spc="30" b="1">
                          <a:latin typeface="Tahoma"/>
                          <a:cs typeface="Tahoma"/>
                        </a:rPr>
                        <a:t>da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775"/>
                        </a:lnSpc>
                      </a:pPr>
                      <a:r>
                        <a:rPr dirty="0" sz="1600" spc="-10" b="1">
                          <a:latin typeface="Tahoma"/>
                          <a:cs typeface="Tahoma"/>
                        </a:rPr>
                        <a:t>Kopro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60960">
                        <a:lnSpc>
                          <a:spcPct val="100000"/>
                        </a:lnSpc>
                      </a:pPr>
                      <a:r>
                        <a:rPr dirty="0" sz="1600" spc="-25" b="1">
                          <a:latin typeface="Tahoma"/>
                          <a:cs typeface="Tahoma"/>
                        </a:rPr>
                        <a:t>li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775"/>
                        </a:lnSpc>
                      </a:pPr>
                      <a:r>
                        <a:rPr dirty="0" sz="1600" spc="-10" b="1">
                          <a:latin typeface="Tahoma"/>
                          <a:cs typeface="Tahoma"/>
                        </a:rPr>
                        <a:t>Dongri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775"/>
                        </a:lnSpc>
                      </a:pPr>
                      <a:r>
                        <a:rPr dirty="0" sz="1600" spc="-10" b="1">
                          <a:latin typeface="Tahoma"/>
                          <a:cs typeface="Tahoma"/>
                        </a:rPr>
                        <a:t>Revas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775"/>
                        </a:lnSpc>
                      </a:pPr>
                      <a:r>
                        <a:rPr dirty="0" sz="1600" spc="-10" b="1">
                          <a:latin typeface="Tahoma"/>
                          <a:cs typeface="Tahoma"/>
                        </a:rPr>
                        <a:t>Chanje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600" spc="-10" b="1">
                          <a:latin typeface="Tahoma"/>
                          <a:cs typeface="Tahoma"/>
                        </a:rPr>
                        <a:t>Village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775"/>
                        </a:lnSpc>
                      </a:pPr>
                      <a:r>
                        <a:rPr dirty="0" sz="1600" spc="-10" b="1">
                          <a:latin typeface="Tahoma"/>
                          <a:cs typeface="Tahoma"/>
                        </a:rPr>
                        <a:t>Bhendkh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600" spc="-25" b="1">
                          <a:latin typeface="Tahoma"/>
                          <a:cs typeface="Tahoma"/>
                        </a:rPr>
                        <a:t>al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775"/>
                        </a:lnSpc>
                      </a:pPr>
                      <a:r>
                        <a:rPr dirty="0" sz="1600" spc="-20" b="1">
                          <a:latin typeface="Tahoma"/>
                          <a:cs typeface="Tahoma"/>
                        </a:rPr>
                        <a:t>Navk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600" spc="-25" b="1">
                          <a:latin typeface="Tahoma"/>
                          <a:cs typeface="Tahoma"/>
                        </a:rPr>
                        <a:t>har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775"/>
                        </a:lnSpc>
                      </a:pPr>
                      <a:r>
                        <a:rPr dirty="0" sz="1600" spc="-10" b="1">
                          <a:latin typeface="Tahoma"/>
                          <a:cs typeface="Tahoma"/>
                        </a:rPr>
                        <a:t>Standard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372745">
                <a:tc>
                  <a:txBody>
                    <a:bodyPr/>
                    <a:lstStyle/>
                    <a:p>
                      <a:pPr marL="60325">
                        <a:lnSpc>
                          <a:spcPts val="1570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pH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570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8.3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7.62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8.21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570"/>
                        </a:lnSpc>
                      </a:pPr>
                      <a:r>
                        <a:rPr dirty="0" sz="1400" spc="-50">
                          <a:latin typeface="Verdana"/>
                          <a:cs typeface="Verdana"/>
                        </a:rPr>
                        <a:t>8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570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7.8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570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8.2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570"/>
                        </a:lnSpc>
                      </a:pPr>
                      <a:r>
                        <a:rPr dirty="0" sz="1400" spc="-50">
                          <a:latin typeface="Verdana"/>
                          <a:cs typeface="Verdana"/>
                        </a:rPr>
                        <a:t>8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570"/>
                        </a:lnSpc>
                      </a:pPr>
                      <a:r>
                        <a:rPr dirty="0" sz="1400" spc="-130">
                          <a:latin typeface="Verdana"/>
                          <a:cs typeface="Verdana"/>
                        </a:rPr>
                        <a:t>6.5</a:t>
                      </a:r>
                      <a:r>
                        <a:rPr dirty="0" sz="1400" spc="-1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to</a:t>
                      </a:r>
                      <a:r>
                        <a:rPr dirty="0" sz="1400" spc="1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8.5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372745">
                <a:tc>
                  <a:txBody>
                    <a:bodyPr/>
                    <a:lstStyle/>
                    <a:p>
                      <a:pPr marL="62230">
                        <a:lnSpc>
                          <a:spcPts val="1565"/>
                        </a:lnSpc>
                      </a:pPr>
                      <a:r>
                        <a:rPr dirty="0" sz="1400" spc="-85">
                          <a:latin typeface="Verdana"/>
                          <a:cs typeface="Verdana"/>
                        </a:rPr>
                        <a:t>Turbidity</a:t>
                      </a:r>
                      <a:r>
                        <a:rPr dirty="0" sz="1400" spc="-20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0">
                          <a:latin typeface="Verdana"/>
                          <a:cs typeface="Verdana"/>
                        </a:rPr>
                        <a:t>(NTU)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565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1.1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565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0.8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565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1.3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565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1.4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565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1.7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565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1.1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565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1.5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565"/>
                        </a:lnSpc>
                      </a:pPr>
                      <a:r>
                        <a:rPr dirty="0" sz="1400" spc="-50">
                          <a:latin typeface="Verdana"/>
                          <a:cs typeface="Verdana"/>
                        </a:rPr>
                        <a:t>5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559435">
                <a:tc>
                  <a:txBody>
                    <a:bodyPr/>
                    <a:lstStyle/>
                    <a:p>
                      <a:pPr marL="62230">
                        <a:lnSpc>
                          <a:spcPts val="1565"/>
                        </a:lnSpc>
                      </a:pPr>
                      <a:r>
                        <a:rPr dirty="0" sz="1400" spc="-10">
                          <a:latin typeface="Verdana"/>
                          <a:cs typeface="Verdana"/>
                        </a:rPr>
                        <a:t>Total</a:t>
                      </a:r>
                      <a:r>
                        <a:rPr dirty="0" sz="1400" spc="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Dissolved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400" spc="-95">
                          <a:latin typeface="Verdana"/>
                          <a:cs typeface="Verdana"/>
                        </a:rPr>
                        <a:t>Solids</a:t>
                      </a:r>
                      <a:r>
                        <a:rPr dirty="0" sz="1400" spc="-2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(mg/l)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565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291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565"/>
                        </a:lnSpc>
                      </a:pPr>
                      <a:r>
                        <a:rPr dirty="0" sz="1400" spc="-10">
                          <a:latin typeface="Verdana"/>
                          <a:cs typeface="Verdana"/>
                        </a:rPr>
                        <a:t>154.4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565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281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565"/>
                        </a:lnSpc>
                      </a:pPr>
                      <a:r>
                        <a:rPr dirty="0" sz="1400" spc="-10">
                          <a:latin typeface="Verdana"/>
                          <a:cs typeface="Verdana"/>
                        </a:rPr>
                        <a:t>224.4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565"/>
                        </a:lnSpc>
                      </a:pPr>
                      <a:r>
                        <a:rPr dirty="0" sz="1400" spc="-10">
                          <a:latin typeface="Verdana"/>
                          <a:cs typeface="Verdana"/>
                        </a:rPr>
                        <a:t>171.4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565"/>
                        </a:lnSpc>
                      </a:pPr>
                      <a:r>
                        <a:rPr dirty="0" sz="1400" spc="-10">
                          <a:latin typeface="Verdana"/>
                          <a:cs typeface="Verdana"/>
                        </a:rPr>
                        <a:t>2251.4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565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212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565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500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84225">
                <a:tc>
                  <a:txBody>
                    <a:bodyPr/>
                    <a:lstStyle/>
                    <a:p>
                      <a:pPr marL="62230">
                        <a:lnSpc>
                          <a:spcPts val="1570"/>
                        </a:lnSpc>
                      </a:pPr>
                      <a:r>
                        <a:rPr dirty="0" sz="1400">
                          <a:latin typeface="Verdana"/>
                          <a:cs typeface="Verdana"/>
                        </a:rPr>
                        <a:t>Total</a:t>
                      </a:r>
                      <a:r>
                        <a:rPr dirty="0" sz="1400" spc="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Hardness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62230" marR="67310">
                        <a:lnSpc>
                          <a:spcPct val="100000"/>
                        </a:lnSpc>
                        <a:tabLst>
                          <a:tab pos="706755" algn="l"/>
                        </a:tabLst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(as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400" spc="75">
                          <a:latin typeface="Verdana"/>
                          <a:cs typeface="Verdana"/>
                        </a:rPr>
                        <a:t>CaCO3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mg/l)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570"/>
                        </a:lnSpc>
                      </a:pPr>
                      <a:r>
                        <a:rPr dirty="0" sz="1400" spc="-10">
                          <a:latin typeface="Verdana"/>
                          <a:cs typeface="Verdana"/>
                        </a:rPr>
                        <a:t>101.4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81.4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570"/>
                        </a:lnSpc>
                      </a:pPr>
                      <a:r>
                        <a:rPr dirty="0" sz="1400" spc="-10">
                          <a:latin typeface="Verdana"/>
                          <a:cs typeface="Verdana"/>
                        </a:rPr>
                        <a:t>178.1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98.7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81.4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570"/>
                        </a:lnSpc>
                      </a:pPr>
                      <a:r>
                        <a:rPr dirty="0" sz="1400" spc="-10">
                          <a:latin typeface="Verdana"/>
                          <a:cs typeface="Verdana"/>
                        </a:rPr>
                        <a:t>110.4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88.6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570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300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292735">
                <a:tc>
                  <a:txBody>
                    <a:bodyPr/>
                    <a:lstStyle/>
                    <a:p>
                      <a:pPr marL="62230">
                        <a:lnSpc>
                          <a:spcPts val="1570"/>
                        </a:lnSpc>
                      </a:pPr>
                      <a:r>
                        <a:rPr dirty="0" sz="1400">
                          <a:latin typeface="Verdana"/>
                          <a:cs typeface="Verdana"/>
                        </a:rPr>
                        <a:t>Calcium</a:t>
                      </a:r>
                      <a:r>
                        <a:rPr dirty="0" sz="1400" spc="-1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(mg/l)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31.1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22.4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56.4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44.1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24.4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74.4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38.1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570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75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522605">
                <a:tc>
                  <a:txBody>
                    <a:bodyPr/>
                    <a:lstStyle/>
                    <a:p>
                      <a:pPr marL="62230">
                        <a:lnSpc>
                          <a:spcPts val="1570"/>
                        </a:lnSpc>
                      </a:pPr>
                      <a:r>
                        <a:rPr dirty="0" sz="1400" spc="-10">
                          <a:latin typeface="Verdana"/>
                          <a:cs typeface="Verdana"/>
                        </a:rPr>
                        <a:t>Magnesium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400" spc="-10">
                          <a:latin typeface="Verdana"/>
                          <a:cs typeface="Verdana"/>
                        </a:rPr>
                        <a:t>(mg/l)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24.1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570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9.1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570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39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570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21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11.4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46.1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24.8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570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30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522605">
                <a:tc>
                  <a:txBody>
                    <a:bodyPr/>
                    <a:lstStyle/>
                    <a:p>
                      <a:pPr marL="62230">
                        <a:lnSpc>
                          <a:spcPts val="1570"/>
                        </a:lnSpc>
                      </a:pPr>
                      <a:r>
                        <a:rPr dirty="0" sz="1400" spc="-10">
                          <a:latin typeface="Verdana"/>
                          <a:cs typeface="Verdana"/>
                        </a:rPr>
                        <a:t>Sulphate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400" spc="-10">
                          <a:latin typeface="Verdana"/>
                          <a:cs typeface="Verdana"/>
                        </a:rPr>
                        <a:t>(mg/l)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43.7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17.9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93.7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19.9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27.1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25.4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28.4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570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200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372745">
                <a:tc>
                  <a:txBody>
                    <a:bodyPr/>
                    <a:lstStyle/>
                    <a:p>
                      <a:pPr marL="62230">
                        <a:lnSpc>
                          <a:spcPts val="1570"/>
                        </a:lnSpc>
                      </a:pPr>
                      <a:r>
                        <a:rPr dirty="0" sz="1400" spc="-10">
                          <a:latin typeface="Verdana"/>
                          <a:cs typeface="Verdana"/>
                        </a:rPr>
                        <a:t>Chloride</a:t>
                      </a:r>
                      <a:r>
                        <a:rPr dirty="0" sz="1400" spc="-2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(mg/l)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99.1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31.4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88.7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33.7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570"/>
                        </a:lnSpc>
                      </a:pPr>
                      <a:r>
                        <a:rPr dirty="0" sz="1400" spc="-10">
                          <a:latin typeface="Verdana"/>
                          <a:cs typeface="Verdana"/>
                        </a:rPr>
                        <a:t>100.4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39.7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92.4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570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250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334010">
                <a:tc>
                  <a:txBody>
                    <a:bodyPr/>
                    <a:lstStyle/>
                    <a:p>
                      <a:pPr marL="62230">
                        <a:lnSpc>
                          <a:spcPts val="1570"/>
                        </a:lnSpc>
                      </a:pPr>
                      <a:r>
                        <a:rPr dirty="0" sz="1400" spc="-105">
                          <a:latin typeface="Verdana"/>
                          <a:cs typeface="Verdana"/>
                        </a:rPr>
                        <a:t>Iron</a:t>
                      </a:r>
                      <a:r>
                        <a:rPr dirty="0" sz="1400" spc="-2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(mg/l)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570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BDL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570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BDL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570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BDL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570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BDL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570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BDL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570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BDL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570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BDL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570"/>
                        </a:lnSpc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0.3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522605">
                <a:tc>
                  <a:txBody>
                    <a:bodyPr/>
                    <a:lstStyle/>
                    <a:p>
                      <a:pPr marL="62230">
                        <a:lnSpc>
                          <a:spcPts val="1575"/>
                        </a:lnSpc>
                        <a:tabLst>
                          <a:tab pos="457200" algn="l"/>
                          <a:tab pos="982980" algn="l"/>
                        </a:tabLst>
                      </a:pPr>
                      <a:r>
                        <a:rPr dirty="0" sz="1400" spc="-25">
                          <a:latin typeface="Verdana"/>
                          <a:cs typeface="Verdana"/>
                        </a:rPr>
                        <a:t>EC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(milli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400" spc="-25">
                          <a:latin typeface="Verdana"/>
                          <a:cs typeface="Verdana"/>
                        </a:rPr>
                        <a:t>mho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/cm)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575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0.51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575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0.24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575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0.68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575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0.21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575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0.24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575"/>
                        </a:lnSpc>
                      </a:pPr>
                      <a:r>
                        <a:rPr dirty="0" sz="1400" spc="-10">
                          <a:latin typeface="Verdana"/>
                          <a:cs typeface="Verdana"/>
                        </a:rPr>
                        <a:t>0.206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575"/>
                        </a:lnSpc>
                      </a:pPr>
                      <a:r>
                        <a:rPr dirty="0" sz="1400" spc="-20">
                          <a:latin typeface="Verdana"/>
                          <a:cs typeface="Verdana"/>
                        </a:rPr>
                        <a:t>0.29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575"/>
                        </a:lnSpc>
                      </a:pPr>
                      <a:r>
                        <a:rPr dirty="0" sz="1400" spc="-50">
                          <a:latin typeface="Verdana"/>
                          <a:cs typeface="Verdana"/>
                        </a:rPr>
                        <a:t>-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object 5" descr=""/>
          <p:cNvSpPr/>
          <p:nvPr/>
        </p:nvSpPr>
        <p:spPr>
          <a:xfrm>
            <a:off x="7848600" y="6477000"/>
            <a:ext cx="914400" cy="228600"/>
          </a:xfrm>
          <a:custGeom>
            <a:avLst/>
            <a:gdLst/>
            <a:ahLst/>
            <a:cxnLst/>
            <a:rect l="l" t="t" r="r" b="b"/>
            <a:pathLst>
              <a:path w="914400" h="228600">
                <a:moveTo>
                  <a:pt x="876300" y="0"/>
                </a:moveTo>
                <a:lnTo>
                  <a:pt x="38100" y="0"/>
                </a:lnTo>
                <a:lnTo>
                  <a:pt x="23241" y="2997"/>
                </a:lnTo>
                <a:lnTo>
                  <a:pt x="11175" y="11163"/>
                </a:lnTo>
                <a:lnTo>
                  <a:pt x="3048" y="23266"/>
                </a:lnTo>
                <a:lnTo>
                  <a:pt x="0" y="38100"/>
                </a:lnTo>
                <a:lnTo>
                  <a:pt x="0" y="190500"/>
                </a:lnTo>
                <a:lnTo>
                  <a:pt x="3048" y="205333"/>
                </a:lnTo>
                <a:lnTo>
                  <a:pt x="11175" y="217436"/>
                </a:lnTo>
                <a:lnTo>
                  <a:pt x="23241" y="225602"/>
                </a:lnTo>
                <a:lnTo>
                  <a:pt x="38100" y="228600"/>
                </a:lnTo>
                <a:lnTo>
                  <a:pt x="876300" y="228600"/>
                </a:lnTo>
                <a:lnTo>
                  <a:pt x="891158" y="225602"/>
                </a:lnTo>
                <a:lnTo>
                  <a:pt x="903224" y="217436"/>
                </a:lnTo>
                <a:lnTo>
                  <a:pt x="911351" y="205333"/>
                </a:lnTo>
                <a:lnTo>
                  <a:pt x="914400" y="190500"/>
                </a:lnTo>
                <a:lnTo>
                  <a:pt x="914400" y="38100"/>
                </a:lnTo>
                <a:lnTo>
                  <a:pt x="911351" y="23266"/>
                </a:lnTo>
                <a:lnTo>
                  <a:pt x="903224" y="11163"/>
                </a:lnTo>
                <a:lnTo>
                  <a:pt x="891158" y="2997"/>
                </a:lnTo>
                <a:lnTo>
                  <a:pt x="8763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2974339" y="6375298"/>
            <a:ext cx="266636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873492" y="6484188"/>
            <a:ext cx="86360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14"/>
              </a:lnSpc>
              <a:tabLst>
                <a:tab pos="234950" algn="l"/>
                <a:tab pos="850265" algn="l"/>
              </a:tabLst>
            </a:pPr>
            <a:r>
              <a:rPr dirty="0" u="sng" sz="16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 action="ppaction://hlinksldjump"/>
              </a:rPr>
              <a:t>	</a:t>
            </a:r>
            <a:r>
              <a:rPr dirty="0" u="sng" sz="1600" spc="-2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 action="ppaction://hlinksldjump"/>
              </a:rPr>
              <a:t>Back</a:t>
            </a:r>
            <a:r>
              <a:rPr dirty="0" u="sng" sz="16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 action="ppaction://hlinksldjump"/>
              </a:rPr>
              <a:t>	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84</a:t>
            </a:fld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30" y="10160"/>
            <a:ext cx="284543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5"/>
              <a:t>WATER</a:t>
            </a:r>
            <a:r>
              <a:rPr dirty="0" spc="-110"/>
              <a:t> </a:t>
            </a:r>
            <a:r>
              <a:rPr dirty="0"/>
              <a:t>QUALITY</a:t>
            </a:r>
            <a:r>
              <a:rPr dirty="0" spc="-110"/>
              <a:t> </a:t>
            </a:r>
            <a:r>
              <a:rPr dirty="0" spc="-25"/>
              <a:t>DATA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292100" y="977900"/>
          <a:ext cx="8775700" cy="4913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0364"/>
                <a:gridCol w="1005839"/>
                <a:gridCol w="837564"/>
                <a:gridCol w="754379"/>
                <a:gridCol w="670560"/>
                <a:gridCol w="836929"/>
                <a:gridCol w="950595"/>
                <a:gridCol w="837565"/>
                <a:gridCol w="1142365"/>
              </a:tblGrid>
              <a:tr h="586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1580"/>
                        </a:lnSpc>
                      </a:pPr>
                      <a:r>
                        <a:rPr dirty="0" sz="1400" spc="-10" b="1">
                          <a:latin typeface="Tahoma"/>
                          <a:cs typeface="Tahoma"/>
                        </a:rPr>
                        <a:t>Navapad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dirty="0" sz="1400" spc="30" b="1">
                          <a:latin typeface="Tahoma"/>
                          <a:cs typeface="Tahoma"/>
                        </a:rPr>
                        <a:t>a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580"/>
                        </a:lnSpc>
                      </a:pPr>
                      <a:r>
                        <a:rPr dirty="0" sz="1400" spc="-10" b="1">
                          <a:latin typeface="Tahoma"/>
                          <a:cs typeface="Tahoma"/>
                        </a:rPr>
                        <a:t>Koproli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580"/>
                        </a:lnSpc>
                      </a:pPr>
                      <a:r>
                        <a:rPr dirty="0" sz="1400" spc="-10" b="1">
                          <a:latin typeface="Tahoma"/>
                          <a:cs typeface="Tahoma"/>
                        </a:rPr>
                        <a:t>Dongri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580"/>
                        </a:lnSpc>
                      </a:pPr>
                      <a:r>
                        <a:rPr dirty="0" sz="1400" spc="-10" b="1">
                          <a:latin typeface="Tahoma"/>
                          <a:cs typeface="Tahoma"/>
                        </a:rPr>
                        <a:t>Revas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580"/>
                        </a:lnSpc>
                      </a:pPr>
                      <a:r>
                        <a:rPr dirty="0" sz="1400" spc="-10" b="1">
                          <a:latin typeface="Tahoma"/>
                          <a:cs typeface="Tahoma"/>
                        </a:rPr>
                        <a:t>Chanje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60325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Tahoma"/>
                          <a:cs typeface="Tahoma"/>
                        </a:rPr>
                        <a:t>Village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580"/>
                        </a:lnSpc>
                      </a:pPr>
                      <a:r>
                        <a:rPr dirty="0" sz="1400" spc="-10" b="1">
                          <a:latin typeface="Tahoma"/>
                          <a:cs typeface="Tahoma"/>
                        </a:rPr>
                        <a:t>Bhendkh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60325">
                        <a:lnSpc>
                          <a:spcPct val="100000"/>
                        </a:lnSpc>
                      </a:pPr>
                      <a:r>
                        <a:rPr dirty="0" sz="1400" spc="-25" b="1">
                          <a:latin typeface="Tahoma"/>
                          <a:cs typeface="Tahoma"/>
                        </a:rPr>
                        <a:t>al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580"/>
                        </a:lnSpc>
                      </a:pPr>
                      <a:r>
                        <a:rPr dirty="0" sz="1400" spc="-10" b="1">
                          <a:latin typeface="Tahoma"/>
                          <a:cs typeface="Tahoma"/>
                        </a:rPr>
                        <a:t>Navkha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60325">
                        <a:lnSpc>
                          <a:spcPct val="100000"/>
                        </a:lnSpc>
                      </a:pPr>
                      <a:r>
                        <a:rPr dirty="0" sz="1400" spc="-50" b="1">
                          <a:latin typeface="Tahoma"/>
                          <a:cs typeface="Tahoma"/>
                        </a:rPr>
                        <a:t>r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580"/>
                        </a:lnSpc>
                      </a:pPr>
                      <a:r>
                        <a:rPr dirty="0" sz="1400" spc="-10" b="1">
                          <a:latin typeface="Tahoma"/>
                          <a:cs typeface="Tahoma"/>
                        </a:rPr>
                        <a:t>Standard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 marL="59055">
                        <a:lnSpc>
                          <a:spcPts val="176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pH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176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8.4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760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7.58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760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8.32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76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7.9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760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7.84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76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8.1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76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7.9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760"/>
                        </a:lnSpc>
                      </a:pPr>
                      <a:r>
                        <a:rPr dirty="0" sz="1600" spc="-155">
                          <a:latin typeface="Verdana"/>
                          <a:cs typeface="Verdana"/>
                        </a:rPr>
                        <a:t>6.5</a:t>
                      </a:r>
                      <a:r>
                        <a:rPr dirty="0" sz="1600" spc="-1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>
                          <a:latin typeface="Verdana"/>
                          <a:cs typeface="Verdana"/>
                        </a:rPr>
                        <a:t>to</a:t>
                      </a:r>
                      <a:r>
                        <a:rPr dirty="0" sz="1600" spc="2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25">
                          <a:latin typeface="Verdana"/>
                          <a:cs typeface="Verdana"/>
                        </a:rPr>
                        <a:t>8.5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59055">
                        <a:lnSpc>
                          <a:spcPts val="1760"/>
                        </a:lnSpc>
                      </a:pPr>
                      <a:r>
                        <a:rPr dirty="0" sz="1600" spc="-105">
                          <a:latin typeface="Verdana"/>
                          <a:cs typeface="Verdana"/>
                        </a:rPr>
                        <a:t>Turbidity</a:t>
                      </a:r>
                      <a:r>
                        <a:rPr dirty="0" sz="16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20">
                          <a:latin typeface="Verdana"/>
                          <a:cs typeface="Verdana"/>
                        </a:rPr>
                        <a:t>(NTU)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1760"/>
                        </a:lnSpc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76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0.6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760"/>
                        </a:lnSpc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76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1.1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76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1.6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76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1.2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76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1.4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760"/>
                        </a:lnSpc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5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487045">
                <a:tc>
                  <a:txBody>
                    <a:bodyPr/>
                    <a:lstStyle/>
                    <a:p>
                      <a:pPr marL="57785">
                        <a:lnSpc>
                          <a:spcPts val="1764"/>
                        </a:lnSpc>
                        <a:tabLst>
                          <a:tab pos="667385" algn="l"/>
                        </a:tabLst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Total</a:t>
                      </a:r>
                      <a:r>
                        <a:rPr dirty="0" sz="160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Dissolved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dirty="0" sz="1600" spc="-110">
                          <a:latin typeface="Verdana"/>
                          <a:cs typeface="Verdana"/>
                        </a:rPr>
                        <a:t>Solids</a:t>
                      </a:r>
                      <a:r>
                        <a:rPr dirty="0" sz="1600" spc="-1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(mg/l)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240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ts val="1764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112.1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241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764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197.4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764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158.6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201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764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187.4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500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57785">
                        <a:lnSpc>
                          <a:spcPts val="1764"/>
                        </a:lnSpc>
                        <a:tabLst>
                          <a:tab pos="683895" algn="l"/>
                        </a:tabLst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Total</a:t>
                      </a:r>
                      <a:r>
                        <a:rPr dirty="0" sz="160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Hardness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57785" marR="65405">
                        <a:lnSpc>
                          <a:spcPct val="100000"/>
                        </a:lnSpc>
                        <a:tabLst>
                          <a:tab pos="819785" algn="l"/>
                        </a:tabLst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(as</a:t>
                      </a:r>
                      <a:r>
                        <a:rPr dirty="0" sz="160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600" spc="80">
                          <a:latin typeface="Verdana"/>
                          <a:cs typeface="Verdana"/>
                        </a:rPr>
                        <a:t>CaCO3 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mg/l)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ts val="1764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99.4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ts val="1764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79.1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171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764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98.6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764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78.4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764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99.6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764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81.4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300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57785">
                        <a:lnSpc>
                          <a:spcPts val="1764"/>
                        </a:lnSpc>
                      </a:pPr>
                      <a:r>
                        <a:rPr dirty="0" sz="1600">
                          <a:latin typeface="Verdana"/>
                          <a:cs typeface="Verdana"/>
                        </a:rPr>
                        <a:t>Calcium</a:t>
                      </a:r>
                      <a:r>
                        <a:rPr dirty="0" sz="1600" spc="-1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(mg/l)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ts val="1764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32.4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ts val="1764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20.2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ts val="1764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56.6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764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38.2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24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764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66.4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36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75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487045">
                <a:tc>
                  <a:txBody>
                    <a:bodyPr/>
                    <a:lstStyle/>
                    <a:p>
                      <a:pPr marL="57785">
                        <a:lnSpc>
                          <a:spcPts val="1764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Magnesium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(mg/l)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ts val="1764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25.5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9.9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40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764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20.1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764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11.2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764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44.5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764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24.4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30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57785">
                        <a:lnSpc>
                          <a:spcPts val="1764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Sulphate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(mg/l)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ts val="1764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50.4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15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ts val="1764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94.4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17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764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24.4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24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764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27.3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200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292735">
                <a:tc>
                  <a:txBody>
                    <a:bodyPr/>
                    <a:lstStyle/>
                    <a:p>
                      <a:pPr marL="55880">
                        <a:lnSpc>
                          <a:spcPts val="1770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Chloride</a:t>
                      </a:r>
                      <a:r>
                        <a:rPr dirty="0" sz="1600" spc="-2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(mg/l)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1770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98.4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1770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30.2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1770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87.96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770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31.98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101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770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38.6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770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89.4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250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55880">
                        <a:lnSpc>
                          <a:spcPts val="1770"/>
                        </a:lnSpc>
                      </a:pPr>
                      <a:r>
                        <a:rPr dirty="0" sz="1600" spc="-130">
                          <a:latin typeface="Verdana"/>
                          <a:cs typeface="Verdana"/>
                        </a:rPr>
                        <a:t>Iron</a:t>
                      </a:r>
                      <a:r>
                        <a:rPr dirty="0" sz="1600" spc="-20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(mg/l)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BDL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BDL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BDL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BDL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BDL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BDL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BDL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0.3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55880">
                        <a:lnSpc>
                          <a:spcPts val="1770"/>
                        </a:lnSpc>
                        <a:tabLst>
                          <a:tab pos="514984" algn="l"/>
                          <a:tab pos="1127760" algn="l"/>
                        </a:tabLst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EC</a:t>
                      </a:r>
                      <a:r>
                        <a:rPr dirty="0" sz="160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(milli</a:t>
                      </a:r>
                      <a:r>
                        <a:rPr dirty="0" sz="160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600" spc="-25">
                          <a:latin typeface="Verdana"/>
                          <a:cs typeface="Verdana"/>
                        </a:rPr>
                        <a:t>mho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/cm)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1770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0.491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1770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0.21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1770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0.61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770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0.202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770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0.26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770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0.202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770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0.26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770"/>
                        </a:lnSpc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-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1180896" y="620395"/>
            <a:ext cx="6845934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1400" spc="-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RESULTS</a:t>
            </a:r>
            <a:r>
              <a:rPr dirty="0" u="heavy" sz="1400" spc="-6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1400" spc="-4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GROUND</a:t>
            </a:r>
            <a:r>
              <a:rPr dirty="0" u="heavy" sz="1400" spc="-4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400" spc="-7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WATER</a:t>
            </a:r>
            <a:r>
              <a:rPr dirty="0" u="heavy" sz="1400" spc="-9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400" spc="-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QUALITY</a:t>
            </a:r>
            <a:r>
              <a:rPr dirty="0" u="heavy" sz="1400" spc="-3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</a:t>
            </a:r>
            <a:r>
              <a:rPr dirty="0" u="heavy" sz="1400" spc="-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400" spc="-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STUDY</a:t>
            </a:r>
            <a:r>
              <a:rPr dirty="0" u="heavy" sz="1400" spc="-3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AREA</a:t>
            </a:r>
            <a:r>
              <a:rPr dirty="0" u="heavy" sz="1400" spc="-4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DURING</a:t>
            </a:r>
            <a:r>
              <a:rPr dirty="0" u="heavy" sz="1400" spc="-5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POST</a:t>
            </a:r>
            <a:r>
              <a:rPr dirty="0" u="heavy" sz="1400" spc="-3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MONSOON</a:t>
            </a:r>
            <a:r>
              <a:rPr dirty="0" u="heavy" sz="1400" spc="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SEASON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7848600" y="6477000"/>
            <a:ext cx="914400" cy="228600"/>
          </a:xfrm>
          <a:custGeom>
            <a:avLst/>
            <a:gdLst/>
            <a:ahLst/>
            <a:cxnLst/>
            <a:rect l="l" t="t" r="r" b="b"/>
            <a:pathLst>
              <a:path w="914400" h="228600">
                <a:moveTo>
                  <a:pt x="876300" y="0"/>
                </a:moveTo>
                <a:lnTo>
                  <a:pt x="38100" y="0"/>
                </a:lnTo>
                <a:lnTo>
                  <a:pt x="23241" y="2997"/>
                </a:lnTo>
                <a:lnTo>
                  <a:pt x="11175" y="11163"/>
                </a:lnTo>
                <a:lnTo>
                  <a:pt x="3048" y="23266"/>
                </a:lnTo>
                <a:lnTo>
                  <a:pt x="0" y="38100"/>
                </a:lnTo>
                <a:lnTo>
                  <a:pt x="0" y="190500"/>
                </a:lnTo>
                <a:lnTo>
                  <a:pt x="3048" y="205333"/>
                </a:lnTo>
                <a:lnTo>
                  <a:pt x="11175" y="217436"/>
                </a:lnTo>
                <a:lnTo>
                  <a:pt x="23241" y="225602"/>
                </a:lnTo>
                <a:lnTo>
                  <a:pt x="38100" y="228600"/>
                </a:lnTo>
                <a:lnTo>
                  <a:pt x="876300" y="228600"/>
                </a:lnTo>
                <a:lnTo>
                  <a:pt x="891158" y="225602"/>
                </a:lnTo>
                <a:lnTo>
                  <a:pt x="903224" y="217436"/>
                </a:lnTo>
                <a:lnTo>
                  <a:pt x="911351" y="205333"/>
                </a:lnTo>
                <a:lnTo>
                  <a:pt x="914400" y="190500"/>
                </a:lnTo>
                <a:lnTo>
                  <a:pt x="914400" y="38100"/>
                </a:lnTo>
                <a:lnTo>
                  <a:pt x="911351" y="23266"/>
                </a:lnTo>
                <a:lnTo>
                  <a:pt x="903224" y="11163"/>
                </a:lnTo>
                <a:lnTo>
                  <a:pt x="891158" y="2997"/>
                </a:lnTo>
                <a:lnTo>
                  <a:pt x="8763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2974339" y="6375298"/>
            <a:ext cx="266636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873492" y="6484188"/>
            <a:ext cx="86360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14"/>
              </a:lnSpc>
              <a:tabLst>
                <a:tab pos="234950" algn="l"/>
                <a:tab pos="850265" algn="l"/>
              </a:tabLst>
            </a:pPr>
            <a:r>
              <a:rPr dirty="0" u="sng" sz="16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 action="ppaction://hlinksldjump"/>
              </a:rPr>
              <a:t>	</a:t>
            </a:r>
            <a:r>
              <a:rPr dirty="0" u="sng" sz="1600" spc="-2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 action="ppaction://hlinksldjump"/>
              </a:rPr>
              <a:t>Back</a:t>
            </a:r>
            <a:r>
              <a:rPr dirty="0" u="sng" sz="16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 action="ppaction://hlinksldjump"/>
              </a:rPr>
              <a:t>	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84</a:t>
            </a:fld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30" y="18414"/>
            <a:ext cx="260413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18970" algn="l"/>
              </a:tabLst>
            </a:pPr>
            <a:r>
              <a:rPr dirty="0"/>
              <a:t>SOIL</a:t>
            </a:r>
            <a:r>
              <a:rPr dirty="0" spc="-130"/>
              <a:t> </a:t>
            </a:r>
            <a:r>
              <a:rPr dirty="0" spc="-10"/>
              <a:t>QUALITY</a:t>
            </a:r>
            <a:r>
              <a:rPr dirty="0"/>
              <a:t>	</a:t>
            </a:r>
            <a:r>
              <a:rPr dirty="0" spc="-65"/>
              <a:t>DATA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526286" y="788669"/>
            <a:ext cx="46869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45" b="1">
                <a:latin typeface="Tahoma"/>
                <a:cs typeface="Tahoma"/>
              </a:rPr>
              <a:t>Sediment</a:t>
            </a:r>
            <a:r>
              <a:rPr dirty="0" sz="1600" spc="-55" b="1">
                <a:latin typeface="Tahoma"/>
                <a:cs typeface="Tahoma"/>
              </a:rPr>
              <a:t> </a:t>
            </a:r>
            <a:r>
              <a:rPr dirty="0" sz="1600" spc="-50" b="1">
                <a:latin typeface="Tahoma"/>
                <a:cs typeface="Tahoma"/>
              </a:rPr>
              <a:t>Analysis</a:t>
            </a:r>
            <a:r>
              <a:rPr dirty="0" sz="1600" spc="-65" b="1">
                <a:latin typeface="Tahoma"/>
                <a:cs typeface="Tahoma"/>
              </a:rPr>
              <a:t> </a:t>
            </a:r>
            <a:r>
              <a:rPr dirty="0" sz="1600" spc="-60" b="1">
                <a:latin typeface="Tahoma"/>
                <a:cs typeface="Tahoma"/>
              </a:rPr>
              <a:t>of</a:t>
            </a:r>
            <a:r>
              <a:rPr dirty="0" sz="1600" spc="-50" b="1">
                <a:latin typeface="Tahoma"/>
                <a:cs typeface="Tahoma"/>
              </a:rPr>
              <a:t> </a:t>
            </a:r>
            <a:r>
              <a:rPr dirty="0" sz="1600" spc="-65" b="1">
                <a:latin typeface="Tahoma"/>
                <a:cs typeface="Tahoma"/>
              </a:rPr>
              <a:t>the</a:t>
            </a:r>
            <a:r>
              <a:rPr dirty="0" sz="1600" spc="-55" b="1">
                <a:latin typeface="Tahoma"/>
                <a:cs typeface="Tahoma"/>
              </a:rPr>
              <a:t> </a:t>
            </a:r>
            <a:r>
              <a:rPr dirty="0" sz="1600" b="1">
                <a:latin typeface="Tahoma"/>
                <a:cs typeface="Tahoma"/>
              </a:rPr>
              <a:t>creek</a:t>
            </a:r>
            <a:r>
              <a:rPr dirty="0" sz="1600" spc="-55" b="1">
                <a:latin typeface="Tahoma"/>
                <a:cs typeface="Tahoma"/>
              </a:rPr>
              <a:t> </a:t>
            </a:r>
            <a:r>
              <a:rPr dirty="0" sz="1600" spc="-10" b="1">
                <a:latin typeface="Tahoma"/>
                <a:cs typeface="Tahoma"/>
              </a:rPr>
              <a:t>near</a:t>
            </a:r>
            <a:r>
              <a:rPr dirty="0" sz="1600" spc="-50" b="1">
                <a:latin typeface="Tahoma"/>
                <a:cs typeface="Tahoma"/>
              </a:rPr>
              <a:t> Project</a:t>
            </a:r>
            <a:r>
              <a:rPr dirty="0" sz="1600" spc="20" b="1">
                <a:latin typeface="Tahoma"/>
                <a:cs typeface="Tahoma"/>
              </a:rPr>
              <a:t> </a:t>
            </a:r>
            <a:r>
              <a:rPr dirty="0" sz="1600" spc="-65" b="1">
                <a:latin typeface="Tahoma"/>
                <a:cs typeface="Tahoma"/>
              </a:rPr>
              <a:t>Site</a:t>
            </a:r>
            <a:endParaRPr sz="1600">
              <a:latin typeface="Tahoma"/>
              <a:cs typeface="Tahoma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1130300" y="1282700"/>
          <a:ext cx="6718300" cy="426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60420"/>
                <a:gridCol w="1432560"/>
                <a:gridCol w="1836419"/>
              </a:tblGrid>
              <a:tr h="609600">
                <a:tc>
                  <a:txBody>
                    <a:bodyPr/>
                    <a:lstStyle/>
                    <a:p>
                      <a:pPr marL="62230">
                        <a:lnSpc>
                          <a:spcPts val="1775"/>
                        </a:lnSpc>
                      </a:pPr>
                      <a:r>
                        <a:rPr dirty="0" sz="1600" spc="-10" b="1">
                          <a:latin typeface="Tahoma"/>
                          <a:cs typeface="Tahoma"/>
                        </a:rPr>
                        <a:t>Parameter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775"/>
                        </a:lnSpc>
                      </a:pPr>
                      <a:r>
                        <a:rPr dirty="0" sz="1600" spc="-20" b="1">
                          <a:latin typeface="Tahoma"/>
                          <a:cs typeface="Tahoma"/>
                        </a:rPr>
                        <a:t>Unit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775"/>
                        </a:lnSpc>
                      </a:pPr>
                      <a:r>
                        <a:rPr dirty="0" sz="1600" spc="-10" b="1">
                          <a:latin typeface="Tahoma"/>
                          <a:cs typeface="Tahoma"/>
                        </a:rPr>
                        <a:t>Concentration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62230">
                        <a:lnSpc>
                          <a:spcPts val="1764"/>
                        </a:lnSpc>
                      </a:pPr>
                      <a:r>
                        <a:rPr dirty="0" sz="1600">
                          <a:latin typeface="Verdana"/>
                          <a:cs typeface="Verdana"/>
                        </a:rPr>
                        <a:t>Organic</a:t>
                      </a:r>
                      <a:r>
                        <a:rPr dirty="0" sz="1600" spc="-1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Content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764"/>
                        </a:lnSpc>
                      </a:pPr>
                      <a:r>
                        <a:rPr dirty="0" sz="1600" spc="-555">
                          <a:latin typeface="Verdana"/>
                          <a:cs typeface="Verdana"/>
                        </a:rPr>
                        <a:t>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6.8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60960">
                        <a:lnSpc>
                          <a:spcPts val="1764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Nitrates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60375">
                        <a:lnSpc>
                          <a:spcPts val="1764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g/kg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0.7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60960">
                        <a:lnSpc>
                          <a:spcPts val="1764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Phosphates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62280">
                        <a:lnSpc>
                          <a:spcPts val="1764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g/kg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0.6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60960">
                        <a:lnSpc>
                          <a:spcPts val="1764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Aluminum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764"/>
                        </a:lnSpc>
                      </a:pPr>
                      <a:r>
                        <a:rPr dirty="0" sz="1600" spc="-555">
                          <a:latin typeface="Verdana"/>
                          <a:cs typeface="Verdana"/>
                        </a:rPr>
                        <a:t>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0.2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60960">
                        <a:lnSpc>
                          <a:spcPts val="1764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Chromium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62280">
                        <a:lnSpc>
                          <a:spcPts val="1764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g/kg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764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0.01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60960">
                        <a:lnSpc>
                          <a:spcPts val="1764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Manganese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53390">
                        <a:lnSpc>
                          <a:spcPts val="1764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g/Kg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0.2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60960">
                        <a:lnSpc>
                          <a:spcPts val="1764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Iron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764"/>
                        </a:lnSpc>
                      </a:pPr>
                      <a:r>
                        <a:rPr dirty="0" sz="1600" spc="-555">
                          <a:latin typeface="Verdana"/>
                          <a:cs typeface="Verdana"/>
                        </a:rPr>
                        <a:t>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BDL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60960">
                        <a:lnSpc>
                          <a:spcPts val="1764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Nickel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53390">
                        <a:lnSpc>
                          <a:spcPts val="1764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g/Kg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1764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BDL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60960">
                        <a:lnSpc>
                          <a:spcPts val="1764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Zinc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53390">
                        <a:lnSpc>
                          <a:spcPts val="1764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g/Kg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764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0.04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60960">
                        <a:lnSpc>
                          <a:spcPts val="1764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Copper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53390">
                        <a:lnSpc>
                          <a:spcPts val="1764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g/Kg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764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0.07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60960">
                        <a:lnSpc>
                          <a:spcPts val="1770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Cadmium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53390">
                        <a:lnSpc>
                          <a:spcPts val="1770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g/Kg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BDL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60960">
                        <a:lnSpc>
                          <a:spcPts val="1770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Lead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53390">
                        <a:lnSpc>
                          <a:spcPts val="1770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g/Kg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BDL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5" name="object 5" descr=""/>
          <p:cNvGrpSpPr/>
          <p:nvPr/>
        </p:nvGrpSpPr>
        <p:grpSpPr>
          <a:xfrm>
            <a:off x="7836407" y="6464808"/>
            <a:ext cx="940435" cy="254635"/>
            <a:chOff x="7836407" y="6464808"/>
            <a:chExt cx="940435" cy="254635"/>
          </a:xfrm>
        </p:grpSpPr>
        <p:sp>
          <p:nvSpPr>
            <p:cNvPr id="6" name="object 6" descr=""/>
            <p:cNvSpPr/>
            <p:nvPr/>
          </p:nvSpPr>
          <p:spPr>
            <a:xfrm>
              <a:off x="7848599" y="6477000"/>
              <a:ext cx="914400" cy="228600"/>
            </a:xfrm>
            <a:custGeom>
              <a:avLst/>
              <a:gdLst/>
              <a:ahLst/>
              <a:cxnLst/>
              <a:rect l="l" t="t" r="r" b="b"/>
              <a:pathLst>
                <a:path w="914400" h="228600">
                  <a:moveTo>
                    <a:pt x="876300" y="0"/>
                  </a:moveTo>
                  <a:lnTo>
                    <a:pt x="38100" y="0"/>
                  </a:lnTo>
                  <a:lnTo>
                    <a:pt x="23241" y="2997"/>
                  </a:lnTo>
                  <a:lnTo>
                    <a:pt x="11175" y="11163"/>
                  </a:lnTo>
                  <a:lnTo>
                    <a:pt x="3048" y="23266"/>
                  </a:lnTo>
                  <a:lnTo>
                    <a:pt x="0" y="38100"/>
                  </a:lnTo>
                  <a:lnTo>
                    <a:pt x="0" y="190500"/>
                  </a:lnTo>
                  <a:lnTo>
                    <a:pt x="3048" y="205333"/>
                  </a:lnTo>
                  <a:lnTo>
                    <a:pt x="11175" y="217436"/>
                  </a:lnTo>
                  <a:lnTo>
                    <a:pt x="23241" y="225602"/>
                  </a:lnTo>
                  <a:lnTo>
                    <a:pt x="38100" y="228600"/>
                  </a:lnTo>
                  <a:lnTo>
                    <a:pt x="876300" y="228600"/>
                  </a:lnTo>
                  <a:lnTo>
                    <a:pt x="891158" y="225602"/>
                  </a:lnTo>
                  <a:lnTo>
                    <a:pt x="903224" y="217436"/>
                  </a:lnTo>
                  <a:lnTo>
                    <a:pt x="911351" y="205333"/>
                  </a:lnTo>
                  <a:lnTo>
                    <a:pt x="914400" y="190500"/>
                  </a:lnTo>
                  <a:lnTo>
                    <a:pt x="914400" y="38100"/>
                  </a:lnTo>
                  <a:lnTo>
                    <a:pt x="911351" y="23266"/>
                  </a:lnTo>
                  <a:lnTo>
                    <a:pt x="903224" y="11163"/>
                  </a:lnTo>
                  <a:lnTo>
                    <a:pt x="891158" y="2997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849361" y="6477762"/>
              <a:ext cx="914400" cy="228600"/>
            </a:xfrm>
            <a:custGeom>
              <a:avLst/>
              <a:gdLst/>
              <a:ahLst/>
              <a:cxnLst/>
              <a:rect l="l" t="t" r="r" b="b"/>
              <a:pathLst>
                <a:path w="914400" h="228600">
                  <a:moveTo>
                    <a:pt x="0" y="38099"/>
                  </a:moveTo>
                  <a:lnTo>
                    <a:pt x="3048" y="23266"/>
                  </a:lnTo>
                  <a:lnTo>
                    <a:pt x="11176" y="11163"/>
                  </a:lnTo>
                  <a:lnTo>
                    <a:pt x="23241" y="2997"/>
                  </a:lnTo>
                  <a:lnTo>
                    <a:pt x="38100" y="0"/>
                  </a:lnTo>
                  <a:lnTo>
                    <a:pt x="876300" y="0"/>
                  </a:lnTo>
                  <a:lnTo>
                    <a:pt x="891159" y="2997"/>
                  </a:lnTo>
                  <a:lnTo>
                    <a:pt x="903224" y="11163"/>
                  </a:lnTo>
                  <a:lnTo>
                    <a:pt x="911352" y="23266"/>
                  </a:lnTo>
                  <a:lnTo>
                    <a:pt x="914400" y="38099"/>
                  </a:lnTo>
                  <a:lnTo>
                    <a:pt x="914400" y="190499"/>
                  </a:lnTo>
                  <a:lnTo>
                    <a:pt x="911352" y="205333"/>
                  </a:lnTo>
                  <a:lnTo>
                    <a:pt x="903224" y="217436"/>
                  </a:lnTo>
                  <a:lnTo>
                    <a:pt x="891159" y="225602"/>
                  </a:lnTo>
                  <a:lnTo>
                    <a:pt x="876300" y="228600"/>
                  </a:lnTo>
                  <a:lnTo>
                    <a:pt x="38100" y="228600"/>
                  </a:lnTo>
                  <a:lnTo>
                    <a:pt x="23241" y="225602"/>
                  </a:lnTo>
                  <a:lnTo>
                    <a:pt x="11176" y="217436"/>
                  </a:lnTo>
                  <a:lnTo>
                    <a:pt x="3048" y="205333"/>
                  </a:lnTo>
                  <a:lnTo>
                    <a:pt x="0" y="190499"/>
                  </a:lnTo>
                  <a:lnTo>
                    <a:pt x="0" y="38099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2974339" y="6375298"/>
            <a:ext cx="266636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095233" y="6484188"/>
            <a:ext cx="422909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14"/>
              </a:lnSpc>
            </a:pPr>
            <a:r>
              <a:rPr dirty="0" u="sng" sz="1600" spc="-2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 action="ppaction://hlinksldjump"/>
              </a:rPr>
              <a:t>Back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88</a:t>
            </a:fld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30" y="18414"/>
            <a:ext cx="260413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18970" algn="l"/>
              </a:tabLst>
            </a:pPr>
            <a:r>
              <a:rPr dirty="0"/>
              <a:t>SOIL</a:t>
            </a:r>
            <a:r>
              <a:rPr dirty="0" spc="-130"/>
              <a:t> </a:t>
            </a:r>
            <a:r>
              <a:rPr dirty="0" spc="-10"/>
              <a:t>QUALITY</a:t>
            </a:r>
            <a:r>
              <a:rPr dirty="0"/>
              <a:t>	</a:t>
            </a:r>
            <a:r>
              <a:rPr dirty="0" spc="-65"/>
              <a:t>DATA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593339" y="560578"/>
            <a:ext cx="41535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95" b="1">
                <a:latin typeface="Tahoma"/>
                <a:cs typeface="Tahoma"/>
              </a:rPr>
              <a:t>Soil</a:t>
            </a:r>
            <a:r>
              <a:rPr dirty="0" sz="1800" spc="-40" b="1">
                <a:latin typeface="Tahoma"/>
                <a:cs typeface="Tahoma"/>
              </a:rPr>
              <a:t> </a:t>
            </a:r>
            <a:r>
              <a:rPr dirty="0" sz="1800" spc="-35" b="1">
                <a:latin typeface="Tahoma"/>
                <a:cs typeface="Tahoma"/>
              </a:rPr>
              <a:t>Quality</a:t>
            </a:r>
            <a:r>
              <a:rPr dirty="0" sz="1800" spc="-75" b="1">
                <a:latin typeface="Tahoma"/>
                <a:cs typeface="Tahoma"/>
              </a:rPr>
              <a:t> </a:t>
            </a:r>
            <a:r>
              <a:rPr dirty="0" sz="1800" spc="-40" b="1">
                <a:latin typeface="Tahoma"/>
                <a:cs typeface="Tahoma"/>
              </a:rPr>
              <a:t>Analysis</a:t>
            </a:r>
            <a:r>
              <a:rPr dirty="0" sz="1800" spc="-50" b="1">
                <a:latin typeface="Tahoma"/>
                <a:cs typeface="Tahoma"/>
              </a:rPr>
              <a:t> </a:t>
            </a:r>
            <a:r>
              <a:rPr dirty="0" sz="1800" spc="-60" b="1">
                <a:latin typeface="Tahoma"/>
                <a:cs typeface="Tahoma"/>
              </a:rPr>
              <a:t>of</a:t>
            </a:r>
            <a:r>
              <a:rPr dirty="0" sz="1800" spc="-45" b="1">
                <a:latin typeface="Tahoma"/>
                <a:cs typeface="Tahoma"/>
              </a:rPr>
              <a:t> </a:t>
            </a:r>
            <a:r>
              <a:rPr dirty="0" sz="1800" spc="-70" b="1">
                <a:latin typeface="Tahoma"/>
                <a:cs typeface="Tahoma"/>
              </a:rPr>
              <a:t>the</a:t>
            </a:r>
            <a:r>
              <a:rPr dirty="0" sz="1800" spc="-60" b="1">
                <a:latin typeface="Tahoma"/>
                <a:cs typeface="Tahoma"/>
              </a:rPr>
              <a:t> </a:t>
            </a:r>
            <a:r>
              <a:rPr dirty="0" sz="1800" spc="-105" b="1">
                <a:latin typeface="Tahoma"/>
                <a:cs typeface="Tahoma"/>
              </a:rPr>
              <a:t>Study</a:t>
            </a:r>
            <a:r>
              <a:rPr dirty="0" sz="1800" spc="-125" b="1">
                <a:latin typeface="Tahoma"/>
                <a:cs typeface="Tahoma"/>
              </a:rPr>
              <a:t> </a:t>
            </a:r>
            <a:r>
              <a:rPr dirty="0" sz="1800" spc="-20" b="1">
                <a:latin typeface="Tahoma"/>
                <a:cs typeface="Tahoma"/>
              </a:rPr>
              <a:t>area</a:t>
            </a:r>
            <a:endParaRPr sz="1800">
              <a:latin typeface="Tahoma"/>
              <a:cs typeface="Tahoma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215900" y="1282700"/>
          <a:ext cx="8849360" cy="419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590"/>
                <a:gridCol w="130810"/>
                <a:gridCol w="1250314"/>
                <a:gridCol w="654685"/>
                <a:gridCol w="685800"/>
                <a:gridCol w="986154"/>
                <a:gridCol w="698500"/>
                <a:gridCol w="698500"/>
                <a:gridCol w="621029"/>
                <a:gridCol w="698500"/>
                <a:gridCol w="1008379"/>
                <a:gridCol w="927734"/>
              </a:tblGrid>
              <a:tr h="698500">
                <a:tc gridSpan="2">
                  <a:txBody>
                    <a:bodyPr/>
                    <a:lstStyle/>
                    <a:p>
                      <a:pPr marL="60325" marR="186055">
                        <a:lnSpc>
                          <a:spcPts val="1920"/>
                        </a:lnSpc>
                        <a:spcBef>
                          <a:spcPts val="35"/>
                        </a:spcBef>
                      </a:pPr>
                      <a:r>
                        <a:rPr dirty="0" sz="1600" spc="-25" b="1">
                          <a:latin typeface="Tahoma"/>
                          <a:cs typeface="Tahoma"/>
                        </a:rPr>
                        <a:t>Sr. </a:t>
                      </a:r>
                      <a:r>
                        <a:rPr dirty="0" sz="1600" spc="-40" b="1">
                          <a:latin typeface="Tahoma"/>
                          <a:cs typeface="Tahoma"/>
                        </a:rPr>
                        <a:t>No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775"/>
                        </a:lnSpc>
                      </a:pPr>
                      <a:r>
                        <a:rPr dirty="0" sz="1600" spc="-10" b="1">
                          <a:latin typeface="Tahoma"/>
                          <a:cs typeface="Tahoma"/>
                        </a:rPr>
                        <a:t>Parameter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1715"/>
                        </a:spcBef>
                      </a:pPr>
                      <a:r>
                        <a:rPr dirty="0" sz="1600" spc="-10" b="1">
                          <a:latin typeface="Tahoma"/>
                          <a:cs typeface="Tahoma"/>
                        </a:rPr>
                        <a:t>Units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2178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15"/>
                        </a:spcBef>
                      </a:pPr>
                      <a:r>
                        <a:rPr dirty="0" sz="1600" spc="-10" b="1">
                          <a:latin typeface="Tahoma"/>
                          <a:cs typeface="Tahoma"/>
                        </a:rPr>
                        <a:t>Result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2178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98500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1700"/>
                        </a:spcBef>
                      </a:pPr>
                      <a:r>
                        <a:rPr dirty="0" sz="1600" spc="-45">
                          <a:latin typeface="Verdana"/>
                          <a:cs typeface="Verdana"/>
                        </a:rPr>
                        <a:t>Sample</a:t>
                      </a:r>
                      <a:r>
                        <a:rPr dirty="0" sz="1600" spc="-229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Identification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59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70"/>
                        </a:lnSpc>
                      </a:pPr>
                      <a:r>
                        <a:rPr dirty="0" sz="1200" spc="-10">
                          <a:latin typeface="Verdana"/>
                          <a:cs typeface="Verdana"/>
                        </a:rPr>
                        <a:t>At</a:t>
                      </a:r>
                      <a:r>
                        <a:rPr dirty="0" sz="1200" spc="-1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20">
                          <a:latin typeface="Verdana"/>
                          <a:cs typeface="Verdana"/>
                        </a:rPr>
                        <a:t>site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370"/>
                        </a:lnSpc>
                      </a:pPr>
                      <a:r>
                        <a:rPr dirty="0" sz="1200" spc="40">
                          <a:latin typeface="Verdana"/>
                          <a:cs typeface="Verdana"/>
                        </a:rPr>
                        <a:t>Navapada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370"/>
                        </a:lnSpc>
                      </a:pPr>
                      <a:r>
                        <a:rPr dirty="0" sz="1200" spc="-10">
                          <a:latin typeface="Verdana"/>
                          <a:cs typeface="Verdana"/>
                        </a:rPr>
                        <a:t>Koproli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70"/>
                        </a:lnSpc>
                      </a:pPr>
                      <a:r>
                        <a:rPr dirty="0" sz="1200" spc="-10">
                          <a:latin typeface="Verdana"/>
                          <a:cs typeface="Verdana"/>
                        </a:rPr>
                        <a:t>Dongri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70"/>
                        </a:lnSpc>
                      </a:pPr>
                      <a:r>
                        <a:rPr dirty="0" sz="1200" spc="-10">
                          <a:latin typeface="Verdana"/>
                          <a:cs typeface="Verdana"/>
                        </a:rPr>
                        <a:t>Revas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70"/>
                        </a:lnSpc>
                      </a:pPr>
                      <a:r>
                        <a:rPr dirty="0" sz="1200" spc="-10">
                          <a:latin typeface="Verdana"/>
                          <a:cs typeface="Verdana"/>
                        </a:rPr>
                        <a:t>Chanje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70"/>
                        </a:lnSpc>
                      </a:pPr>
                      <a:r>
                        <a:rPr dirty="0" sz="1200" spc="-10">
                          <a:latin typeface="Verdana"/>
                          <a:cs typeface="Verdana"/>
                        </a:rPr>
                        <a:t>Bhendkhal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70"/>
                        </a:lnSpc>
                      </a:pPr>
                      <a:r>
                        <a:rPr dirty="0" sz="1200" spc="-10">
                          <a:latin typeface="Verdana"/>
                          <a:cs typeface="Verdana"/>
                        </a:rPr>
                        <a:t>Navkhar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6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2230">
                        <a:lnSpc>
                          <a:spcPts val="1764"/>
                        </a:lnSpc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pH</a:t>
                      </a:r>
                      <a:r>
                        <a:rPr dirty="0" sz="1600" spc="-1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200">
                          <a:latin typeface="Verdana"/>
                          <a:cs typeface="Verdana"/>
                        </a:rPr>
                        <a:t>(1:5</a:t>
                      </a:r>
                      <a:r>
                        <a:rPr dirty="0" sz="1600" spc="-1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20">
                          <a:latin typeface="Verdana"/>
                          <a:cs typeface="Verdana"/>
                        </a:rPr>
                        <a:t>Soil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Suspension)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764"/>
                        </a:lnSpc>
                      </a:pPr>
                      <a:r>
                        <a:rPr dirty="0" sz="1600" spc="-220">
                          <a:latin typeface="Verdana"/>
                          <a:cs typeface="Verdana"/>
                        </a:rPr>
                        <a:t>--</a:t>
                      </a:r>
                      <a:r>
                        <a:rPr dirty="0" sz="1600" spc="-60">
                          <a:latin typeface="Verdana"/>
                          <a:cs typeface="Verdana"/>
                        </a:rPr>
                        <a:t>-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7.3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6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dirty="0" sz="1600" spc="-150">
                          <a:latin typeface="Verdana"/>
                          <a:cs typeface="Verdana"/>
                        </a:rPr>
                        <a:t>7.</a:t>
                      </a:r>
                      <a:r>
                        <a:rPr dirty="0" sz="1600" spc="-2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50">
                          <a:latin typeface="Verdana"/>
                          <a:cs typeface="Verdana"/>
                        </a:rPr>
                        <a:t>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6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6.98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6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7.3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6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7.2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6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7.1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6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6.85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6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6.92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6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6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0960">
                        <a:lnSpc>
                          <a:spcPts val="1764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Moisture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60960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Content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764"/>
                        </a:lnSpc>
                      </a:pPr>
                      <a:r>
                        <a:rPr dirty="0" sz="1600" spc="-555">
                          <a:latin typeface="Verdana"/>
                          <a:cs typeface="Verdana"/>
                        </a:rPr>
                        <a:t>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57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6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43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6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51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6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48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6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47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6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49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6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50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6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48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6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3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6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0960">
                        <a:lnSpc>
                          <a:spcPts val="1770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Chloride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60960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Content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ppm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1780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6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1021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6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1004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6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1200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6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1134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6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1129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6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1012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6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1102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6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6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0960">
                        <a:lnSpc>
                          <a:spcPts val="1770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Sulphate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60960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Content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770"/>
                        </a:lnSpc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ppm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2.1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6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1.18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6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1.25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6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1.7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6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1.42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6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1.7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6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1.12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6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1.18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6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 descr=""/>
          <p:cNvSpPr/>
          <p:nvPr/>
        </p:nvSpPr>
        <p:spPr>
          <a:xfrm>
            <a:off x="7848600" y="6477000"/>
            <a:ext cx="914400" cy="228600"/>
          </a:xfrm>
          <a:custGeom>
            <a:avLst/>
            <a:gdLst/>
            <a:ahLst/>
            <a:cxnLst/>
            <a:rect l="l" t="t" r="r" b="b"/>
            <a:pathLst>
              <a:path w="914400" h="228600">
                <a:moveTo>
                  <a:pt x="876300" y="0"/>
                </a:moveTo>
                <a:lnTo>
                  <a:pt x="38100" y="0"/>
                </a:lnTo>
                <a:lnTo>
                  <a:pt x="23241" y="2997"/>
                </a:lnTo>
                <a:lnTo>
                  <a:pt x="11175" y="11163"/>
                </a:lnTo>
                <a:lnTo>
                  <a:pt x="3048" y="23266"/>
                </a:lnTo>
                <a:lnTo>
                  <a:pt x="0" y="38100"/>
                </a:lnTo>
                <a:lnTo>
                  <a:pt x="0" y="190500"/>
                </a:lnTo>
                <a:lnTo>
                  <a:pt x="3048" y="205333"/>
                </a:lnTo>
                <a:lnTo>
                  <a:pt x="11175" y="217436"/>
                </a:lnTo>
                <a:lnTo>
                  <a:pt x="23241" y="225602"/>
                </a:lnTo>
                <a:lnTo>
                  <a:pt x="38100" y="228600"/>
                </a:lnTo>
                <a:lnTo>
                  <a:pt x="876300" y="228600"/>
                </a:lnTo>
                <a:lnTo>
                  <a:pt x="891158" y="225602"/>
                </a:lnTo>
                <a:lnTo>
                  <a:pt x="903224" y="217436"/>
                </a:lnTo>
                <a:lnTo>
                  <a:pt x="911351" y="205333"/>
                </a:lnTo>
                <a:lnTo>
                  <a:pt x="914400" y="190500"/>
                </a:lnTo>
                <a:lnTo>
                  <a:pt x="914400" y="38100"/>
                </a:lnTo>
                <a:lnTo>
                  <a:pt x="911351" y="23266"/>
                </a:lnTo>
                <a:lnTo>
                  <a:pt x="903224" y="11163"/>
                </a:lnTo>
                <a:lnTo>
                  <a:pt x="891158" y="2997"/>
                </a:lnTo>
                <a:lnTo>
                  <a:pt x="8763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2974339" y="6375298"/>
            <a:ext cx="266636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873492" y="6484188"/>
            <a:ext cx="86360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14"/>
              </a:lnSpc>
              <a:tabLst>
                <a:tab pos="234950" algn="l"/>
                <a:tab pos="850265" algn="l"/>
              </a:tabLst>
            </a:pPr>
            <a:r>
              <a:rPr dirty="0" u="sng" sz="16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 action="ppaction://hlinksldjump"/>
              </a:rPr>
              <a:t>	</a:t>
            </a:r>
            <a:r>
              <a:rPr dirty="0" u="sng" sz="1600" spc="-2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 action="ppaction://hlinksldjump"/>
              </a:rPr>
              <a:t>Back</a:t>
            </a:r>
            <a:r>
              <a:rPr dirty="0" u="sng" sz="16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 action="ppaction://hlinksldjump"/>
              </a:rPr>
              <a:t>	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89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330" y="81534"/>
            <a:ext cx="225361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20">
                <a:latin typeface="Tahoma"/>
                <a:cs typeface="Tahoma"/>
              </a:rPr>
              <a:t>ToR</a:t>
            </a:r>
            <a:r>
              <a:rPr dirty="0" spc="-35">
                <a:latin typeface="Tahoma"/>
                <a:cs typeface="Tahoma"/>
              </a:rPr>
              <a:t> </a:t>
            </a:r>
            <a:r>
              <a:rPr dirty="0" spc="-120">
                <a:latin typeface="Tahoma"/>
                <a:cs typeface="Tahoma"/>
              </a:rPr>
              <a:t>Point</a:t>
            </a:r>
            <a:r>
              <a:rPr dirty="0" spc="-45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No.</a:t>
            </a:r>
            <a:r>
              <a:rPr dirty="0" spc="-85">
                <a:latin typeface="Tahoma"/>
                <a:cs typeface="Tahoma"/>
              </a:rPr>
              <a:t> </a:t>
            </a:r>
            <a:r>
              <a:rPr dirty="0" spc="-160">
                <a:latin typeface="Tahoma"/>
                <a:cs typeface="Tahoma"/>
              </a:rPr>
              <a:t>1</a:t>
            </a:r>
            <a:r>
              <a:rPr dirty="0" spc="-20">
                <a:latin typeface="Tahoma"/>
                <a:cs typeface="Tahoma"/>
              </a:rPr>
              <a:t> </a:t>
            </a:r>
            <a:r>
              <a:rPr dirty="0" spc="-210">
                <a:latin typeface="Tahoma"/>
                <a:cs typeface="Tahoma"/>
              </a:rPr>
              <a:t>&amp;</a:t>
            </a:r>
            <a:r>
              <a:rPr dirty="0" spc="-175">
                <a:latin typeface="Tahoma"/>
                <a:cs typeface="Tahoma"/>
              </a:rPr>
              <a:t> </a:t>
            </a:r>
            <a:r>
              <a:rPr dirty="0" spc="-50">
                <a:latin typeface="Tahoma"/>
                <a:cs typeface="Tahoma"/>
              </a:rPr>
              <a:t>2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59130" y="845566"/>
            <a:ext cx="8084184" cy="483933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just" marL="12700" marR="5080">
              <a:lnSpc>
                <a:spcPct val="100400"/>
              </a:lnSpc>
              <a:spcBef>
                <a:spcPts val="85"/>
              </a:spcBef>
            </a:pPr>
            <a:r>
              <a:rPr dirty="0" sz="1200">
                <a:latin typeface="Calibri"/>
                <a:cs typeface="Calibri"/>
              </a:rPr>
              <a:t>The proposed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layout</a:t>
            </a:r>
            <a:r>
              <a:rPr dirty="0" u="heavy" sz="1600" spc="7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plan</a:t>
            </a:r>
            <a:r>
              <a:rPr dirty="0" u="heavy" sz="1600" spc="8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is</a:t>
            </a:r>
            <a:r>
              <a:rPr dirty="0" u="heavy" sz="1600" spc="9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occupying</a:t>
            </a:r>
            <a:r>
              <a:rPr dirty="0" u="heavy" sz="1600" spc="8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almost</a:t>
            </a:r>
            <a:r>
              <a:rPr dirty="0" u="heavy" sz="1600" spc="8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half</a:t>
            </a:r>
            <a:r>
              <a:rPr dirty="0" u="heavy" sz="1600" spc="8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1600" spc="9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dirty="0" u="heavy" sz="1600" spc="8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width</a:t>
            </a:r>
            <a:r>
              <a:rPr dirty="0" u="heavy" sz="1600" spc="1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1600" spc="9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dirty="0" u="heavy" sz="1600" spc="9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creek</a:t>
            </a:r>
            <a:r>
              <a:rPr dirty="0" u="heavy" sz="1600" spc="6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will have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u="heavy" sz="16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significant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adverse</a:t>
            </a:r>
            <a:r>
              <a:rPr dirty="0" u="heavy" sz="1600" spc="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effect</a:t>
            </a:r>
            <a:r>
              <a:rPr dirty="0" u="heavy" sz="1600" spc="5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</a:t>
            </a:r>
            <a:r>
              <a:rPr dirty="0" u="heavy" sz="1600" spc="5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dirty="0" u="heavy" sz="1600" spc="6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mangroves</a:t>
            </a:r>
            <a:r>
              <a:rPr dirty="0" u="heavy" sz="1600" spc="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</a:t>
            </a:r>
            <a:r>
              <a:rPr dirty="0" u="heavy" sz="1600" spc="5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dirty="0" u="heavy" sz="1600" spc="7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upper</a:t>
            </a:r>
            <a:r>
              <a:rPr dirty="0" u="heavy" sz="1600" spc="6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reaches</a:t>
            </a:r>
            <a:r>
              <a:rPr dirty="0" u="heavy" sz="1600" spc="4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creek.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entire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project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facilities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inter- </a:t>
            </a:r>
            <a:r>
              <a:rPr dirty="0" sz="1200">
                <a:latin typeface="Calibri"/>
                <a:cs typeface="Calibri"/>
              </a:rPr>
              <a:t>tidal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zone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there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patch</a:t>
            </a:r>
            <a:r>
              <a:rPr dirty="0" u="heavy" sz="1600" spc="4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1600" spc="6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mangroves</a:t>
            </a:r>
            <a:r>
              <a:rPr dirty="0" u="heavy" sz="1600" spc="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</a:t>
            </a:r>
            <a:r>
              <a:rPr dirty="0" u="heavy" sz="1600" spc="6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dirty="0" u="heavy" sz="1600" spc="6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landward</a:t>
            </a:r>
            <a:r>
              <a:rPr dirty="0" u="heavy" sz="1600" spc="4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side</a:t>
            </a:r>
            <a:r>
              <a:rPr dirty="0" u="heavy" sz="1600" spc="6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1600" spc="6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dirty="0" u="heavy" sz="1600" spc="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layout</a:t>
            </a:r>
            <a:r>
              <a:rPr dirty="0" u="heavy" sz="1600" spc="4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plan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present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free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u="heavy" sz="16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inter-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tidal</a:t>
            </a:r>
            <a:r>
              <a:rPr dirty="0" u="heavy" sz="1600" spc="17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water</a:t>
            </a:r>
            <a:r>
              <a:rPr dirty="0" u="heavy" sz="1600" spc="16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availability</a:t>
            </a:r>
            <a:r>
              <a:rPr dirty="0" u="heavy" sz="1600" spc="15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</a:t>
            </a:r>
            <a:r>
              <a:rPr dirty="0" u="heavy" sz="1600" spc="16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these</a:t>
            </a:r>
            <a:r>
              <a:rPr dirty="0" u="heavy" sz="1600" spc="17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mangroves</a:t>
            </a:r>
            <a:r>
              <a:rPr dirty="0" u="heavy" sz="1600" spc="17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will</a:t>
            </a:r>
            <a:r>
              <a:rPr dirty="0" u="heavy" sz="1600" spc="16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therefore</a:t>
            </a:r>
            <a:r>
              <a:rPr dirty="0" u="heavy" sz="1600" spc="16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</a:t>
            </a:r>
            <a:r>
              <a:rPr dirty="0" u="heavy" sz="1600" spc="17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influenced</a:t>
            </a:r>
            <a:r>
              <a:rPr dirty="0" u="heavy" sz="1600" spc="16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become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limited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water movements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through culverts proposed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under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approach</a:t>
            </a:r>
            <a:r>
              <a:rPr dirty="0" sz="1200" spc="-1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roads.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dirty="0" u="heavy" sz="1800" spc="-10" b="1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Response:</a:t>
            </a:r>
            <a:endParaRPr sz="1800">
              <a:latin typeface="Calibri"/>
              <a:cs typeface="Calibri"/>
            </a:endParaRPr>
          </a:p>
          <a:p>
            <a:pPr marL="141605" indent="-128905">
              <a:lnSpc>
                <a:spcPct val="100000"/>
              </a:lnSpc>
              <a:buFont typeface="Arial MT"/>
              <a:buChar char="•"/>
              <a:tabLst>
                <a:tab pos="141605" algn="l"/>
              </a:tabLst>
            </a:pPr>
            <a:r>
              <a:rPr dirty="0" sz="1800" spc="-20">
                <a:solidFill>
                  <a:srgbClr val="0000CC"/>
                </a:solidFill>
                <a:latin typeface="Calibri"/>
                <a:cs typeface="Calibri"/>
              </a:rPr>
              <a:t>Mathematical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modelling</a:t>
            </a:r>
            <a:r>
              <a:rPr dirty="0" sz="1800" spc="-5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carried</a:t>
            </a:r>
            <a:r>
              <a:rPr dirty="0" sz="1800" spc="-3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out</a:t>
            </a:r>
            <a:r>
              <a:rPr dirty="0" sz="1800" spc="-3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by</a:t>
            </a:r>
            <a:r>
              <a:rPr dirty="0" sz="1800" spc="3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CWPRS</a:t>
            </a:r>
            <a:endParaRPr sz="1800">
              <a:latin typeface="Calibri"/>
              <a:cs typeface="Calibri"/>
            </a:endParaRPr>
          </a:p>
          <a:p>
            <a:pPr marL="141605" indent="-12890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41605" algn="l"/>
              </a:tabLst>
            </a:pP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Studied</a:t>
            </a:r>
            <a:r>
              <a:rPr dirty="0" sz="1800" spc="-9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0000CC"/>
                </a:solidFill>
                <a:latin typeface="Calibri"/>
                <a:cs typeface="Calibri"/>
              </a:rPr>
              <a:t>hydrodynamics</a:t>
            </a:r>
            <a:r>
              <a:rPr dirty="0" sz="1800" spc="-3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0000CC"/>
                </a:solidFill>
                <a:latin typeface="Calibri"/>
                <a:cs typeface="Calibri"/>
              </a:rPr>
              <a:t>before</a:t>
            </a:r>
            <a:r>
              <a:rPr dirty="0" sz="1800" spc="-8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and</a:t>
            </a:r>
            <a:r>
              <a:rPr dirty="0" sz="1800" spc="-4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after</a:t>
            </a:r>
            <a:r>
              <a:rPr dirty="0" sz="1800" spc="-7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project</a:t>
            </a:r>
            <a:r>
              <a:rPr dirty="0" sz="1800" spc="4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completion</a:t>
            </a:r>
            <a:endParaRPr sz="1800">
              <a:latin typeface="Calibri"/>
              <a:cs typeface="Calibri"/>
            </a:endParaRPr>
          </a:p>
          <a:p>
            <a:pPr marL="141605" indent="-12890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41605" algn="l"/>
              </a:tabLst>
            </a:pP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Study</a:t>
            </a:r>
            <a:r>
              <a:rPr dirty="0" sz="1800" spc="-4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concluded</a:t>
            </a:r>
            <a:r>
              <a:rPr dirty="0" sz="1800" spc="-7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that:</a:t>
            </a:r>
            <a:endParaRPr sz="1800">
              <a:latin typeface="Calibri"/>
              <a:cs typeface="Calibri"/>
            </a:endParaRPr>
          </a:p>
          <a:p>
            <a:pPr lvl="1" marL="548640" indent="-88900">
              <a:lnSpc>
                <a:spcPct val="100000"/>
              </a:lnSpc>
              <a:spcBef>
                <a:spcPts val="605"/>
              </a:spcBef>
              <a:buSzPct val="94444"/>
              <a:buFont typeface="Arial MT"/>
              <a:buChar char="•"/>
              <a:tabLst>
                <a:tab pos="548640" algn="l"/>
              </a:tabLst>
            </a:pPr>
            <a:r>
              <a:rPr dirty="0" u="heavy" sz="180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No</a:t>
            </a:r>
            <a:r>
              <a:rPr dirty="0" u="heavy" sz="1800" spc="-4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1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appreciable</a:t>
            </a:r>
            <a:r>
              <a:rPr dirty="0" u="heavy" sz="1800" spc="-65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change</a:t>
            </a:r>
            <a:r>
              <a:rPr dirty="0" u="heavy" sz="1800" spc="-55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in</a:t>
            </a:r>
            <a:r>
              <a:rPr dirty="0" u="heavy" sz="1800" spc="-3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25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hydrodynamics</a:t>
            </a:r>
            <a:r>
              <a:rPr dirty="0" u="heavy" sz="1800" spc="-35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post</a:t>
            </a:r>
            <a:r>
              <a:rPr dirty="0" sz="1800" spc="3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construction</a:t>
            </a:r>
            <a:endParaRPr sz="1800">
              <a:latin typeface="Calibri"/>
              <a:cs typeface="Calibri"/>
            </a:endParaRPr>
          </a:p>
          <a:p>
            <a:pPr lvl="1" marL="469900" marR="567055" indent="-10160">
              <a:lnSpc>
                <a:spcPct val="100000"/>
              </a:lnSpc>
              <a:spcBef>
                <a:spcPts val="600"/>
              </a:spcBef>
              <a:buSzPct val="94444"/>
              <a:buFont typeface="Arial MT"/>
              <a:buChar char="•"/>
              <a:tabLst>
                <a:tab pos="548640" algn="l"/>
              </a:tabLst>
            </a:pP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	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Entire</a:t>
            </a:r>
            <a:r>
              <a:rPr dirty="0" sz="1800" spc="-5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u="heavy" sz="1800" spc="-2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reclamation</a:t>
            </a:r>
            <a:r>
              <a:rPr dirty="0" u="heavy" sz="1800" spc="-25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1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falls</a:t>
            </a:r>
            <a:r>
              <a:rPr dirty="0" u="heavy" sz="1800" spc="-45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in</a:t>
            </a:r>
            <a:r>
              <a:rPr dirty="0" u="heavy" sz="1800" spc="-4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no</a:t>
            </a:r>
            <a:r>
              <a:rPr dirty="0" u="heavy" sz="1800" spc="-15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flow</a:t>
            </a:r>
            <a:r>
              <a:rPr dirty="0" u="heavy" sz="1800" spc="-3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2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zone</a:t>
            </a:r>
            <a:r>
              <a:rPr dirty="0" sz="1800" spc="-5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and</a:t>
            </a:r>
            <a:r>
              <a:rPr dirty="0" sz="1800" spc="-2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30">
                <a:solidFill>
                  <a:srgbClr val="0000CC"/>
                </a:solidFill>
                <a:latin typeface="Calibri"/>
                <a:cs typeface="Calibri"/>
              </a:rPr>
              <a:t>therefore</a:t>
            </a:r>
            <a:r>
              <a:rPr dirty="0" sz="1800" spc="-7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does</a:t>
            </a:r>
            <a:r>
              <a:rPr dirty="0" sz="1800" spc="-5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not</a:t>
            </a:r>
            <a:r>
              <a:rPr dirty="0" sz="1800" spc="-3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disturb</a:t>
            </a:r>
            <a:r>
              <a:rPr dirty="0" sz="1800" spc="-5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00CC"/>
                </a:solidFill>
                <a:latin typeface="Calibri"/>
                <a:cs typeface="Calibri"/>
              </a:rPr>
              <a:t>main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channel,</a:t>
            </a:r>
            <a:r>
              <a:rPr dirty="0" sz="1800" spc="-5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u="heavy" sz="180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hence</a:t>
            </a:r>
            <a:r>
              <a:rPr dirty="0" u="heavy" sz="1800" spc="-3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minimal</a:t>
            </a:r>
            <a:r>
              <a:rPr dirty="0" u="heavy" sz="1800" spc="-45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or</a:t>
            </a:r>
            <a:r>
              <a:rPr dirty="0" u="heavy" sz="1800" spc="-45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no</a:t>
            </a:r>
            <a:r>
              <a:rPr dirty="0" u="heavy" sz="1800" spc="-15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1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disturbance</a:t>
            </a:r>
            <a:r>
              <a:rPr dirty="0" u="heavy" sz="1800" spc="-55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to</a:t>
            </a:r>
            <a:r>
              <a:rPr dirty="0" u="heavy" sz="1800" spc="-5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2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mangroves</a:t>
            </a:r>
            <a:r>
              <a:rPr dirty="0" u="heavy" sz="1800" spc="-35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in</a:t>
            </a:r>
            <a:r>
              <a:rPr dirty="0" sz="1800" spc="-3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upper</a:t>
            </a:r>
            <a:r>
              <a:rPr dirty="0" sz="1800" spc="12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creek</a:t>
            </a:r>
            <a:endParaRPr sz="1800">
              <a:latin typeface="Calibri"/>
              <a:cs typeface="Calibri"/>
            </a:endParaRPr>
          </a:p>
          <a:p>
            <a:pPr lvl="1" marL="469900" marR="608330" indent="-10160">
              <a:lnSpc>
                <a:spcPct val="100000"/>
              </a:lnSpc>
              <a:spcBef>
                <a:spcPts val="600"/>
              </a:spcBef>
              <a:buSzPct val="94444"/>
              <a:buFont typeface="Arial MT"/>
              <a:buChar char="•"/>
              <a:tabLst>
                <a:tab pos="548640" algn="l"/>
              </a:tabLst>
            </a:pPr>
            <a:r>
              <a:rPr dirty="0" u="heavy" sz="180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	</a:t>
            </a:r>
            <a:r>
              <a:rPr dirty="0" u="heavy" sz="180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Flow</a:t>
            </a:r>
            <a:r>
              <a:rPr dirty="0" u="heavy" sz="1800" spc="-6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1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around</a:t>
            </a:r>
            <a:r>
              <a:rPr dirty="0" u="heavy" sz="1800" spc="-4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1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reclaimed</a:t>
            </a:r>
            <a:r>
              <a:rPr dirty="0" u="heavy" sz="1800" spc="-6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area</a:t>
            </a:r>
            <a:r>
              <a:rPr dirty="0" u="heavy" sz="1800" spc="-5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not</a:t>
            </a:r>
            <a:r>
              <a:rPr dirty="0" u="heavy" sz="1800" spc="-5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much</a:t>
            </a:r>
            <a:r>
              <a:rPr dirty="0" u="heavy" sz="1800" spc="-5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3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affected</a:t>
            </a:r>
            <a:r>
              <a:rPr dirty="0" sz="1800" spc="-7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0000CC"/>
                </a:solidFill>
                <a:latin typeface="Calibri"/>
                <a:cs typeface="Calibri"/>
              </a:rPr>
              <a:t>except</a:t>
            </a:r>
            <a:r>
              <a:rPr dirty="0" sz="1800" spc="-8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during</a:t>
            </a:r>
            <a:r>
              <a:rPr dirty="0" sz="1800" spc="-5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peak</a:t>
            </a:r>
            <a:r>
              <a:rPr dirty="0" sz="1800" spc="-5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currents thereby</a:t>
            </a:r>
            <a:r>
              <a:rPr dirty="0" sz="1800" spc="-4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causing</a:t>
            </a:r>
            <a:r>
              <a:rPr dirty="0" sz="1800" spc="-7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minimal</a:t>
            </a:r>
            <a:r>
              <a:rPr dirty="0" sz="1800" spc="-7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disturbance</a:t>
            </a:r>
            <a:r>
              <a:rPr dirty="0" sz="1800" spc="-8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to</a:t>
            </a:r>
            <a:r>
              <a:rPr dirty="0" sz="1800" spc="-7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00CC"/>
                </a:solidFill>
                <a:latin typeface="Calibri"/>
                <a:cs typeface="Calibri"/>
              </a:rPr>
              <a:t>mangroves</a:t>
            </a:r>
            <a:r>
              <a:rPr dirty="0" sz="1800" spc="-5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on</a:t>
            </a:r>
            <a:r>
              <a:rPr dirty="0" sz="1800" spc="-5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the</a:t>
            </a:r>
            <a:r>
              <a:rPr dirty="0" sz="1800" spc="-6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landward</a:t>
            </a:r>
            <a:r>
              <a:rPr dirty="0" sz="1800" spc="14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00CC"/>
                </a:solidFill>
                <a:latin typeface="Calibri"/>
                <a:cs typeface="Calibri"/>
              </a:rPr>
              <a:t>side</a:t>
            </a:r>
            <a:endParaRPr sz="1800">
              <a:latin typeface="Calibri"/>
              <a:cs typeface="Calibri"/>
            </a:endParaRPr>
          </a:p>
          <a:p>
            <a:pPr lvl="1" marL="469900" marR="139065" indent="-10160">
              <a:lnSpc>
                <a:spcPct val="100000"/>
              </a:lnSpc>
              <a:spcBef>
                <a:spcPts val="600"/>
              </a:spcBef>
              <a:buSzPct val="94444"/>
              <a:buFont typeface="Arial MT"/>
              <a:buChar char="•"/>
              <a:tabLst>
                <a:tab pos="548640" algn="l"/>
              </a:tabLst>
            </a:pPr>
            <a:r>
              <a:rPr dirty="0" u="heavy" sz="1800" spc="-2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	</a:t>
            </a:r>
            <a:r>
              <a:rPr dirty="0" u="heavy" sz="1800" spc="-2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Approach</a:t>
            </a:r>
            <a:r>
              <a:rPr dirty="0" u="heavy" sz="1800" spc="-55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1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trestles</a:t>
            </a:r>
            <a:r>
              <a:rPr dirty="0" u="heavy" sz="1800" spc="-5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to</a:t>
            </a:r>
            <a:r>
              <a:rPr dirty="0" sz="1800" spc="-6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the</a:t>
            </a:r>
            <a:r>
              <a:rPr dirty="0" sz="1800" spc="-6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facility</a:t>
            </a:r>
            <a:r>
              <a:rPr dirty="0" sz="1800" spc="-4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from</a:t>
            </a:r>
            <a:r>
              <a:rPr dirty="0" sz="1800" spc="-6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the</a:t>
            </a:r>
            <a:r>
              <a:rPr dirty="0" sz="1800" spc="-6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mainland</a:t>
            </a:r>
            <a:r>
              <a:rPr dirty="0" sz="1800" spc="-3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u="heavy" sz="180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will</a:t>
            </a:r>
            <a:r>
              <a:rPr dirty="0" u="heavy" sz="1800" spc="-45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be</a:t>
            </a:r>
            <a:r>
              <a:rPr dirty="0" u="heavy" sz="1800" spc="-35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2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constructed</a:t>
            </a:r>
            <a:r>
              <a:rPr dirty="0" u="heavy" sz="1800" spc="-25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 on</a:t>
            </a:r>
            <a:r>
              <a:rPr dirty="0" sz="1800" spc="-2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u="heavy" sz="180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stilts/piles,</a:t>
            </a:r>
            <a:r>
              <a:rPr dirty="0" u="heavy" sz="1800" spc="245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 </a:t>
            </a:r>
            <a:r>
              <a:rPr dirty="0" sz="1800" spc="-30">
                <a:solidFill>
                  <a:srgbClr val="0000CC"/>
                </a:solidFill>
                <a:latin typeface="Calibri"/>
                <a:cs typeface="Calibri"/>
              </a:rPr>
              <a:t>therefore</a:t>
            </a:r>
            <a:r>
              <a:rPr dirty="0" sz="1800" spc="-7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providing</a:t>
            </a:r>
            <a:r>
              <a:rPr dirty="0" sz="1800" spc="-4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for</a:t>
            </a:r>
            <a:r>
              <a:rPr dirty="0" sz="1800" spc="-9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00CC"/>
                </a:solidFill>
                <a:latin typeface="Calibri"/>
                <a:cs typeface="Calibri"/>
              </a:rPr>
              <a:t>uninterrupted</a:t>
            </a:r>
            <a:r>
              <a:rPr dirty="0" sz="1800" spc="-1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tidal</a:t>
            </a:r>
            <a:r>
              <a:rPr dirty="0" sz="1800" spc="-6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CC"/>
                </a:solidFill>
                <a:latin typeface="Calibri"/>
                <a:cs typeface="Calibri"/>
              </a:rPr>
              <a:t>flushing</a:t>
            </a:r>
            <a:r>
              <a:rPr dirty="0" sz="1800" spc="-8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of</a:t>
            </a:r>
            <a:r>
              <a:rPr dirty="0" sz="1800" spc="-6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CC"/>
                </a:solidFill>
                <a:latin typeface="Calibri"/>
                <a:cs typeface="Calibri"/>
              </a:rPr>
              <a:t>mangrove</a:t>
            </a:r>
            <a:r>
              <a:rPr dirty="0" sz="1800" spc="155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00CC"/>
                </a:solidFill>
                <a:latin typeface="Calibri"/>
                <a:cs typeface="Calibri"/>
              </a:rPr>
              <a:t>area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974339" y="6340551"/>
            <a:ext cx="26663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Calibri"/>
                <a:cs typeface="Calibri"/>
              </a:rPr>
              <a:t>Karanja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Terminal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Logistics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Private </a:t>
            </a:r>
            <a:r>
              <a:rPr dirty="0" sz="1200" spc="-10"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6830">
              <a:lnSpc>
                <a:spcPts val="1240"/>
              </a:lnSpc>
            </a:pPr>
            <a:fld id="{81D60167-4931-47E6-BA6A-407CBD079E47}" type="slidenum">
              <a:rPr dirty="0" spc="-25" b="0">
                <a:solidFill>
                  <a:srgbClr val="898989"/>
                </a:solidFill>
                <a:latin typeface="Calibri"/>
                <a:cs typeface="Calibri"/>
              </a:rPr>
              <a:t>10</a:t>
            </a:fld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63514" y="2550032"/>
            <a:ext cx="317182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none" sz="4000">
                <a:solidFill>
                  <a:srgbClr val="006FC0"/>
                </a:solidFill>
                <a:latin typeface="Comic Sans MS"/>
                <a:cs typeface="Comic Sans MS"/>
              </a:rPr>
              <a:t>THANK</a:t>
            </a:r>
            <a:r>
              <a:rPr dirty="0" u="none" sz="4000" spc="-204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dirty="0" u="none" sz="4000" spc="-25">
                <a:solidFill>
                  <a:srgbClr val="006FC0"/>
                </a:solidFill>
                <a:latin typeface="Comic Sans MS"/>
                <a:cs typeface="Comic Sans MS"/>
              </a:rPr>
              <a:t>YOU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426577" y="6417970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898989"/>
                </a:solidFill>
                <a:latin typeface="Calibri"/>
                <a:cs typeface="Calibri"/>
              </a:rPr>
              <a:t>90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215767" y="6417970"/>
            <a:ext cx="26663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898989"/>
                </a:solidFill>
                <a:latin typeface="Calibri"/>
                <a:cs typeface="Calibri"/>
              </a:rPr>
              <a:t>Karanja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dirty="0" sz="1200" spc="-35">
                <a:solidFill>
                  <a:srgbClr val="898989"/>
                </a:solidFill>
                <a:latin typeface="Calibri"/>
                <a:cs typeface="Calibri"/>
              </a:rPr>
              <a:t>Terminal</a:t>
            </a:r>
            <a:r>
              <a:rPr dirty="0" sz="1200" spc="-55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&amp;</a:t>
            </a:r>
            <a:r>
              <a:rPr dirty="0" sz="1200" spc="1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Logistics</a:t>
            </a:r>
            <a:r>
              <a:rPr dirty="0" sz="1200" spc="-25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898989"/>
                </a:solidFill>
                <a:latin typeface="Calibri"/>
                <a:cs typeface="Calibri"/>
              </a:rPr>
              <a:t>Private 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Limited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249923"/>
            <a:ext cx="1066800" cy="6080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Jay</dc:creator>
  <dc:title>Slide 1</dc:title>
  <dcterms:created xsi:type="dcterms:W3CDTF">2025-03-08T11:15:18Z</dcterms:created>
  <dcterms:modified xsi:type="dcterms:W3CDTF">2025-03-08T11:15:18Z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2017-12-16T00:00:00Z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2025-03-08T00:00:00Z</vt:filetime>
  </property>
  <property fmtid="{D5CDD505-2E9C-101B-9397-08002B2CF9AE}" pid="5" name="Producer">
    <vt:lpwstr>iLovePDF</vt:lpwstr>
  </property>
</Properties>
</file>