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3"/>
    <p:sldId id="614" r:id="rId4"/>
    <p:sldId id="257" r:id="rId5"/>
    <p:sldId id="258" r:id="rId6"/>
    <p:sldId id="259" r:id="rId7"/>
    <p:sldId id="260" r:id="rId8"/>
    <p:sldId id="261" r:id="rId9"/>
    <p:sldId id="512" r:id="rId10"/>
    <p:sldId id="513" r:id="rId11"/>
    <p:sldId id="262" r:id="rId12"/>
    <p:sldId id="412" r:id="rId13"/>
    <p:sldId id="413" r:id="rId14"/>
    <p:sldId id="314" r:id="rId15"/>
    <p:sldId id="362" r:id="rId16"/>
    <p:sldId id="264" r:id="rId17"/>
    <p:sldId id="265" r:id="rId18"/>
    <p:sldId id="266" r:id="rId19"/>
    <p:sldId id="267" r:id="rId20"/>
    <p:sldId id="268" r:id="rId21"/>
    <p:sldId id="570" r:id="rId23"/>
    <p:sldId id="571" r:id="rId24"/>
    <p:sldId id="269" r:id="rId25"/>
    <p:sldId id="270" r:id="rId26"/>
    <p:sldId id="271" r:id="rId27"/>
    <p:sldId id="272" r:id="rId28"/>
    <p:sldId id="273" r:id="rId29"/>
    <p:sldId id="274" r:id="rId30"/>
    <p:sldId id="409" r:id="rId31"/>
    <p:sldId id="279" r:id="rId32"/>
    <p:sldId id="280" r:id="rId33"/>
    <p:sldId id="569" r:id="rId34"/>
    <p:sldId id="281" r:id="rId35"/>
    <p:sldId id="282" r:id="rId36"/>
    <p:sldId id="283" r:id="rId37"/>
    <p:sldId id="515" r:id="rId38"/>
    <p:sldId id="284" r:id="rId39"/>
    <p:sldId id="285" r:id="rId40"/>
    <p:sldId id="286" r:id="rId41"/>
    <p:sldId id="287" r:id="rId42"/>
    <p:sldId id="288" r:id="rId43"/>
    <p:sldId id="289" r:id="rId44"/>
    <p:sldId id="290" r:id="rId45"/>
    <p:sldId id="291" r:id="rId46"/>
    <p:sldId id="292" r:id="rId47"/>
    <p:sldId id="293"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2" r:id="rId65"/>
    <p:sldId id="460" r:id="rId66"/>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55EB3"/>
    <a:srgbClr val="73FB65"/>
    <a:srgbClr val="F889C7"/>
    <a:srgbClr val="F23A9E"/>
    <a:srgbClr val="47F7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1"/>
    <p:restoredTop sz="94660"/>
  </p:normalViewPr>
  <p:slideViewPr>
    <p:cSldViewPr snapToGrid="0" showGuides="1">
      <p:cViewPr varScale="1">
        <p:scale>
          <a:sx n="69" d="100"/>
          <a:sy n="69" d="100"/>
        </p:scale>
        <p:origin x="1308" y="72"/>
      </p:cViewPr>
      <p:guideLst>
        <p:guide orient="horz" pos="2160"/>
        <p:guide pos="2898"/>
      </p:guideLst>
    </p:cSldViewPr>
  </p:slideViewPr>
  <p:notesTextViewPr>
    <p:cViewPr>
      <p:scale>
        <a:sx n="1" d="1"/>
        <a:sy n="1" d="1"/>
      </p:scale>
      <p:origin x="0" y="0"/>
    </p:cViewPr>
  </p:notesTextViewPr>
  <p:sorterViewPr>
    <p:cViewPr varScale="1">
      <p:scale>
        <a:sx n="100" d="100"/>
        <a:sy n="100" d="100"/>
      </p:scale>
      <p:origin x="0" y="0"/>
    </p:cViewPr>
  </p:sorter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9" Type="http://schemas.openxmlformats.org/officeDocument/2006/relationships/tableStyles" Target="tableStyles.xml"/><Relationship Id="rId68" Type="http://schemas.openxmlformats.org/officeDocument/2006/relationships/viewProps" Target="viewProps.xml"/><Relationship Id="rId67" Type="http://schemas.openxmlformats.org/officeDocument/2006/relationships/presProps" Target="presProps.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notesMaster" Target="notesMasters/notesMaster1.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auto"/>
            <a:endParaRPr lang="en-US" strike="noStrike" noProof="1"/>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auto"/>
            <a:fld id="{3EFD42F7-718C-4B98-AAEC-167E6DDD60A7}" type="datetimeFigureOut">
              <a:rPr lang="en-US" strike="noStrike" noProof="1" smtClean="0">
                <a:latin typeface="+mn-lt"/>
                <a:ea typeface="+mn-ea"/>
                <a:cs typeface="+mn-cs"/>
              </a:rPr>
            </a:fld>
            <a:endParaRPr lang="en-US" strike="noStrike" noProof="1"/>
          </a:p>
        </p:txBody>
      </p:sp>
      <p:sp>
        <p:nvSpPr>
          <p:cNvPr id="2052" name="Slide Image Placeholder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2053" name="Notes Placeholder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nchorCtr="0"/>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altLang="zh-CN"/>
          </a:p>
        </p:txBody>
      </p:sp>
      <p:sp>
        <p:nvSpPr>
          <p:cNvPr id="6" name="Footer Placeholder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auto"/>
            <a:endParaRPr lang="en-US" strike="noStrike" noProof="1"/>
          </a:p>
        </p:txBody>
      </p:sp>
      <p:sp>
        <p:nvSpPr>
          <p:cNvPr id="7" name="Slide Number Placeholder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auto"/>
            <a:fld id="{21B2AA4F-B828-4D7C-AFD3-893933DAFCB4}" type="slidenum">
              <a:rPr lang="en-US" strike="noStrike" noProof="1" smtClean="0">
                <a:latin typeface="+mn-lt"/>
                <a:ea typeface="+mn-ea"/>
                <a:cs typeface="+mn-cs"/>
              </a:rPr>
            </a:fld>
            <a:endParaRPr 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Slide Image Placeholder 1"/>
          <p:cNvSpPr>
            <a:spLocks noGrp="1" noRot="1" noChangeAspect="1"/>
          </p:cNvSpPr>
          <p:nvPr>
            <p:ph type="sldImg"/>
          </p:nvPr>
        </p:nvSpPr>
        <p:spPr>
          <a:ln/>
        </p:spPr>
      </p:sp>
      <p:sp>
        <p:nvSpPr>
          <p:cNvPr id="22530" name="Text Placeholder 2"/>
          <p:cNvSpPr>
            <a:spLocks noGrp="1"/>
          </p:cNvSpPr>
          <p:nvPr>
            <p:ph type="body"/>
          </p:nvPr>
        </p:nvSpPr>
        <p:spPr>
          <a:ln/>
        </p:spPr>
        <p:txBody>
          <a:bodyPr lIns="91440" tIns="45720" rIns="91440" bIns="45720" anchor="t" anchorCtr="0"/>
          <a:p>
            <a:pPr lvl="0"/>
            <a:endParaRPr lang="en-US"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Slide Image Placeholder 1"/>
          <p:cNvSpPr>
            <a:spLocks noGrp="1" noRot="1" noChangeAspect="1"/>
          </p:cNvSpPr>
          <p:nvPr>
            <p:ph type="sldImg"/>
          </p:nvPr>
        </p:nvSpPr>
        <p:spPr>
          <a:ln/>
        </p:spPr>
      </p:sp>
      <p:sp>
        <p:nvSpPr>
          <p:cNvPr id="28674" name="Text Placeholder 2"/>
          <p:cNvSpPr>
            <a:spLocks noGrp="1"/>
          </p:cNvSpPr>
          <p:nvPr>
            <p:ph type="body"/>
          </p:nvPr>
        </p:nvSpPr>
        <p:spPr>
          <a:ln/>
        </p:spPr>
        <p:txBody>
          <a:bodyPr lIns="91440" tIns="45720" rIns="91440" bIns="45720" anchor="t" anchorCtr="0"/>
          <a:p>
            <a:pPr lvl="0"/>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Slide Image Placeholder 1"/>
          <p:cNvSpPr>
            <a:spLocks noGrp="1" noRot="1" noChangeAspect="1"/>
          </p:cNvSpPr>
          <p:nvPr>
            <p:ph type="sldImg"/>
          </p:nvPr>
        </p:nvSpPr>
        <p:spPr>
          <a:ln/>
        </p:spPr>
      </p:sp>
      <p:sp>
        <p:nvSpPr>
          <p:cNvPr id="33794" name="Text Placeholder 2"/>
          <p:cNvSpPr>
            <a:spLocks noGrp="1"/>
          </p:cNvSpPr>
          <p:nvPr>
            <p:ph type="body"/>
          </p:nvPr>
        </p:nvSpPr>
        <p:spPr>
          <a:ln/>
        </p:spPr>
        <p:txBody>
          <a:bodyPr lIns="91440" tIns="45720" rIns="91440" bIns="45720" anchor="t" anchorCtr="0"/>
          <a:p>
            <a:pPr lvl="0"/>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Slide Image Placeholder 1"/>
          <p:cNvSpPr>
            <a:spLocks noGrp="1" noRot="1" noChangeAspect="1"/>
          </p:cNvSpPr>
          <p:nvPr>
            <p:ph type="sldImg"/>
          </p:nvPr>
        </p:nvSpPr>
        <p:spPr>
          <a:ln/>
        </p:spPr>
      </p:sp>
      <p:sp>
        <p:nvSpPr>
          <p:cNvPr id="39938" name="Text Placeholder 2"/>
          <p:cNvSpPr>
            <a:spLocks noGrp="1"/>
          </p:cNvSpPr>
          <p:nvPr>
            <p:ph type="body"/>
          </p:nvPr>
        </p:nvSpPr>
        <p:spPr>
          <a:ln/>
        </p:spPr>
        <p:txBody>
          <a:bodyPr lIns="91440" tIns="45720" rIns="91440" bIns="45720" anchor="t" anchorCtr="0"/>
          <a:p>
            <a:pPr lvl="0"/>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Slide Image Placeholder 1"/>
          <p:cNvSpPr>
            <a:spLocks noGrp="1" noRot="1" noChangeAspect="1"/>
          </p:cNvSpPr>
          <p:nvPr>
            <p:ph type="sldImg"/>
          </p:nvPr>
        </p:nvSpPr>
        <p:spPr>
          <a:ln/>
        </p:spPr>
      </p:sp>
      <p:sp>
        <p:nvSpPr>
          <p:cNvPr id="41986" name="Text Placeholder 2"/>
          <p:cNvSpPr>
            <a:spLocks noGrp="1"/>
          </p:cNvSpPr>
          <p:nvPr>
            <p:ph type="body"/>
          </p:nvPr>
        </p:nvSpPr>
        <p:spPr>
          <a:ln/>
        </p:spPr>
        <p:txBody>
          <a:bodyPr lIns="91440" tIns="45720" rIns="91440" bIns="45720" anchor="t" anchorCtr="0"/>
          <a:p>
            <a:pPr lvl="0"/>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pPr fontAlgn="auto"/>
            <a:r>
              <a:rPr lang="en-US" strike="noStrike" noProof="1" smtClean="0"/>
              <a:t>Click to edit Master title style</a:t>
            </a:r>
            <a:endParaRPr lang="en-US" strike="noStrike" noProof="1"/>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en-US" strike="noStrike" noProof="1" smtClean="0"/>
              <a:t>Click to edit Master subtitle style</a:t>
            </a:r>
            <a:endParaRPr lang="en-US" strike="noStrike" noProof="1"/>
          </a:p>
        </p:txBody>
      </p:sp>
      <p:sp>
        <p:nvSpPr>
          <p:cNvPr id="4" name="Date Placeholder 3"/>
          <p:cNvSpPr>
            <a:spLocks noGrp="1"/>
          </p:cNvSpPr>
          <p:nvPr>
            <p:ph type="dt" sz="half" idx="10"/>
          </p:nvPr>
        </p:nvSpPr>
        <p:spPr/>
        <p:txBody>
          <a:bodyPr/>
          <a:p>
            <a:pPr fontAlgn="auto"/>
            <a:fld id="{63A1C593-65D0-4073-BCC9-577B9352EA97}" type="datetimeFigureOut">
              <a:rPr lang="en-US" strike="noStrike" noProof="1" smtClean="0">
                <a:latin typeface="+mn-lt"/>
                <a:ea typeface="+mn-ea"/>
                <a:cs typeface="+mn-cs"/>
              </a:rPr>
            </a:fld>
            <a:endParaRPr lang="en-US" strike="noStrike" noProof="1"/>
          </a:p>
        </p:txBody>
      </p:sp>
      <p:sp>
        <p:nvSpPr>
          <p:cNvPr id="5" name="Footer Placeholder 4"/>
          <p:cNvSpPr>
            <a:spLocks noGrp="1"/>
          </p:cNvSpPr>
          <p:nvPr>
            <p:ph type="ftr" sz="quarter" idx="11"/>
          </p:nvPr>
        </p:nvSpPr>
        <p:spPr/>
        <p:txBody>
          <a:bodyPr/>
          <a:p>
            <a:pPr fontAlgn="auto"/>
            <a:endParaRPr lang="en-US" strike="noStrike" noProof="1"/>
          </a:p>
        </p:txBody>
      </p:sp>
      <p:sp>
        <p:nvSpPr>
          <p:cNvPr id="6" name="Slide Number Placeholder 5"/>
          <p:cNvSpPr>
            <a:spLocks noGrp="1"/>
          </p:cNvSpPr>
          <p:nvPr>
            <p:ph type="sldNum" sz="quarter" idx="12"/>
          </p:nvPr>
        </p:nvSpPr>
        <p:spPr/>
        <p:txBody>
          <a:bodyPr/>
          <a:p>
            <a:pPr fontAlgn="auto"/>
            <a:fld id="{9B618960-8005-486C-9A75-10CB2AAC16F9}" type="slidenum">
              <a:rPr lang="en-US" strike="noStrike" noProof="1" smtClean="0">
                <a:latin typeface="+mn-lt"/>
                <a:ea typeface="+mn-ea"/>
                <a:cs typeface="+mn-cs"/>
              </a:rPr>
            </a:fld>
            <a:endParaRPr lang="en-US" strike="noStrike" noProof="1"/>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auto"/>
            <a:r>
              <a:rPr lang="en-US" strike="noStrike" noProof="1" smtClean="0"/>
              <a:t>Click to edit Master text styles</a:t>
            </a:r>
            <a:endParaRPr lang="en-US" strike="noStrike" noProof="1" smtClean="0"/>
          </a:p>
          <a:p>
            <a:pPr lvl="1" fontAlgn="auto"/>
            <a:r>
              <a:rPr lang="en-US" strike="noStrike" noProof="1" smtClean="0"/>
              <a:t>Second level</a:t>
            </a:r>
            <a:endParaRPr lang="en-US" strike="noStrike" noProof="1" smtClean="0"/>
          </a:p>
          <a:p>
            <a:pPr lvl="2" fontAlgn="auto"/>
            <a:r>
              <a:rPr lang="en-US" strike="noStrike" noProof="1" smtClean="0"/>
              <a:t>Third level</a:t>
            </a:r>
            <a:endParaRPr lang="en-US" strike="noStrike" noProof="1" smtClean="0"/>
          </a:p>
          <a:p>
            <a:pPr lvl="3" fontAlgn="auto"/>
            <a:r>
              <a:rPr lang="en-US" strike="noStrike" noProof="1" smtClean="0"/>
              <a:t>Fourth level</a:t>
            </a:r>
            <a:endParaRPr lang="en-US" strike="noStrike" noProof="1" smtClean="0"/>
          </a:p>
          <a:p>
            <a:pPr lvl="4" fontAlgn="auto"/>
            <a:r>
              <a:rPr lang="en-US" strike="noStrike" noProof="1" smtClean="0"/>
              <a:t>Fifth level</a:t>
            </a:r>
            <a:endParaRPr lang="en-US" strike="noStrike" noProof="1"/>
          </a:p>
        </p:txBody>
      </p:sp>
      <p:sp>
        <p:nvSpPr>
          <p:cNvPr id="4" name="Date Placeholder 3"/>
          <p:cNvSpPr>
            <a:spLocks noGrp="1"/>
          </p:cNvSpPr>
          <p:nvPr>
            <p:ph type="dt" sz="half" idx="10"/>
          </p:nvPr>
        </p:nvSpPr>
        <p:spPr/>
        <p:txBody>
          <a:bodyPr/>
          <a:p>
            <a:pPr fontAlgn="auto"/>
            <a:fld id="{63A1C593-65D0-4073-BCC9-577B9352EA97}" type="datetimeFigureOut">
              <a:rPr lang="en-US" strike="noStrike" noProof="1" smtClean="0">
                <a:latin typeface="+mn-lt"/>
                <a:ea typeface="+mn-ea"/>
                <a:cs typeface="+mn-cs"/>
              </a:rPr>
            </a:fld>
            <a:endParaRPr lang="en-US" strike="noStrike" noProof="1"/>
          </a:p>
        </p:txBody>
      </p:sp>
      <p:sp>
        <p:nvSpPr>
          <p:cNvPr id="5" name="Footer Placeholder 4"/>
          <p:cNvSpPr>
            <a:spLocks noGrp="1"/>
          </p:cNvSpPr>
          <p:nvPr>
            <p:ph type="ftr" sz="quarter" idx="11"/>
          </p:nvPr>
        </p:nvSpPr>
        <p:spPr/>
        <p:txBody>
          <a:bodyPr/>
          <a:p>
            <a:pPr fontAlgn="auto"/>
            <a:endParaRPr lang="en-US" strike="noStrike" noProof="1"/>
          </a:p>
        </p:txBody>
      </p:sp>
      <p:sp>
        <p:nvSpPr>
          <p:cNvPr id="6" name="Slide Number Placeholder 5"/>
          <p:cNvSpPr>
            <a:spLocks noGrp="1"/>
          </p:cNvSpPr>
          <p:nvPr>
            <p:ph type="sldNum" sz="quarter" idx="12"/>
          </p:nvPr>
        </p:nvSpPr>
        <p:spPr/>
        <p:txBody>
          <a:bodyPr/>
          <a:p>
            <a:pPr fontAlgn="auto"/>
            <a:fld id="{9B618960-8005-486C-9A75-10CB2AAC16F9}" type="slidenum">
              <a:rPr lang="en-US" strike="noStrike" noProof="1" smtClean="0">
                <a:latin typeface="+mn-lt"/>
                <a:ea typeface="+mn-ea"/>
                <a:cs typeface="+mn-cs"/>
              </a:rPr>
            </a:fld>
            <a:endParaRPr lang="en-US" strike="noStrike" noProof="1"/>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pPr fontAlgn="auto"/>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a:xfrm>
            <a:off x="628650" y="365125"/>
            <a:ext cx="5800725" cy="5811838"/>
          </a:xfrm>
        </p:spPr>
        <p:txBody>
          <a:bodyPr vert="eaVert"/>
          <a:lstStyle/>
          <a:p>
            <a:pPr lvl="0" fontAlgn="auto"/>
            <a:r>
              <a:rPr lang="en-US" strike="noStrike" noProof="1" smtClean="0"/>
              <a:t>Click to edit Master text styles</a:t>
            </a:r>
            <a:endParaRPr lang="en-US" strike="noStrike" noProof="1" smtClean="0"/>
          </a:p>
          <a:p>
            <a:pPr lvl="1" fontAlgn="auto"/>
            <a:r>
              <a:rPr lang="en-US" strike="noStrike" noProof="1" smtClean="0"/>
              <a:t>Second level</a:t>
            </a:r>
            <a:endParaRPr lang="en-US" strike="noStrike" noProof="1" smtClean="0"/>
          </a:p>
          <a:p>
            <a:pPr lvl="2" fontAlgn="auto"/>
            <a:r>
              <a:rPr lang="en-US" strike="noStrike" noProof="1" smtClean="0"/>
              <a:t>Third level</a:t>
            </a:r>
            <a:endParaRPr lang="en-US" strike="noStrike" noProof="1" smtClean="0"/>
          </a:p>
          <a:p>
            <a:pPr lvl="3" fontAlgn="auto"/>
            <a:r>
              <a:rPr lang="en-US" strike="noStrike" noProof="1" smtClean="0"/>
              <a:t>Fourth level</a:t>
            </a:r>
            <a:endParaRPr lang="en-US" strike="noStrike" noProof="1" smtClean="0"/>
          </a:p>
          <a:p>
            <a:pPr lvl="4" fontAlgn="auto"/>
            <a:r>
              <a:rPr lang="en-US" strike="noStrike" noProof="1" smtClean="0"/>
              <a:t>Fifth level</a:t>
            </a:r>
            <a:endParaRPr lang="en-US" strike="noStrike" noProof="1"/>
          </a:p>
        </p:txBody>
      </p:sp>
      <p:sp>
        <p:nvSpPr>
          <p:cNvPr id="4" name="Date Placeholder 3"/>
          <p:cNvSpPr>
            <a:spLocks noGrp="1"/>
          </p:cNvSpPr>
          <p:nvPr>
            <p:ph type="dt" sz="half" idx="10"/>
          </p:nvPr>
        </p:nvSpPr>
        <p:spPr/>
        <p:txBody>
          <a:bodyPr/>
          <a:p>
            <a:pPr fontAlgn="auto"/>
            <a:fld id="{63A1C593-65D0-4073-BCC9-577B9352EA97}" type="datetimeFigureOut">
              <a:rPr lang="en-US" strike="noStrike" noProof="1" smtClean="0">
                <a:latin typeface="+mn-lt"/>
                <a:ea typeface="+mn-ea"/>
                <a:cs typeface="+mn-cs"/>
              </a:rPr>
            </a:fld>
            <a:endParaRPr lang="en-US" strike="noStrike" noProof="1"/>
          </a:p>
        </p:txBody>
      </p:sp>
      <p:sp>
        <p:nvSpPr>
          <p:cNvPr id="5" name="Footer Placeholder 4"/>
          <p:cNvSpPr>
            <a:spLocks noGrp="1"/>
          </p:cNvSpPr>
          <p:nvPr>
            <p:ph type="ftr" sz="quarter" idx="11"/>
          </p:nvPr>
        </p:nvSpPr>
        <p:spPr/>
        <p:txBody>
          <a:bodyPr/>
          <a:p>
            <a:pPr fontAlgn="auto"/>
            <a:endParaRPr lang="en-US" strike="noStrike" noProof="1"/>
          </a:p>
        </p:txBody>
      </p:sp>
      <p:sp>
        <p:nvSpPr>
          <p:cNvPr id="6" name="Slide Number Placeholder 5"/>
          <p:cNvSpPr>
            <a:spLocks noGrp="1"/>
          </p:cNvSpPr>
          <p:nvPr>
            <p:ph type="sldNum" sz="quarter" idx="12"/>
          </p:nvPr>
        </p:nvSpPr>
        <p:spPr/>
        <p:txBody>
          <a:bodyPr/>
          <a:p>
            <a:pPr fontAlgn="auto"/>
            <a:fld id="{9B618960-8005-486C-9A75-10CB2AAC16F9}" type="slidenum">
              <a:rPr lang="en-US" strike="noStrike" noProof="1" smtClean="0">
                <a:latin typeface="+mn-lt"/>
                <a:ea typeface="+mn-ea"/>
                <a:cs typeface="+mn-cs"/>
              </a:rPr>
            </a:fld>
            <a:endParaRPr lang="en-US" strike="noStrike" noProof="1"/>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smtClean="0"/>
              <a:t>Click to edit Master title style</a:t>
            </a:r>
            <a:endParaRPr lang="en-US" strike="noStrike" noProof="1"/>
          </a:p>
        </p:txBody>
      </p:sp>
      <p:sp>
        <p:nvSpPr>
          <p:cNvPr id="3" name="Content Placeholder 2"/>
          <p:cNvSpPr>
            <a:spLocks noGrp="1"/>
          </p:cNvSpPr>
          <p:nvPr>
            <p:ph idx="1"/>
          </p:nvPr>
        </p:nvSpPr>
        <p:spPr/>
        <p:txBody>
          <a:bodyPr/>
          <a:lstStyle/>
          <a:p>
            <a:pPr lvl="0" fontAlgn="auto"/>
            <a:r>
              <a:rPr lang="en-US" strike="noStrike" noProof="1" smtClean="0"/>
              <a:t>Click to edit Master text styles</a:t>
            </a:r>
            <a:endParaRPr lang="en-US" strike="noStrike" noProof="1" smtClean="0"/>
          </a:p>
          <a:p>
            <a:pPr lvl="1" fontAlgn="auto"/>
            <a:r>
              <a:rPr lang="en-US" strike="noStrike" noProof="1" smtClean="0"/>
              <a:t>Second level</a:t>
            </a:r>
            <a:endParaRPr lang="en-US" strike="noStrike" noProof="1" smtClean="0"/>
          </a:p>
          <a:p>
            <a:pPr lvl="2" fontAlgn="auto"/>
            <a:r>
              <a:rPr lang="en-US" strike="noStrike" noProof="1" smtClean="0"/>
              <a:t>Third level</a:t>
            </a:r>
            <a:endParaRPr lang="en-US" strike="noStrike" noProof="1" smtClean="0"/>
          </a:p>
          <a:p>
            <a:pPr lvl="3" fontAlgn="auto"/>
            <a:r>
              <a:rPr lang="en-US" strike="noStrike" noProof="1" smtClean="0"/>
              <a:t>Fourth level</a:t>
            </a:r>
            <a:endParaRPr lang="en-US" strike="noStrike" noProof="1" smtClean="0"/>
          </a:p>
          <a:p>
            <a:pPr lvl="4" fontAlgn="auto"/>
            <a:r>
              <a:rPr lang="en-US" strike="noStrike" noProof="1" smtClean="0"/>
              <a:t>Fifth level</a:t>
            </a:r>
            <a:endParaRPr lang="en-US" strike="noStrike" noProof="1"/>
          </a:p>
        </p:txBody>
      </p:sp>
      <p:sp>
        <p:nvSpPr>
          <p:cNvPr id="4" name="Date Placeholder 3"/>
          <p:cNvSpPr>
            <a:spLocks noGrp="1"/>
          </p:cNvSpPr>
          <p:nvPr>
            <p:ph type="dt" sz="half" idx="10"/>
          </p:nvPr>
        </p:nvSpPr>
        <p:spPr/>
        <p:txBody>
          <a:bodyPr/>
          <a:p>
            <a:pPr fontAlgn="auto"/>
            <a:fld id="{63A1C593-65D0-4073-BCC9-577B9352EA97}" type="datetimeFigureOut">
              <a:rPr lang="en-US" strike="noStrike" noProof="1" smtClean="0">
                <a:latin typeface="+mn-lt"/>
                <a:ea typeface="+mn-ea"/>
                <a:cs typeface="+mn-cs"/>
              </a:rPr>
            </a:fld>
            <a:endParaRPr lang="en-US" strike="noStrike" noProof="1"/>
          </a:p>
        </p:txBody>
      </p:sp>
      <p:sp>
        <p:nvSpPr>
          <p:cNvPr id="5" name="Footer Placeholder 4"/>
          <p:cNvSpPr>
            <a:spLocks noGrp="1"/>
          </p:cNvSpPr>
          <p:nvPr>
            <p:ph type="ftr" sz="quarter" idx="11"/>
          </p:nvPr>
        </p:nvSpPr>
        <p:spPr/>
        <p:txBody>
          <a:bodyPr/>
          <a:p>
            <a:pPr fontAlgn="auto"/>
            <a:endParaRPr lang="en-US" strike="noStrike" noProof="1"/>
          </a:p>
        </p:txBody>
      </p:sp>
      <p:sp>
        <p:nvSpPr>
          <p:cNvPr id="6" name="Slide Number Placeholder 5"/>
          <p:cNvSpPr>
            <a:spLocks noGrp="1"/>
          </p:cNvSpPr>
          <p:nvPr>
            <p:ph type="sldNum" sz="quarter" idx="12"/>
          </p:nvPr>
        </p:nvSpPr>
        <p:spPr/>
        <p:txBody>
          <a:bodyPr/>
          <a:p>
            <a:pPr fontAlgn="auto"/>
            <a:fld id="{9B618960-8005-486C-9A75-10CB2AAC16F9}" type="slidenum">
              <a:rPr lang="en-US" strike="noStrike" noProof="1" smtClean="0">
                <a:latin typeface="+mn-lt"/>
                <a:ea typeface="+mn-ea"/>
                <a:cs typeface="+mn-cs"/>
              </a:rPr>
            </a:fld>
            <a:endParaRPr lang="en-US" strike="noStrike" noProof="1"/>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pPr fontAlgn="auto"/>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en-US" strike="noStrike" noProof="1" smtClean="0"/>
              <a:t>Click to edit Master text styles</a:t>
            </a:r>
            <a:endParaRPr lang="en-US" strike="noStrike" noProof="1" smtClean="0"/>
          </a:p>
        </p:txBody>
      </p:sp>
      <p:sp>
        <p:nvSpPr>
          <p:cNvPr id="4" name="Date Placeholder 3"/>
          <p:cNvSpPr>
            <a:spLocks noGrp="1"/>
          </p:cNvSpPr>
          <p:nvPr>
            <p:ph type="dt" sz="half" idx="10"/>
          </p:nvPr>
        </p:nvSpPr>
        <p:spPr/>
        <p:txBody>
          <a:bodyPr/>
          <a:p>
            <a:pPr fontAlgn="auto"/>
            <a:fld id="{63A1C593-65D0-4073-BCC9-577B9352EA97}" type="datetimeFigureOut">
              <a:rPr lang="en-US" strike="noStrike" noProof="1" smtClean="0">
                <a:latin typeface="+mn-lt"/>
                <a:ea typeface="+mn-ea"/>
                <a:cs typeface="+mn-cs"/>
              </a:rPr>
            </a:fld>
            <a:endParaRPr lang="en-US" strike="noStrike" noProof="1"/>
          </a:p>
        </p:txBody>
      </p:sp>
      <p:sp>
        <p:nvSpPr>
          <p:cNvPr id="5" name="Footer Placeholder 4"/>
          <p:cNvSpPr>
            <a:spLocks noGrp="1"/>
          </p:cNvSpPr>
          <p:nvPr>
            <p:ph type="ftr" sz="quarter" idx="11"/>
          </p:nvPr>
        </p:nvSpPr>
        <p:spPr/>
        <p:txBody>
          <a:bodyPr/>
          <a:p>
            <a:pPr fontAlgn="auto"/>
            <a:endParaRPr lang="en-US" strike="noStrike" noProof="1"/>
          </a:p>
        </p:txBody>
      </p:sp>
      <p:sp>
        <p:nvSpPr>
          <p:cNvPr id="6" name="Slide Number Placeholder 5"/>
          <p:cNvSpPr>
            <a:spLocks noGrp="1"/>
          </p:cNvSpPr>
          <p:nvPr>
            <p:ph type="sldNum" sz="quarter" idx="12"/>
          </p:nvPr>
        </p:nvSpPr>
        <p:spPr/>
        <p:txBody>
          <a:bodyPr/>
          <a:p>
            <a:pPr fontAlgn="auto"/>
            <a:fld id="{9B618960-8005-486C-9A75-10CB2AAC16F9}" type="slidenum">
              <a:rPr lang="en-US" strike="noStrike" noProof="1" smtClean="0">
                <a:latin typeface="+mn-lt"/>
                <a:ea typeface="+mn-ea"/>
                <a:cs typeface="+mn-cs"/>
              </a:rPr>
            </a:fld>
            <a:endParaRPr lang="en-US" strike="noStrike" noProof="1"/>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smtClean="0"/>
              <a:t>Click to edit Master title style</a:t>
            </a:r>
            <a:endParaRPr lang="en-US" strike="noStrike" noProof="1"/>
          </a:p>
        </p:txBody>
      </p:sp>
      <p:sp>
        <p:nvSpPr>
          <p:cNvPr id="3" name="Content Placeholder 2"/>
          <p:cNvSpPr>
            <a:spLocks noGrp="1"/>
          </p:cNvSpPr>
          <p:nvPr>
            <p:ph sz="half" idx="1"/>
          </p:nvPr>
        </p:nvSpPr>
        <p:spPr>
          <a:xfrm>
            <a:off x="628650" y="1825625"/>
            <a:ext cx="3886200" cy="4351338"/>
          </a:xfrm>
        </p:spPr>
        <p:txBody>
          <a:bodyPr/>
          <a:lstStyle/>
          <a:p>
            <a:pPr lvl="0" fontAlgn="auto"/>
            <a:r>
              <a:rPr lang="en-US" strike="noStrike" noProof="1" smtClean="0"/>
              <a:t>Click to edit Master text styles</a:t>
            </a:r>
            <a:endParaRPr lang="en-US" strike="noStrike" noProof="1" smtClean="0"/>
          </a:p>
          <a:p>
            <a:pPr lvl="1" fontAlgn="auto"/>
            <a:r>
              <a:rPr lang="en-US" strike="noStrike" noProof="1" smtClean="0"/>
              <a:t>Second level</a:t>
            </a:r>
            <a:endParaRPr lang="en-US" strike="noStrike" noProof="1" smtClean="0"/>
          </a:p>
          <a:p>
            <a:pPr lvl="2" fontAlgn="auto"/>
            <a:r>
              <a:rPr lang="en-US" strike="noStrike" noProof="1" smtClean="0"/>
              <a:t>Third level</a:t>
            </a:r>
            <a:endParaRPr lang="en-US" strike="noStrike" noProof="1" smtClean="0"/>
          </a:p>
          <a:p>
            <a:pPr lvl="3" fontAlgn="auto"/>
            <a:r>
              <a:rPr lang="en-US" strike="noStrike" noProof="1" smtClean="0"/>
              <a:t>Fourth level</a:t>
            </a:r>
            <a:endParaRPr lang="en-US" strike="noStrike" noProof="1" smtClean="0"/>
          </a:p>
          <a:p>
            <a:pPr lvl="4" fontAlgn="auto"/>
            <a:r>
              <a:rPr lang="en-US" strike="noStrike" noProof="1" smtClean="0"/>
              <a:t>Fifth level</a:t>
            </a:r>
            <a:endParaRPr lang="en-US" strike="noStrike" noProof="1"/>
          </a:p>
        </p:txBody>
      </p:sp>
      <p:sp>
        <p:nvSpPr>
          <p:cNvPr id="4" name="Content Placeholder 3"/>
          <p:cNvSpPr>
            <a:spLocks noGrp="1"/>
          </p:cNvSpPr>
          <p:nvPr>
            <p:ph sz="half" idx="2"/>
          </p:nvPr>
        </p:nvSpPr>
        <p:spPr>
          <a:xfrm>
            <a:off x="4629150" y="1825625"/>
            <a:ext cx="3886200" cy="4351338"/>
          </a:xfrm>
        </p:spPr>
        <p:txBody>
          <a:bodyPr/>
          <a:lstStyle/>
          <a:p>
            <a:pPr lvl="0" fontAlgn="auto"/>
            <a:r>
              <a:rPr lang="en-US" strike="noStrike" noProof="1" smtClean="0"/>
              <a:t>Click to edit Master text styles</a:t>
            </a:r>
            <a:endParaRPr lang="en-US" strike="noStrike" noProof="1" smtClean="0"/>
          </a:p>
          <a:p>
            <a:pPr lvl="1" fontAlgn="auto"/>
            <a:r>
              <a:rPr lang="en-US" strike="noStrike" noProof="1" smtClean="0"/>
              <a:t>Second level</a:t>
            </a:r>
            <a:endParaRPr lang="en-US" strike="noStrike" noProof="1" smtClean="0"/>
          </a:p>
          <a:p>
            <a:pPr lvl="2" fontAlgn="auto"/>
            <a:r>
              <a:rPr lang="en-US" strike="noStrike" noProof="1" smtClean="0"/>
              <a:t>Third level</a:t>
            </a:r>
            <a:endParaRPr lang="en-US" strike="noStrike" noProof="1" smtClean="0"/>
          </a:p>
          <a:p>
            <a:pPr lvl="3" fontAlgn="auto"/>
            <a:r>
              <a:rPr lang="en-US" strike="noStrike" noProof="1" smtClean="0"/>
              <a:t>Fourth level</a:t>
            </a:r>
            <a:endParaRPr lang="en-US" strike="noStrike" noProof="1" smtClean="0"/>
          </a:p>
          <a:p>
            <a:pPr lvl="4" fontAlgn="auto"/>
            <a:r>
              <a:rPr lang="en-US" strike="noStrike" noProof="1" smtClean="0"/>
              <a:t>Fifth level</a:t>
            </a:r>
            <a:endParaRPr lang="en-US" strike="noStrike" noProof="1"/>
          </a:p>
        </p:txBody>
      </p:sp>
      <p:sp>
        <p:nvSpPr>
          <p:cNvPr id="5" name="Date Placeholder 4"/>
          <p:cNvSpPr>
            <a:spLocks noGrp="1"/>
          </p:cNvSpPr>
          <p:nvPr>
            <p:ph type="dt" sz="half" idx="10"/>
          </p:nvPr>
        </p:nvSpPr>
        <p:spPr/>
        <p:txBody>
          <a:bodyPr/>
          <a:p>
            <a:pPr fontAlgn="auto"/>
            <a:fld id="{63A1C593-65D0-4073-BCC9-577B9352EA97}" type="datetimeFigureOut">
              <a:rPr lang="en-US" strike="noStrike" noProof="1" smtClean="0">
                <a:latin typeface="+mn-lt"/>
                <a:ea typeface="+mn-ea"/>
                <a:cs typeface="+mn-cs"/>
              </a:rPr>
            </a:fld>
            <a:endParaRPr lang="en-US" strike="noStrike" noProof="1"/>
          </a:p>
        </p:txBody>
      </p:sp>
      <p:sp>
        <p:nvSpPr>
          <p:cNvPr id="6" name="Footer Placeholder 5"/>
          <p:cNvSpPr>
            <a:spLocks noGrp="1"/>
          </p:cNvSpPr>
          <p:nvPr>
            <p:ph type="ftr" sz="quarter" idx="11"/>
          </p:nvPr>
        </p:nvSpPr>
        <p:spPr/>
        <p:txBody>
          <a:bodyPr/>
          <a:p>
            <a:pPr fontAlgn="auto"/>
            <a:endParaRPr lang="en-US" strike="noStrike" noProof="1"/>
          </a:p>
        </p:txBody>
      </p:sp>
      <p:sp>
        <p:nvSpPr>
          <p:cNvPr id="7" name="Slide Number Placeholder 6"/>
          <p:cNvSpPr>
            <a:spLocks noGrp="1"/>
          </p:cNvSpPr>
          <p:nvPr>
            <p:ph type="sldNum" sz="quarter" idx="12"/>
          </p:nvPr>
        </p:nvSpPr>
        <p:spPr/>
        <p:txBody>
          <a:bodyPr/>
          <a:p>
            <a:pPr fontAlgn="auto"/>
            <a:fld id="{9B618960-8005-486C-9A75-10CB2AAC16F9}" type="slidenum">
              <a:rPr lang="en-US" strike="noStrike" noProof="1" smtClean="0">
                <a:latin typeface="+mn-lt"/>
                <a:ea typeface="+mn-ea"/>
                <a:cs typeface="+mn-cs"/>
              </a:rPr>
            </a:fld>
            <a:endParaRPr lang="en-US" strike="noStrike" noProof="1"/>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pPr fontAlgn="auto"/>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629841"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en-US" strike="noStrike" noProof="1" smtClean="0"/>
              <a:t>Click to edit Master text styles</a:t>
            </a:r>
            <a:endParaRPr lang="en-US" strike="noStrike" noProof="1" smtClean="0"/>
          </a:p>
        </p:txBody>
      </p:sp>
      <p:sp>
        <p:nvSpPr>
          <p:cNvPr id="4" name="Content Placeholder 3"/>
          <p:cNvSpPr>
            <a:spLocks noGrp="1"/>
          </p:cNvSpPr>
          <p:nvPr>
            <p:ph sz="half" idx="2"/>
          </p:nvPr>
        </p:nvSpPr>
        <p:spPr>
          <a:xfrm>
            <a:off x="629841" y="2505075"/>
            <a:ext cx="3868340" cy="3684588"/>
          </a:xfrm>
        </p:spPr>
        <p:txBody>
          <a:bodyPr/>
          <a:lstStyle/>
          <a:p>
            <a:pPr lvl="0" fontAlgn="auto"/>
            <a:r>
              <a:rPr lang="en-US" strike="noStrike" noProof="1" smtClean="0"/>
              <a:t>Click to edit Master text styles</a:t>
            </a:r>
            <a:endParaRPr lang="en-US" strike="noStrike" noProof="1" smtClean="0"/>
          </a:p>
          <a:p>
            <a:pPr lvl="1" fontAlgn="auto"/>
            <a:r>
              <a:rPr lang="en-US" strike="noStrike" noProof="1" smtClean="0"/>
              <a:t>Second level</a:t>
            </a:r>
            <a:endParaRPr lang="en-US" strike="noStrike" noProof="1" smtClean="0"/>
          </a:p>
          <a:p>
            <a:pPr lvl="2" fontAlgn="auto"/>
            <a:r>
              <a:rPr lang="en-US" strike="noStrike" noProof="1" smtClean="0"/>
              <a:t>Third level</a:t>
            </a:r>
            <a:endParaRPr lang="en-US" strike="noStrike" noProof="1" smtClean="0"/>
          </a:p>
          <a:p>
            <a:pPr lvl="3" fontAlgn="auto"/>
            <a:r>
              <a:rPr lang="en-US" strike="noStrike" noProof="1" smtClean="0"/>
              <a:t>Fourth level</a:t>
            </a:r>
            <a:endParaRPr lang="en-US" strike="noStrike" noProof="1" smtClean="0"/>
          </a:p>
          <a:p>
            <a:pPr lvl="4" fontAlgn="auto"/>
            <a:r>
              <a:rPr lang="en-US" strike="noStrike" noProof="1" smtClean="0"/>
              <a:t>Fifth level</a:t>
            </a:r>
            <a:endParaRPr lang="en-US" strike="noStrike" noProof="1"/>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en-US" strike="noStrike" noProof="1" smtClean="0"/>
              <a:t>Click to edit Master text styles</a:t>
            </a:r>
            <a:endParaRPr lang="en-US" strike="noStrike" noProof="1" smtClean="0"/>
          </a:p>
        </p:txBody>
      </p:sp>
      <p:sp>
        <p:nvSpPr>
          <p:cNvPr id="6" name="Content Placeholder 5"/>
          <p:cNvSpPr>
            <a:spLocks noGrp="1"/>
          </p:cNvSpPr>
          <p:nvPr>
            <p:ph sz="quarter" idx="4"/>
          </p:nvPr>
        </p:nvSpPr>
        <p:spPr>
          <a:xfrm>
            <a:off x="4629150" y="2505075"/>
            <a:ext cx="3887391" cy="3684588"/>
          </a:xfrm>
        </p:spPr>
        <p:txBody>
          <a:bodyPr/>
          <a:lstStyle/>
          <a:p>
            <a:pPr lvl="0" fontAlgn="auto"/>
            <a:r>
              <a:rPr lang="en-US" strike="noStrike" noProof="1" smtClean="0"/>
              <a:t>Click to edit Master text styles</a:t>
            </a:r>
            <a:endParaRPr lang="en-US" strike="noStrike" noProof="1" smtClean="0"/>
          </a:p>
          <a:p>
            <a:pPr lvl="1" fontAlgn="auto"/>
            <a:r>
              <a:rPr lang="en-US" strike="noStrike" noProof="1" smtClean="0"/>
              <a:t>Second level</a:t>
            </a:r>
            <a:endParaRPr lang="en-US" strike="noStrike" noProof="1" smtClean="0"/>
          </a:p>
          <a:p>
            <a:pPr lvl="2" fontAlgn="auto"/>
            <a:r>
              <a:rPr lang="en-US" strike="noStrike" noProof="1" smtClean="0"/>
              <a:t>Third level</a:t>
            </a:r>
            <a:endParaRPr lang="en-US" strike="noStrike" noProof="1" smtClean="0"/>
          </a:p>
          <a:p>
            <a:pPr lvl="3" fontAlgn="auto"/>
            <a:r>
              <a:rPr lang="en-US" strike="noStrike" noProof="1" smtClean="0"/>
              <a:t>Fourth level</a:t>
            </a:r>
            <a:endParaRPr lang="en-US" strike="noStrike" noProof="1" smtClean="0"/>
          </a:p>
          <a:p>
            <a:pPr lvl="4" fontAlgn="auto"/>
            <a:r>
              <a:rPr lang="en-US" strike="noStrike" noProof="1" smtClean="0"/>
              <a:t>Fifth level</a:t>
            </a:r>
            <a:endParaRPr lang="en-US" strike="noStrike" noProof="1"/>
          </a:p>
        </p:txBody>
      </p:sp>
      <p:sp>
        <p:nvSpPr>
          <p:cNvPr id="7" name="Date Placeholder 6"/>
          <p:cNvSpPr>
            <a:spLocks noGrp="1"/>
          </p:cNvSpPr>
          <p:nvPr>
            <p:ph type="dt" sz="half" idx="10"/>
          </p:nvPr>
        </p:nvSpPr>
        <p:spPr/>
        <p:txBody>
          <a:bodyPr/>
          <a:p>
            <a:pPr fontAlgn="auto"/>
            <a:fld id="{63A1C593-65D0-4073-BCC9-577B9352EA97}" type="datetimeFigureOut">
              <a:rPr lang="en-US" strike="noStrike" noProof="1" smtClean="0">
                <a:latin typeface="+mn-lt"/>
                <a:ea typeface="+mn-ea"/>
                <a:cs typeface="+mn-cs"/>
              </a:rPr>
            </a:fld>
            <a:endParaRPr lang="en-US" strike="noStrike" noProof="1"/>
          </a:p>
        </p:txBody>
      </p:sp>
      <p:sp>
        <p:nvSpPr>
          <p:cNvPr id="8" name="Footer Placeholder 7"/>
          <p:cNvSpPr>
            <a:spLocks noGrp="1"/>
          </p:cNvSpPr>
          <p:nvPr>
            <p:ph type="ftr" sz="quarter" idx="11"/>
          </p:nvPr>
        </p:nvSpPr>
        <p:spPr/>
        <p:txBody>
          <a:bodyPr/>
          <a:p>
            <a:pPr fontAlgn="auto"/>
            <a:endParaRPr lang="en-US" strike="noStrike" noProof="1"/>
          </a:p>
        </p:txBody>
      </p:sp>
      <p:sp>
        <p:nvSpPr>
          <p:cNvPr id="9" name="Slide Number Placeholder 8"/>
          <p:cNvSpPr>
            <a:spLocks noGrp="1"/>
          </p:cNvSpPr>
          <p:nvPr>
            <p:ph type="sldNum" sz="quarter" idx="12"/>
          </p:nvPr>
        </p:nvSpPr>
        <p:spPr/>
        <p:txBody>
          <a:bodyPr/>
          <a:p>
            <a:pPr fontAlgn="auto"/>
            <a:fld id="{9B618960-8005-486C-9A75-10CB2AAC16F9}" type="slidenum">
              <a:rPr lang="en-US" strike="noStrike" noProof="1" smtClean="0">
                <a:latin typeface="+mn-lt"/>
                <a:ea typeface="+mn-ea"/>
                <a:cs typeface="+mn-cs"/>
              </a:rPr>
            </a:fld>
            <a:endParaRPr lang="en-US" strike="noStrike" noProof="1"/>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p>
            <a:pPr fontAlgn="auto"/>
            <a:fld id="{63A1C593-65D0-4073-BCC9-577B9352EA97}" type="datetimeFigureOut">
              <a:rPr lang="en-US" strike="noStrike" noProof="1" smtClean="0">
                <a:latin typeface="+mn-lt"/>
                <a:ea typeface="+mn-ea"/>
                <a:cs typeface="+mn-cs"/>
              </a:rPr>
            </a:fld>
            <a:endParaRPr lang="en-US" strike="noStrike" noProof="1"/>
          </a:p>
        </p:txBody>
      </p:sp>
      <p:sp>
        <p:nvSpPr>
          <p:cNvPr id="4" name="Footer Placeholder 3"/>
          <p:cNvSpPr>
            <a:spLocks noGrp="1"/>
          </p:cNvSpPr>
          <p:nvPr>
            <p:ph type="ftr" sz="quarter" idx="11"/>
          </p:nvPr>
        </p:nvSpPr>
        <p:spPr/>
        <p:txBody>
          <a:bodyPr/>
          <a:p>
            <a:pPr fontAlgn="auto"/>
            <a:endParaRPr lang="en-US" strike="noStrike" noProof="1"/>
          </a:p>
        </p:txBody>
      </p:sp>
      <p:sp>
        <p:nvSpPr>
          <p:cNvPr id="5" name="Slide Number Placeholder 4"/>
          <p:cNvSpPr>
            <a:spLocks noGrp="1"/>
          </p:cNvSpPr>
          <p:nvPr>
            <p:ph type="sldNum" sz="quarter" idx="12"/>
          </p:nvPr>
        </p:nvSpPr>
        <p:spPr/>
        <p:txBody>
          <a:bodyPr/>
          <a:p>
            <a:pPr fontAlgn="auto"/>
            <a:fld id="{9B618960-8005-486C-9A75-10CB2AAC16F9}" type="slidenum">
              <a:rPr lang="en-US" strike="noStrike" noProof="1" smtClean="0">
                <a:latin typeface="+mn-lt"/>
                <a:ea typeface="+mn-ea"/>
                <a:cs typeface="+mn-cs"/>
              </a:rPr>
            </a:fld>
            <a:endParaRPr lang="en-US" strike="noStrike" noProof="1"/>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fontAlgn="auto"/>
            <a:fld id="{63A1C593-65D0-4073-BCC9-577B9352EA97}" type="datetimeFigureOut">
              <a:rPr lang="en-US" strike="noStrike" noProof="1" smtClean="0">
                <a:latin typeface="+mn-lt"/>
                <a:ea typeface="+mn-ea"/>
                <a:cs typeface="+mn-cs"/>
              </a:rPr>
            </a:fld>
            <a:endParaRPr lang="en-US" strike="noStrike" noProof="1"/>
          </a:p>
        </p:txBody>
      </p:sp>
      <p:sp>
        <p:nvSpPr>
          <p:cNvPr id="3" name="Footer Placeholder 2"/>
          <p:cNvSpPr>
            <a:spLocks noGrp="1"/>
          </p:cNvSpPr>
          <p:nvPr>
            <p:ph type="ftr" sz="quarter" idx="11"/>
          </p:nvPr>
        </p:nvSpPr>
        <p:spPr/>
        <p:txBody>
          <a:bodyPr/>
          <a:p>
            <a:pPr fontAlgn="auto"/>
            <a:endParaRPr lang="en-US" strike="noStrike" noProof="1"/>
          </a:p>
        </p:txBody>
      </p:sp>
      <p:sp>
        <p:nvSpPr>
          <p:cNvPr id="4" name="Slide Number Placeholder 3"/>
          <p:cNvSpPr>
            <a:spLocks noGrp="1"/>
          </p:cNvSpPr>
          <p:nvPr>
            <p:ph type="sldNum" sz="quarter" idx="12"/>
          </p:nvPr>
        </p:nvSpPr>
        <p:spPr/>
        <p:txBody>
          <a:bodyPr/>
          <a:p>
            <a:pPr fontAlgn="auto"/>
            <a:fld id="{9B618960-8005-486C-9A75-10CB2AAC16F9}" type="slidenum">
              <a:rPr lang="en-US" strike="noStrike" noProof="1" smtClean="0">
                <a:latin typeface="+mn-lt"/>
                <a:ea typeface="+mn-ea"/>
                <a:cs typeface="+mn-cs"/>
              </a:rPr>
            </a:fld>
            <a:endParaRPr lang="en-US" strike="noStrike" noProof="1"/>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pPr fontAlgn="auto"/>
            <a:r>
              <a:rPr lang="en-US" strike="noStrike" noProof="1" smtClean="0"/>
              <a:t>Click to edit Master title style</a:t>
            </a:r>
            <a:endParaRPr lang="en-US" strike="noStrike" noProof="1"/>
          </a:p>
        </p:txBody>
      </p:sp>
      <p:sp>
        <p:nvSpPr>
          <p:cNvPr id="3" name="Content Placeholder 2"/>
          <p:cNvSpPr>
            <a:spLocks noGrp="1"/>
          </p:cNvSpPr>
          <p:nvPr>
            <p:ph idx="1"/>
          </p:nvPr>
        </p:nvSpPr>
        <p:spPr>
          <a:xfrm>
            <a:off x="3887391"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auto"/>
            <a:r>
              <a:rPr lang="en-US" strike="noStrike" noProof="1" smtClean="0"/>
              <a:t>Click to edit Master text styles</a:t>
            </a:r>
            <a:endParaRPr lang="en-US" strike="noStrike" noProof="1" smtClean="0"/>
          </a:p>
          <a:p>
            <a:pPr lvl="1" fontAlgn="auto"/>
            <a:r>
              <a:rPr lang="en-US" strike="noStrike" noProof="1" smtClean="0"/>
              <a:t>Second level</a:t>
            </a:r>
            <a:endParaRPr lang="en-US" strike="noStrike" noProof="1" smtClean="0"/>
          </a:p>
          <a:p>
            <a:pPr lvl="2" fontAlgn="auto"/>
            <a:r>
              <a:rPr lang="en-US" strike="noStrike" noProof="1" smtClean="0"/>
              <a:t>Third level</a:t>
            </a:r>
            <a:endParaRPr lang="en-US" strike="noStrike" noProof="1" smtClean="0"/>
          </a:p>
          <a:p>
            <a:pPr lvl="3" fontAlgn="auto"/>
            <a:r>
              <a:rPr lang="en-US" strike="noStrike" noProof="1" smtClean="0"/>
              <a:t>Fourth level</a:t>
            </a:r>
            <a:endParaRPr lang="en-US" strike="noStrike" noProof="1" smtClean="0"/>
          </a:p>
          <a:p>
            <a:pPr lvl="4" fontAlgn="auto"/>
            <a:r>
              <a:rPr lang="en-US" strike="noStrike" noProof="1" smtClean="0"/>
              <a:t>Fifth level</a:t>
            </a:r>
            <a:endParaRPr lang="en-US" strike="noStrike" noProof="1"/>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en-US" strike="noStrike" noProof="1" smtClean="0"/>
              <a:t>Click to edit Master text styles</a:t>
            </a:r>
            <a:endParaRPr lang="en-US" strike="noStrike" noProof="1" smtClean="0"/>
          </a:p>
        </p:txBody>
      </p:sp>
      <p:sp>
        <p:nvSpPr>
          <p:cNvPr id="5" name="Date Placeholder 4"/>
          <p:cNvSpPr>
            <a:spLocks noGrp="1"/>
          </p:cNvSpPr>
          <p:nvPr>
            <p:ph type="dt" sz="half" idx="10"/>
          </p:nvPr>
        </p:nvSpPr>
        <p:spPr/>
        <p:txBody>
          <a:bodyPr/>
          <a:p>
            <a:pPr fontAlgn="auto"/>
            <a:fld id="{63A1C593-65D0-4073-BCC9-577B9352EA97}" type="datetimeFigureOut">
              <a:rPr lang="en-US" strike="noStrike" noProof="1" smtClean="0">
                <a:latin typeface="+mn-lt"/>
                <a:ea typeface="+mn-ea"/>
                <a:cs typeface="+mn-cs"/>
              </a:rPr>
            </a:fld>
            <a:endParaRPr lang="en-US" strike="noStrike" noProof="1"/>
          </a:p>
        </p:txBody>
      </p:sp>
      <p:sp>
        <p:nvSpPr>
          <p:cNvPr id="6" name="Footer Placeholder 5"/>
          <p:cNvSpPr>
            <a:spLocks noGrp="1"/>
          </p:cNvSpPr>
          <p:nvPr>
            <p:ph type="ftr" sz="quarter" idx="11"/>
          </p:nvPr>
        </p:nvSpPr>
        <p:spPr/>
        <p:txBody>
          <a:bodyPr/>
          <a:p>
            <a:pPr fontAlgn="auto"/>
            <a:endParaRPr lang="en-US" strike="noStrike" noProof="1"/>
          </a:p>
        </p:txBody>
      </p:sp>
      <p:sp>
        <p:nvSpPr>
          <p:cNvPr id="7" name="Slide Number Placeholder 6"/>
          <p:cNvSpPr>
            <a:spLocks noGrp="1"/>
          </p:cNvSpPr>
          <p:nvPr>
            <p:ph type="sldNum" sz="quarter" idx="12"/>
          </p:nvPr>
        </p:nvSpPr>
        <p:spPr/>
        <p:txBody>
          <a:bodyPr/>
          <a:p>
            <a:pPr fontAlgn="auto"/>
            <a:fld id="{9B618960-8005-486C-9A75-10CB2AAC16F9}" type="slidenum">
              <a:rPr lang="en-US" strike="noStrike" noProof="1" smtClean="0">
                <a:latin typeface="+mn-lt"/>
                <a:ea typeface="+mn-ea"/>
                <a:cs typeface="+mn-cs"/>
              </a:rPr>
            </a:fld>
            <a:endParaRPr lang="en-US" strike="noStrike" noProof="1"/>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pPr fontAlgn="auto"/>
            <a:r>
              <a:rPr lang="en-US" strike="noStrike" noProof="1" smtClean="0"/>
              <a:t>Click to edit Master title style</a:t>
            </a:r>
            <a:endParaRPr lang="en-US" strike="noStrike" noProof="1"/>
          </a:p>
        </p:txBody>
      </p:sp>
      <p:sp>
        <p:nvSpPr>
          <p:cNvPr id="3" name="Picture Placeholder 2"/>
          <p:cNvSpPr>
            <a:spLocks noGrp="1"/>
          </p:cNvSpPr>
          <p:nvPr>
            <p:ph type="pic" idx="1"/>
          </p:nvPr>
        </p:nvSpPr>
        <p:spPr>
          <a:xfrm>
            <a:off x="3887391"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en-US" strike="noStrike" noProof="1"/>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en-US" strike="noStrike" noProof="1" smtClean="0"/>
              <a:t>Click to edit Master text styles</a:t>
            </a:r>
            <a:endParaRPr lang="en-US" strike="noStrike" noProof="1" smtClean="0"/>
          </a:p>
        </p:txBody>
      </p:sp>
      <p:sp>
        <p:nvSpPr>
          <p:cNvPr id="5" name="Date Placeholder 4"/>
          <p:cNvSpPr>
            <a:spLocks noGrp="1"/>
          </p:cNvSpPr>
          <p:nvPr>
            <p:ph type="dt" sz="half" idx="10"/>
          </p:nvPr>
        </p:nvSpPr>
        <p:spPr/>
        <p:txBody>
          <a:bodyPr/>
          <a:p>
            <a:pPr fontAlgn="auto"/>
            <a:fld id="{63A1C593-65D0-4073-BCC9-577B9352EA97}" type="datetimeFigureOut">
              <a:rPr lang="en-US" strike="noStrike" noProof="1" smtClean="0">
                <a:latin typeface="+mn-lt"/>
                <a:ea typeface="+mn-ea"/>
                <a:cs typeface="+mn-cs"/>
              </a:rPr>
            </a:fld>
            <a:endParaRPr lang="en-US" strike="noStrike" noProof="1"/>
          </a:p>
        </p:txBody>
      </p:sp>
      <p:sp>
        <p:nvSpPr>
          <p:cNvPr id="6" name="Footer Placeholder 5"/>
          <p:cNvSpPr>
            <a:spLocks noGrp="1"/>
          </p:cNvSpPr>
          <p:nvPr>
            <p:ph type="ftr" sz="quarter" idx="11"/>
          </p:nvPr>
        </p:nvSpPr>
        <p:spPr/>
        <p:txBody>
          <a:bodyPr/>
          <a:p>
            <a:pPr fontAlgn="auto"/>
            <a:endParaRPr lang="en-US" strike="noStrike" noProof="1"/>
          </a:p>
        </p:txBody>
      </p:sp>
      <p:sp>
        <p:nvSpPr>
          <p:cNvPr id="7" name="Slide Number Placeholder 6"/>
          <p:cNvSpPr>
            <a:spLocks noGrp="1"/>
          </p:cNvSpPr>
          <p:nvPr>
            <p:ph type="sldNum" sz="quarter" idx="12"/>
          </p:nvPr>
        </p:nvSpPr>
        <p:spPr/>
        <p:txBody>
          <a:bodyPr/>
          <a:p>
            <a:pPr fontAlgn="auto"/>
            <a:fld id="{9B618960-8005-486C-9A75-10CB2AAC16F9}" type="slidenum">
              <a:rPr lang="en-US" strike="noStrike" noProof="1" smtClean="0">
                <a:latin typeface="+mn-lt"/>
                <a:ea typeface="+mn-ea"/>
                <a:cs typeface="+mn-cs"/>
              </a:rPr>
            </a:fld>
            <a:endParaRPr lang="en-US" strike="noStrike" noProof="1"/>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026" name="Title Placeholder 1"/>
          <p:cNvSpPr>
            <a:spLocks noGrp="1"/>
          </p:cNvSpPr>
          <p:nvPr>
            <p:ph type="title"/>
          </p:nvPr>
        </p:nvSpPr>
        <p:spPr>
          <a:xfrm>
            <a:off x="628650" y="365125"/>
            <a:ext cx="7886700" cy="1325563"/>
          </a:xfrm>
          <a:prstGeom prst="rect">
            <a:avLst/>
          </a:prstGeom>
          <a:noFill/>
          <a:ln w="9525">
            <a:noFill/>
          </a:ln>
        </p:spPr>
        <p:txBody>
          <a:bodyPr vert="horz" lIns="91440" tIns="45720" rIns="91440" bIns="45720" anchor="ctr" anchorCtr="0"/>
          <a:p>
            <a:pPr lvl="0"/>
            <a:r>
              <a:rPr lang="en-US" altLang="zh-CN"/>
              <a:t>Click to edit Master title style</a:t>
            </a:r>
            <a:endParaRPr lang="en-US" altLang="zh-CN"/>
          </a:p>
        </p:txBody>
      </p:sp>
      <p:sp>
        <p:nvSpPr>
          <p:cNvPr id="1027" name="Text Placeholder 2"/>
          <p:cNvSpPr>
            <a:spLocks noGrp="1"/>
          </p:cNvSpPr>
          <p:nvPr>
            <p:ph type="body"/>
          </p:nvPr>
        </p:nvSpPr>
        <p:spPr>
          <a:xfrm>
            <a:off x="628650" y="1825625"/>
            <a:ext cx="7886700" cy="4351338"/>
          </a:xfrm>
          <a:prstGeom prst="rect">
            <a:avLst/>
          </a:prstGeom>
          <a:noFill/>
          <a:ln w="9525">
            <a:noFill/>
          </a:ln>
        </p:spPr>
        <p:txBody>
          <a:bodyPr vert="horz" lIns="91440" tIns="45720" rIns="91440" bIns="45720" anchor="t" anchorCtr="0"/>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altLang="zh-CN"/>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fld id="{63A1C593-65D0-4073-BCC9-577B9352EA97}" type="datetimeFigureOut">
              <a:rPr lang="en-US" strike="noStrike" noProof="1" smtClean="0">
                <a:latin typeface="+mn-lt"/>
                <a:ea typeface="+mn-ea"/>
                <a:cs typeface="+mn-cs"/>
              </a:rPr>
            </a:fld>
            <a:endParaRPr lang="en-US" strike="noStrike" noProof="1"/>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endParaRPr lang="en-US" strike="noStrike" noProof="1"/>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fld id="{9B618960-8005-486C-9A75-10CB2AAC16F9}" type="slidenum">
              <a:rPr lang="en-US" strike="noStrike" noProof="1" smtClean="0">
                <a:latin typeface="+mn-lt"/>
                <a:ea typeface="+mn-ea"/>
                <a:cs typeface="+mn-cs"/>
              </a:rPr>
            </a:fld>
            <a:endParaRPr 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slide" Target="slide8.xml"/><Relationship Id="rId1"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28.jpeg"/><Relationship Id="rId7" Type="http://schemas.openxmlformats.org/officeDocument/2006/relationships/image" Target="../media/image27.jpeg"/><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SSPL%2029.08.2021.kml" TargetMode="External"/><Relationship Id="rId1"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Subtitle 2"/>
          <p:cNvSpPr>
            <a:spLocks noGrp="1"/>
          </p:cNvSpPr>
          <p:nvPr>
            <p:ph type="subTitle" idx="1"/>
          </p:nvPr>
        </p:nvSpPr>
        <p:spPr>
          <a:xfrm>
            <a:off x="241300" y="477838"/>
            <a:ext cx="8661400" cy="1770062"/>
          </a:xfrm>
          <a:ln/>
        </p:spPr>
        <p:txBody>
          <a:bodyPr vert="horz" lIns="91440" tIns="45720" rIns="91440" bIns="45720" anchor="t" anchorCtr="0"/>
          <a:p>
            <a:pPr defTabSz="914400">
              <a:buClrTx/>
              <a:buSzTx/>
            </a:pPr>
            <a:r>
              <a:rPr lang="en-US" altLang="zh-CN" sz="2000" b="1" u="sng" kern="1200" dirty="0">
                <a:latin typeface="+mn-lt"/>
                <a:ea typeface="+mn-ea"/>
                <a:cs typeface="+mn-cs"/>
              </a:rPr>
              <a:t>Project Name</a:t>
            </a:r>
            <a:endParaRPr lang="en-US" altLang="zh-CN" sz="2000" b="1" u="sng" kern="1200" dirty="0">
              <a:latin typeface="+mn-lt"/>
              <a:ea typeface="+mn-ea"/>
              <a:cs typeface="+mn-cs"/>
            </a:endParaRPr>
          </a:p>
          <a:p>
            <a:pPr defTabSz="914400">
              <a:buClrTx/>
              <a:buSzTx/>
            </a:pPr>
            <a:r>
              <a:rPr lang="en-US" altLang="zh-CN" b="1" kern="1200" dirty="0">
                <a:latin typeface="+mn-lt"/>
                <a:ea typeface="+mn-ea"/>
                <a:cs typeface="+mn-cs"/>
              </a:rPr>
              <a:t>Proposed Expansion-cum-Modification of </a:t>
            </a:r>
            <a:endParaRPr lang="en-US" altLang="zh-CN" b="1" kern="1200" dirty="0">
              <a:latin typeface="+mn-lt"/>
              <a:ea typeface="+mn-ea"/>
              <a:cs typeface="+mn-cs"/>
            </a:endParaRPr>
          </a:p>
          <a:p>
            <a:pPr defTabSz="914400">
              <a:buClrTx/>
              <a:buSzTx/>
            </a:pPr>
            <a:r>
              <a:rPr lang="en-US" altLang="zh-CN" b="1" kern="1200" dirty="0">
                <a:latin typeface="+mn-lt"/>
                <a:ea typeface="+mn-ea"/>
                <a:cs typeface="+mn-cs"/>
              </a:rPr>
              <a:t>Existing Integrated Steel Plant </a:t>
            </a:r>
            <a:endParaRPr lang="en-US" altLang="zh-CN" b="1" kern="1200" dirty="0">
              <a:latin typeface="+mn-lt"/>
              <a:ea typeface="+mn-ea"/>
              <a:cs typeface="+mn-cs"/>
            </a:endParaRPr>
          </a:p>
          <a:p>
            <a:pPr defTabSz="914400">
              <a:buClrTx/>
              <a:buSzTx/>
            </a:pPr>
            <a:r>
              <a:rPr lang="en-US" altLang="zh-CN" sz="2000" b="1" kern="1200" dirty="0">
                <a:latin typeface="+mn-lt"/>
                <a:ea typeface="+mn-ea"/>
                <a:cs typeface="+mn-cs"/>
              </a:rPr>
              <a:t>at </a:t>
            </a:r>
            <a:endParaRPr lang="en-US" altLang="zh-CN" sz="2000" b="1" kern="1200" dirty="0">
              <a:latin typeface="+mn-lt"/>
              <a:ea typeface="+mn-ea"/>
              <a:cs typeface="+mn-cs"/>
            </a:endParaRPr>
          </a:p>
          <a:p>
            <a:pPr defTabSz="914400">
              <a:buClrTx/>
              <a:buSzTx/>
            </a:pPr>
            <a:r>
              <a:rPr lang="en-US" altLang="zh-CN" sz="2000" b="1" kern="1200" dirty="0">
                <a:latin typeface="+mn-lt"/>
                <a:ea typeface="+mn-ea"/>
                <a:cs typeface="+mn-cs"/>
              </a:rPr>
              <a:t>Village: </a:t>
            </a:r>
            <a:r>
              <a:rPr lang="en-US" altLang="zh-CN" sz="2000" b="1" kern="1200" dirty="0" err="1">
                <a:latin typeface="+mn-lt"/>
                <a:ea typeface="+mn-ea"/>
                <a:cs typeface="+mn-cs"/>
              </a:rPr>
              <a:t>Dhasna</a:t>
            </a:r>
            <a:r>
              <a:rPr lang="en-US" altLang="zh-CN" sz="2000" b="1" kern="1200" dirty="0">
                <a:latin typeface="+mn-lt"/>
                <a:ea typeface="+mn-ea"/>
                <a:cs typeface="+mn-cs"/>
              </a:rPr>
              <a:t>, P.O: </a:t>
            </a:r>
            <a:r>
              <a:rPr lang="en-US" altLang="zh-CN" sz="2000" b="1" kern="1200" dirty="0" err="1">
                <a:latin typeface="+mn-lt"/>
                <a:ea typeface="+mn-ea"/>
                <a:cs typeface="+mn-cs"/>
              </a:rPr>
              <a:t>Bahadurpur</a:t>
            </a:r>
            <a:r>
              <a:rPr lang="en-US" altLang="zh-CN" sz="2000" b="1" kern="1200" dirty="0">
                <a:latin typeface="+mn-lt"/>
                <a:ea typeface="+mn-ea"/>
                <a:cs typeface="+mn-cs"/>
              </a:rPr>
              <a:t>, P.S. - </a:t>
            </a:r>
            <a:r>
              <a:rPr lang="en-US" altLang="zh-CN" sz="2000" b="1" kern="1200" dirty="0" err="1">
                <a:latin typeface="+mn-lt"/>
                <a:ea typeface="+mn-ea"/>
                <a:cs typeface="+mn-cs"/>
              </a:rPr>
              <a:t>Jamuria</a:t>
            </a:r>
            <a:r>
              <a:rPr lang="en-US" altLang="zh-CN" sz="2000" b="1" kern="1200" dirty="0">
                <a:latin typeface="+mn-lt"/>
                <a:ea typeface="+mn-ea"/>
                <a:cs typeface="+mn-cs"/>
              </a:rPr>
              <a:t>, </a:t>
            </a:r>
            <a:endParaRPr lang="en-US" altLang="zh-CN" sz="2000" b="1" kern="1200" dirty="0">
              <a:latin typeface="+mn-lt"/>
              <a:ea typeface="+mn-ea"/>
              <a:cs typeface="+mn-cs"/>
            </a:endParaRPr>
          </a:p>
          <a:p>
            <a:pPr defTabSz="914400">
              <a:buClrTx/>
              <a:buSzTx/>
            </a:pPr>
            <a:r>
              <a:rPr lang="en-US" altLang="zh-CN" sz="2000" b="1" kern="1200" dirty="0">
                <a:latin typeface="+mn-lt"/>
                <a:ea typeface="+mn-ea"/>
                <a:cs typeface="+mn-cs"/>
              </a:rPr>
              <a:t>District – </a:t>
            </a:r>
            <a:r>
              <a:rPr lang="en-US" altLang="zh-CN" sz="2000" b="1" kern="1200" dirty="0" err="1">
                <a:latin typeface="+mn-lt"/>
                <a:ea typeface="+mn-ea"/>
                <a:cs typeface="+mn-cs"/>
              </a:rPr>
              <a:t>Paschim</a:t>
            </a:r>
            <a:r>
              <a:rPr lang="en-US" altLang="zh-CN" sz="2000" b="1" kern="1200" dirty="0">
                <a:latin typeface="+mn-lt"/>
                <a:ea typeface="+mn-ea"/>
                <a:cs typeface="+mn-cs"/>
              </a:rPr>
              <a:t> </a:t>
            </a:r>
            <a:r>
              <a:rPr lang="en-US" altLang="zh-CN" sz="2000" b="1" kern="1200" dirty="0" err="1">
                <a:latin typeface="+mn-lt"/>
                <a:ea typeface="+mn-ea"/>
                <a:cs typeface="+mn-cs"/>
              </a:rPr>
              <a:t>Burdwan</a:t>
            </a:r>
            <a:r>
              <a:rPr lang="en-US" altLang="zh-CN" sz="2000" b="1" kern="1200" dirty="0">
                <a:latin typeface="+mn-lt"/>
                <a:ea typeface="+mn-ea"/>
                <a:cs typeface="+mn-cs"/>
              </a:rPr>
              <a:t>, West Bengal. </a:t>
            </a:r>
            <a:endParaRPr lang="en-US" altLang="zh-CN" sz="2000" b="1" kern="1200" dirty="0">
              <a:latin typeface="+mn-lt"/>
              <a:ea typeface="+mn-ea"/>
              <a:cs typeface="+mn-cs"/>
            </a:endParaRPr>
          </a:p>
        </p:txBody>
      </p:sp>
      <p:sp>
        <p:nvSpPr>
          <p:cNvPr id="8" name="Text Box 7"/>
          <p:cNvSpPr txBox="1"/>
          <p:nvPr/>
        </p:nvSpPr>
        <p:spPr>
          <a:xfrm>
            <a:off x="325438" y="5030788"/>
            <a:ext cx="3327400" cy="1198563"/>
          </a:xfrm>
          <a:prstGeom prst="rect">
            <a:avLst/>
          </a:prstGeom>
          <a:noFill/>
        </p:spPr>
        <p:txBody>
          <a:bodyPr wrap="square" rtlCol="0" anchor="t">
            <a:spAutoFit/>
          </a:bodyPr>
          <a:lstStyle/>
          <a:p>
            <a:pPr fontAlgn="auto"/>
            <a:r>
              <a:rPr lang="en-US" b="1" u="sng" spc="-5" noProof="1" dirty="0">
                <a:solidFill>
                  <a:srgbClr val="0070C0"/>
                </a:solidFill>
                <a:effectLst>
                  <a:outerShdw blurRad="38100" dist="19050" dir="2700000" algn="tl" rotWithShape="0">
                    <a:schemeClr val="dk1">
                      <a:alpha val="40000"/>
                    </a:schemeClr>
                  </a:outerShdw>
                </a:effectLst>
                <a:latin typeface="Yu Gothic UI Semibold" panose="020B0700000000000000" charset="-128"/>
                <a:ea typeface="Yu Gothic UI Semibold" panose="020B0700000000000000" charset="-128"/>
                <a:cs typeface="+mn-cs"/>
                <a:sym typeface="+mn-ea"/>
              </a:rPr>
              <a:t>Project Proponent</a:t>
            </a:r>
            <a:endParaRPr lang="en-US" b="1" u="sng" spc="-5" noProof="1" dirty="0">
              <a:solidFill>
                <a:srgbClr val="0070C0"/>
              </a:solidFill>
              <a:effectLst>
                <a:outerShdw blurRad="38100" dist="19050" dir="2700000" algn="tl" rotWithShape="0">
                  <a:schemeClr val="dk1">
                    <a:alpha val="40000"/>
                  </a:schemeClr>
                </a:outerShdw>
              </a:effectLst>
              <a:latin typeface="Yu Gothic UI Semibold" panose="020B0700000000000000" charset="-128"/>
              <a:ea typeface="Yu Gothic UI Semibold" panose="020B0700000000000000" charset="-128"/>
              <a:sym typeface="+mn-ea"/>
            </a:endParaRPr>
          </a:p>
          <a:p>
            <a:pPr fontAlgn="auto"/>
            <a:r>
              <a:rPr lang="en-US" b="1" spc="-5" noProof="1" dirty="0">
                <a:solidFill>
                  <a:srgbClr val="008039"/>
                </a:solidFill>
                <a:effectLst>
                  <a:outerShdw blurRad="38100" dist="19050" dir="2700000" algn="tl" rotWithShape="0">
                    <a:schemeClr val="dk1">
                      <a:alpha val="40000"/>
                    </a:schemeClr>
                  </a:outerShdw>
                </a:effectLst>
                <a:latin typeface="Yu Gothic UI Semibold" panose="020B0700000000000000" charset="-128"/>
                <a:ea typeface="Yu Gothic UI Semibold" panose="020B0700000000000000" charset="-128"/>
                <a:cs typeface="+mn-cs"/>
                <a:sym typeface="+mn-ea"/>
              </a:rPr>
              <a:t>M/s Shyam Sel &amp; Power Ltd.</a:t>
            </a:r>
            <a:r>
              <a:rPr lang="en-US" b="1" noProof="1" dirty="0">
                <a:latin typeface="+mn-lt"/>
                <a:ea typeface="+mn-ea"/>
                <a:cs typeface="+mn-cs"/>
              </a:rPr>
              <a:t> </a:t>
            </a:r>
            <a:endParaRPr lang="en-US" b="1" noProof="1" dirty="0"/>
          </a:p>
          <a:p>
            <a:pPr fontAlgn="auto"/>
            <a:r>
              <a:rPr lang="en-US" b="1" noProof="1" dirty="0">
                <a:latin typeface="+mn-lt"/>
                <a:ea typeface="+mn-ea"/>
                <a:cs typeface="+mn-cs"/>
              </a:rPr>
              <a:t>S.S. Chamber, 5, C.R Avenue, </a:t>
            </a:r>
            <a:r>
              <a:rPr lang="en-US" b="1" noProof="1" dirty="0" smtClean="0">
                <a:latin typeface="+mn-lt"/>
                <a:ea typeface="+mn-ea"/>
                <a:cs typeface="+mn-cs"/>
              </a:rPr>
              <a:t>Kolkata, </a:t>
            </a:r>
            <a:r>
              <a:rPr lang="en-US" b="1" noProof="1" dirty="0">
                <a:latin typeface="+mn-lt"/>
                <a:ea typeface="+mn-ea"/>
                <a:cs typeface="+mn-cs"/>
              </a:rPr>
              <a:t>West Bengal</a:t>
            </a:r>
            <a:endParaRPr lang="en-US" b="1" noProof="1" dirty="0"/>
          </a:p>
        </p:txBody>
      </p:sp>
      <p:sp>
        <p:nvSpPr>
          <p:cNvPr id="9" name="Text Box 8"/>
          <p:cNvSpPr txBox="1"/>
          <p:nvPr/>
        </p:nvSpPr>
        <p:spPr>
          <a:xfrm>
            <a:off x="5232400" y="5030788"/>
            <a:ext cx="3670300" cy="1198563"/>
          </a:xfrm>
          <a:prstGeom prst="rect">
            <a:avLst/>
          </a:prstGeom>
          <a:noFill/>
        </p:spPr>
        <p:txBody>
          <a:bodyPr wrap="square" rtlCol="0" anchor="t">
            <a:spAutoFit/>
          </a:bodyPr>
          <a:lstStyle/>
          <a:p>
            <a:pPr fontAlgn="auto">
              <a:buClrTx/>
              <a:buSzTx/>
              <a:buFontTx/>
            </a:pPr>
            <a:r>
              <a:rPr lang="en-US" b="1" u="sng" spc="-5" noProof="1" dirty="0">
                <a:solidFill>
                  <a:srgbClr val="0070C0"/>
                </a:solidFill>
                <a:effectLst>
                  <a:outerShdw blurRad="38100" dist="19050" dir="2700000" algn="tl" rotWithShape="0">
                    <a:schemeClr val="dk1">
                      <a:alpha val="40000"/>
                    </a:schemeClr>
                  </a:outerShdw>
                </a:effectLst>
                <a:latin typeface="Yu Gothic UI Semibold" panose="020B0700000000000000" charset="-128"/>
                <a:ea typeface="Yu Gothic UI Semibold" panose="020B0700000000000000" charset="-128"/>
                <a:cs typeface="+mn-cs"/>
                <a:sym typeface="+mn-ea"/>
              </a:rPr>
              <a:t>Consultant</a:t>
            </a:r>
            <a:endParaRPr lang="en-US" b="1" u="sng" spc="-5" noProof="1" dirty="0">
              <a:solidFill>
                <a:srgbClr val="0070C0"/>
              </a:solidFill>
              <a:effectLst>
                <a:outerShdw blurRad="38100" dist="19050" dir="2700000" algn="tl" rotWithShape="0">
                  <a:schemeClr val="dk1">
                    <a:alpha val="40000"/>
                  </a:schemeClr>
                </a:outerShdw>
              </a:effectLst>
              <a:latin typeface="Yu Gothic UI Semibold" panose="020B0700000000000000" charset="-128"/>
              <a:ea typeface="Yu Gothic UI Semibold" panose="020B0700000000000000" charset="-128"/>
              <a:sym typeface="+mn-ea"/>
            </a:endParaRPr>
          </a:p>
          <a:p>
            <a:pPr fontAlgn="auto">
              <a:buClrTx/>
              <a:buSzTx/>
              <a:buFontTx/>
            </a:pPr>
            <a:r>
              <a:rPr lang="en-US" b="1" spc="-5" noProof="1" dirty="0">
                <a:solidFill>
                  <a:srgbClr val="008039"/>
                </a:solidFill>
                <a:effectLst>
                  <a:outerShdw blurRad="38100" dist="19050" dir="2700000" algn="tl" rotWithShape="0">
                    <a:schemeClr val="dk1">
                      <a:alpha val="40000"/>
                    </a:schemeClr>
                  </a:outerShdw>
                </a:effectLst>
                <a:latin typeface="Yu Gothic UI Semibold" panose="020B0700000000000000" charset="-128"/>
                <a:ea typeface="Yu Gothic UI Semibold" panose="020B0700000000000000" charset="-128"/>
                <a:cs typeface="+mn-cs"/>
                <a:sym typeface="+mn-ea"/>
              </a:rPr>
              <a:t>M/s Envirotech East Pvt. Limited</a:t>
            </a:r>
            <a:endParaRPr lang="en-US" b="1" spc="-5" noProof="1" dirty="0">
              <a:solidFill>
                <a:srgbClr val="008039"/>
              </a:solidFill>
              <a:effectLst>
                <a:outerShdw blurRad="38100" dist="19050" dir="2700000" algn="tl" rotWithShape="0">
                  <a:schemeClr val="dk1">
                    <a:alpha val="40000"/>
                  </a:schemeClr>
                </a:outerShdw>
              </a:effectLst>
              <a:latin typeface="Yu Gothic UI Semibold" panose="020B0700000000000000" charset="-128"/>
              <a:ea typeface="Yu Gothic UI Semibold" panose="020B0700000000000000" charset="-128"/>
            </a:endParaRPr>
          </a:p>
          <a:p>
            <a:pPr fontAlgn="auto"/>
            <a:r>
              <a:rPr lang="en-US" altLang="zh-CN" b="1" noProof="1" dirty="0">
                <a:latin typeface="+mn-lt"/>
                <a:ea typeface="+mn-ea"/>
                <a:cs typeface="+mn-lt"/>
                <a:sym typeface="+mn-ea"/>
              </a:rPr>
              <a:t>NABET/EIA/1821/RA 0118</a:t>
            </a:r>
            <a:endParaRPr lang="en-US" noProof="1" dirty="0">
              <a:cs typeface="+mn-lt"/>
            </a:endParaRPr>
          </a:p>
          <a:p>
            <a:pPr fontAlgn="auto"/>
            <a:r>
              <a:rPr lang="en-US" b="1" noProof="1" dirty="0" smtClean="0">
                <a:latin typeface="+mn-lt"/>
                <a:ea typeface="+mn-ea"/>
                <a:cs typeface="+mn-cs"/>
              </a:rPr>
              <a:t>VALIDITY – 8</a:t>
            </a:r>
            <a:r>
              <a:rPr lang="en-US" b="1" baseline="30000" noProof="1" dirty="0" smtClean="0">
                <a:latin typeface="+mn-lt"/>
                <a:ea typeface="+mn-ea"/>
                <a:cs typeface="+mn-cs"/>
              </a:rPr>
              <a:t>th</a:t>
            </a:r>
            <a:r>
              <a:rPr lang="en-US" b="1" noProof="1" dirty="0" smtClean="0">
                <a:latin typeface="+mn-lt"/>
                <a:ea typeface="+mn-ea"/>
                <a:cs typeface="+mn-cs"/>
              </a:rPr>
              <a:t> October, 2021</a:t>
            </a:r>
            <a:endParaRPr lang="en-US" b="1" noProof="1" dirty="0"/>
          </a:p>
        </p:txBody>
      </p:sp>
      <p:sp>
        <p:nvSpPr>
          <p:cNvPr id="2" name="Text Box 1"/>
          <p:cNvSpPr txBox="1"/>
          <p:nvPr/>
        </p:nvSpPr>
        <p:spPr>
          <a:xfrm>
            <a:off x="241300" y="3413125"/>
            <a:ext cx="4083050" cy="1198563"/>
          </a:xfrm>
          <a:prstGeom prst="rect">
            <a:avLst/>
          </a:prstGeom>
          <a:noFill/>
        </p:spPr>
        <p:txBody>
          <a:bodyPr wrap="square" rtlCol="0" anchor="t">
            <a:spAutoFit/>
          </a:bodyPr>
          <a:lstStyle/>
          <a:p>
            <a:pPr fontAlgn="auto"/>
            <a:r>
              <a:rPr lang="en-US" b="1" noProof="1" dirty="0">
                <a:latin typeface="+mn-lt"/>
                <a:ea typeface="+mn-ea"/>
                <a:cs typeface="+mn-cs"/>
              </a:rPr>
              <a:t>EAC MEETING DETAILS &amp; </a:t>
            </a:r>
            <a:r>
              <a:rPr lang="en-US" b="1" noProof="1" dirty="0" smtClean="0">
                <a:latin typeface="+mn-lt"/>
                <a:ea typeface="+mn-ea"/>
                <a:cs typeface="+mn-cs"/>
              </a:rPr>
              <a:t>AGENDA </a:t>
            </a:r>
            <a:r>
              <a:rPr lang="en-US" b="1" noProof="1" dirty="0">
                <a:latin typeface="+mn-lt"/>
                <a:ea typeface="+mn-ea"/>
                <a:cs typeface="+mn-cs"/>
              </a:rPr>
              <a:t>NO</a:t>
            </a:r>
            <a:r>
              <a:rPr lang="en-US" b="1" noProof="1" dirty="0" smtClean="0">
                <a:latin typeface="+mn-lt"/>
                <a:ea typeface="+mn-ea"/>
                <a:cs typeface="+mn-cs"/>
              </a:rPr>
              <a:t>.</a:t>
            </a:r>
            <a:endParaRPr lang="en-US" b="1" noProof="1" dirty="0" smtClean="0"/>
          </a:p>
          <a:p>
            <a:pPr marL="285750" indent="-285750" fontAlgn="auto">
              <a:buFont typeface="Arial" panose="020B0604020202020204" pitchFamily="34" charset="0"/>
              <a:buChar char="•"/>
            </a:pPr>
            <a:r>
              <a:rPr lang="en-US" b="1" noProof="1" dirty="0" smtClean="0">
                <a:latin typeface="+mn-lt"/>
                <a:ea typeface="+mn-ea"/>
                <a:cs typeface="+mn-cs"/>
              </a:rPr>
              <a:t>Meeting No. of EAC (Industry–1):  -</a:t>
            </a:r>
            <a:endParaRPr lang="en-US" b="1" noProof="1" dirty="0" smtClean="0"/>
          </a:p>
          <a:p>
            <a:pPr marL="285750" indent="-285750" fontAlgn="auto">
              <a:buFont typeface="Arial" panose="020B0604020202020204" pitchFamily="34" charset="0"/>
              <a:buChar char="•"/>
            </a:pPr>
            <a:r>
              <a:rPr lang="en-US" b="1" noProof="1" dirty="0" smtClean="0">
                <a:latin typeface="+mn-lt"/>
                <a:ea typeface="+mn-ea"/>
                <a:cs typeface="+mn-cs"/>
              </a:rPr>
              <a:t>Date: -</a:t>
            </a:r>
            <a:endParaRPr lang="en-US" b="1" noProof="1" dirty="0" smtClean="0"/>
          </a:p>
          <a:p>
            <a:pPr marL="285750" indent="-285750" fontAlgn="auto">
              <a:buFont typeface="Arial" panose="020B0604020202020204" pitchFamily="34" charset="0"/>
              <a:buChar char="•"/>
            </a:pPr>
            <a:r>
              <a:rPr lang="en-US" b="1" noProof="1" dirty="0" smtClean="0">
                <a:latin typeface="+mn-lt"/>
                <a:ea typeface="+mn-ea"/>
                <a:cs typeface="+mn-cs"/>
              </a:rPr>
              <a:t>Agenda No.:  -</a:t>
            </a:r>
            <a:endParaRPr lang="en-US" b="1" noProof="1" dirty="0" smtClean="0"/>
          </a:p>
        </p:txBody>
      </p:sp>
      <p:sp>
        <p:nvSpPr>
          <p:cNvPr id="3077" name="Text Box 3"/>
          <p:cNvSpPr txBox="1"/>
          <p:nvPr/>
        </p:nvSpPr>
        <p:spPr>
          <a:xfrm>
            <a:off x="4676775" y="3524250"/>
            <a:ext cx="4327525" cy="644525"/>
          </a:xfrm>
          <a:prstGeom prst="rect">
            <a:avLst/>
          </a:prstGeom>
          <a:noFill/>
          <a:ln w="9525">
            <a:noFill/>
          </a:ln>
        </p:spPr>
        <p:txBody>
          <a:bodyPr wrap="square" anchor="t" anchorCtr="0">
            <a:spAutoFit/>
          </a:bodyPr>
          <a:p>
            <a:r>
              <a:rPr lang="en-US" altLang="zh-CN" b="1" dirty="0">
                <a:latin typeface="Calibri" panose="020F0502020204030204" charset="0"/>
              </a:rPr>
              <a:t>PROPOSAL NO. IA/WB/IND/6700/2008</a:t>
            </a:r>
            <a:endParaRPr lang="en-US" altLang="zh-CN" b="1" dirty="0">
              <a:latin typeface="Calibri" panose="020F0502020204030204" charset="0"/>
            </a:endParaRPr>
          </a:p>
          <a:p>
            <a:r>
              <a:rPr lang="en-US" altLang="zh-CN" b="1" dirty="0">
                <a:latin typeface="Calibri" panose="020F0502020204030204" charset="0"/>
              </a:rPr>
              <a:t>FILE NO. J-11011/887/2007-IA.II(I)</a:t>
            </a:r>
            <a:endParaRPr lang="en-US" altLang="zh-CN" b="1" dirty="0">
              <a:latin typeface="Calibri" panose="020F05020202040302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Title 1"/>
          <p:cNvSpPr>
            <a:spLocks noGrp="1"/>
          </p:cNvSpPr>
          <p:nvPr>
            <p:ph type="title"/>
          </p:nvPr>
        </p:nvSpPr>
        <p:spPr>
          <a:xfrm>
            <a:off x="2632075" y="98425"/>
            <a:ext cx="4006850" cy="309563"/>
          </a:xfrm>
          <a:ln/>
        </p:spPr>
        <p:txBody>
          <a:bodyPr vert="horz" lIns="91440" tIns="45720" rIns="91440" bIns="45720" anchor="ctr" anchorCtr="0"/>
          <a:p>
            <a:pPr algn="ctr"/>
            <a:r>
              <a:rPr lang="en-US" altLang="zh-CN" sz="2000" b="1" dirty="0"/>
              <a:t>PREVIOUS EC DETAILS</a:t>
            </a:r>
            <a:endParaRPr lang="en-US" altLang="zh-CN" sz="2000" b="1" dirty="0"/>
          </a:p>
        </p:txBody>
      </p:sp>
      <p:sp>
        <p:nvSpPr>
          <p:cNvPr id="12290" name="Text Box 3"/>
          <p:cNvSpPr txBox="1"/>
          <p:nvPr/>
        </p:nvSpPr>
        <p:spPr>
          <a:xfrm>
            <a:off x="266700" y="406400"/>
            <a:ext cx="7794625" cy="307975"/>
          </a:xfrm>
          <a:prstGeom prst="rect">
            <a:avLst/>
          </a:prstGeom>
          <a:noFill/>
          <a:ln w="9525">
            <a:noFill/>
          </a:ln>
        </p:spPr>
        <p:txBody>
          <a:bodyPr wrap="square" anchor="t" anchorCtr="0">
            <a:spAutoFit/>
          </a:bodyPr>
          <a:p>
            <a:r>
              <a:rPr lang="en-US" altLang="zh-CN" sz="1400" dirty="0">
                <a:latin typeface="Calibri" panose="020F0502020204030204" charset="0"/>
              </a:rPr>
              <a:t>EC granted vide File No. J-11011/887/2007-IA.II(I) dated 26</a:t>
            </a:r>
            <a:r>
              <a:rPr lang="en-US" altLang="zh-CN" sz="1400" baseline="30000" dirty="0">
                <a:latin typeface="Calibri" panose="020F0502020204030204" charset="0"/>
              </a:rPr>
              <a:t>th</a:t>
            </a:r>
            <a:r>
              <a:rPr lang="en-US" altLang="zh-CN" sz="1400" dirty="0">
                <a:latin typeface="Calibri" panose="020F0502020204030204" charset="0"/>
              </a:rPr>
              <a:t> December, 2019</a:t>
            </a:r>
            <a:endParaRPr lang="en-US" altLang="zh-CN" sz="1400" dirty="0">
              <a:latin typeface="Calibri" panose="020F0502020204030204" charset="0"/>
            </a:endParaRPr>
          </a:p>
        </p:txBody>
      </p:sp>
      <p:graphicFrame>
        <p:nvGraphicFramePr>
          <p:cNvPr id="12291" name="Content Placeholder 12290"/>
          <p:cNvGraphicFramePr/>
          <p:nvPr>
            <p:ph idx="1"/>
          </p:nvPr>
        </p:nvGraphicFramePr>
        <p:xfrm>
          <a:off x="284163" y="779463"/>
          <a:ext cx="8547100" cy="5784850"/>
        </p:xfrm>
        <a:graphic>
          <a:graphicData uri="http://schemas.openxmlformats.org/drawingml/2006/table">
            <a:tbl>
              <a:tblPr/>
              <a:tblGrid>
                <a:gridCol w="366713"/>
                <a:gridCol w="1033462"/>
                <a:gridCol w="938213"/>
                <a:gridCol w="841375"/>
                <a:gridCol w="827087"/>
                <a:gridCol w="736600"/>
                <a:gridCol w="1200150"/>
                <a:gridCol w="2603500"/>
              </a:tblGrid>
              <a:tr h="250825">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chemeClr val="bg1"/>
                          </a:solidFill>
                          <a:latin typeface="Arial" panose="020B0604020202020204" pitchFamily="34" charset="0"/>
                        </a:rPr>
                        <a:t>Sl. No.</a:t>
                      </a:r>
                      <a:endParaRPr lang="en-US" altLang="zh-CN" sz="1100" b="1">
                        <a:solidFill>
                          <a:schemeClr val="bg1"/>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17375D"/>
                    </a:solidFill>
                  </a:tcPr>
                </a:tc>
                <a:tc gridSpan="3">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chemeClr val="bg1"/>
                          </a:solidFill>
                          <a:latin typeface="Arial" panose="020B0604020202020204" pitchFamily="34" charset="0"/>
                          <a:ea typeface="SimSun" panose="02010600030101010101" pitchFamily="2" charset="-122"/>
                        </a:rPr>
                        <a:t>Capacity as per EC</a:t>
                      </a:r>
                      <a:endParaRPr lang="en-US" altLang="zh-CN" sz="1100" b="1" dirty="0">
                        <a:solidFill>
                          <a:schemeClr val="bg1"/>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17375D"/>
                    </a:solidFill>
                  </a:tcPr>
                </a:tc>
                <a:tc hMerge="1">
                  <a:tcP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tcPr>
                </a:tc>
                <a:tc hMerge="1">
                  <a:tcPr>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tcPr>
                </a:tc>
                <a:tc grid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chemeClr val="bg1"/>
                          </a:solidFill>
                          <a:latin typeface="Arial" panose="020B0604020202020204" pitchFamily="34" charset="0"/>
                        </a:rPr>
                        <a:t>Consent Status</a:t>
                      </a:r>
                      <a:endParaRPr lang="en-US" altLang="zh-CN" sz="1100" b="1">
                        <a:solidFill>
                          <a:schemeClr val="bg1"/>
                        </a:solidFill>
                        <a:latin typeface="Arial" panose="020B0604020202020204" pitchFamily="34"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17375D"/>
                    </a:solidFill>
                  </a:tcPr>
                </a:tc>
                <a:tc hMerge="1">
                  <a:tcPr>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chemeClr val="bg1"/>
                          </a:solidFill>
                          <a:latin typeface="Arial" panose="020B0604020202020204" pitchFamily="34" charset="0"/>
                        </a:rPr>
                        <a:t>Implementation Status</a:t>
                      </a:r>
                      <a:endParaRPr lang="en-US" altLang="zh-CN" sz="1100" b="1">
                        <a:solidFill>
                          <a:schemeClr val="bg1"/>
                        </a:solidFill>
                        <a:latin typeface="Arial" panose="020B0604020202020204" pitchFamily="34"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17375D"/>
                    </a:solidFill>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chemeClr val="bg1"/>
                          </a:solidFill>
                          <a:latin typeface="Arial" panose="020B0604020202020204" pitchFamily="34" charset="0"/>
                        </a:rPr>
                        <a:t>Remarks</a:t>
                      </a:r>
                      <a:endParaRPr lang="en-US" altLang="zh-CN" sz="1100" b="1">
                        <a:solidFill>
                          <a:schemeClr val="bg1"/>
                        </a:solidFill>
                        <a:latin typeface="Arial" panose="020B0604020202020204" pitchFamily="34"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17375D"/>
                    </a:solidFill>
                  </a:tcPr>
                </a:tc>
              </a:tr>
              <a:tr h="387350">
                <a:tc vMerge="1">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B w="12700" cap="flat" cmpd="sng">
                      <a:solidFill>
                        <a:srgbClr val="FFFFFF"/>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dirty="0">
                          <a:solidFill>
                            <a:schemeClr val="bg1"/>
                          </a:solidFill>
                          <a:latin typeface="Arial" panose="020B0604020202020204" pitchFamily="34" charset="0"/>
                        </a:rPr>
                        <a:t>Facilities envisaged</a:t>
                      </a:r>
                      <a:endParaRPr lang="en-US" altLang="zh-CN" sz="1100" b="1" dirty="0">
                        <a:solidFill>
                          <a:schemeClr val="bg1"/>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17375D"/>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chemeClr val="bg1"/>
                          </a:solidFill>
                          <a:latin typeface="Arial" panose="020B0604020202020204" pitchFamily="34" charset="0"/>
                        </a:rPr>
                        <a:t>Capacity</a:t>
                      </a:r>
                      <a:endParaRPr lang="en-US" altLang="zh-CN" sz="1100" b="1">
                        <a:solidFill>
                          <a:schemeClr val="bg1"/>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17375D"/>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chemeClr val="bg1"/>
                          </a:solidFill>
                          <a:latin typeface="Arial" panose="020B0604020202020204" pitchFamily="34" charset="0"/>
                        </a:rPr>
                        <a:t>Ultimate Capacity</a:t>
                      </a:r>
                      <a:endParaRPr lang="en-US" altLang="zh-CN" sz="1100" b="1">
                        <a:solidFill>
                          <a:schemeClr val="bg1"/>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17375D"/>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chemeClr val="bg1"/>
                          </a:solidFill>
                          <a:latin typeface="Arial" panose="020B0604020202020204" pitchFamily="34" charset="0"/>
                        </a:rPr>
                        <a:t>CTE</a:t>
                      </a:r>
                      <a:endParaRPr lang="en-US" altLang="zh-CN" sz="1100" b="1">
                        <a:solidFill>
                          <a:schemeClr val="bg1"/>
                        </a:solidFill>
                        <a:latin typeface="Arial" panose="020B0604020202020204" pitchFamily="34"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002060"/>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chemeClr val="bg1"/>
                          </a:solidFill>
                          <a:latin typeface="Arial" panose="020B0604020202020204" pitchFamily="34" charset="0"/>
                        </a:rPr>
                        <a:t>CTO</a:t>
                      </a:r>
                      <a:endParaRPr lang="en-US" altLang="zh-CN" sz="1100" b="1">
                        <a:solidFill>
                          <a:schemeClr val="bg1"/>
                        </a:solidFill>
                        <a:latin typeface="Arial" panose="020B0604020202020204" pitchFamily="34"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002060"/>
                    </a:solidFill>
                  </a:tcPr>
                </a:tc>
                <a:tc vMerge="1">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B w="12700" cap="flat" cmpd="sng">
                      <a:solidFill>
                        <a:srgbClr val="FFFFFF"/>
                      </a:solidFill>
                      <a:prstDash val="solid"/>
                      <a:headEnd type="none" w="med" len="med"/>
                      <a:tailEnd type="none" w="med" len="med"/>
                    </a:lnB>
                  </a:tcPr>
                </a:tc>
                <a:tc vMerge="1">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B w="12700" cap="flat" cmpd="sng">
                      <a:solidFill>
                        <a:srgbClr val="FFFFFF"/>
                      </a:solidFill>
                      <a:prstDash val="solid"/>
                      <a:headEnd type="none" w="med" len="med"/>
                      <a:tailEnd type="none" w="med" len="med"/>
                    </a:lnB>
                  </a:tcPr>
                </a:tc>
              </a:tr>
              <a:tr h="503238">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1</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Sinter Plant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dirty="0">
                          <a:solidFill>
                            <a:srgbClr val="000000"/>
                          </a:solidFill>
                          <a:latin typeface="Arial" panose="020B0604020202020204" pitchFamily="34" charset="0"/>
                        </a:rPr>
                        <a:t>0.85 MTPA</a:t>
                      </a:r>
                      <a:endParaRPr lang="en-US" altLang="zh-CN" sz="11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dirty="0">
                          <a:solidFill>
                            <a:srgbClr val="000000"/>
                          </a:solidFill>
                          <a:latin typeface="Arial" panose="020B0604020202020204" pitchFamily="34" charset="0"/>
                        </a:rPr>
                        <a:t>0.85 MTPA</a:t>
                      </a:r>
                      <a:endParaRPr lang="en-US" altLang="zh-CN" sz="11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dirty="0">
                          <a:solidFill>
                            <a:srgbClr val="000000"/>
                          </a:solidFill>
                          <a:latin typeface="Arial" panose="020B0604020202020204" pitchFamily="34" charset="0"/>
                        </a:rPr>
                        <a:t>0.85 MTPA</a:t>
                      </a:r>
                      <a:endParaRPr lang="en-US" altLang="zh-CN" sz="11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dirty="0">
                          <a:solidFill>
                            <a:srgbClr val="000000"/>
                          </a:solidFill>
                          <a:latin typeface="Arial" panose="020B0604020202020204" pitchFamily="34" charset="0"/>
                        </a:rPr>
                        <a:t>To be implemented</a:t>
                      </a:r>
                      <a:endParaRPr lang="en-US" altLang="zh-CN" sz="11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dirty="0">
                          <a:solidFill>
                            <a:srgbClr val="000000"/>
                          </a:solidFill>
                          <a:latin typeface="Arial" panose="020B0604020202020204" pitchFamily="34" charset="0"/>
                        </a:rPr>
                        <a:t>Capacity Enhancement from 0.85 MTPA to 1.11 MTPA proposed in current proposal</a:t>
                      </a:r>
                      <a:endParaRPr lang="en-US" altLang="zh-CN" sz="11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03237">
                <a:tc rowSpan="3">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2</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Pellet Plant 1</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0.6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3">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1.8 MTPA</a:t>
                      </a:r>
                      <a:endParaRPr lang="en-US" altLang="zh-CN" sz="1100">
                        <a:solidFill>
                          <a:srgbClr val="000000"/>
                        </a:solidFill>
                        <a:latin typeface="Arial" panose="020B0604020202020204" pitchFamily="34" charset="0"/>
                      </a:endParaRPr>
                    </a:p>
                    <a:p>
                      <a:pPr lvl="0" algn="ctr">
                        <a:buSzTx/>
                        <a:buNone/>
                      </a:pPr>
                      <a:r>
                        <a:rPr lang="en-US" altLang="zh-CN" sz="1100">
                          <a:solidFill>
                            <a:srgbClr val="000000"/>
                          </a:solidFill>
                          <a:latin typeface="Arial" panose="020B0604020202020204" pitchFamily="34" charset="0"/>
                        </a:rPr>
                        <a:t>(1800000 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0.6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0.6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dirty="0">
                          <a:solidFill>
                            <a:srgbClr val="000000"/>
                          </a:solidFill>
                          <a:latin typeface="Arial" panose="020B0604020202020204" pitchFamily="34" charset="0"/>
                        </a:rPr>
                        <a:t>Implemented</a:t>
                      </a:r>
                      <a:endParaRPr lang="en-US" altLang="zh-CN" sz="11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Capacity Enhancement from 0.6 MTPA to 0.9 MTPA </a:t>
                      </a:r>
                      <a:r>
                        <a:rPr lang="en-US" altLang="zh-CN" sz="1100" dirty="0">
                          <a:solidFill>
                            <a:srgbClr val="000000"/>
                          </a:solidFill>
                          <a:latin typeface="Arial" panose="020B0604020202020204" pitchFamily="34" charset="0"/>
                        </a:rPr>
                        <a:t>proposed in current proposal</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03238">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Pellet Plant 2</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0.6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0.6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0.6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dirty="0">
                          <a:solidFill>
                            <a:srgbClr val="000000"/>
                          </a:solidFill>
                          <a:latin typeface="Arial" panose="020B0604020202020204" pitchFamily="34" charset="0"/>
                        </a:rPr>
                        <a:t>Implemented</a:t>
                      </a:r>
                      <a:endParaRPr lang="en-US" altLang="zh-CN" sz="11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Capacity Enhancement from 0.6 MTPA to 0.9 MTPA </a:t>
                      </a:r>
                      <a:r>
                        <a:rPr lang="en-US" altLang="zh-CN" sz="1100" dirty="0">
                          <a:solidFill>
                            <a:srgbClr val="000000"/>
                          </a:solidFill>
                          <a:latin typeface="Arial" panose="020B0604020202020204" pitchFamily="34" charset="0"/>
                        </a:rPr>
                        <a:t>proposed in current proposal</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03237">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Pellet Plant 3</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0.6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0.6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 -</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 </a:t>
                      </a:r>
                      <a:r>
                        <a:rPr lang="en-US" altLang="zh-CN" sz="1100" dirty="0">
                          <a:solidFill>
                            <a:srgbClr val="000000"/>
                          </a:solidFill>
                          <a:latin typeface="Arial" panose="020B0604020202020204" pitchFamily="34" charset="0"/>
                        </a:rPr>
                        <a:t>To be implemented</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Capacity Enhancement from 0.6 MTPA to 1.2 MTPA </a:t>
                      </a:r>
                      <a:r>
                        <a:rPr lang="en-US" altLang="zh-CN" sz="1100" dirty="0">
                          <a:solidFill>
                            <a:srgbClr val="000000"/>
                          </a:solidFill>
                          <a:latin typeface="Arial" panose="020B0604020202020204" pitchFamily="34" charset="0"/>
                        </a:rPr>
                        <a:t>proposed in current proposal</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65150">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3</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Blast Furnace</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0.6 MTPA</a:t>
                      </a:r>
                      <a:endParaRPr lang="en-US" altLang="zh-CN" sz="1100">
                        <a:solidFill>
                          <a:srgbClr val="000000"/>
                        </a:solidFill>
                        <a:latin typeface="Arial" panose="020B0604020202020204" pitchFamily="34" charset="0"/>
                      </a:endParaRPr>
                    </a:p>
                    <a:p>
                      <a:pPr lvl="0" algn="ctr">
                        <a:buSzTx/>
                        <a:buNone/>
                      </a:pPr>
                      <a:r>
                        <a:rPr lang="en-US" altLang="zh-CN" sz="1100">
                          <a:solidFill>
                            <a:srgbClr val="000000"/>
                          </a:solidFill>
                          <a:latin typeface="Arial" panose="020B0604020202020204" pitchFamily="34" charset="0"/>
                        </a:rPr>
                        <a:t>(1x450 m</a:t>
                      </a:r>
                      <a:r>
                        <a:rPr lang="en-US" altLang="zh-CN" sz="1100" baseline="30000">
                          <a:solidFill>
                            <a:srgbClr val="000000"/>
                          </a:solidFill>
                          <a:latin typeface="Arial" panose="020B0604020202020204" pitchFamily="34" charset="0"/>
                        </a:rPr>
                        <a:t>3</a:t>
                      </a:r>
                      <a:r>
                        <a:rPr lang="en-US" altLang="zh-CN" sz="1100">
                          <a:solidFill>
                            <a:srgbClr val="000000"/>
                          </a:solidFill>
                          <a:latin typeface="Arial" panose="020B0604020202020204" pitchFamily="34" charset="0"/>
                        </a:rPr>
                        <a: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0.6 MTPA</a:t>
                      </a:r>
                      <a:endParaRPr lang="en-US" altLang="zh-CN" sz="1100">
                        <a:solidFill>
                          <a:srgbClr val="000000"/>
                        </a:solidFill>
                        <a:latin typeface="Arial" panose="020B0604020202020204" pitchFamily="34" charset="0"/>
                      </a:endParaRPr>
                    </a:p>
                    <a:p>
                      <a:pPr lvl="0" algn="ctr">
                        <a:buSzTx/>
                        <a:buNone/>
                      </a:pPr>
                      <a:r>
                        <a:rPr lang="en-US" altLang="zh-CN" sz="1100">
                          <a:solidFill>
                            <a:srgbClr val="000000"/>
                          </a:solidFill>
                          <a:latin typeface="Arial" panose="020B0604020202020204" pitchFamily="34" charset="0"/>
                        </a:rPr>
                        <a:t>(600000 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0.6 MTPA</a:t>
                      </a:r>
                      <a:endParaRPr lang="en-US" altLang="zh-CN" sz="1100">
                        <a:solidFill>
                          <a:srgbClr val="000000"/>
                        </a:solidFill>
                        <a:latin typeface="Arial" panose="020B0604020202020204" pitchFamily="34" charset="0"/>
                      </a:endParaRPr>
                    </a:p>
                    <a:p>
                      <a:pPr lvl="0" algn="ctr">
                        <a:buSzTx/>
                        <a:buNone/>
                      </a:pPr>
                      <a:r>
                        <a:rPr lang="en-US" altLang="zh-CN" sz="1100">
                          <a:solidFill>
                            <a:srgbClr val="000000"/>
                          </a:solidFill>
                          <a:latin typeface="Arial" panose="020B0604020202020204" pitchFamily="34" charset="0"/>
                        </a:rPr>
                        <a:t>(1x450 m</a:t>
                      </a:r>
                      <a:r>
                        <a:rPr lang="en-US" altLang="zh-CN" sz="1100" baseline="30000">
                          <a:solidFill>
                            <a:srgbClr val="000000"/>
                          </a:solidFill>
                          <a:latin typeface="Arial" panose="020B0604020202020204" pitchFamily="34" charset="0"/>
                        </a:rPr>
                        <a:t>3</a:t>
                      </a:r>
                      <a:r>
                        <a:rPr lang="en-US" altLang="zh-CN" sz="1100">
                          <a:solidFill>
                            <a:srgbClr val="000000"/>
                          </a:solidFill>
                          <a:latin typeface="Arial" panose="020B0604020202020204" pitchFamily="34" charset="0"/>
                        </a:rPr>
                        <a: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 -</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dirty="0">
                          <a:solidFill>
                            <a:srgbClr val="000000"/>
                          </a:solidFill>
                          <a:latin typeface="Arial" panose="020B0604020202020204" pitchFamily="34" charset="0"/>
                        </a:rPr>
                        <a:t>To be implemented</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Capacity Enhancement from 450 m</a:t>
                      </a:r>
                      <a:r>
                        <a:rPr lang="en-US" altLang="zh-CN" sz="1100" baseline="30000">
                          <a:solidFill>
                            <a:srgbClr val="000000"/>
                          </a:solidFill>
                          <a:latin typeface="Arial" panose="020B0604020202020204" pitchFamily="34" charset="0"/>
                        </a:rPr>
                        <a:t>3</a:t>
                      </a:r>
                      <a:r>
                        <a:rPr lang="en-US" altLang="zh-CN" sz="1100">
                          <a:solidFill>
                            <a:srgbClr val="000000"/>
                          </a:solidFill>
                          <a:latin typeface="Arial" panose="020B0604020202020204" pitchFamily="34" charset="0"/>
                        </a:rPr>
                        <a:t> to 550 m</a:t>
                      </a:r>
                      <a:r>
                        <a:rPr lang="en-US" altLang="zh-CN" sz="1100" baseline="30000">
                          <a:solidFill>
                            <a:srgbClr val="000000"/>
                          </a:solidFill>
                          <a:latin typeface="Arial" panose="020B0604020202020204" pitchFamily="34" charset="0"/>
                        </a:rPr>
                        <a:t>3 </a:t>
                      </a:r>
                      <a:r>
                        <a:rPr lang="en-US" altLang="zh-CN" sz="1100">
                          <a:solidFill>
                            <a:srgbClr val="000000"/>
                          </a:solidFill>
                          <a:latin typeface="Arial" panose="020B0604020202020204" pitchFamily="34" charset="0"/>
                        </a:rPr>
                        <a:t> </a:t>
                      </a:r>
                      <a:r>
                        <a:rPr lang="en-US" altLang="zh-CN" sz="1100" dirty="0">
                          <a:solidFill>
                            <a:srgbClr val="000000"/>
                          </a:solidFill>
                          <a:latin typeface="Arial" panose="020B0604020202020204" pitchFamily="34" charset="0"/>
                        </a:rPr>
                        <a:t>proposed in current proposal</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03238">
                <a:tc rowSpan="4">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4</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4">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Direct Reduced Iron (DRI) Plant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2 x 100 TPD</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4">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0.89 MTPA</a:t>
                      </a:r>
                      <a:endParaRPr lang="en-US" altLang="zh-CN" sz="1100">
                        <a:solidFill>
                          <a:srgbClr val="000000"/>
                        </a:solidFill>
                        <a:latin typeface="Arial" panose="020B0604020202020204" pitchFamily="34" charset="0"/>
                      </a:endParaRPr>
                    </a:p>
                    <a:p>
                      <a:pPr lvl="0" algn="ctr">
                        <a:buSzTx/>
                        <a:buNone/>
                      </a:pPr>
                      <a:r>
                        <a:rPr lang="en-US" altLang="zh-CN" sz="1100">
                          <a:solidFill>
                            <a:srgbClr val="000000"/>
                          </a:solidFill>
                          <a:latin typeface="Arial" panose="020B0604020202020204" pitchFamily="34" charset="0"/>
                        </a:rPr>
                        <a:t>(890000 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2 x 100 TPD</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2x100 TPD</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aseline="0">
                          <a:solidFill>
                            <a:srgbClr val="000000"/>
                          </a:solidFill>
                          <a:latin typeface="Arial" panose="020B0604020202020204" pitchFamily="34" charset="0"/>
                        </a:rPr>
                        <a:t>Implemented</a:t>
                      </a:r>
                      <a:endParaRPr lang="en-US" altLang="zh-CN" sz="1100" baseline="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Capacity Enhancement from 100 TPD to 150 TPD </a:t>
                      </a:r>
                      <a:r>
                        <a:rPr lang="en-US" altLang="zh-CN" sz="1100" dirty="0">
                          <a:solidFill>
                            <a:srgbClr val="000000"/>
                          </a:solidFill>
                          <a:latin typeface="Arial" panose="020B0604020202020204" pitchFamily="34" charset="0"/>
                        </a:rPr>
                        <a:t>proposed in current proposal</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03237">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3 x 300 TPD</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3 x 300 TPD</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3x300 TPD</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aseline="0">
                          <a:solidFill>
                            <a:srgbClr val="000000"/>
                          </a:solidFill>
                          <a:latin typeface="Arial" panose="020B0604020202020204" pitchFamily="34" charset="0"/>
                        </a:rPr>
                        <a:t>Implemented</a:t>
                      </a:r>
                      <a:endParaRPr lang="en-US" altLang="zh-CN" sz="1100" baseline="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Capacity Enhancement from 300 TPD to 450 TPD </a:t>
                      </a:r>
                      <a:r>
                        <a:rPr lang="en-US" altLang="zh-CN" sz="1100" dirty="0">
                          <a:solidFill>
                            <a:srgbClr val="000000"/>
                          </a:solidFill>
                          <a:latin typeface="Arial" panose="020B0604020202020204" pitchFamily="34" charset="0"/>
                        </a:rPr>
                        <a:t>proposed in current proposal</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88938">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2 x 90 TPD</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2 x 90 TPD</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2x90 TPD</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aseline="0" dirty="0">
                          <a:solidFill>
                            <a:srgbClr val="000000"/>
                          </a:solidFill>
                          <a:latin typeface="Arial" panose="020B0604020202020204" pitchFamily="34" charset="0"/>
                        </a:rPr>
                        <a:t>Implemented</a:t>
                      </a:r>
                      <a:endParaRPr lang="en-US" altLang="zh-CN" sz="1100" baseline="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Capacity Enhancement from 90 TPD to 150 TPD </a:t>
                      </a:r>
                      <a:r>
                        <a:rPr lang="en-US" altLang="zh-CN" sz="1100" dirty="0">
                          <a:solidFill>
                            <a:srgbClr val="000000"/>
                          </a:solidFill>
                          <a:latin typeface="Arial" panose="020B0604020202020204" pitchFamily="34" charset="0"/>
                        </a:rPr>
                        <a:t>proposed in current proposal</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173162">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4 x 350 TPD</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4 x 350 TPD</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1x350 TPD</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dirty="0">
                          <a:solidFill>
                            <a:srgbClr val="000000"/>
                          </a:solidFill>
                          <a:latin typeface="Arial" panose="020B0604020202020204" pitchFamily="34" charset="0"/>
                        </a:rPr>
                        <a:t>1x350 TPD Implemented</a:t>
                      </a:r>
                      <a:endParaRPr lang="en-US" altLang="zh-CN" sz="1100" dirty="0">
                        <a:solidFill>
                          <a:srgbClr val="000000"/>
                        </a:solidFill>
                        <a:latin typeface="Arial" panose="020B0604020202020204" pitchFamily="34" charset="0"/>
                      </a:endParaRPr>
                    </a:p>
                    <a:p>
                      <a:pPr lvl="0" algn="ctr">
                        <a:buSzTx/>
                        <a:buNone/>
                      </a:pPr>
                      <a:r>
                        <a:rPr lang="en-US" altLang="zh-CN" sz="1100" dirty="0">
                          <a:solidFill>
                            <a:srgbClr val="000000"/>
                          </a:solidFill>
                          <a:latin typeface="Arial" panose="020B0604020202020204" pitchFamily="34" charset="0"/>
                        </a:rPr>
                        <a:t>2x350 TPD under implementation</a:t>
                      </a:r>
                      <a:endParaRPr lang="en-US" altLang="zh-CN" sz="1100" dirty="0">
                        <a:solidFill>
                          <a:srgbClr val="000000"/>
                        </a:solidFill>
                        <a:latin typeface="Arial" panose="020B0604020202020204" pitchFamily="34" charset="0"/>
                      </a:endParaRPr>
                    </a:p>
                    <a:p>
                      <a:pPr lvl="0" algn="ctr">
                        <a:buSzTx/>
                        <a:buNone/>
                      </a:pPr>
                      <a:r>
                        <a:rPr lang="en-US" altLang="zh-CN" sz="1100" dirty="0">
                          <a:solidFill>
                            <a:srgbClr val="000000"/>
                          </a:solidFill>
                          <a:latin typeface="Arial" panose="020B0604020202020204" pitchFamily="34" charset="0"/>
                        </a:rPr>
                        <a:t>1x350 TPD to be implemented</a:t>
                      </a:r>
                      <a:endParaRPr lang="en-US" altLang="zh-CN" sz="11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dirty="0">
                          <a:solidFill>
                            <a:srgbClr val="000000"/>
                          </a:solidFill>
                          <a:latin typeface="Arial" panose="020B0604020202020204" pitchFamily="34" charset="0"/>
                        </a:rPr>
                        <a:t>Capacity Enhancement from 350 TPD to 450 TPD Capacity Enhancement from 350 TPD to 700 TPD proposed in current proposal</a:t>
                      </a:r>
                      <a:endParaRPr lang="en-US" altLang="zh-CN" sz="11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5" name="Slide Number Placeholder 4"/>
          <p:cNvSpPr>
            <a:spLocks noGrp="1"/>
          </p:cNvSpPr>
          <p:nvPr>
            <p:ph type="sldNum" sz="quarter" idx="12"/>
          </p:nvPr>
        </p:nvSpPr>
        <p:spPr>
          <a:xfrm>
            <a:off x="6997700" y="6356350"/>
            <a:ext cx="2057400" cy="365125"/>
          </a:xfrm>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Title 1"/>
          <p:cNvSpPr>
            <a:spLocks noGrp="1"/>
          </p:cNvSpPr>
          <p:nvPr>
            <p:ph type="title"/>
          </p:nvPr>
        </p:nvSpPr>
        <p:spPr>
          <a:xfrm>
            <a:off x="2632075" y="98425"/>
            <a:ext cx="4006850" cy="309563"/>
          </a:xfrm>
          <a:ln/>
        </p:spPr>
        <p:txBody>
          <a:bodyPr vert="horz" lIns="91440" tIns="45720" rIns="91440" bIns="45720" anchor="ctr" anchorCtr="0"/>
          <a:p>
            <a:pPr algn="ctr"/>
            <a:r>
              <a:rPr lang="en-US" altLang="zh-CN" sz="2000" b="1" dirty="0"/>
              <a:t>PREVIOUS EC DETAILS</a:t>
            </a:r>
            <a:endParaRPr lang="en-US" altLang="zh-CN" sz="2000" b="1" dirty="0"/>
          </a:p>
        </p:txBody>
      </p:sp>
      <p:sp>
        <p:nvSpPr>
          <p:cNvPr id="13314" name="Text Box 3"/>
          <p:cNvSpPr txBox="1"/>
          <p:nvPr/>
        </p:nvSpPr>
        <p:spPr>
          <a:xfrm>
            <a:off x="266700" y="406400"/>
            <a:ext cx="7794625" cy="307975"/>
          </a:xfrm>
          <a:prstGeom prst="rect">
            <a:avLst/>
          </a:prstGeom>
          <a:noFill/>
          <a:ln w="9525">
            <a:noFill/>
          </a:ln>
        </p:spPr>
        <p:txBody>
          <a:bodyPr wrap="square" anchor="t" anchorCtr="0">
            <a:spAutoFit/>
          </a:bodyPr>
          <a:p>
            <a:r>
              <a:rPr lang="en-US" altLang="zh-CN" sz="1400" dirty="0">
                <a:latin typeface="Calibri" panose="020F0502020204030204" charset="0"/>
              </a:rPr>
              <a:t>EC granted vide File No. J-11011/887/2007-IA.II(I) dated 26</a:t>
            </a:r>
            <a:r>
              <a:rPr lang="en-US" altLang="zh-CN" sz="1400" baseline="30000" dirty="0">
                <a:latin typeface="Calibri" panose="020F0502020204030204" charset="0"/>
              </a:rPr>
              <a:t>th</a:t>
            </a:r>
            <a:r>
              <a:rPr lang="en-US" altLang="zh-CN" sz="1400" dirty="0">
                <a:latin typeface="Calibri" panose="020F0502020204030204" charset="0"/>
              </a:rPr>
              <a:t> December, 2019</a:t>
            </a:r>
            <a:endParaRPr lang="en-US" altLang="zh-CN" sz="1400" dirty="0">
              <a:latin typeface="Calibri" panose="020F0502020204030204" charset="0"/>
            </a:endParaRPr>
          </a:p>
        </p:txBody>
      </p:sp>
      <p:graphicFrame>
        <p:nvGraphicFramePr>
          <p:cNvPr id="13315" name="Content Placeholder 13314"/>
          <p:cNvGraphicFramePr/>
          <p:nvPr>
            <p:ph idx="1"/>
          </p:nvPr>
        </p:nvGraphicFramePr>
        <p:xfrm>
          <a:off x="284163" y="779463"/>
          <a:ext cx="8559800" cy="638175"/>
        </p:xfrm>
        <a:graphic>
          <a:graphicData uri="http://schemas.openxmlformats.org/drawingml/2006/table">
            <a:tbl>
              <a:tblPr/>
              <a:tblGrid>
                <a:gridCol w="368300"/>
                <a:gridCol w="1065213"/>
                <a:gridCol w="985837"/>
                <a:gridCol w="885825"/>
                <a:gridCol w="890588"/>
                <a:gridCol w="935037"/>
                <a:gridCol w="1308100"/>
                <a:gridCol w="2120900"/>
              </a:tblGrid>
              <a:tr h="250825">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chemeClr val="bg1"/>
                          </a:solidFill>
                          <a:latin typeface="Arial" panose="020B0604020202020204" pitchFamily="34" charset="0"/>
                        </a:rPr>
                        <a:t>Sl. No.</a:t>
                      </a:r>
                      <a:endParaRPr lang="en-US" altLang="zh-CN" sz="1100" b="1">
                        <a:solidFill>
                          <a:schemeClr val="bg1"/>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17375D"/>
                    </a:solidFill>
                  </a:tcPr>
                </a:tc>
                <a:tc gridSpan="3">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chemeClr val="bg1"/>
                          </a:solidFill>
                          <a:latin typeface="Arial" panose="020B0604020202020204" pitchFamily="34" charset="0"/>
                          <a:ea typeface="SimSun" panose="02010600030101010101" pitchFamily="2" charset="-122"/>
                        </a:rPr>
                        <a:t>Capacity as per EC</a:t>
                      </a:r>
                      <a:endParaRPr lang="en-US" altLang="zh-CN" sz="1100" b="1" dirty="0">
                        <a:solidFill>
                          <a:schemeClr val="bg1"/>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17375D"/>
                    </a:solidFill>
                  </a:tcPr>
                </a:tc>
                <a:tc hMerge="1">
                  <a:tcP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tcPr>
                </a:tc>
                <a:tc hMerge="1">
                  <a:tcPr>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tcPr>
                </a:tc>
                <a:tc grid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chemeClr val="bg1"/>
                          </a:solidFill>
                          <a:latin typeface="Arial" panose="020B0604020202020204" pitchFamily="34" charset="0"/>
                        </a:rPr>
                        <a:t>Consent Status</a:t>
                      </a:r>
                      <a:endParaRPr lang="en-US" altLang="zh-CN" sz="1100" b="1">
                        <a:solidFill>
                          <a:schemeClr val="bg1"/>
                        </a:solidFill>
                        <a:latin typeface="Arial" panose="020B0604020202020204" pitchFamily="34"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17375D"/>
                    </a:solidFill>
                  </a:tcPr>
                </a:tc>
                <a:tc hMerge="1">
                  <a:tcPr>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chemeClr val="bg1"/>
                          </a:solidFill>
                          <a:latin typeface="Arial" panose="020B0604020202020204" pitchFamily="34" charset="0"/>
                        </a:rPr>
                        <a:t>Implementation Status</a:t>
                      </a:r>
                      <a:endParaRPr lang="en-US" altLang="zh-CN" sz="1100" b="1">
                        <a:solidFill>
                          <a:schemeClr val="bg1"/>
                        </a:solidFill>
                        <a:latin typeface="Arial" panose="020B0604020202020204" pitchFamily="34"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17375D"/>
                    </a:solidFill>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chemeClr val="bg1"/>
                          </a:solidFill>
                          <a:latin typeface="Arial" panose="020B0604020202020204" pitchFamily="34" charset="0"/>
                        </a:rPr>
                        <a:t>Remarks</a:t>
                      </a:r>
                      <a:endParaRPr lang="en-US" altLang="zh-CN" sz="1100" b="1">
                        <a:solidFill>
                          <a:schemeClr val="bg1"/>
                        </a:solidFill>
                        <a:latin typeface="Arial" panose="020B0604020202020204" pitchFamily="34"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17375D"/>
                    </a:solidFill>
                  </a:tcPr>
                </a:tc>
              </a:tr>
              <a:tr h="387350">
                <a:tc vMerge="1">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B w="12700" cap="flat" cmpd="sng">
                      <a:solidFill>
                        <a:srgbClr val="FFFFFF"/>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dirty="0">
                          <a:solidFill>
                            <a:schemeClr val="bg1"/>
                          </a:solidFill>
                          <a:latin typeface="Arial" panose="020B0604020202020204" pitchFamily="34" charset="0"/>
                        </a:rPr>
                        <a:t>Facility</a:t>
                      </a:r>
                      <a:endParaRPr lang="en-US" altLang="zh-CN" sz="1100" b="1" dirty="0">
                        <a:solidFill>
                          <a:schemeClr val="bg1"/>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17375D"/>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chemeClr val="bg1"/>
                          </a:solidFill>
                          <a:latin typeface="Arial" panose="020B0604020202020204" pitchFamily="34" charset="0"/>
                        </a:rPr>
                        <a:t>Capacity</a:t>
                      </a:r>
                      <a:endParaRPr lang="en-US" altLang="zh-CN" sz="1100" b="1">
                        <a:solidFill>
                          <a:schemeClr val="bg1"/>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17375D"/>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chemeClr val="bg1"/>
                          </a:solidFill>
                          <a:latin typeface="Arial" panose="020B0604020202020204" pitchFamily="34" charset="0"/>
                        </a:rPr>
                        <a:t>Ultimate Capacity</a:t>
                      </a:r>
                      <a:endParaRPr lang="en-US" altLang="zh-CN" sz="1100" b="1">
                        <a:solidFill>
                          <a:schemeClr val="bg1"/>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17375D"/>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chemeClr val="bg1"/>
                          </a:solidFill>
                          <a:latin typeface="Arial" panose="020B0604020202020204" pitchFamily="34" charset="0"/>
                        </a:rPr>
                        <a:t>CTE</a:t>
                      </a:r>
                      <a:endParaRPr lang="en-US" altLang="zh-CN" sz="1100" b="1">
                        <a:solidFill>
                          <a:schemeClr val="bg1"/>
                        </a:solidFill>
                        <a:latin typeface="Arial" panose="020B0604020202020204" pitchFamily="34"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002060"/>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chemeClr val="bg1"/>
                          </a:solidFill>
                          <a:latin typeface="Arial" panose="020B0604020202020204" pitchFamily="34" charset="0"/>
                        </a:rPr>
                        <a:t>CTO</a:t>
                      </a:r>
                      <a:endParaRPr lang="en-US" altLang="zh-CN" sz="1100" b="1">
                        <a:solidFill>
                          <a:schemeClr val="bg1"/>
                        </a:solidFill>
                        <a:latin typeface="Arial" panose="020B0604020202020204" pitchFamily="34"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002060"/>
                    </a:solidFill>
                  </a:tcPr>
                </a:tc>
                <a:tc vMerge="1">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B w="12700" cap="flat" cmpd="sng">
                      <a:solidFill>
                        <a:srgbClr val="FFFFFF"/>
                      </a:solidFill>
                      <a:prstDash val="solid"/>
                      <a:headEnd type="none" w="med" len="med"/>
                      <a:tailEnd type="none" w="med" len="med"/>
                    </a:lnB>
                  </a:tcPr>
                </a:tc>
                <a:tc vMerge="1">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B w="12700" cap="flat" cmpd="sng">
                      <a:solidFill>
                        <a:srgbClr val="FFFFFF"/>
                      </a:solidFill>
                      <a:prstDash val="solid"/>
                      <a:headEnd type="none" w="med" len="med"/>
                      <a:tailEnd type="none" w="med" len="med"/>
                    </a:lnB>
                  </a:tcPr>
                </a:tc>
              </a:tr>
            </a:tbl>
          </a:graphicData>
        </a:graphic>
      </p:graphicFrame>
      <p:graphicFrame>
        <p:nvGraphicFramePr>
          <p:cNvPr id="13338" name="Table 13337"/>
          <p:cNvGraphicFramePr/>
          <p:nvPr/>
        </p:nvGraphicFramePr>
        <p:xfrm>
          <a:off x="279400" y="1420813"/>
          <a:ext cx="8564563" cy="4967287"/>
        </p:xfrm>
        <a:graphic>
          <a:graphicData uri="http://schemas.openxmlformats.org/drawingml/2006/table">
            <a:tbl>
              <a:tblPr/>
              <a:tblGrid>
                <a:gridCol w="368300"/>
                <a:gridCol w="1066800"/>
                <a:gridCol w="941388"/>
                <a:gridCol w="933450"/>
                <a:gridCol w="909637"/>
                <a:gridCol w="898525"/>
                <a:gridCol w="1327150"/>
                <a:gridCol w="2119313"/>
              </a:tblGrid>
              <a:tr h="334963">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5</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Ferro Alloys Plant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3 X 9 MVA</a:t>
                      </a:r>
                      <a:endParaRPr lang="en-US" altLang="zh-CN" sz="1100">
                        <a:solidFill>
                          <a:srgbClr val="000000"/>
                        </a:solidFill>
                        <a:latin typeface="Arial" panose="020B0604020202020204" pitchFamily="34" charset="0"/>
                      </a:endParaRPr>
                    </a:p>
                    <a:p>
                      <a:pPr lvl="0" algn="ctr">
                        <a:buSzTx/>
                        <a:buNone/>
                      </a:pPr>
                      <a:r>
                        <a:rPr lang="en-US" altLang="zh-CN" sz="1100">
                          <a:solidFill>
                            <a:srgbClr val="000000"/>
                          </a:solidFill>
                          <a:latin typeface="Arial" panose="020B0604020202020204" pitchFamily="34" charset="0"/>
                        </a:rPr>
                        <a:t>2 x 4.5 MVA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0.1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0.1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0.1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dirty="0">
                          <a:solidFill>
                            <a:srgbClr val="000000"/>
                          </a:solidFill>
                          <a:latin typeface="Arial" panose="020B0604020202020204" pitchFamily="34" charset="0"/>
                        </a:rPr>
                        <a:t>Implemented</a:t>
                      </a:r>
                      <a:endParaRPr lang="en-US" altLang="zh-CN" sz="11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6375">
                <a:tc rowSpan="5">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6</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4">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Steel Melting Shop (SMS) (Induction Furnace route)</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12x18 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5">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1.51 MTPA</a:t>
                      </a:r>
                      <a:endParaRPr lang="en-US" altLang="zh-CN" sz="1100">
                        <a:solidFill>
                          <a:srgbClr val="000000"/>
                        </a:solidFill>
                        <a:latin typeface="Arial" panose="020B0604020202020204" pitchFamily="34" charset="0"/>
                      </a:endParaRPr>
                    </a:p>
                    <a:p>
                      <a:pPr lvl="0" algn="ctr">
                        <a:buSzTx/>
                        <a:buNone/>
                      </a:pPr>
                      <a:r>
                        <a:rPr lang="en-US" altLang="zh-CN" sz="1100">
                          <a:solidFill>
                            <a:srgbClr val="000000"/>
                          </a:solidFill>
                          <a:latin typeface="Arial" panose="020B0604020202020204" pitchFamily="34" charset="0"/>
                        </a:rPr>
                        <a:t>(1.11 MTPA+ 0.4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5">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1.51 MTPA</a:t>
                      </a:r>
                      <a:endParaRPr lang="en-US" altLang="zh-CN" sz="1100">
                        <a:solidFill>
                          <a:srgbClr val="000000"/>
                        </a:solidFill>
                        <a:latin typeface="Arial" panose="020B0604020202020204" pitchFamily="3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5">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0.71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5">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dirty="0">
                          <a:solidFill>
                            <a:srgbClr val="000000"/>
                          </a:solidFill>
                          <a:latin typeface="Arial" panose="020B0604020202020204" pitchFamily="34" charset="0"/>
                        </a:rPr>
                        <a:t>4x18T, 2x15T, 4x5T, 8x8T Implemented</a:t>
                      </a:r>
                      <a:endParaRPr lang="en-US" altLang="zh-CN" sz="1100" dirty="0">
                        <a:solidFill>
                          <a:srgbClr val="000000"/>
                        </a:solidFill>
                        <a:latin typeface="Arial" panose="020B0604020202020204" pitchFamily="34" charset="0"/>
                      </a:endParaRPr>
                    </a:p>
                    <a:p>
                      <a:pPr lvl="0" algn="ctr">
                        <a:buSzTx/>
                        <a:buNone/>
                      </a:pPr>
                      <a:r>
                        <a:rPr lang="en-US" altLang="zh-CN" sz="1100" dirty="0">
                          <a:solidFill>
                            <a:srgbClr val="000000"/>
                          </a:solidFill>
                          <a:latin typeface="Arial" panose="020B0604020202020204" pitchFamily="34" charset="0"/>
                        </a:rPr>
                        <a:t>4x18T under implementation</a:t>
                      </a:r>
                      <a:endParaRPr lang="en-US" altLang="zh-CN" sz="1100" dirty="0">
                        <a:solidFill>
                          <a:srgbClr val="000000"/>
                        </a:solidFill>
                        <a:latin typeface="Arial" panose="020B0604020202020204" pitchFamily="34" charset="0"/>
                      </a:endParaRPr>
                    </a:p>
                    <a:p>
                      <a:pPr lvl="0" algn="ctr">
                        <a:buSzTx/>
                        <a:buNone/>
                      </a:pPr>
                      <a:r>
                        <a:rPr lang="en-US" altLang="zh-CN" sz="1100" dirty="0">
                          <a:solidFill>
                            <a:srgbClr val="000000"/>
                          </a:solidFill>
                          <a:latin typeface="Arial" panose="020B0604020202020204" pitchFamily="34" charset="0"/>
                        </a:rPr>
                        <a:t>4x18T, 1x45T to be implemented</a:t>
                      </a:r>
                      <a:endParaRPr lang="en-US" altLang="zh-CN" sz="11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5">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4787">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2x15 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r>
              <a:tr h="204788">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4x5 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r>
              <a:tr h="20637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8x8 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r>
              <a:tr h="503237">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SMS (Electric Arc Furnace route)</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1 x 45 T</a:t>
                      </a:r>
                      <a:endParaRPr lang="en-US" altLang="zh-CN" sz="1100">
                        <a:solidFill>
                          <a:srgbClr val="000000"/>
                        </a:solidFill>
                        <a:latin typeface="Arial" panose="020B0604020202020204" pitchFamily="34" charset="0"/>
                      </a:endParaRPr>
                    </a:p>
                    <a:p>
                      <a:pPr lvl="0" algn="ctr">
                        <a:buSzTx/>
                        <a:buNone/>
                      </a:pPr>
                      <a:r>
                        <a:rPr lang="en-US" altLang="zh-CN" sz="1100">
                          <a:solidFill>
                            <a:srgbClr val="000000"/>
                          </a:solidFill>
                          <a:latin typeface="Arial" panose="020B0604020202020204" pitchFamily="34" charset="0"/>
                        </a:rPr>
                        <a:t>(0.4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r h="503238">
                <a:tc rowSpan="5">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7</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Rolling Mill 1 - Structurals</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0.15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5">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1 MTPA</a:t>
                      </a:r>
                      <a:endParaRPr lang="en-US" altLang="zh-CN" sz="1100">
                        <a:solidFill>
                          <a:srgbClr val="000000"/>
                        </a:solidFill>
                        <a:latin typeface="Arial" panose="020B0604020202020204" pitchFamily="34" charset="0"/>
                      </a:endParaRPr>
                    </a:p>
                    <a:p>
                      <a:pPr lvl="0" algn="ctr">
                        <a:buSzTx/>
                        <a:buNone/>
                      </a:pPr>
                      <a:r>
                        <a:rPr lang="en-US" altLang="zh-CN" sz="1100">
                          <a:solidFill>
                            <a:srgbClr val="000000"/>
                          </a:solidFill>
                          <a:latin typeface="Arial" panose="020B0604020202020204" pitchFamily="34" charset="0"/>
                        </a:rPr>
                        <a:t>(1000000 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0.15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0.15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aseline="0">
                          <a:solidFill>
                            <a:srgbClr val="000000"/>
                          </a:solidFill>
                          <a:latin typeface="Arial" panose="020B0604020202020204" pitchFamily="34" charset="0"/>
                        </a:rPr>
                        <a:t>Implemented</a:t>
                      </a:r>
                      <a:endParaRPr lang="en-US" altLang="zh-CN" sz="1100" baseline="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Capacity Enhancement From 0.15 MTPA to 0.2 MTPA </a:t>
                      </a:r>
                      <a:r>
                        <a:rPr lang="en-US" altLang="zh-CN" sz="1100" dirty="0">
                          <a:solidFill>
                            <a:srgbClr val="000000"/>
                          </a:solidFill>
                          <a:latin typeface="Arial" panose="020B0604020202020204" pitchFamily="34" charset="0"/>
                        </a:rPr>
                        <a:t>proposed in current proposal</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9412">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Rolling Mill  2 - TMT Bars</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0.15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0.15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0.15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aseline="0">
                          <a:solidFill>
                            <a:srgbClr val="000000"/>
                          </a:solidFill>
                          <a:latin typeface="Arial" panose="020B0604020202020204" pitchFamily="34" charset="0"/>
                        </a:rPr>
                        <a:t>Implemented</a:t>
                      </a:r>
                      <a:endParaRPr lang="en-US" altLang="zh-CN" sz="1100" baseline="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03238">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Rolling Mill 3 - Wire Rods</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dirty="0">
                          <a:solidFill>
                            <a:srgbClr val="000000"/>
                          </a:solidFill>
                          <a:latin typeface="Arial" panose="020B0604020202020204" pitchFamily="34" charset="0"/>
                        </a:rPr>
                        <a:t>0.2 MTPA</a:t>
                      </a:r>
                      <a:endParaRPr lang="en-US" altLang="zh-CN" sz="11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0.2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0.2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aseline="0" dirty="0">
                          <a:solidFill>
                            <a:srgbClr val="000000"/>
                          </a:solidFill>
                          <a:latin typeface="Arial" panose="020B0604020202020204" pitchFamily="34" charset="0"/>
                        </a:rPr>
                        <a:t>Implemented</a:t>
                      </a:r>
                      <a:endParaRPr lang="en-US" altLang="zh-CN" sz="1100" baseline="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Capacity Enhancement from 0.2 MTPA to 0.3 MTPA </a:t>
                      </a:r>
                      <a:r>
                        <a:rPr lang="en-US" altLang="zh-CN" sz="1100" dirty="0">
                          <a:solidFill>
                            <a:srgbClr val="000000"/>
                          </a:solidFill>
                          <a:latin typeface="Arial" panose="020B0604020202020204" pitchFamily="34" charset="0"/>
                        </a:rPr>
                        <a:t>proposed in current proposal</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03237">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Rolling Mill 4 - Long Product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dirty="0">
                          <a:solidFill>
                            <a:srgbClr val="000000"/>
                          </a:solidFill>
                          <a:latin typeface="Arial" panose="020B0604020202020204" pitchFamily="34" charset="0"/>
                        </a:rPr>
                        <a:t>0.3 MTPA</a:t>
                      </a:r>
                      <a:endParaRPr lang="en-US" altLang="zh-CN" sz="11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dirty="0">
                          <a:solidFill>
                            <a:srgbClr val="000000"/>
                          </a:solidFill>
                          <a:latin typeface="Arial" panose="020B0604020202020204" pitchFamily="34" charset="0"/>
                        </a:rPr>
                        <a:t>0.3 MTPA</a:t>
                      </a:r>
                      <a:endParaRPr lang="en-US" altLang="zh-CN" sz="11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To be implemented</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Capacity Enhancement from 0.3 MTPA to 0.5 MTPA </a:t>
                      </a:r>
                      <a:r>
                        <a:rPr lang="en-US" altLang="zh-CN" sz="1100" dirty="0">
                          <a:solidFill>
                            <a:srgbClr val="000000"/>
                          </a:solidFill>
                          <a:latin typeface="Arial" panose="020B0604020202020204" pitchFamily="34" charset="0"/>
                        </a:rPr>
                        <a:t>proposed in current proposal</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11163">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Rolling Mill 5 - Long Product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0.2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0.2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Under implementation</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03237">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8</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Coke Oven Plant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0.3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0.3 MTPA</a:t>
                      </a:r>
                      <a:endParaRPr lang="en-US" altLang="zh-CN" sz="1100">
                        <a:solidFill>
                          <a:srgbClr val="000000"/>
                        </a:solidFill>
                        <a:latin typeface="Arial" panose="020B0604020202020204" pitchFamily="34" charset="0"/>
                      </a:endParaRPr>
                    </a:p>
                    <a:p>
                      <a:pPr lvl="0" algn="ctr">
                        <a:buSzTx/>
                        <a:buNone/>
                      </a:pPr>
                      <a:r>
                        <a:rPr lang="en-US" altLang="zh-CN" sz="1100">
                          <a:solidFill>
                            <a:srgbClr val="000000"/>
                          </a:solidFill>
                          <a:latin typeface="Arial" panose="020B0604020202020204" pitchFamily="34" charset="0"/>
                        </a:rPr>
                        <a:t>(300000 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 0.3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To be implemented</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Capacity Enhancement from 0.3 MTPA to 0.45 MTPA </a:t>
                      </a:r>
                      <a:r>
                        <a:rPr lang="en-US" altLang="zh-CN" sz="1100" dirty="0">
                          <a:solidFill>
                            <a:srgbClr val="000000"/>
                          </a:solidFill>
                          <a:latin typeface="Arial" panose="020B0604020202020204" pitchFamily="34" charset="0"/>
                        </a:rPr>
                        <a:t>proposed in current proposal</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03238">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9</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DI Pipe Plant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0.1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0.1 MTPA</a:t>
                      </a:r>
                      <a:endParaRPr lang="en-US" altLang="zh-CN" sz="1100">
                        <a:solidFill>
                          <a:srgbClr val="000000"/>
                        </a:solidFill>
                        <a:latin typeface="Arial" panose="020B0604020202020204" pitchFamily="34" charset="0"/>
                      </a:endParaRPr>
                    </a:p>
                    <a:p>
                      <a:pPr lvl="0" algn="ctr">
                        <a:buSzTx/>
                        <a:buNone/>
                      </a:pPr>
                      <a:r>
                        <a:rPr lang="en-US" altLang="zh-CN" sz="1100">
                          <a:solidFill>
                            <a:srgbClr val="000000"/>
                          </a:solidFill>
                          <a:latin typeface="Arial" panose="020B0604020202020204" pitchFamily="34" charset="0"/>
                        </a:rPr>
                        <a:t>(100000 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0.1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To be implemented</a:t>
                      </a:r>
                      <a:endParaRPr lang="en-US" altLang="zh-CN" sz="1100">
                        <a:solidFill>
                          <a:srgbClr val="000000"/>
                        </a:solidFill>
                        <a:latin typeface="Arial" panose="020B0604020202020204" pitchFamily="34" charset="0"/>
                      </a:endParaRPr>
                    </a:p>
                    <a:p>
                      <a:pPr lvl="0" algn="ctr">
                        <a:buSzTx/>
                        <a:buNone/>
                      </a:pP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dirty="0">
                          <a:solidFill>
                            <a:srgbClr val="000000"/>
                          </a:solidFill>
                          <a:latin typeface="Arial" panose="020B0604020202020204" pitchFamily="34" charset="0"/>
                        </a:rPr>
                        <a:t>Capacity Enhancement from 0.1 MTPA to 0.25 MTPA proposed in current proposal</a:t>
                      </a:r>
                      <a:endParaRPr lang="en-US" altLang="zh-CN" sz="11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5" name="Slide Number Placeholder 4"/>
          <p:cNvSpPr>
            <a:spLocks noGrp="1"/>
          </p:cNvSpPr>
          <p:nvPr>
            <p:ph type="sldNum" sz="quarter" idx="12"/>
          </p:nvPr>
        </p:nvSpPr>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Title 1"/>
          <p:cNvSpPr>
            <a:spLocks noGrp="1"/>
          </p:cNvSpPr>
          <p:nvPr>
            <p:ph type="title"/>
          </p:nvPr>
        </p:nvSpPr>
        <p:spPr>
          <a:xfrm>
            <a:off x="2632075" y="98425"/>
            <a:ext cx="4006850" cy="309563"/>
          </a:xfrm>
          <a:ln/>
        </p:spPr>
        <p:txBody>
          <a:bodyPr vert="horz" lIns="91440" tIns="45720" rIns="91440" bIns="45720" anchor="ctr" anchorCtr="0"/>
          <a:p>
            <a:pPr algn="ctr"/>
            <a:r>
              <a:rPr lang="en-US" altLang="zh-CN" sz="2000" b="1" dirty="0"/>
              <a:t>PREVIOUS EC DETAILS</a:t>
            </a:r>
            <a:endParaRPr lang="en-US" altLang="zh-CN" sz="2000" b="1" dirty="0"/>
          </a:p>
        </p:txBody>
      </p:sp>
      <p:sp>
        <p:nvSpPr>
          <p:cNvPr id="14338" name="Text Box 3"/>
          <p:cNvSpPr txBox="1"/>
          <p:nvPr/>
        </p:nvSpPr>
        <p:spPr>
          <a:xfrm>
            <a:off x="266700" y="406400"/>
            <a:ext cx="7794625" cy="307975"/>
          </a:xfrm>
          <a:prstGeom prst="rect">
            <a:avLst/>
          </a:prstGeom>
          <a:noFill/>
          <a:ln w="9525">
            <a:noFill/>
          </a:ln>
        </p:spPr>
        <p:txBody>
          <a:bodyPr wrap="square" anchor="t" anchorCtr="0">
            <a:spAutoFit/>
          </a:bodyPr>
          <a:p>
            <a:r>
              <a:rPr lang="en-US" altLang="zh-CN" sz="1400" dirty="0">
                <a:latin typeface="Calibri" panose="020F0502020204030204" charset="0"/>
              </a:rPr>
              <a:t>EC granted vide File No. J-11011/887/2007-IA.II(I) dated 26</a:t>
            </a:r>
            <a:r>
              <a:rPr lang="en-US" altLang="zh-CN" sz="1400" baseline="30000" dirty="0">
                <a:latin typeface="Calibri" panose="020F0502020204030204" charset="0"/>
              </a:rPr>
              <a:t>th</a:t>
            </a:r>
            <a:r>
              <a:rPr lang="en-US" altLang="zh-CN" sz="1400" dirty="0">
                <a:latin typeface="Calibri" panose="020F0502020204030204" charset="0"/>
              </a:rPr>
              <a:t> December, 2019</a:t>
            </a:r>
            <a:endParaRPr lang="en-US" altLang="zh-CN" sz="1400" dirty="0">
              <a:latin typeface="Calibri" panose="020F0502020204030204" charset="0"/>
            </a:endParaRPr>
          </a:p>
        </p:txBody>
      </p:sp>
      <p:graphicFrame>
        <p:nvGraphicFramePr>
          <p:cNvPr id="14339" name="Content Placeholder 14338"/>
          <p:cNvGraphicFramePr/>
          <p:nvPr>
            <p:ph idx="1"/>
          </p:nvPr>
        </p:nvGraphicFramePr>
        <p:xfrm>
          <a:off x="284163" y="779463"/>
          <a:ext cx="8497887" cy="638175"/>
        </p:xfrm>
        <a:graphic>
          <a:graphicData uri="http://schemas.openxmlformats.org/drawingml/2006/table">
            <a:tbl>
              <a:tblPr/>
              <a:tblGrid>
                <a:gridCol w="368300"/>
                <a:gridCol w="1216025"/>
                <a:gridCol w="1046163"/>
                <a:gridCol w="903287"/>
                <a:gridCol w="1147763"/>
                <a:gridCol w="995362"/>
                <a:gridCol w="1838325"/>
                <a:gridCol w="982663"/>
              </a:tblGrid>
              <a:tr h="250825">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chemeClr val="bg1"/>
                          </a:solidFill>
                          <a:latin typeface="Arial" panose="020B0604020202020204" pitchFamily="34" charset="0"/>
                        </a:rPr>
                        <a:t>Sl. No.</a:t>
                      </a:r>
                      <a:endParaRPr lang="en-US" altLang="zh-CN" sz="1100" b="1">
                        <a:solidFill>
                          <a:schemeClr val="bg1"/>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17375D"/>
                    </a:solidFill>
                  </a:tcPr>
                </a:tc>
                <a:tc gridSpan="3">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chemeClr val="bg1"/>
                          </a:solidFill>
                          <a:latin typeface="Arial" panose="020B0604020202020204" pitchFamily="34" charset="0"/>
                          <a:ea typeface="SimSun" panose="02010600030101010101" pitchFamily="2" charset="-122"/>
                        </a:rPr>
                        <a:t>Capacity as per EC</a:t>
                      </a:r>
                      <a:endParaRPr lang="en-US" altLang="zh-CN" sz="1100" b="1" dirty="0">
                        <a:solidFill>
                          <a:schemeClr val="bg1"/>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17375D"/>
                    </a:solidFill>
                  </a:tcPr>
                </a:tc>
                <a:tc hMerge="1">
                  <a:tcP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tcPr>
                </a:tc>
                <a:tc hMerge="1">
                  <a:tcPr>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tcPr>
                </a:tc>
                <a:tc grid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chemeClr val="bg1"/>
                          </a:solidFill>
                          <a:latin typeface="Arial" panose="020B0604020202020204" pitchFamily="34" charset="0"/>
                        </a:rPr>
                        <a:t>Consent Status</a:t>
                      </a:r>
                      <a:endParaRPr lang="en-US" altLang="zh-CN" sz="1100" b="1">
                        <a:solidFill>
                          <a:schemeClr val="bg1"/>
                        </a:solidFill>
                        <a:latin typeface="Arial" panose="020B0604020202020204" pitchFamily="34"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17375D"/>
                    </a:solidFill>
                  </a:tcPr>
                </a:tc>
                <a:tc hMerge="1">
                  <a:tcPr>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chemeClr val="bg1"/>
                          </a:solidFill>
                          <a:latin typeface="Arial" panose="020B0604020202020204" pitchFamily="34" charset="0"/>
                        </a:rPr>
                        <a:t>Implementation Status</a:t>
                      </a:r>
                      <a:endParaRPr lang="en-US" altLang="zh-CN" sz="1100" b="1">
                        <a:solidFill>
                          <a:schemeClr val="bg1"/>
                        </a:solidFill>
                        <a:latin typeface="Arial" panose="020B0604020202020204" pitchFamily="34"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17375D"/>
                    </a:solidFill>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chemeClr val="bg1"/>
                          </a:solidFill>
                          <a:latin typeface="Arial" panose="020B0604020202020204" pitchFamily="34" charset="0"/>
                        </a:rPr>
                        <a:t>Remarks</a:t>
                      </a:r>
                      <a:endParaRPr lang="en-US" altLang="zh-CN" sz="1100" b="1">
                        <a:solidFill>
                          <a:schemeClr val="bg1"/>
                        </a:solidFill>
                        <a:latin typeface="Arial" panose="020B0604020202020204" pitchFamily="34"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17375D"/>
                    </a:solidFill>
                  </a:tcPr>
                </a:tc>
              </a:tr>
              <a:tr h="387350">
                <a:tc vMerge="1">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B w="12700" cap="flat" cmpd="sng">
                      <a:solidFill>
                        <a:srgbClr val="FFFFFF"/>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dirty="0">
                          <a:solidFill>
                            <a:schemeClr val="bg1"/>
                          </a:solidFill>
                          <a:latin typeface="Arial" panose="020B0604020202020204" pitchFamily="34" charset="0"/>
                        </a:rPr>
                        <a:t>Facility</a:t>
                      </a:r>
                      <a:endParaRPr lang="en-US" altLang="zh-CN" sz="1100" b="1" dirty="0">
                        <a:solidFill>
                          <a:schemeClr val="bg1"/>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17375D"/>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chemeClr val="bg1"/>
                          </a:solidFill>
                          <a:latin typeface="Arial" panose="020B0604020202020204" pitchFamily="34" charset="0"/>
                        </a:rPr>
                        <a:t>Capacity</a:t>
                      </a:r>
                      <a:endParaRPr lang="en-US" altLang="zh-CN" sz="1100" b="1">
                        <a:solidFill>
                          <a:schemeClr val="bg1"/>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17375D"/>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chemeClr val="bg1"/>
                          </a:solidFill>
                          <a:latin typeface="Arial" panose="020B0604020202020204" pitchFamily="34" charset="0"/>
                        </a:rPr>
                        <a:t>Ultimate Capacity</a:t>
                      </a:r>
                      <a:endParaRPr lang="en-US" altLang="zh-CN" sz="1100" b="1">
                        <a:solidFill>
                          <a:schemeClr val="bg1"/>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17375D"/>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chemeClr val="bg1"/>
                          </a:solidFill>
                          <a:latin typeface="Arial" panose="020B0604020202020204" pitchFamily="34" charset="0"/>
                        </a:rPr>
                        <a:t>CTE</a:t>
                      </a:r>
                      <a:endParaRPr lang="en-US" altLang="zh-CN" sz="1100" b="1">
                        <a:solidFill>
                          <a:schemeClr val="bg1"/>
                        </a:solidFill>
                        <a:latin typeface="Arial" panose="020B0604020202020204" pitchFamily="34"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002060"/>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chemeClr val="bg1"/>
                          </a:solidFill>
                          <a:latin typeface="Arial" panose="020B0604020202020204" pitchFamily="34" charset="0"/>
                        </a:rPr>
                        <a:t>CTO</a:t>
                      </a:r>
                      <a:endParaRPr lang="en-US" altLang="zh-CN" sz="1100" b="1">
                        <a:solidFill>
                          <a:schemeClr val="bg1"/>
                        </a:solidFill>
                        <a:latin typeface="Arial" panose="020B0604020202020204" pitchFamily="34"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002060"/>
                    </a:solidFill>
                  </a:tcPr>
                </a:tc>
                <a:tc vMerge="1">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B w="12700" cap="flat" cmpd="sng">
                      <a:solidFill>
                        <a:srgbClr val="FFFFFF"/>
                      </a:solidFill>
                      <a:prstDash val="solid"/>
                      <a:headEnd type="none" w="med" len="med"/>
                      <a:tailEnd type="none" w="med" len="med"/>
                    </a:lnB>
                  </a:tcPr>
                </a:tc>
                <a:tc vMerge="1">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B w="12700" cap="flat" cmpd="sng">
                      <a:solidFill>
                        <a:srgbClr val="FFFFFF"/>
                      </a:solidFill>
                      <a:prstDash val="solid"/>
                      <a:headEnd type="none" w="med" len="med"/>
                      <a:tailEnd type="none" w="med" len="med"/>
                    </a:lnB>
                  </a:tcPr>
                </a:tc>
              </a:tr>
            </a:tbl>
          </a:graphicData>
        </a:graphic>
      </p:graphicFrame>
      <p:graphicFrame>
        <p:nvGraphicFramePr>
          <p:cNvPr id="14362" name="Table 14361"/>
          <p:cNvGraphicFramePr/>
          <p:nvPr/>
        </p:nvGraphicFramePr>
        <p:xfrm>
          <a:off x="266700" y="1417638"/>
          <a:ext cx="8509000" cy="1852612"/>
        </p:xfrm>
        <a:graphic>
          <a:graphicData uri="http://schemas.openxmlformats.org/drawingml/2006/table">
            <a:tbl>
              <a:tblPr/>
              <a:tblGrid>
                <a:gridCol w="368300"/>
                <a:gridCol w="1250950"/>
                <a:gridCol w="987425"/>
                <a:gridCol w="903288"/>
                <a:gridCol w="1187450"/>
                <a:gridCol w="969962"/>
                <a:gridCol w="1882775"/>
                <a:gridCol w="958850"/>
              </a:tblGrid>
              <a:tr h="588963">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10</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Captive Power Plant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WHRB - 93 MW CFBC - 43 MW</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136 MW</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136 MW</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91 MW</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dirty="0">
                          <a:solidFill>
                            <a:srgbClr val="000000"/>
                          </a:solidFill>
                          <a:latin typeface="Arial" panose="020B0604020202020204" pitchFamily="34" charset="0"/>
                        </a:rPr>
                        <a:t>91 MW Implemented</a:t>
                      </a:r>
                      <a:endParaRPr lang="en-US" altLang="zh-CN" sz="1100" dirty="0">
                        <a:solidFill>
                          <a:srgbClr val="000000"/>
                        </a:solidFill>
                        <a:latin typeface="Arial" panose="020B0604020202020204" pitchFamily="34" charset="0"/>
                      </a:endParaRPr>
                    </a:p>
                    <a:p>
                      <a:pPr lvl="0" algn="ctr">
                        <a:buSzTx/>
                        <a:buNone/>
                      </a:pPr>
                      <a:r>
                        <a:rPr lang="en-US" altLang="zh-CN" sz="1100" dirty="0">
                          <a:solidFill>
                            <a:srgbClr val="000000"/>
                          </a:solidFill>
                          <a:latin typeface="Arial" panose="020B0604020202020204" pitchFamily="34" charset="0"/>
                        </a:rPr>
                        <a:t>45 MW to be implemented</a:t>
                      </a:r>
                      <a:endParaRPr lang="en-US" altLang="zh-CN" sz="11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0362">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11</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Cement Grinding Unit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1.2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1.2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To be implemented</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03288">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12</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Producer Gas Plant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36,000 Nm</a:t>
                      </a:r>
                      <a:r>
                        <a:rPr lang="en-US" altLang="zh-CN" sz="1100" baseline="30000">
                          <a:solidFill>
                            <a:srgbClr val="000000"/>
                          </a:solidFill>
                          <a:latin typeface="Arial" panose="020B0604020202020204" pitchFamily="34" charset="0"/>
                        </a:rPr>
                        <a:t>3</a:t>
                      </a:r>
                      <a:r>
                        <a:rPr lang="en-US" altLang="zh-CN" sz="1100">
                          <a:solidFill>
                            <a:srgbClr val="000000"/>
                          </a:solidFill>
                          <a:latin typeface="Arial" panose="020B0604020202020204" pitchFamily="34" charset="0"/>
                        </a:rPr>
                        <a:t>/Hr </a:t>
                      </a:r>
                      <a:endParaRPr lang="en-US" altLang="zh-CN" sz="1100">
                        <a:solidFill>
                          <a:srgbClr val="000000"/>
                        </a:solidFill>
                        <a:latin typeface="Arial" panose="020B0604020202020204" pitchFamily="34" charset="0"/>
                      </a:endParaRPr>
                    </a:p>
                    <a:p>
                      <a:pPr lvl="0" algn="ctr">
                        <a:buSzTx/>
                        <a:buNone/>
                      </a:pPr>
                      <a:r>
                        <a:rPr lang="en-US" altLang="zh-CN" sz="1100">
                          <a:solidFill>
                            <a:srgbClr val="000000"/>
                          </a:solidFill>
                          <a:latin typeface="Arial" panose="020B0604020202020204" pitchFamily="34" charset="0"/>
                        </a:rPr>
                        <a:t>(12 Nos. x 3000 Nm</a:t>
                      </a:r>
                      <a:r>
                        <a:rPr lang="en-US" altLang="zh-CN" sz="1100" baseline="30000">
                          <a:solidFill>
                            <a:srgbClr val="000000"/>
                          </a:solidFill>
                          <a:latin typeface="Arial" panose="020B0604020202020204" pitchFamily="34" charset="0"/>
                        </a:rPr>
                        <a:t>3</a:t>
                      </a:r>
                      <a:r>
                        <a:rPr lang="en-US" altLang="zh-CN" sz="1100">
                          <a:solidFill>
                            <a:srgbClr val="000000"/>
                          </a:solidFill>
                          <a:latin typeface="Arial" panose="020B0604020202020204" pitchFamily="34" charset="0"/>
                        </a:rPr>
                        <a:t>/Hr)</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36,000 Nm</a:t>
                      </a:r>
                      <a:r>
                        <a:rPr lang="en-US" altLang="zh-CN" sz="1100" baseline="30000">
                          <a:solidFill>
                            <a:srgbClr val="000000"/>
                          </a:solidFill>
                          <a:latin typeface="Arial" panose="020B0604020202020204" pitchFamily="34" charset="0"/>
                        </a:rPr>
                        <a:t>3</a:t>
                      </a:r>
                      <a:r>
                        <a:rPr lang="en-US" altLang="zh-CN" sz="1100">
                          <a:solidFill>
                            <a:srgbClr val="000000"/>
                          </a:solidFill>
                          <a:latin typeface="Arial" panose="020B0604020202020204" pitchFamily="34" charset="0"/>
                        </a:rPr>
                        <a:t>/Hr </a:t>
                      </a:r>
                      <a:endParaRPr lang="en-US" altLang="zh-CN" sz="1100">
                        <a:solidFill>
                          <a:srgbClr val="000000"/>
                        </a:solidFill>
                        <a:latin typeface="Arial" panose="020B0604020202020204" pitchFamily="34" charset="0"/>
                      </a:endParaRPr>
                    </a:p>
                    <a:p>
                      <a:pPr lvl="0" algn="ctr">
                        <a:buSzTx/>
                        <a:buNone/>
                      </a:pPr>
                      <a:r>
                        <a:rPr lang="en-US" altLang="zh-CN" sz="1100">
                          <a:solidFill>
                            <a:srgbClr val="000000"/>
                          </a:solidFill>
                          <a:latin typeface="Arial" panose="020B0604020202020204" pitchFamily="34" charset="0"/>
                        </a:rPr>
                        <a:t>(12 Nos. x 3000 Nm</a:t>
                      </a:r>
                      <a:r>
                        <a:rPr lang="en-US" altLang="zh-CN" sz="1100" baseline="30000">
                          <a:solidFill>
                            <a:srgbClr val="000000"/>
                          </a:solidFill>
                          <a:latin typeface="Arial" panose="020B0604020202020204" pitchFamily="34" charset="0"/>
                        </a:rPr>
                        <a:t>3</a:t>
                      </a:r>
                      <a:r>
                        <a:rPr lang="en-US" altLang="zh-CN" sz="1100">
                          <a:solidFill>
                            <a:srgbClr val="000000"/>
                          </a:solidFill>
                          <a:latin typeface="Arial" panose="020B0604020202020204" pitchFamily="34" charset="0"/>
                        </a:rPr>
                        <a:t>/Hr)</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36,000 Nm</a:t>
                      </a:r>
                      <a:r>
                        <a:rPr lang="en-US" altLang="zh-CN" sz="1100" baseline="30000">
                          <a:solidFill>
                            <a:srgbClr val="000000"/>
                          </a:solidFill>
                          <a:latin typeface="Arial" panose="020B0604020202020204" pitchFamily="34" charset="0"/>
                        </a:rPr>
                        <a:t>3</a:t>
                      </a:r>
                      <a:r>
                        <a:rPr lang="en-US" altLang="zh-CN" sz="1100">
                          <a:solidFill>
                            <a:srgbClr val="000000"/>
                          </a:solidFill>
                          <a:latin typeface="Arial" panose="020B0604020202020204" pitchFamily="34" charset="0"/>
                        </a:rPr>
                        <a:t>/Hr </a:t>
                      </a:r>
                      <a:endParaRPr lang="en-US" altLang="zh-CN" sz="1100">
                        <a:solidFill>
                          <a:srgbClr val="000000"/>
                        </a:solidFill>
                        <a:latin typeface="Arial" panose="020B0604020202020204" pitchFamily="34" charset="0"/>
                      </a:endParaRPr>
                    </a:p>
                    <a:p>
                      <a:pPr lvl="0" algn="ctr">
                        <a:buSzTx/>
                        <a:buNone/>
                      </a:pPr>
                      <a:r>
                        <a:rPr lang="en-US" altLang="zh-CN" sz="1100">
                          <a:solidFill>
                            <a:srgbClr val="000000"/>
                          </a:solidFill>
                          <a:latin typeface="Arial" panose="020B0604020202020204" pitchFamily="34" charset="0"/>
                        </a:rPr>
                        <a:t>(12 Nos. x 3000 Nm</a:t>
                      </a:r>
                      <a:r>
                        <a:rPr lang="en-US" altLang="zh-CN" sz="1100" baseline="30000">
                          <a:solidFill>
                            <a:srgbClr val="000000"/>
                          </a:solidFill>
                          <a:latin typeface="Arial" panose="020B0604020202020204" pitchFamily="34" charset="0"/>
                        </a:rPr>
                        <a:t>3</a:t>
                      </a:r>
                      <a:r>
                        <a:rPr lang="en-US" altLang="zh-CN" sz="1100">
                          <a:solidFill>
                            <a:srgbClr val="000000"/>
                          </a:solidFill>
                          <a:latin typeface="Arial" panose="020B0604020202020204" pitchFamily="34" charset="0"/>
                        </a:rPr>
                        <a:t>/Hr)</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36,000 Nm</a:t>
                      </a:r>
                      <a:r>
                        <a:rPr lang="en-US" altLang="zh-CN" sz="1100" baseline="30000">
                          <a:solidFill>
                            <a:srgbClr val="000000"/>
                          </a:solidFill>
                          <a:latin typeface="Arial" panose="020B0604020202020204" pitchFamily="34" charset="0"/>
                        </a:rPr>
                        <a:t>3</a:t>
                      </a:r>
                      <a:r>
                        <a:rPr lang="en-US" altLang="zh-CN" sz="1100">
                          <a:solidFill>
                            <a:srgbClr val="000000"/>
                          </a:solidFill>
                          <a:latin typeface="Arial" panose="020B0604020202020204" pitchFamily="34" charset="0"/>
                        </a:rPr>
                        <a:t>/Hr </a:t>
                      </a:r>
                      <a:endParaRPr lang="en-US" altLang="zh-CN" sz="1100">
                        <a:solidFill>
                          <a:srgbClr val="000000"/>
                        </a:solidFill>
                        <a:latin typeface="Arial" panose="020B0604020202020204" pitchFamily="34" charset="0"/>
                      </a:endParaRPr>
                    </a:p>
                    <a:p>
                      <a:pPr lvl="0" algn="ctr">
                        <a:buSzTx/>
                        <a:buNone/>
                      </a:pPr>
                      <a:r>
                        <a:rPr lang="en-US" altLang="zh-CN" sz="1100">
                          <a:solidFill>
                            <a:srgbClr val="000000"/>
                          </a:solidFill>
                          <a:latin typeface="Arial" panose="020B0604020202020204" pitchFamily="34" charset="0"/>
                        </a:rPr>
                        <a:t>(12 Nos. x 3000 Nm</a:t>
                      </a:r>
                      <a:r>
                        <a:rPr lang="en-US" altLang="zh-CN" sz="1100" baseline="30000">
                          <a:solidFill>
                            <a:srgbClr val="000000"/>
                          </a:solidFill>
                          <a:latin typeface="Arial" panose="020B0604020202020204" pitchFamily="34" charset="0"/>
                        </a:rPr>
                        <a:t>3</a:t>
                      </a:r>
                      <a:r>
                        <a:rPr lang="en-US" altLang="zh-CN" sz="1100">
                          <a:solidFill>
                            <a:srgbClr val="000000"/>
                          </a:solidFill>
                          <a:latin typeface="Arial" panose="020B0604020202020204" pitchFamily="34" charset="0"/>
                        </a:rPr>
                        <a:t>/Hr)</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dirty="0">
                          <a:solidFill>
                            <a:srgbClr val="000000"/>
                          </a:solidFill>
                          <a:latin typeface="Arial" panose="020B0604020202020204" pitchFamily="34" charset="0"/>
                        </a:rPr>
                        <a:t>Implemented</a:t>
                      </a:r>
                      <a:endParaRPr lang="en-US" altLang="zh-CN" sz="11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dirty="0">
                          <a:solidFill>
                            <a:srgbClr val="000000"/>
                          </a:solidFill>
                          <a:latin typeface="Arial" panose="020B0604020202020204" pitchFamily="34" charset="0"/>
                        </a:rPr>
                        <a:t>-</a:t>
                      </a:r>
                      <a:endParaRPr lang="en-US" altLang="zh-CN" sz="11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5" name="Slide Number Placeholder 4"/>
          <p:cNvSpPr>
            <a:spLocks noGrp="1"/>
          </p:cNvSpPr>
          <p:nvPr>
            <p:ph type="sldNum" sz="quarter" idx="12"/>
          </p:nvPr>
        </p:nvSpPr>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Text Box 3"/>
          <p:cNvSpPr txBox="1"/>
          <p:nvPr/>
        </p:nvSpPr>
        <p:spPr>
          <a:xfrm>
            <a:off x="2171700" y="82550"/>
            <a:ext cx="4800600" cy="423863"/>
          </a:xfrm>
          <a:prstGeom prst="rect">
            <a:avLst/>
          </a:prstGeom>
          <a:noFill/>
          <a:ln w="9525">
            <a:noFill/>
          </a:ln>
        </p:spPr>
        <p:txBody>
          <a:bodyPr wrap="square" anchor="t" anchorCtr="0">
            <a:spAutoFit/>
          </a:bodyPr>
          <a:p>
            <a:pPr algn="ctr">
              <a:lnSpc>
                <a:spcPct val="90000"/>
              </a:lnSpc>
            </a:pPr>
            <a:r>
              <a:rPr lang="en-US" altLang="zh-CN" sz="2400" b="1">
                <a:latin typeface="Calibri Light" panose="020F0302020204030204" charset="0"/>
              </a:rPr>
              <a:t>Compliance status of existing unit</a:t>
            </a:r>
            <a:endParaRPr lang="en-US" altLang="zh-CN" sz="2400" b="1">
              <a:latin typeface="Calibri Light" panose="020F0302020204030204" charset="0"/>
            </a:endParaRPr>
          </a:p>
        </p:txBody>
      </p:sp>
      <p:sp>
        <p:nvSpPr>
          <p:cNvPr id="15362" name="Text Box 4"/>
          <p:cNvSpPr txBox="1"/>
          <p:nvPr/>
        </p:nvSpPr>
        <p:spPr>
          <a:xfrm>
            <a:off x="352425" y="447675"/>
            <a:ext cx="8610600" cy="339725"/>
          </a:xfrm>
          <a:prstGeom prst="rect">
            <a:avLst/>
          </a:prstGeom>
          <a:noFill/>
          <a:ln w="9525">
            <a:noFill/>
          </a:ln>
        </p:spPr>
        <p:txBody>
          <a:bodyPr wrap="square" anchor="t" anchorCtr="0">
            <a:spAutoFit/>
          </a:bodyPr>
          <a:p>
            <a:r>
              <a:rPr lang="en-US" altLang="zh-CN" sz="1600" b="1" dirty="0">
                <a:latin typeface="Calibri" panose="020F0502020204030204" charset="0"/>
              </a:rPr>
              <a:t>Certified report issued on 25.05.2021.   Closure Report on Non-Compliances on 29.7.2021</a:t>
            </a:r>
            <a:endParaRPr lang="en-US" altLang="zh-CN" sz="1600" b="1" dirty="0">
              <a:latin typeface="Calibri" panose="020F0502020204030204" charset="0"/>
            </a:endParaRPr>
          </a:p>
        </p:txBody>
      </p:sp>
      <p:graphicFrame>
        <p:nvGraphicFramePr>
          <p:cNvPr id="6" name="Table 5"/>
          <p:cNvGraphicFramePr/>
          <p:nvPr/>
        </p:nvGraphicFramePr>
        <p:xfrm>
          <a:off x="230188" y="815975"/>
          <a:ext cx="8734425" cy="5913438"/>
        </p:xfrm>
        <a:graphic>
          <a:graphicData uri="http://schemas.openxmlformats.org/drawingml/2006/table">
            <a:tbl>
              <a:tblPr firstRow="1" bandRow="1">
                <a:tableStyleId>{5C22544A-7EE6-4342-B048-85BDC9FD1C3A}</a:tableStyleId>
              </a:tblPr>
              <a:tblGrid>
                <a:gridCol w="375725"/>
                <a:gridCol w="2336165"/>
                <a:gridCol w="4284345"/>
                <a:gridCol w="781078"/>
                <a:gridCol w="956343"/>
              </a:tblGrid>
              <a:tr h="0">
                <a:tc>
                  <a:txBody>
                    <a:bodyPr/>
                    <a:lstStyle/>
                    <a:p>
                      <a:pPr algn="ctr">
                        <a:buNone/>
                      </a:pPr>
                      <a:r>
                        <a:rPr lang="en-US" sz="1400" dirty="0" smtClean="0">
                          <a:solidFill>
                            <a:schemeClr val="tx1"/>
                          </a:solidFill>
                        </a:rPr>
                        <a:t>S.</a:t>
                      </a:r>
                      <a:r>
                        <a:rPr lang="en-US" sz="1400" baseline="0" dirty="0" smtClean="0">
                          <a:solidFill>
                            <a:schemeClr val="tx1"/>
                          </a:solidFill>
                        </a:rPr>
                        <a:t> N.</a:t>
                      </a:r>
                      <a:endParaRPr lang="en-US" sz="1400" dirty="0">
                        <a:solidFill>
                          <a:schemeClr val="tx1"/>
                        </a:solidFill>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algn="ctr">
                        <a:buNone/>
                      </a:pPr>
                      <a:r>
                        <a:rPr lang="en-US" sz="1400" dirty="0">
                          <a:solidFill>
                            <a:schemeClr val="tx1"/>
                          </a:solidFill>
                        </a:rPr>
                        <a:t>Non- compliances reported if any</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en-US" sz="1400">
                          <a:solidFill>
                            <a:schemeClr val="tx1"/>
                          </a:solidFill>
                        </a:rPr>
                        <a:t>Corrective action taken</a:t>
                      </a:r>
                      <a:endParaRPr lang="en-US" sz="1400">
                        <a:solidFill>
                          <a:schemeClr val="tx1"/>
                        </a:solidFill>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en-US" sz="1400">
                          <a:solidFill>
                            <a:schemeClr val="tx1"/>
                          </a:solidFill>
                        </a:rPr>
                        <a:t>Present status</a:t>
                      </a:r>
                      <a:endParaRPr lang="en-US" sz="1400">
                        <a:solidFill>
                          <a:schemeClr val="tx1"/>
                        </a:solidFill>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en-US" sz="1400">
                          <a:solidFill>
                            <a:schemeClr val="tx1"/>
                          </a:solidFill>
                        </a:rPr>
                        <a:t> Remarks</a:t>
                      </a:r>
                      <a:endParaRPr lang="en-US" sz="1400">
                        <a:solidFill>
                          <a:schemeClr val="tx1"/>
                        </a:solidFill>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994410">
                <a:tc>
                  <a:txBody>
                    <a:bodyPr/>
                    <a:lstStyle/>
                    <a:p>
                      <a:pPr algn="just">
                        <a:buNone/>
                      </a:pPr>
                      <a:r>
                        <a:rPr lang="en-US" sz="1400" dirty="0" smtClean="0">
                          <a:solidFill>
                            <a:schemeClr val="tx1"/>
                          </a:solidFill>
                        </a:rPr>
                        <a:t>1</a:t>
                      </a:r>
                      <a:endParaRPr lang="en-US" sz="1400" dirty="0">
                        <a:solidFill>
                          <a:schemeClr val="tx1"/>
                        </a:solidFill>
                      </a:endParaRPr>
                    </a:p>
                  </a:txBody>
                  <a:tcP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buNone/>
                      </a:pPr>
                      <a:r>
                        <a:rPr lang="en-US" sz="1400" dirty="0">
                          <a:solidFill>
                            <a:schemeClr val="tx1"/>
                          </a:solidFill>
                        </a:rPr>
                        <a:t>It has been observed that the PA’s have not installed CAAQMS in the plant. It is required to install 4 CAAQMS in or outside the Project Boundary as recommended by the WBPCB.</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just">
                        <a:buNone/>
                      </a:pPr>
                      <a:r>
                        <a:rPr lang="en-US" sz="1400" dirty="0">
                          <a:solidFill>
                            <a:schemeClr val="tx1"/>
                          </a:solidFill>
                          <a:sym typeface="+mn-ea"/>
                        </a:rPr>
                        <a:t>Purchase order for </a:t>
                      </a:r>
                      <a:r>
                        <a:rPr lang="en-US" sz="1400" dirty="0" smtClean="0">
                          <a:solidFill>
                            <a:schemeClr val="tx1"/>
                          </a:solidFill>
                          <a:sym typeface="+mn-ea"/>
                        </a:rPr>
                        <a:t>4 </a:t>
                      </a:r>
                      <a:r>
                        <a:rPr lang="en-US" sz="1400" dirty="0">
                          <a:solidFill>
                            <a:schemeClr val="tx1"/>
                          </a:solidFill>
                          <a:sym typeface="+mn-ea"/>
                        </a:rPr>
                        <a:t>Nos of Continuous ambient air quality monitoring station (USEPA / MCERT) using high quality laser sensors (Beta Rays Attenuation) technology already issued (PO No. J9/PA217-00043/21-22 dated 8</a:t>
                      </a:r>
                      <a:r>
                        <a:rPr lang="en-US" sz="1400" baseline="30000" dirty="0">
                          <a:solidFill>
                            <a:schemeClr val="tx1"/>
                          </a:solidFill>
                          <a:sym typeface="+mn-ea"/>
                        </a:rPr>
                        <a:t>th </a:t>
                      </a:r>
                      <a:r>
                        <a:rPr lang="en-US" sz="1400" dirty="0">
                          <a:solidFill>
                            <a:schemeClr val="tx1"/>
                          </a:solidFill>
                          <a:sym typeface="+mn-ea"/>
                        </a:rPr>
                        <a:t>June, 2021)  in compliance to point no –II. Air Quality Monitoring and Preservation Condition No. iii of EC dated 26.12.2019.</a:t>
                      </a:r>
                      <a:endParaRPr lang="en-US" sz="1400" dirty="0">
                        <a:solidFill>
                          <a:schemeClr val="tx1"/>
                        </a:solidFill>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en-US" sz="1400" dirty="0">
                          <a:solidFill>
                            <a:schemeClr val="tx1"/>
                          </a:solidFill>
                        </a:rPr>
                        <a:t>-</a:t>
                      </a:r>
                      <a:endParaRPr lang="en-US" sz="1400" dirty="0">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r>
                        <a:rPr lang="en-US" sz="1400" dirty="0">
                          <a:solidFill>
                            <a:schemeClr val="tx1"/>
                          </a:solidFill>
                        </a:rPr>
                        <a:t>Complied</a:t>
                      </a:r>
                      <a:endParaRPr lang="en-US" sz="1400" dirty="0">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161415">
                <a:tc>
                  <a:txBody>
                    <a:bodyPr/>
                    <a:lstStyle/>
                    <a:p>
                      <a:pPr algn="just">
                        <a:buNone/>
                      </a:pPr>
                      <a:r>
                        <a:rPr lang="en-US" sz="1400" dirty="0" smtClean="0">
                          <a:solidFill>
                            <a:schemeClr val="tx1"/>
                          </a:solidFill>
                        </a:rPr>
                        <a:t>2</a:t>
                      </a:r>
                      <a:endParaRPr lang="en-US" sz="1400" dirty="0">
                        <a:solidFill>
                          <a:schemeClr val="tx1"/>
                        </a:solidFill>
                      </a:endParaRPr>
                    </a:p>
                  </a:txBody>
                  <a:tcP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buNone/>
                      </a:pPr>
                      <a:r>
                        <a:rPr lang="en-US" sz="1400">
                          <a:solidFill>
                            <a:schemeClr val="tx1"/>
                          </a:solidFill>
                        </a:rPr>
                        <a:t>It has been observed that the PA has not yet developed a fully functional tyre washing area. The PA is required to do the same at the designated place inthe trucking parking area.</a:t>
                      </a:r>
                      <a:endParaRPr lang="en-US" sz="1400">
                        <a:solidFill>
                          <a:schemeClr val="tx1"/>
                        </a:solidFill>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just">
                        <a:buNone/>
                      </a:pPr>
                      <a:r>
                        <a:rPr lang="en-US" sz="1400" dirty="0">
                          <a:solidFill>
                            <a:schemeClr val="tx1"/>
                          </a:solidFill>
                          <a:sym typeface="+mn-ea"/>
                        </a:rPr>
                        <a:t>The </a:t>
                      </a:r>
                      <a:r>
                        <a:rPr lang="en-US" sz="1400" dirty="0" err="1">
                          <a:solidFill>
                            <a:schemeClr val="tx1"/>
                          </a:solidFill>
                          <a:sym typeface="+mn-ea"/>
                        </a:rPr>
                        <a:t>tyre</a:t>
                      </a:r>
                      <a:r>
                        <a:rPr lang="en-US" sz="1400" dirty="0">
                          <a:solidFill>
                            <a:schemeClr val="tx1"/>
                          </a:solidFill>
                          <a:sym typeface="+mn-ea"/>
                        </a:rPr>
                        <a:t> washing facility in the truck parking area has been installed. Now the trucks </a:t>
                      </a:r>
                      <a:r>
                        <a:rPr lang="en-US" sz="1400" dirty="0" err="1">
                          <a:solidFill>
                            <a:schemeClr val="tx1"/>
                          </a:solidFill>
                          <a:sym typeface="+mn-ea"/>
                        </a:rPr>
                        <a:t>tyre</a:t>
                      </a:r>
                      <a:r>
                        <a:rPr lang="en-US" sz="1400" dirty="0">
                          <a:solidFill>
                            <a:schemeClr val="tx1"/>
                          </a:solidFill>
                          <a:sym typeface="+mn-ea"/>
                        </a:rPr>
                        <a:t> are washed before entering and leaving the plant premises.</a:t>
                      </a:r>
                      <a:endParaRPr lang="en-US" sz="1400" dirty="0">
                        <a:solidFill>
                          <a:schemeClr val="tx1"/>
                        </a:solidFill>
                      </a:endParaRPr>
                    </a:p>
                    <a:p>
                      <a:pPr algn="just">
                        <a:buNone/>
                      </a:pPr>
                      <a:endParaRPr lang="en-US" sz="1400" dirty="0">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en-US" sz="1400" dirty="0">
                          <a:solidFill>
                            <a:schemeClr val="tx1"/>
                          </a:solidFill>
                        </a:rPr>
                        <a:t>-</a:t>
                      </a:r>
                      <a:endParaRPr lang="en-US" sz="1400" dirty="0">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r>
                        <a:rPr lang="en-US" sz="1400" dirty="0" smtClean="0">
                          <a:solidFill>
                            <a:schemeClr val="tx1"/>
                          </a:solidFill>
                        </a:rPr>
                        <a:t>Complied</a:t>
                      </a:r>
                      <a:endParaRPr lang="en-US" sz="1400" dirty="0" smtClean="0">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374775">
                <a:tc>
                  <a:txBody>
                    <a:bodyPr/>
                    <a:lstStyle/>
                    <a:p>
                      <a:pPr algn="just">
                        <a:buNone/>
                      </a:pPr>
                      <a:r>
                        <a:rPr lang="en-US" sz="1400" dirty="0" smtClean="0">
                          <a:solidFill>
                            <a:schemeClr val="tx1"/>
                          </a:solidFill>
                        </a:rPr>
                        <a:t>3</a:t>
                      </a:r>
                      <a:endParaRPr lang="en-US" sz="1400" dirty="0">
                        <a:solidFill>
                          <a:schemeClr val="tx1"/>
                        </a:solidFill>
                      </a:endParaRPr>
                    </a:p>
                  </a:txBody>
                  <a:tcP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mpd="sng">
                      <a:solidFill>
                        <a:schemeClr val="tx1"/>
                      </a:solidFill>
                      <a:prstDash val="solid"/>
                    </a:lnB>
                    <a:noFill/>
                  </a:tcPr>
                </a:tc>
                <a:tc>
                  <a:txBody>
                    <a:bodyPr/>
                    <a:lstStyle/>
                    <a:p>
                      <a:pPr algn="just">
                        <a:buNone/>
                      </a:pPr>
                      <a:r>
                        <a:rPr lang="en-US" sz="1400">
                          <a:solidFill>
                            <a:schemeClr val="tx1"/>
                          </a:solidFill>
                        </a:rPr>
                        <a:t>The PA is required to provide GCP of SMS to reduce PH in circulating water to ensure optimal recycling of treated water for converter gas cleaning. It should be done and report must be submitted.</a:t>
                      </a:r>
                      <a:endParaRPr lang="en-US" sz="1400">
                        <a:solidFill>
                          <a:schemeClr val="tx1"/>
                        </a:solidFill>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just">
                        <a:buNone/>
                      </a:pPr>
                      <a:r>
                        <a:rPr lang="en-US" sz="1400" dirty="0">
                          <a:solidFill>
                            <a:schemeClr val="tx1"/>
                          </a:solidFill>
                        </a:rPr>
                        <a:t>The existing Steel Melting Shops are equipped with Induction Furnaces (IF) with charge mix mostly with DRI and small part of scrap or pig iron. As such, during charging and initial heating, generated fumes are sucked by ID Fans of adequate capacity through hood, passes through respective bag house to Chimneys of adequate height to ensure State/ Central Pollution norms. </a:t>
                      </a:r>
                      <a:r>
                        <a:rPr lang="en-US" sz="1400" dirty="0">
                          <a:solidFill>
                            <a:schemeClr val="tx1"/>
                          </a:solidFill>
                          <a:sym typeface="+mn-ea"/>
                        </a:rPr>
                        <a:t>It may be noted the circulating cooling water systems of these furnaces are by soft water and there is no connection between GCP and pH in circulating water.</a:t>
                      </a:r>
                      <a:endParaRPr lang="en-US" sz="1400" dirty="0">
                        <a:solidFill>
                          <a:schemeClr val="tx1"/>
                        </a:solidFill>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just">
                        <a:buNone/>
                      </a:pPr>
                      <a:endParaRPr lang="en-US" sz="1400" dirty="0">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400" dirty="0" smtClean="0">
                          <a:solidFill>
                            <a:schemeClr val="tx1"/>
                          </a:solidFill>
                        </a:rPr>
                        <a:t>Complied</a:t>
                      </a:r>
                      <a:endParaRPr lang="en-US" sz="1400" dirty="0" smtClean="0">
                        <a:solidFill>
                          <a:schemeClr val="tx1"/>
                        </a:solidFill>
                      </a:endParaRPr>
                    </a:p>
                    <a:p>
                      <a:pPr>
                        <a:buNone/>
                      </a:pPr>
                      <a:endParaRPr lang="en-US" sz="1400" dirty="0" smtClean="0">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2" name="Slide Number Placeholder 1"/>
          <p:cNvSpPr>
            <a:spLocks noGrp="1"/>
          </p:cNvSpPr>
          <p:nvPr>
            <p:ph type="sldNum" sz="quarter" idx="12"/>
          </p:nvPr>
        </p:nvSpPr>
        <p:spPr>
          <a:xfrm>
            <a:off x="8050213" y="6356350"/>
            <a:ext cx="465138" cy="365125"/>
          </a:xfrm>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Text Box 3"/>
          <p:cNvSpPr txBox="1"/>
          <p:nvPr/>
        </p:nvSpPr>
        <p:spPr>
          <a:xfrm>
            <a:off x="2171700" y="115888"/>
            <a:ext cx="4800600" cy="423862"/>
          </a:xfrm>
          <a:prstGeom prst="rect">
            <a:avLst/>
          </a:prstGeom>
          <a:noFill/>
          <a:ln w="9525">
            <a:noFill/>
          </a:ln>
        </p:spPr>
        <p:txBody>
          <a:bodyPr wrap="square" anchor="t" anchorCtr="0">
            <a:spAutoFit/>
          </a:bodyPr>
          <a:p>
            <a:pPr algn="ctr">
              <a:lnSpc>
                <a:spcPct val="90000"/>
              </a:lnSpc>
            </a:pPr>
            <a:r>
              <a:rPr lang="en-US" altLang="zh-CN" sz="2400" b="1" dirty="0">
                <a:latin typeface="Calibri Light" panose="020F0302020204030204" charset="0"/>
              </a:rPr>
              <a:t>Compliance status of existing unit</a:t>
            </a:r>
            <a:endParaRPr lang="en-US" altLang="zh-CN" sz="2400" b="1" dirty="0">
              <a:latin typeface="Calibri Light" panose="020F0302020204030204" charset="0"/>
            </a:endParaRPr>
          </a:p>
        </p:txBody>
      </p:sp>
      <p:graphicFrame>
        <p:nvGraphicFramePr>
          <p:cNvPr id="6" name="Table 5"/>
          <p:cNvGraphicFramePr/>
          <p:nvPr/>
        </p:nvGraphicFramePr>
        <p:xfrm>
          <a:off x="234950" y="1114425"/>
          <a:ext cx="8675688" cy="3263900"/>
        </p:xfrm>
        <a:graphic>
          <a:graphicData uri="http://schemas.openxmlformats.org/drawingml/2006/table">
            <a:tbl>
              <a:tblPr firstRow="1" bandRow="1">
                <a:tableStyleId>{5C22544A-7EE6-4342-B048-85BDC9FD1C3A}</a:tableStyleId>
              </a:tblPr>
              <a:tblGrid>
                <a:gridCol w="425896"/>
                <a:gridCol w="2673350"/>
                <a:gridCol w="3531090"/>
                <a:gridCol w="990700"/>
                <a:gridCol w="1054968"/>
              </a:tblGrid>
              <a:tr h="305435">
                <a:tc>
                  <a:txBody>
                    <a:bodyPr/>
                    <a:lstStyle/>
                    <a:p>
                      <a:pPr algn="ctr">
                        <a:buNone/>
                      </a:pPr>
                      <a:r>
                        <a:rPr lang="en-US" sz="1400" dirty="0" smtClean="0">
                          <a:solidFill>
                            <a:schemeClr val="tx1"/>
                          </a:solidFill>
                        </a:rPr>
                        <a:t>S. N.</a:t>
                      </a:r>
                      <a:endParaRPr lang="en-US" sz="1400" dirty="0">
                        <a:solidFill>
                          <a:schemeClr val="tx1"/>
                        </a:solidFill>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algn="ctr">
                        <a:buNone/>
                      </a:pPr>
                      <a:r>
                        <a:rPr lang="en-US" sz="1400" dirty="0">
                          <a:solidFill>
                            <a:schemeClr val="tx1"/>
                          </a:solidFill>
                        </a:rPr>
                        <a:t>Non- compliances reported if any</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en-US" sz="1400" dirty="0">
                          <a:solidFill>
                            <a:schemeClr val="tx1"/>
                          </a:solidFill>
                        </a:rPr>
                        <a:t>Corrective action taken</a:t>
                      </a:r>
                      <a:endParaRPr lang="en-US" sz="1400" dirty="0">
                        <a:solidFill>
                          <a:schemeClr val="tx1"/>
                        </a:solidFill>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en-US" sz="1400" dirty="0">
                          <a:solidFill>
                            <a:schemeClr val="tx1"/>
                          </a:solidFill>
                        </a:rPr>
                        <a:t>Present status</a:t>
                      </a:r>
                      <a:endParaRPr lang="en-US" sz="1400" dirty="0">
                        <a:solidFill>
                          <a:schemeClr val="tx1"/>
                        </a:solidFill>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en-US" sz="1400" dirty="0">
                          <a:solidFill>
                            <a:schemeClr val="tx1"/>
                          </a:solidFill>
                        </a:rPr>
                        <a:t> Remarks</a:t>
                      </a:r>
                      <a:endParaRPr lang="en-US" sz="1400" dirty="0">
                        <a:solidFill>
                          <a:schemeClr val="tx1"/>
                        </a:solidFill>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374140">
                <a:tc>
                  <a:txBody>
                    <a:bodyPr/>
                    <a:lstStyle/>
                    <a:p>
                      <a:pPr algn="just">
                        <a:buNone/>
                      </a:pPr>
                      <a:r>
                        <a:rPr lang="en-US" sz="1400" dirty="0" smtClean="0">
                          <a:solidFill>
                            <a:schemeClr val="tx1"/>
                          </a:solidFill>
                        </a:rPr>
                        <a:t>4</a:t>
                      </a:r>
                      <a:endParaRPr lang="en-US" sz="1400" dirty="0">
                        <a:solidFill>
                          <a:schemeClr val="tx1"/>
                        </a:solidFill>
                      </a:endParaRPr>
                    </a:p>
                  </a:txBody>
                  <a:tcP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buNone/>
                      </a:pPr>
                      <a:r>
                        <a:rPr lang="en-US" sz="1400">
                          <a:solidFill>
                            <a:schemeClr val="tx1"/>
                          </a:solidFill>
                        </a:rPr>
                        <a:t>The PA is required to Provide solar generation on roof tops of buildings, for solar light system for all common areas, street lights, parking around project area and maintain the same regularly.</a:t>
                      </a:r>
                      <a:endParaRPr lang="en-US" sz="1400">
                        <a:solidFill>
                          <a:schemeClr val="tx1"/>
                        </a:solidFill>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just">
                        <a:buNone/>
                      </a:pPr>
                      <a:r>
                        <a:rPr lang="en-US" sz="1400" dirty="0">
                          <a:solidFill>
                            <a:schemeClr val="tx1"/>
                          </a:solidFill>
                        </a:rPr>
                        <a:t>In accordance with the observation no. 4 that is to provide solar power generation and installation of solar lighting system, we are pleased to inform you that, a contract / agreement has already been signed between M/S </a:t>
                      </a:r>
                      <a:r>
                        <a:rPr lang="en-US" sz="1400" dirty="0" err="1">
                          <a:solidFill>
                            <a:schemeClr val="tx1"/>
                          </a:solidFill>
                        </a:rPr>
                        <a:t>Shyam</a:t>
                      </a:r>
                      <a:r>
                        <a:rPr lang="en-US" sz="1400" dirty="0">
                          <a:solidFill>
                            <a:schemeClr val="tx1"/>
                          </a:solidFill>
                        </a:rPr>
                        <a:t> </a:t>
                      </a:r>
                      <a:r>
                        <a:rPr lang="en-US" sz="1400" dirty="0" err="1">
                          <a:solidFill>
                            <a:schemeClr val="tx1"/>
                          </a:solidFill>
                        </a:rPr>
                        <a:t>Sel</a:t>
                      </a:r>
                      <a:r>
                        <a:rPr lang="en-US" sz="1400" dirty="0">
                          <a:solidFill>
                            <a:schemeClr val="tx1"/>
                          </a:solidFill>
                        </a:rPr>
                        <a:t> &amp; Power ltd and VSV Renewable </a:t>
                      </a:r>
                      <a:r>
                        <a:rPr lang="en-US" sz="1400" dirty="0" smtClean="0">
                          <a:solidFill>
                            <a:schemeClr val="tx1"/>
                          </a:solidFill>
                        </a:rPr>
                        <a:t>Pvt. Ltd. </a:t>
                      </a:r>
                      <a:r>
                        <a:rPr lang="en-US" sz="1400" dirty="0">
                          <a:solidFill>
                            <a:schemeClr val="tx1"/>
                          </a:solidFill>
                        </a:rPr>
                        <a:t>(Floating Type &amp; Roof Top Type) and </a:t>
                      </a:r>
                      <a:r>
                        <a:rPr lang="en-US" sz="1400" dirty="0">
                          <a:solidFill>
                            <a:schemeClr val="tx1"/>
                          </a:solidFill>
                          <a:sym typeface="+mn-ea"/>
                        </a:rPr>
                        <a:t>work regarding the same </a:t>
                      </a:r>
                      <a:r>
                        <a:rPr lang="en-US" sz="1400" dirty="0" smtClean="0">
                          <a:solidFill>
                            <a:schemeClr val="tx1"/>
                          </a:solidFill>
                          <a:sym typeface="+mn-ea"/>
                        </a:rPr>
                        <a:t>are </a:t>
                      </a:r>
                      <a:r>
                        <a:rPr lang="en-US" sz="1400" dirty="0">
                          <a:solidFill>
                            <a:schemeClr val="tx1"/>
                          </a:solidFill>
                          <a:sym typeface="+mn-ea"/>
                        </a:rPr>
                        <a:t>already in progress.</a:t>
                      </a:r>
                      <a:endParaRPr lang="en-US" sz="1400" dirty="0">
                        <a:solidFill>
                          <a:schemeClr val="tx1"/>
                        </a:solidFill>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en-US" sz="1400" dirty="0">
                          <a:solidFill>
                            <a:schemeClr val="tx1"/>
                          </a:solidFill>
                        </a:rPr>
                        <a:t>-</a:t>
                      </a:r>
                      <a:endParaRPr lang="en-US" sz="1400" dirty="0">
                        <a:solidFill>
                          <a:schemeClr val="tx1"/>
                        </a:solidFill>
                      </a:endParaRPr>
                    </a:p>
                    <a:p>
                      <a:pPr algn="just">
                        <a:buNone/>
                      </a:pPr>
                      <a:endParaRPr lang="en-US" sz="1400" dirty="0">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r>
                        <a:rPr lang="en-US" sz="1400" dirty="0" smtClean="0">
                          <a:solidFill>
                            <a:schemeClr val="tx1"/>
                          </a:solidFill>
                          <a:sym typeface="+mn-ea"/>
                        </a:rPr>
                        <a:t>Complied</a:t>
                      </a:r>
                      <a:endParaRPr lang="en-US" sz="1400" dirty="0" smtClean="0">
                        <a:solidFill>
                          <a:schemeClr val="tx1"/>
                        </a:solidFill>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733425">
                <a:tc>
                  <a:txBody>
                    <a:bodyPr/>
                    <a:lstStyle/>
                    <a:p>
                      <a:pPr algn="just">
                        <a:buNone/>
                      </a:pPr>
                      <a:r>
                        <a:rPr lang="en-US" sz="1400" dirty="0" smtClean="0">
                          <a:solidFill>
                            <a:schemeClr val="tx1"/>
                          </a:solidFill>
                        </a:rPr>
                        <a:t>5</a:t>
                      </a:r>
                      <a:endParaRPr lang="en-US" sz="1400" dirty="0">
                        <a:solidFill>
                          <a:schemeClr val="tx1"/>
                        </a:solidFill>
                      </a:endParaRPr>
                    </a:p>
                  </a:txBody>
                  <a:tcP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mpd="sng">
                      <a:solidFill>
                        <a:schemeClr val="tx1"/>
                      </a:solidFill>
                      <a:prstDash val="solid"/>
                    </a:lnB>
                    <a:noFill/>
                  </a:tcPr>
                </a:tc>
                <a:tc>
                  <a:txBody>
                    <a:bodyPr/>
                    <a:lstStyle/>
                    <a:p>
                      <a:pPr algn="just">
                        <a:buNone/>
                      </a:pPr>
                      <a:r>
                        <a:rPr lang="en-US" sz="1400" dirty="0">
                          <a:solidFill>
                            <a:schemeClr val="tx1"/>
                          </a:solidFill>
                        </a:rPr>
                        <a:t>The PA shall install waste recycling plant to recover scrap, metallic and flux for recycling to SMS.</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just">
                        <a:buNone/>
                      </a:pPr>
                      <a:r>
                        <a:rPr lang="en-US" sz="1400" dirty="0" smtClean="0">
                          <a:solidFill>
                            <a:schemeClr val="tx1"/>
                          </a:solidFill>
                          <a:sym typeface="+mn-ea"/>
                        </a:rPr>
                        <a:t>The metal recovery plant to recover scrap, metallic and flux for recycling to SMS has already been installed.</a:t>
                      </a:r>
                      <a:endParaRPr lang="en-US" sz="1400" dirty="0" smtClean="0">
                        <a:solidFill>
                          <a:schemeClr val="tx1"/>
                        </a:solidFill>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en-US" sz="1400" dirty="0">
                          <a:solidFill>
                            <a:schemeClr val="tx1"/>
                          </a:solidFill>
                        </a:rPr>
                        <a:t>-</a:t>
                      </a:r>
                      <a:endParaRPr lang="en-US" sz="1400" dirty="0">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US" sz="1400" dirty="0" smtClean="0">
                          <a:solidFill>
                            <a:schemeClr val="tx1"/>
                          </a:solidFill>
                        </a:rPr>
                        <a:t>Complied</a:t>
                      </a:r>
                      <a:endParaRPr lang="en-US" sz="1400" dirty="0" smtClean="0">
                        <a:solidFill>
                          <a:schemeClr val="tx1"/>
                        </a:solidFill>
                      </a:endParaRPr>
                    </a:p>
                    <a:p>
                      <a:pPr algn="just">
                        <a:buNone/>
                      </a:pPr>
                      <a:endParaRPr lang="en-US" sz="1400" dirty="0" smtClean="0">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2" name="Slide Number Placeholder 1"/>
          <p:cNvSpPr>
            <a:spLocks noGrp="1"/>
          </p:cNvSpPr>
          <p:nvPr>
            <p:ph type="sldNum" sz="quarter" idx="12"/>
          </p:nvPr>
        </p:nvSpPr>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
        <p:nvSpPr>
          <p:cNvPr id="16415" name="Text Box 4"/>
          <p:cNvSpPr txBox="1"/>
          <p:nvPr/>
        </p:nvSpPr>
        <p:spPr>
          <a:xfrm>
            <a:off x="300038" y="528638"/>
            <a:ext cx="8612187" cy="338137"/>
          </a:xfrm>
          <a:prstGeom prst="rect">
            <a:avLst/>
          </a:prstGeom>
          <a:noFill/>
          <a:ln w="9525">
            <a:noFill/>
          </a:ln>
        </p:spPr>
        <p:txBody>
          <a:bodyPr wrap="square" anchor="t" anchorCtr="0">
            <a:spAutoFit/>
          </a:bodyPr>
          <a:p>
            <a:r>
              <a:rPr lang="en-US" altLang="zh-CN" sz="1600" b="1" dirty="0">
                <a:latin typeface="Calibri" panose="020F0502020204030204" charset="0"/>
              </a:rPr>
              <a:t>Certified report issued on 25.05.2021.   Closure Report on Non-Compliances on 29.7.2021</a:t>
            </a:r>
            <a:endParaRPr lang="en-US" altLang="zh-CN" sz="1600" b="1" dirty="0">
              <a:latin typeface="Calibri" panose="020F050202020403020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262188" y="396875"/>
            <a:ext cx="4451350" cy="338138"/>
          </a:xfrm>
        </p:spPr>
        <p:txBody>
          <a:bodyPr>
            <a:normAutofit fontScale="90000"/>
          </a:bodyPr>
          <a:lstStyle/>
          <a:p>
            <a:pPr marL="0" marR="0" indent="0" algn="ctr" defTabSz="914400" rtl="0" eaLnBrk="1" fontAlgn="auto" latinLnBrk="0" hangingPunct="1">
              <a:lnSpc>
                <a:spcPct val="90000"/>
              </a:lnSpc>
              <a:spcBef>
                <a:spcPct val="0"/>
              </a:spcBef>
              <a:spcAft>
                <a:spcPct val="0"/>
              </a:spcAft>
              <a:buClrTx/>
              <a:buSzTx/>
              <a:buFontTx/>
              <a:buNone/>
            </a:pPr>
            <a:r>
              <a:rPr kumimoji="0" lang="en-US" sz="2400" b="1" i="0" u="none" strike="noStrike" kern="1200" cap="none" spc="0" normalizeH="0" baseline="0" noProof="1">
                <a:solidFill>
                  <a:schemeClr val="tx1"/>
                </a:solidFill>
                <a:latin typeface="+mj-lt"/>
                <a:ea typeface="+mj-ea"/>
                <a:cs typeface="+mj-cs"/>
              </a:rPr>
              <a:t>ENVIRONMENTAL SITE SETTINGS</a:t>
            </a:r>
            <a:endParaRPr kumimoji="0" lang="en-US" sz="2400" b="1" i="0" u="none" strike="noStrike" kern="1200" cap="none" spc="0" normalizeH="0" baseline="0" noProof="1">
              <a:solidFill>
                <a:schemeClr val="tx1"/>
              </a:solidFill>
              <a:latin typeface="+mj-lt"/>
              <a:ea typeface="+mj-ea"/>
              <a:cs typeface="+mj-cs"/>
            </a:endParaRPr>
          </a:p>
        </p:txBody>
      </p:sp>
      <p:graphicFrame>
        <p:nvGraphicFramePr>
          <p:cNvPr id="4" name="Content Placeholder 3"/>
          <p:cNvGraphicFramePr>
            <a:graphicFrameLocks noGrp="1"/>
          </p:cNvGraphicFramePr>
          <p:nvPr>
            <p:ph idx="1"/>
          </p:nvPr>
        </p:nvGraphicFramePr>
        <p:xfrm>
          <a:off x="696913" y="906463"/>
          <a:ext cx="7750175" cy="5318125"/>
        </p:xfrm>
        <a:graphic>
          <a:graphicData uri="http://schemas.openxmlformats.org/drawingml/2006/table">
            <a:tbl>
              <a:tblPr firstRow="1" bandRow="1">
                <a:tableStyleId>{5C22544A-7EE6-4342-B048-85BDC9FD1C3A}</a:tableStyleId>
              </a:tblPr>
              <a:tblGrid>
                <a:gridCol w="529590"/>
                <a:gridCol w="3471545"/>
                <a:gridCol w="3749040"/>
              </a:tblGrid>
              <a:tr h="381000">
                <a:tc>
                  <a:txBody>
                    <a:bodyPr/>
                    <a:lstStyle/>
                    <a:p>
                      <a:pPr algn="ctr">
                        <a:buNone/>
                      </a:pPr>
                      <a:r>
                        <a:rPr lang="en-US"/>
                        <a:t>Sl. No.</a:t>
                      </a:r>
                      <a:endParaRPr lang="en-US"/>
                    </a:p>
                  </a:txBody>
                  <a:tcPr anchor="ctr"/>
                </a:tc>
                <a:tc>
                  <a:txBody>
                    <a:bodyPr/>
                    <a:lstStyle/>
                    <a:p>
                      <a:pPr algn="ctr">
                        <a:buNone/>
                      </a:pPr>
                      <a:r>
                        <a:rPr lang="en-US"/>
                        <a:t>Parameters</a:t>
                      </a:r>
                      <a:endParaRPr lang="en-US"/>
                    </a:p>
                  </a:txBody>
                  <a:tcPr anchor="ctr"/>
                </a:tc>
                <a:tc>
                  <a:txBody>
                    <a:bodyPr/>
                    <a:lstStyle/>
                    <a:p>
                      <a:pPr algn="ctr">
                        <a:buNone/>
                      </a:pPr>
                      <a:r>
                        <a:rPr lang="en-US"/>
                        <a:t>Details</a:t>
                      </a:r>
                      <a:endParaRPr lang="en-US"/>
                    </a:p>
                  </a:txBody>
                  <a:tcPr anchor="ctr"/>
                </a:tc>
              </a:tr>
              <a:tr h="381000">
                <a:tc>
                  <a:txBody>
                    <a:bodyPr/>
                    <a:lstStyle/>
                    <a:p>
                      <a:pPr algn="ctr">
                        <a:buNone/>
                      </a:pPr>
                      <a:r>
                        <a:rPr lang="en-US"/>
                        <a:t>a.</a:t>
                      </a:r>
                      <a:endParaRPr lang="en-US"/>
                    </a:p>
                  </a:txBody>
                  <a:tcPr/>
                </a:tc>
                <a:tc>
                  <a:txBody>
                    <a:bodyPr/>
                    <a:lstStyle/>
                    <a:p>
                      <a:pPr>
                        <a:buNone/>
                      </a:pPr>
                      <a:r>
                        <a:rPr lang="en-US"/>
                        <a:t>Water body</a:t>
                      </a:r>
                      <a:endParaRPr lang="en-US"/>
                    </a:p>
                  </a:txBody>
                  <a:tcPr/>
                </a:tc>
                <a:tc>
                  <a:txBody>
                    <a:bodyPr/>
                    <a:lstStyle/>
                    <a:p>
                      <a:pPr marL="125095" indent="-124460" algn="l">
                        <a:buClrTx/>
                        <a:buSzTx/>
                        <a:buFont typeface="Arial" panose="020B0604020202020204" pitchFamily="34" charset="0"/>
                        <a:buChar char="•"/>
                      </a:pPr>
                      <a:r>
                        <a:rPr lang="en-US" dirty="0" err="1"/>
                        <a:t>Damodar</a:t>
                      </a:r>
                      <a:r>
                        <a:rPr lang="en-US" dirty="0"/>
                        <a:t> River </a:t>
                      </a:r>
                      <a:r>
                        <a:rPr lang="en-US" sz="1800" dirty="0">
                          <a:sym typeface="+mn-ea"/>
                        </a:rPr>
                        <a:t>is 11.0 km </a:t>
                      </a:r>
                      <a:r>
                        <a:rPr lang="en-US" dirty="0"/>
                        <a:t>in SW </a:t>
                      </a:r>
                      <a:r>
                        <a:rPr lang="en-US" sz="1800" dirty="0">
                          <a:sym typeface="+mn-ea"/>
                        </a:rPr>
                        <a:t> </a:t>
                      </a:r>
                      <a:r>
                        <a:rPr lang="en-US" dirty="0"/>
                        <a:t> </a:t>
                      </a:r>
                      <a:endParaRPr lang="en-US" dirty="0"/>
                    </a:p>
                    <a:p>
                      <a:pPr marL="125095" indent="-124460" algn="l">
                        <a:buClrTx/>
                        <a:buSzTx/>
                        <a:buFont typeface="Arial" panose="020B0604020202020204" pitchFamily="34" charset="0"/>
                        <a:buChar char="•"/>
                      </a:pPr>
                      <a:r>
                        <a:rPr lang="en-US" dirty="0" smtClean="0"/>
                        <a:t>Ajay </a:t>
                      </a:r>
                      <a:r>
                        <a:rPr lang="en-US" dirty="0"/>
                        <a:t>river </a:t>
                      </a:r>
                      <a:r>
                        <a:rPr lang="en-US" sz="1800" dirty="0">
                          <a:sym typeface="+mn-ea"/>
                        </a:rPr>
                        <a:t>is 7.0 km </a:t>
                      </a:r>
                      <a:r>
                        <a:rPr lang="en-US" dirty="0"/>
                        <a:t>in NE</a:t>
                      </a:r>
                      <a:endParaRPr lang="en-US" dirty="0"/>
                    </a:p>
                  </a:txBody>
                  <a:tcPr/>
                </a:tc>
              </a:tr>
              <a:tr h="381000">
                <a:tc>
                  <a:txBody>
                    <a:bodyPr/>
                    <a:lstStyle/>
                    <a:p>
                      <a:pPr algn="ctr">
                        <a:buNone/>
                      </a:pPr>
                      <a:r>
                        <a:rPr lang="en-US"/>
                        <a:t>b.</a:t>
                      </a:r>
                      <a:endParaRPr lang="en-US"/>
                    </a:p>
                  </a:txBody>
                  <a:tcPr/>
                </a:tc>
                <a:tc>
                  <a:txBody>
                    <a:bodyPr/>
                    <a:lstStyle/>
                    <a:p>
                      <a:pPr>
                        <a:buNone/>
                      </a:pPr>
                      <a:r>
                        <a:rPr lang="en-US"/>
                        <a:t>Highway</a:t>
                      </a:r>
                      <a:endParaRPr lang="en-US"/>
                    </a:p>
                  </a:txBody>
                  <a:tcPr/>
                </a:tc>
                <a:tc>
                  <a:txBody>
                    <a:bodyPr/>
                    <a:lstStyle/>
                    <a:p>
                      <a:pPr marL="125095" indent="-124460">
                        <a:buFont typeface="Arial" panose="020B0604020202020204" pitchFamily="34" charset="0"/>
                        <a:buChar char="•"/>
                      </a:pPr>
                      <a:r>
                        <a:rPr lang="en-US"/>
                        <a:t>National Highway-2 is 6.0 km in S </a:t>
                      </a:r>
                      <a:endParaRPr lang="en-US"/>
                    </a:p>
                    <a:p>
                      <a:pPr marL="125095" indent="-124460">
                        <a:buFont typeface="Arial" panose="020B0604020202020204" pitchFamily="34" charset="0"/>
                        <a:buChar char="•"/>
                      </a:pPr>
                      <a:r>
                        <a:rPr lang="en-US" sz="1800">
                          <a:sym typeface="+mn-ea"/>
                        </a:rPr>
                        <a:t>National Highway</a:t>
                      </a:r>
                      <a:r>
                        <a:rPr lang="en-US"/>
                        <a:t>-60 </a:t>
                      </a:r>
                      <a:r>
                        <a:rPr lang="en-US" sz="1800">
                          <a:sym typeface="+mn-ea"/>
                        </a:rPr>
                        <a:t>is 2.6 km in SE </a:t>
                      </a:r>
                      <a:endParaRPr lang="en-US"/>
                    </a:p>
                  </a:txBody>
                  <a:tcPr/>
                </a:tc>
              </a:tr>
              <a:tr h="381000">
                <a:tc>
                  <a:txBody>
                    <a:bodyPr/>
                    <a:lstStyle/>
                    <a:p>
                      <a:pPr algn="ctr">
                        <a:buNone/>
                      </a:pPr>
                      <a:r>
                        <a:rPr lang="en-US"/>
                        <a:t>c.</a:t>
                      </a:r>
                      <a:endParaRPr lang="en-US"/>
                    </a:p>
                  </a:txBody>
                  <a:tcPr/>
                </a:tc>
                <a:tc>
                  <a:txBody>
                    <a:bodyPr/>
                    <a:lstStyle/>
                    <a:p>
                      <a:pPr>
                        <a:buNone/>
                      </a:pPr>
                      <a:r>
                        <a:rPr lang="en-US"/>
                        <a:t>Railway line</a:t>
                      </a:r>
                      <a:endParaRPr lang="en-US"/>
                    </a:p>
                  </a:txBody>
                  <a:tcPr/>
                </a:tc>
                <a:tc>
                  <a:txBody>
                    <a:bodyPr/>
                    <a:lstStyle/>
                    <a:p>
                      <a:pPr marL="125095" indent="-124460" algn="l">
                        <a:buClrTx/>
                        <a:buSzTx/>
                        <a:buFont typeface="Arial" panose="020B0604020202020204" pitchFamily="34" charset="0"/>
                        <a:buChar char="•"/>
                      </a:pPr>
                      <a:r>
                        <a:rPr lang="en-US" dirty="0" err="1"/>
                        <a:t>Ikrah</a:t>
                      </a:r>
                      <a:r>
                        <a:rPr lang="en-US" dirty="0"/>
                        <a:t> Railway Station is 0.6 km</a:t>
                      </a:r>
                      <a:endParaRPr lang="en-US" dirty="0"/>
                    </a:p>
                    <a:p>
                      <a:pPr marL="125095" indent="-124460" algn="l">
                        <a:buClrTx/>
                        <a:buSzTx/>
                        <a:buFont typeface="Arial" panose="020B0604020202020204" pitchFamily="34" charset="0"/>
                        <a:buChar char="•"/>
                      </a:pPr>
                      <a:r>
                        <a:rPr lang="en-US" dirty="0" err="1"/>
                        <a:t>Raniganj</a:t>
                      </a:r>
                      <a:r>
                        <a:rPr lang="en-US" dirty="0"/>
                        <a:t> Railway Station is 10 km</a:t>
                      </a:r>
                      <a:endParaRPr lang="en-US" dirty="0"/>
                    </a:p>
                  </a:txBody>
                  <a:tcPr/>
                </a:tc>
              </a:tr>
              <a:tr h="381000">
                <a:tc>
                  <a:txBody>
                    <a:bodyPr/>
                    <a:lstStyle/>
                    <a:p>
                      <a:pPr algn="ctr">
                        <a:buNone/>
                      </a:pPr>
                      <a:r>
                        <a:rPr lang="en-US"/>
                        <a:t>d.</a:t>
                      </a:r>
                      <a:endParaRPr lang="en-US"/>
                    </a:p>
                  </a:txBody>
                  <a:tcPr/>
                </a:tc>
                <a:tc>
                  <a:txBody>
                    <a:bodyPr/>
                    <a:lstStyle/>
                    <a:p>
                      <a:pPr>
                        <a:buNone/>
                      </a:pPr>
                      <a:r>
                        <a:rPr lang="en-US"/>
                        <a:t>Habitation</a:t>
                      </a:r>
                      <a:endParaRPr lang="en-US"/>
                    </a:p>
                  </a:txBody>
                  <a:tcPr/>
                </a:tc>
                <a:tc>
                  <a:txBody>
                    <a:bodyPr/>
                    <a:lstStyle/>
                    <a:p>
                      <a:pPr marL="125095" indent="-124460" algn="l">
                        <a:buClrTx/>
                        <a:buSzTx/>
                        <a:buFont typeface="Arial" panose="020B0604020202020204" pitchFamily="34" charset="0"/>
                        <a:buChar char="•"/>
                      </a:pPr>
                      <a:r>
                        <a:rPr lang="en-US" dirty="0" err="1" smtClean="0">
                          <a:solidFill>
                            <a:schemeClr val="tx1"/>
                          </a:solidFill>
                        </a:rPr>
                        <a:t>Jamuria</a:t>
                      </a:r>
                      <a:r>
                        <a:rPr lang="en-US" dirty="0" smtClean="0">
                          <a:solidFill>
                            <a:schemeClr val="tx1"/>
                          </a:solidFill>
                        </a:rPr>
                        <a:t> Town is 1.0 km in W</a:t>
                      </a:r>
                      <a:endParaRPr lang="en-US" dirty="0" smtClean="0">
                        <a:solidFill>
                          <a:srgbClr val="FF0000"/>
                        </a:solidFill>
                      </a:endParaRPr>
                    </a:p>
                    <a:p>
                      <a:pPr marL="125095" indent="-124460" algn="l">
                        <a:buClrTx/>
                        <a:buSzTx/>
                        <a:buFont typeface="Arial" panose="020B0604020202020204" pitchFamily="34" charset="0"/>
                        <a:buChar char="•"/>
                      </a:pPr>
                      <a:r>
                        <a:rPr lang="en-US" dirty="0" err="1" smtClean="0"/>
                        <a:t>Raniganj</a:t>
                      </a:r>
                      <a:r>
                        <a:rPr lang="en-US" dirty="0" smtClean="0"/>
                        <a:t> </a:t>
                      </a:r>
                      <a:r>
                        <a:rPr lang="en-US" dirty="0"/>
                        <a:t>Town is 9.0 km in S </a:t>
                      </a:r>
                      <a:endParaRPr lang="en-US" dirty="0"/>
                    </a:p>
                    <a:p>
                      <a:pPr marL="125095" indent="-124460" algn="l">
                        <a:buClrTx/>
                        <a:buSzTx/>
                        <a:buFont typeface="Arial" panose="020B0604020202020204" pitchFamily="34" charset="0"/>
                        <a:buChar char="•"/>
                      </a:pPr>
                      <a:r>
                        <a:rPr lang="en-US" dirty="0"/>
                        <a:t>Asansol Town is 14.0 km in W </a:t>
                      </a:r>
                      <a:endParaRPr lang="en-US" dirty="0"/>
                    </a:p>
                    <a:p>
                      <a:pPr marL="125095" indent="-124460" algn="l">
                        <a:buClrTx/>
                        <a:buSzTx/>
                        <a:buFont typeface="Arial" panose="020B0604020202020204" pitchFamily="34" charset="0"/>
                        <a:buChar char="•"/>
                      </a:pPr>
                      <a:r>
                        <a:rPr lang="en-US" dirty="0"/>
                        <a:t>Durgapur Town is 29.0 km in SE </a:t>
                      </a:r>
                      <a:endParaRPr lang="en-US" dirty="0"/>
                    </a:p>
                  </a:txBody>
                  <a:tcPr/>
                </a:tc>
              </a:tr>
              <a:tr h="381000">
                <a:tc>
                  <a:txBody>
                    <a:bodyPr/>
                    <a:lstStyle/>
                    <a:p>
                      <a:pPr algn="ctr">
                        <a:buNone/>
                      </a:pPr>
                      <a:r>
                        <a:rPr lang="en-US"/>
                        <a:t>e.</a:t>
                      </a:r>
                      <a:endParaRPr lang="en-US"/>
                    </a:p>
                  </a:txBody>
                  <a:tcPr/>
                </a:tc>
                <a:tc>
                  <a:txBody>
                    <a:bodyPr/>
                    <a:lstStyle/>
                    <a:p>
                      <a:pPr algn="just">
                        <a:buNone/>
                      </a:pPr>
                      <a:r>
                        <a:rPr lang="en-US"/>
                        <a:t>National Park / Wildlife Sanctuary / Bio-sphere Reserve / Elephant corridor / Tiger reserve / Eco-sensitive Zone / Eco sensitive Area</a:t>
                      </a:r>
                      <a:endParaRPr lang="en-US"/>
                    </a:p>
                  </a:txBody>
                  <a:tcPr/>
                </a:tc>
                <a:tc>
                  <a:txBody>
                    <a:bodyPr/>
                    <a:lstStyle/>
                    <a:p>
                      <a:pPr>
                        <a:buNone/>
                      </a:pPr>
                      <a:r>
                        <a:rPr lang="en-US"/>
                        <a:t>None</a:t>
                      </a:r>
                      <a:endParaRPr lang="en-US"/>
                    </a:p>
                  </a:txBody>
                  <a:tcPr/>
                </a:tc>
              </a:tr>
              <a:tr h="381000">
                <a:tc>
                  <a:txBody>
                    <a:bodyPr/>
                    <a:lstStyle/>
                    <a:p>
                      <a:pPr algn="ctr">
                        <a:buNone/>
                      </a:pPr>
                      <a:r>
                        <a:rPr lang="en-US"/>
                        <a:t>f.</a:t>
                      </a:r>
                      <a:endParaRPr lang="en-US"/>
                    </a:p>
                  </a:txBody>
                  <a:tcPr/>
                </a:tc>
                <a:tc>
                  <a:txBody>
                    <a:bodyPr/>
                    <a:lstStyle/>
                    <a:p>
                      <a:pPr>
                        <a:buNone/>
                      </a:pPr>
                      <a:r>
                        <a:rPr lang="en-US"/>
                        <a:t>Any other</a:t>
                      </a:r>
                      <a:endParaRPr lang="en-US"/>
                    </a:p>
                  </a:txBody>
                  <a:tcPr/>
                </a:tc>
                <a:tc>
                  <a:txBody>
                    <a:bodyPr/>
                    <a:lstStyle/>
                    <a:p>
                      <a:pPr>
                        <a:buNone/>
                      </a:pPr>
                      <a:r>
                        <a:rPr lang="en-US" dirty="0" smtClean="0"/>
                        <a:t>-</a:t>
                      </a:r>
                      <a:endParaRPr lang="en-US" dirty="0"/>
                    </a:p>
                  </a:txBody>
                  <a:tcPr/>
                </a:tc>
              </a:tr>
            </a:tbl>
          </a:graphicData>
        </a:graphic>
      </p:graphicFrame>
      <p:sp>
        <p:nvSpPr>
          <p:cNvPr id="3" name="Slide Number Placeholder 2"/>
          <p:cNvSpPr>
            <a:spLocks noGrp="1"/>
          </p:cNvSpPr>
          <p:nvPr>
            <p:ph type="sldNum" sz="quarter" idx="12"/>
          </p:nvPr>
        </p:nvSpPr>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0" y="334963"/>
            <a:ext cx="9099550" cy="280988"/>
          </a:xfrm>
        </p:spPr>
        <p:txBody>
          <a:bodyPr>
            <a:normAutofit fontScale="90000"/>
          </a:bodyPr>
          <a:lstStyle/>
          <a:p>
            <a:pPr marL="0" marR="0" indent="0" algn="ctr" defTabSz="914400" rtl="0" eaLnBrk="1" fontAlgn="auto" latinLnBrk="0" hangingPunct="1">
              <a:lnSpc>
                <a:spcPct val="90000"/>
              </a:lnSpc>
              <a:spcBef>
                <a:spcPct val="0"/>
              </a:spcBef>
              <a:spcAft>
                <a:spcPct val="0"/>
              </a:spcAft>
              <a:buClrTx/>
              <a:buSzTx/>
              <a:buFontTx/>
              <a:buNone/>
            </a:pPr>
            <a:r>
              <a:rPr kumimoji="0" lang="en-US" sz="2400" b="1" i="0" u="none" strike="noStrike" kern="1200" cap="none" spc="0" normalizeH="0" baseline="0" noProof="1" dirty="0">
                <a:solidFill>
                  <a:schemeClr val="tx1"/>
                </a:solidFill>
                <a:latin typeface="+mj-lt"/>
                <a:ea typeface="+mj-ea"/>
                <a:cs typeface="+mj-cs"/>
              </a:rPr>
              <a:t>EXISTING &amp; PROPOSED UNIT CONFIGURATION WITH </a:t>
            </a:r>
            <a:r>
              <a:rPr kumimoji="0" lang="en-US" sz="2400" b="1" i="0" u="none" strike="noStrike" kern="1200" cap="none" spc="0" normalizeH="0" baseline="0" noProof="1" dirty="0" smtClean="0">
                <a:solidFill>
                  <a:schemeClr val="tx1"/>
                </a:solidFill>
                <a:latin typeface="+mj-lt"/>
                <a:ea typeface="+mj-ea"/>
                <a:cs typeface="+mj-cs"/>
              </a:rPr>
              <a:t>CAPACITY</a:t>
            </a:r>
            <a:endParaRPr kumimoji="0" lang="en-US" sz="2400" b="1" i="0" u="none" strike="noStrike" kern="1200" cap="none" spc="0" normalizeH="0" baseline="0" noProof="1" dirty="0">
              <a:solidFill>
                <a:schemeClr val="tx1"/>
              </a:solidFill>
              <a:latin typeface="+mj-lt"/>
              <a:ea typeface="+mj-ea"/>
              <a:cs typeface="+mj-cs"/>
            </a:endParaRPr>
          </a:p>
        </p:txBody>
      </p:sp>
      <p:graphicFrame>
        <p:nvGraphicFramePr>
          <p:cNvPr id="18434" name="Content Placeholder 18433"/>
          <p:cNvGraphicFramePr/>
          <p:nvPr>
            <p:ph idx="1"/>
          </p:nvPr>
        </p:nvGraphicFramePr>
        <p:xfrm>
          <a:off x="355600" y="904875"/>
          <a:ext cx="8575675" cy="5229225"/>
        </p:xfrm>
        <a:graphic>
          <a:graphicData uri="http://schemas.openxmlformats.org/drawingml/2006/table">
            <a:tbl>
              <a:tblPr/>
              <a:tblGrid>
                <a:gridCol w="371475"/>
                <a:gridCol w="1230313"/>
                <a:gridCol w="1058862"/>
                <a:gridCol w="912813"/>
                <a:gridCol w="990600"/>
                <a:gridCol w="1185862"/>
                <a:gridCol w="1912938"/>
                <a:gridCol w="912812"/>
              </a:tblGrid>
              <a:tr h="195263">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chemeClr val="bg1"/>
                          </a:solidFill>
                          <a:latin typeface="Arial" panose="020B0604020202020204" pitchFamily="34" charset="0"/>
                        </a:rPr>
                        <a:t>Sl. No.</a:t>
                      </a:r>
                      <a:endParaRPr lang="en-US" altLang="zh-CN" sz="1100" b="1">
                        <a:solidFill>
                          <a:schemeClr val="bg1"/>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17375D"/>
                    </a:solidFill>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dirty="0">
                          <a:solidFill>
                            <a:schemeClr val="bg1"/>
                          </a:solidFill>
                          <a:latin typeface="Arial" panose="020B0604020202020204" pitchFamily="34" charset="0"/>
                        </a:rPr>
                        <a:t>Facility</a:t>
                      </a:r>
                      <a:endParaRPr lang="en-US" altLang="zh-CN" sz="1100" b="1" dirty="0">
                        <a:solidFill>
                          <a:schemeClr val="bg1"/>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17375D"/>
                    </a:solidFill>
                  </a:tcPr>
                </a:tc>
                <a:tc grid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chemeClr val="bg1"/>
                          </a:solidFill>
                          <a:latin typeface="Arial" panose="020B0604020202020204" pitchFamily="34" charset="0"/>
                        </a:rPr>
                        <a:t>Capacity as per EC</a:t>
                      </a:r>
                      <a:endParaRPr lang="en-US" altLang="zh-CN" sz="1100" b="1">
                        <a:solidFill>
                          <a:schemeClr val="bg1"/>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17375D"/>
                    </a:solidFill>
                  </a:tcPr>
                </a:tc>
                <a:tc hMerge="1">
                  <a:tcPr>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chemeClr val="bg1"/>
                          </a:solidFill>
                          <a:latin typeface="Arial" panose="020B0604020202020204" pitchFamily="34" charset="0"/>
                        </a:rPr>
                        <a:t>Units under Operation</a:t>
                      </a:r>
                      <a:endParaRPr lang="en-US" altLang="zh-CN" sz="1100" b="1">
                        <a:solidFill>
                          <a:schemeClr val="bg1"/>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17375D"/>
                    </a:solidFill>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chemeClr val="bg1"/>
                          </a:solidFill>
                          <a:latin typeface="Arial" panose="020B0604020202020204" pitchFamily="34" charset="0"/>
                        </a:rPr>
                        <a:t>Units under Implementation / To be Implemented</a:t>
                      </a:r>
                      <a:endParaRPr lang="en-US" altLang="zh-CN" sz="1100" b="1">
                        <a:solidFill>
                          <a:schemeClr val="bg1"/>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17375D"/>
                    </a:solidFill>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chemeClr val="bg1"/>
                          </a:solidFill>
                          <a:latin typeface="Arial" panose="020B0604020202020204" pitchFamily="34" charset="0"/>
                        </a:rPr>
                        <a:t>Proposed Project</a:t>
                      </a:r>
                      <a:endParaRPr lang="en-US" altLang="zh-CN" sz="1100" b="1">
                        <a:solidFill>
                          <a:schemeClr val="bg1"/>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17375D"/>
                    </a:solidFill>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chemeClr val="bg1"/>
                          </a:solidFill>
                          <a:latin typeface="Arial" panose="020B0604020202020204" pitchFamily="34" charset="0"/>
                        </a:rPr>
                        <a:t>Ultimate Capacity</a:t>
                      </a:r>
                      <a:endParaRPr lang="en-US" altLang="zh-CN" sz="1100" b="1">
                        <a:solidFill>
                          <a:schemeClr val="bg1"/>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17375D"/>
                    </a:solidFill>
                  </a:tcPr>
                </a:tc>
              </a:tr>
              <a:tr h="584200">
                <a:tc vMerge="1">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B w="12700" cap="flat" cmpd="sng">
                      <a:solidFill>
                        <a:srgbClr val="FFFFFF"/>
                      </a:solidFill>
                      <a:prstDash val="solid"/>
                      <a:headEnd type="none" w="med" len="med"/>
                      <a:tailEnd type="none" w="med" len="med"/>
                    </a:lnB>
                  </a:tcPr>
                </a:tc>
                <a:tc vMerge="1">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B w="12700" cap="flat" cmpd="sng">
                      <a:solidFill>
                        <a:srgbClr val="FFFFFF"/>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chemeClr val="bg1"/>
                          </a:solidFill>
                          <a:latin typeface="Arial" panose="020B0604020202020204" pitchFamily="34" charset="0"/>
                        </a:rPr>
                        <a:t>Capacity</a:t>
                      </a:r>
                      <a:endParaRPr lang="en-US" altLang="zh-CN" sz="1100" b="1">
                        <a:solidFill>
                          <a:schemeClr val="bg1"/>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17375D"/>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chemeClr val="bg1"/>
                          </a:solidFill>
                          <a:latin typeface="Arial" panose="020B0604020202020204" pitchFamily="34" charset="0"/>
                        </a:rPr>
                        <a:t>Ultimate Capacity</a:t>
                      </a:r>
                      <a:endParaRPr lang="en-US" altLang="zh-CN" sz="1100" b="1">
                        <a:solidFill>
                          <a:schemeClr val="bg1"/>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17375D"/>
                    </a:solidFill>
                  </a:tcPr>
                </a:tc>
                <a:tc vMerge="1">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B w="12700" cap="flat" cmpd="sng">
                      <a:solidFill>
                        <a:srgbClr val="FFFFFF"/>
                      </a:solidFill>
                      <a:prstDash val="solid"/>
                      <a:headEnd type="none" w="med" len="med"/>
                      <a:tailEnd type="none" w="med" len="med"/>
                    </a:lnB>
                  </a:tcPr>
                </a:tc>
                <a:tc vMerge="1">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B w="12700" cap="flat" cmpd="sng">
                      <a:solidFill>
                        <a:srgbClr val="FFFFFF"/>
                      </a:solidFill>
                      <a:prstDash val="solid"/>
                      <a:headEnd type="none" w="med" len="med"/>
                      <a:tailEnd type="none" w="med" len="med"/>
                    </a:lnB>
                  </a:tcPr>
                </a:tc>
              </a:tr>
              <a:tr h="379412">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1</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Sinter Plant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dirty="0">
                          <a:solidFill>
                            <a:srgbClr val="000000"/>
                          </a:solidFill>
                          <a:latin typeface="Arial" panose="020B0604020202020204" pitchFamily="34" charset="0"/>
                        </a:rPr>
                        <a:t>0.85 MTPA</a:t>
                      </a:r>
                      <a:endParaRPr lang="en-US" altLang="zh-CN" sz="11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dirty="0">
                          <a:solidFill>
                            <a:srgbClr val="000000"/>
                          </a:solidFill>
                          <a:latin typeface="Arial" panose="020B0604020202020204" pitchFamily="34" charset="0"/>
                        </a:rPr>
                        <a:t>0.85 MTPA</a:t>
                      </a:r>
                      <a:endParaRPr lang="en-US" altLang="zh-CN" sz="11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dirty="0">
                          <a:solidFill>
                            <a:srgbClr val="000000"/>
                          </a:solidFill>
                          <a:latin typeface="Arial" panose="020B0604020202020204" pitchFamily="34" charset="0"/>
                        </a:rPr>
                        <a:t>0.85 MTPA*</a:t>
                      </a:r>
                      <a:endParaRPr lang="en-US" altLang="zh-CN" sz="11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dirty="0">
                          <a:solidFill>
                            <a:srgbClr val="000000"/>
                          </a:solidFill>
                          <a:latin typeface="Arial" panose="020B0604020202020204" pitchFamily="34" charset="0"/>
                        </a:rPr>
                        <a:t>Capacity Enhancement from 0.85 MTPA to 1.11 MTPA</a:t>
                      </a:r>
                      <a:endParaRPr lang="en-US" altLang="zh-CN" sz="11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dirty="0">
                          <a:solidFill>
                            <a:srgbClr val="000000"/>
                          </a:solidFill>
                          <a:latin typeface="Arial" panose="020B0604020202020204" pitchFamily="34" charset="0"/>
                        </a:rPr>
                        <a:t>1.11 MTPA*</a:t>
                      </a:r>
                      <a:endParaRPr lang="en-US" altLang="zh-CN" sz="1100" dirty="0">
                        <a:solidFill>
                          <a:srgbClr val="000000"/>
                        </a:solidFill>
                        <a:latin typeface="Arial" panose="020B0604020202020204" pitchFamily="34" charset="0"/>
                      </a:endParaRPr>
                    </a:p>
                    <a:p>
                      <a:pPr lvl="0" algn="ctr">
                        <a:buSzTx/>
                        <a:buNone/>
                      </a:pPr>
                      <a:r>
                        <a:rPr lang="en-US" altLang="zh-CN" sz="1100" dirty="0">
                          <a:solidFill>
                            <a:srgbClr val="000000"/>
                          </a:solidFill>
                          <a:latin typeface="Arial" panose="020B0604020202020204" pitchFamily="34" charset="0"/>
                        </a:rPr>
                        <a:t>(1X90 m</a:t>
                      </a:r>
                      <a:r>
                        <a:rPr lang="en-US" altLang="zh-CN" sz="1100" baseline="30000" dirty="0">
                          <a:solidFill>
                            <a:srgbClr val="000000"/>
                          </a:solidFill>
                          <a:latin typeface="Arial" panose="020B0604020202020204" pitchFamily="34" charset="0"/>
                        </a:rPr>
                        <a:t>2</a:t>
                      </a:r>
                      <a:r>
                        <a:rPr lang="en-US" altLang="zh-CN" sz="1100" dirty="0">
                          <a:solidFill>
                            <a:srgbClr val="000000"/>
                          </a:solidFill>
                          <a:latin typeface="Arial" panose="020B0604020202020204" pitchFamily="34" charset="0"/>
                        </a:rPr>
                        <a:t>)</a:t>
                      </a:r>
                      <a:endParaRPr lang="en-US" altLang="zh-CN" sz="11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2113">
                <a:tc rowSpan="3">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2</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Pellet Plant 1</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0.6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3">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1.8 MTPA</a:t>
                      </a:r>
                      <a:endParaRPr lang="en-US" altLang="zh-CN" sz="1100">
                        <a:solidFill>
                          <a:srgbClr val="000000"/>
                        </a:solidFill>
                        <a:latin typeface="Arial" panose="020B0604020202020204" pitchFamily="34" charset="0"/>
                      </a:endParaRPr>
                    </a:p>
                    <a:p>
                      <a:pPr lvl="0" algn="ctr">
                        <a:buSzTx/>
                        <a:buNone/>
                      </a:pPr>
                      <a:r>
                        <a:rPr lang="en-US" altLang="zh-CN" sz="1100">
                          <a:solidFill>
                            <a:srgbClr val="000000"/>
                          </a:solidFill>
                          <a:latin typeface="Arial" panose="020B0604020202020204" pitchFamily="34" charset="0"/>
                        </a:rPr>
                        <a:t>(1800000 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0.6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 -</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Capacity Enhancement from 0.6 MTPA to 0.9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0.9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88937">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Pellet Plant 2</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0.6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0.6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 -</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Capacity Enhancement from 0.6 MTPA to 0.9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0.9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052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Pellet Plant 3</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0.6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 -</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 0.6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Capacity Enhancement from 0.6 MTPA to 1.2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1.2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6832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3</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Blast Furnace</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0.6 MTPA</a:t>
                      </a:r>
                      <a:endParaRPr lang="en-US" altLang="zh-CN" sz="1100">
                        <a:solidFill>
                          <a:srgbClr val="000000"/>
                        </a:solidFill>
                        <a:latin typeface="Arial" panose="020B0604020202020204" pitchFamily="34" charset="0"/>
                      </a:endParaRPr>
                    </a:p>
                    <a:p>
                      <a:pPr lvl="0" algn="ctr">
                        <a:buSzTx/>
                        <a:buNone/>
                      </a:pPr>
                      <a:r>
                        <a:rPr lang="en-US" altLang="zh-CN" sz="1100">
                          <a:solidFill>
                            <a:srgbClr val="000000"/>
                          </a:solidFill>
                          <a:latin typeface="Arial" panose="020B0604020202020204" pitchFamily="34" charset="0"/>
                        </a:rPr>
                        <a:t>(1x450 m</a:t>
                      </a:r>
                      <a:r>
                        <a:rPr lang="en-US" altLang="zh-CN" sz="1100" baseline="30000">
                          <a:solidFill>
                            <a:srgbClr val="000000"/>
                          </a:solidFill>
                          <a:latin typeface="Arial" panose="020B0604020202020204" pitchFamily="34" charset="0"/>
                        </a:rPr>
                        <a:t>3</a:t>
                      </a:r>
                      <a:r>
                        <a:rPr lang="en-US" altLang="zh-CN" sz="1100">
                          <a:solidFill>
                            <a:srgbClr val="000000"/>
                          </a:solidFill>
                          <a:latin typeface="Arial" panose="020B0604020202020204" pitchFamily="34" charset="0"/>
                        </a:rPr>
                        <a: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0.6 MTPA</a:t>
                      </a:r>
                      <a:endParaRPr lang="en-US" altLang="zh-CN" sz="1100">
                        <a:solidFill>
                          <a:srgbClr val="000000"/>
                        </a:solidFill>
                        <a:latin typeface="Arial" panose="020B0604020202020204" pitchFamily="34" charset="0"/>
                      </a:endParaRPr>
                    </a:p>
                    <a:p>
                      <a:pPr lvl="0" algn="ctr">
                        <a:buSzTx/>
                        <a:buNone/>
                      </a:pPr>
                      <a:r>
                        <a:rPr lang="en-US" altLang="zh-CN" sz="1100">
                          <a:solidFill>
                            <a:srgbClr val="000000"/>
                          </a:solidFill>
                          <a:latin typeface="Arial" panose="020B0604020202020204" pitchFamily="34" charset="0"/>
                        </a:rPr>
                        <a:t>(600000 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 -</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0.6 MTPA*</a:t>
                      </a:r>
                      <a:endParaRPr lang="en-US" altLang="zh-CN" sz="1100">
                        <a:solidFill>
                          <a:srgbClr val="000000"/>
                        </a:solidFill>
                        <a:latin typeface="Arial" panose="020B0604020202020204" pitchFamily="34" charset="0"/>
                      </a:endParaRPr>
                    </a:p>
                    <a:p>
                      <a:pPr lvl="0" algn="ctr">
                        <a:buSzTx/>
                        <a:buNone/>
                      </a:pPr>
                      <a:r>
                        <a:rPr lang="en-US" altLang="zh-CN" sz="1100">
                          <a:solidFill>
                            <a:srgbClr val="000000"/>
                          </a:solidFill>
                          <a:latin typeface="Arial" panose="020B0604020202020204" pitchFamily="34" charset="0"/>
                        </a:rPr>
                        <a:t>(1x450 m</a:t>
                      </a:r>
                      <a:r>
                        <a:rPr lang="en-US" altLang="zh-CN" sz="1100" baseline="30000">
                          <a:solidFill>
                            <a:srgbClr val="000000"/>
                          </a:solidFill>
                          <a:latin typeface="Arial" panose="020B0604020202020204" pitchFamily="34" charset="0"/>
                        </a:rPr>
                        <a:t>3</a:t>
                      </a:r>
                      <a:r>
                        <a:rPr lang="en-US" altLang="zh-CN" sz="1100">
                          <a:solidFill>
                            <a:srgbClr val="000000"/>
                          </a:solidFill>
                          <a:latin typeface="Arial" panose="020B0604020202020204" pitchFamily="34" charset="0"/>
                        </a:rPr>
                        <a: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Capacity Enhancement from 450 m</a:t>
                      </a:r>
                      <a:r>
                        <a:rPr lang="en-US" altLang="zh-CN" sz="1100" baseline="30000">
                          <a:solidFill>
                            <a:srgbClr val="000000"/>
                          </a:solidFill>
                          <a:latin typeface="Arial" panose="020B0604020202020204" pitchFamily="34" charset="0"/>
                        </a:rPr>
                        <a:t>3</a:t>
                      </a:r>
                      <a:r>
                        <a:rPr lang="en-US" altLang="zh-CN" sz="1100">
                          <a:solidFill>
                            <a:srgbClr val="000000"/>
                          </a:solidFill>
                          <a:latin typeface="Arial" panose="020B0604020202020204" pitchFamily="34" charset="0"/>
                        </a:rPr>
                        <a:t> to 550 m</a:t>
                      </a:r>
                      <a:r>
                        <a:rPr lang="en-US" altLang="zh-CN" sz="1100" baseline="30000">
                          <a:solidFill>
                            <a:srgbClr val="000000"/>
                          </a:solidFill>
                          <a:latin typeface="Arial" panose="020B0604020202020204" pitchFamily="34" charset="0"/>
                        </a:rPr>
                        <a:t>3</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0.77 MTPA*</a:t>
                      </a:r>
                      <a:endParaRPr lang="en-US" altLang="zh-CN" sz="1100">
                        <a:solidFill>
                          <a:srgbClr val="000000"/>
                        </a:solidFill>
                        <a:latin typeface="Arial" panose="020B0604020202020204" pitchFamily="34" charset="0"/>
                      </a:endParaRPr>
                    </a:p>
                    <a:p>
                      <a:pPr lvl="0" algn="ctr">
                        <a:buSzTx/>
                        <a:buNone/>
                      </a:pPr>
                      <a:r>
                        <a:rPr lang="en-US" altLang="zh-CN" sz="1100">
                          <a:solidFill>
                            <a:srgbClr val="000000"/>
                          </a:solidFill>
                          <a:latin typeface="Arial" panose="020B0604020202020204" pitchFamily="34" charset="0"/>
                        </a:rPr>
                        <a:t>(1x550 m</a:t>
                      </a:r>
                      <a:r>
                        <a:rPr lang="en-US" altLang="zh-CN" sz="1100" baseline="30000">
                          <a:solidFill>
                            <a:srgbClr val="000000"/>
                          </a:solidFill>
                          <a:latin typeface="Arial" panose="020B0604020202020204" pitchFamily="34" charset="0"/>
                        </a:rPr>
                        <a:t>3</a:t>
                      </a:r>
                      <a:r>
                        <a:rPr lang="en-US" altLang="zh-CN" sz="1100">
                          <a:solidFill>
                            <a:srgbClr val="000000"/>
                          </a:solidFill>
                          <a:latin typeface="Arial" panose="020B0604020202020204" pitchFamily="34" charset="0"/>
                        </a:rPr>
                        <a: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0525">
                <a:tc rowSpan="5">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4</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5">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Direct Reduced Iron (DRI) Plant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2 x 100 TPD</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4">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0.89 MTPA</a:t>
                      </a:r>
                      <a:endParaRPr lang="en-US" altLang="zh-CN" sz="1100">
                        <a:solidFill>
                          <a:srgbClr val="000000"/>
                        </a:solidFill>
                        <a:latin typeface="Arial" panose="020B0604020202020204" pitchFamily="34" charset="0"/>
                      </a:endParaRPr>
                    </a:p>
                    <a:p>
                      <a:pPr lvl="0" algn="ctr">
                        <a:buSzTx/>
                        <a:buNone/>
                      </a:pPr>
                      <a:r>
                        <a:rPr lang="en-US" altLang="zh-CN" sz="1100">
                          <a:solidFill>
                            <a:srgbClr val="000000"/>
                          </a:solidFill>
                          <a:latin typeface="Arial" panose="020B0604020202020204" pitchFamily="34" charset="0"/>
                        </a:rPr>
                        <a:t>(890000 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2x100 TPD*</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 -</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Capacity Enhancement from 100 TPD to 150 TPD</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2x150 TPD*</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88938">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3 x 300 TPD</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3x300 TPD*</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 -</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Capacity Enhancement from 300 TPD to 450 TPD</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3x450 TPD*</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92112">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2 x 90 TPD</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2x90 TPD*</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 -</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Capacity Enhancement from 90 TPD to 150 TPD</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2x150 TPD*</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79463">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4 x 350 TPD</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1x350 TPD*</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3x350 TPD*</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Capacity Enhancement from 350 TPD to 450 TPD Capacity Enhancement from 350 TPD to 700 TPD</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3X450 TPD*   1x700 TPD*</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9412">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4x700 TPD (New)</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dirty="0">
                          <a:solidFill>
                            <a:srgbClr val="000000"/>
                          </a:solidFill>
                          <a:latin typeface="Arial" panose="020B0604020202020204" pitchFamily="34" charset="0"/>
                        </a:rPr>
                        <a:t>4x700 TPD (New)</a:t>
                      </a:r>
                      <a:endParaRPr lang="en-US" altLang="zh-CN" sz="11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8556" name="TextBox 2"/>
          <p:cNvSpPr txBox="1"/>
          <p:nvPr/>
        </p:nvSpPr>
        <p:spPr>
          <a:xfrm>
            <a:off x="298450" y="6199188"/>
            <a:ext cx="3476625" cy="276225"/>
          </a:xfrm>
          <a:prstGeom prst="rect">
            <a:avLst/>
          </a:prstGeom>
          <a:noFill/>
          <a:ln w="9525">
            <a:noFill/>
          </a:ln>
        </p:spPr>
        <p:txBody>
          <a:bodyPr wrap="square" anchor="t" anchorCtr="0">
            <a:spAutoFit/>
          </a:bodyPr>
          <a:p>
            <a:r>
              <a:rPr lang="en-GB" altLang="en-US" sz="1200" dirty="0">
                <a:latin typeface="Arial" panose="020B0604020202020204" pitchFamily="34" charset="0"/>
              </a:rPr>
              <a:t>MTPA : Million Tonnes per Annum</a:t>
            </a:r>
            <a:endParaRPr lang="en-IN" altLang="en-US" sz="1200" dirty="0">
              <a:latin typeface="Arial" panose="020B0604020202020204" pitchFamily="34" charset="0"/>
            </a:endParaRPr>
          </a:p>
        </p:txBody>
      </p:sp>
      <p:sp>
        <p:nvSpPr>
          <p:cNvPr id="5" name="Slide Number Placeholder 4"/>
          <p:cNvSpPr>
            <a:spLocks noGrp="1"/>
          </p:cNvSpPr>
          <p:nvPr>
            <p:ph type="sldNum" sz="quarter" idx="12"/>
          </p:nvPr>
        </p:nvSpPr>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9457" name="Content Placeholder 19456"/>
          <p:cNvGraphicFramePr/>
          <p:nvPr>
            <p:ph idx="1"/>
          </p:nvPr>
        </p:nvGraphicFramePr>
        <p:xfrm>
          <a:off x="187325" y="1011238"/>
          <a:ext cx="8732838" cy="5376862"/>
        </p:xfrm>
        <a:graphic>
          <a:graphicData uri="http://schemas.openxmlformats.org/drawingml/2006/table">
            <a:tbl>
              <a:tblPr/>
              <a:tblGrid>
                <a:gridCol w="368300"/>
                <a:gridCol w="1279525"/>
                <a:gridCol w="925513"/>
                <a:gridCol w="1025525"/>
                <a:gridCol w="957262"/>
                <a:gridCol w="1017588"/>
                <a:gridCol w="1997075"/>
                <a:gridCol w="1162050"/>
              </a:tblGrid>
              <a:tr h="617538">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5</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Ferro Alloys Plant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3 X 9 MVA</a:t>
                      </a:r>
                      <a:endParaRPr lang="en-US" altLang="zh-CN" sz="1100">
                        <a:solidFill>
                          <a:srgbClr val="000000"/>
                        </a:solidFill>
                        <a:latin typeface="Arial" panose="020B0604020202020204" pitchFamily="34" charset="0"/>
                      </a:endParaRPr>
                    </a:p>
                    <a:p>
                      <a:pPr lvl="0" algn="ctr">
                        <a:buSzTx/>
                        <a:buNone/>
                      </a:pPr>
                      <a:r>
                        <a:rPr lang="en-US" altLang="zh-CN" sz="1100">
                          <a:solidFill>
                            <a:srgbClr val="000000"/>
                          </a:solidFill>
                          <a:latin typeface="Arial" panose="020B0604020202020204" pitchFamily="34" charset="0"/>
                        </a:rPr>
                        <a:t>2 x 4.5 MVA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0.1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0.1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 -</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0.1 MTPA</a:t>
                      </a:r>
                      <a:endParaRPr lang="en-US" altLang="zh-CN" sz="1100">
                        <a:solidFill>
                          <a:srgbClr val="000000"/>
                        </a:solidFill>
                        <a:latin typeface="Arial" panose="020B0604020202020204" pitchFamily="34" charset="0"/>
                      </a:endParaRPr>
                    </a:p>
                    <a:p>
                      <a:pPr lvl="0" algn="ctr">
                        <a:buSzTx/>
                        <a:buNone/>
                      </a:pPr>
                      <a:r>
                        <a:rPr lang="en-US" altLang="zh-CN" sz="1100">
                          <a:solidFill>
                            <a:srgbClr val="000000"/>
                          </a:solidFill>
                          <a:latin typeface="Arial" panose="020B0604020202020204" pitchFamily="34" charset="0"/>
                        </a:rPr>
                        <a:t>(3 X 9 MVA</a:t>
                      </a:r>
                      <a:endParaRPr lang="en-US" altLang="zh-CN" sz="1100">
                        <a:solidFill>
                          <a:srgbClr val="000000"/>
                        </a:solidFill>
                        <a:latin typeface="Arial" panose="020B0604020202020204" pitchFamily="34" charset="0"/>
                      </a:endParaRPr>
                    </a:p>
                    <a:p>
                      <a:pPr lvl="0" algn="ctr">
                        <a:buSzTx/>
                        <a:buNone/>
                      </a:pPr>
                      <a:r>
                        <a:rPr lang="en-US" altLang="zh-CN" sz="1100">
                          <a:solidFill>
                            <a:srgbClr val="000000"/>
                          </a:solidFill>
                          <a:latin typeface="Arial" panose="020B0604020202020204" pitchFamily="34" charset="0"/>
                        </a:rPr>
                        <a:t>2 x 4.5 MVA)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4787">
                <a:tc rowSpan="5">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6</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4">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Steel Melting Shop (SMS) (Induction Furnace route)</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12x18 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5">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1.51 MTPA</a:t>
                      </a:r>
                      <a:endParaRPr lang="en-US" altLang="zh-CN" sz="1100">
                        <a:solidFill>
                          <a:srgbClr val="000000"/>
                        </a:solidFill>
                        <a:latin typeface="Arial" panose="020B0604020202020204" pitchFamily="34" charset="0"/>
                      </a:endParaRPr>
                    </a:p>
                    <a:p>
                      <a:pPr lvl="0" algn="ctr">
                        <a:buSzTx/>
                        <a:buNone/>
                      </a:pPr>
                      <a:r>
                        <a:rPr lang="en-US" altLang="zh-CN" sz="1100">
                          <a:solidFill>
                            <a:srgbClr val="000000"/>
                          </a:solidFill>
                          <a:latin typeface="Arial" panose="020B0604020202020204" pitchFamily="34" charset="0"/>
                        </a:rPr>
                        <a:t>(1.11 MTPA+ 0.4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4x18 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8x18 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4">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2 x 8  T (New)</a:t>
                      </a:r>
                      <a:endParaRPr lang="en-US" altLang="zh-CN" sz="1100">
                        <a:solidFill>
                          <a:srgbClr val="000000"/>
                        </a:solidFill>
                        <a:latin typeface="Arial" panose="020B0604020202020204" pitchFamily="34" charset="0"/>
                      </a:endParaRPr>
                    </a:p>
                    <a:p>
                      <a:pPr lvl="0" algn="ctr">
                        <a:buSzTx/>
                        <a:buNone/>
                      </a:pPr>
                      <a:r>
                        <a:rPr lang="en-US" altLang="zh-CN" sz="1100">
                          <a:solidFill>
                            <a:srgbClr val="000000"/>
                          </a:solidFill>
                          <a:latin typeface="Arial" panose="020B0604020202020204" pitchFamily="34" charset="0"/>
                        </a:rPr>
                        <a:t>20 x 20 T (New)</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12x18 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637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2x15 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2x15 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2x15 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6832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4x5 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4x5 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 -</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4x5 T</a:t>
                      </a:r>
                      <a:endParaRPr lang="en-US" altLang="zh-CN" sz="1100">
                        <a:solidFill>
                          <a:srgbClr val="000000"/>
                        </a:solidFill>
                        <a:latin typeface="Arial" panose="020B0604020202020204" pitchFamily="34" charset="0"/>
                      </a:endParaRPr>
                    </a:p>
                    <a:p>
                      <a:pPr lvl="0" algn="ctr">
                        <a:buSzTx/>
                        <a:buNone/>
                      </a:pPr>
                      <a:r>
                        <a:rPr lang="en-US" altLang="zh-CN" sz="1100">
                          <a:solidFill>
                            <a:srgbClr val="000000"/>
                          </a:solidFill>
                          <a:latin typeface="Arial" panose="020B0604020202020204" pitchFamily="34" charset="0"/>
                        </a:rPr>
                        <a:t>2 x 8 T (New)</a:t>
                      </a:r>
                      <a:endParaRPr lang="en-US" altLang="zh-CN" sz="1100">
                        <a:solidFill>
                          <a:srgbClr val="000000"/>
                        </a:solidFill>
                        <a:latin typeface="Arial" panose="020B0604020202020204" pitchFamily="34" charset="0"/>
                      </a:endParaRPr>
                    </a:p>
                    <a:p>
                      <a:pPr lvl="0" algn="ctr">
                        <a:buSzTx/>
                        <a:buNone/>
                      </a:pPr>
                      <a:r>
                        <a:rPr lang="en-US" altLang="zh-CN" sz="1100">
                          <a:solidFill>
                            <a:srgbClr val="000000"/>
                          </a:solidFill>
                          <a:latin typeface="Arial" panose="020B0604020202020204" pitchFamily="34" charset="0"/>
                        </a:rPr>
                        <a:t>20 x 20 T (New)</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637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8x8 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8x8T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8 x 8T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782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SMS (Electric Arc Furnace route)</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1 x 45 T</a:t>
                      </a:r>
                      <a:endParaRPr lang="en-US" altLang="zh-CN" sz="1100">
                        <a:solidFill>
                          <a:srgbClr val="000000"/>
                        </a:solidFill>
                        <a:latin typeface="Arial" panose="020B0604020202020204" pitchFamily="34" charset="0"/>
                      </a:endParaRPr>
                    </a:p>
                    <a:p>
                      <a:pPr lvl="0" algn="ctr">
                        <a:buSzTx/>
                        <a:buNone/>
                      </a:pPr>
                      <a:r>
                        <a:rPr lang="en-US" altLang="zh-CN" sz="1100">
                          <a:solidFill>
                            <a:srgbClr val="000000"/>
                          </a:solidFill>
                          <a:latin typeface="Arial" panose="020B0604020202020204" pitchFamily="34" charset="0"/>
                        </a:rPr>
                        <a:t>(0.4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 -</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1 x 45 T </a:t>
                      </a:r>
                      <a:endParaRPr lang="en-US" altLang="zh-CN" sz="1100">
                        <a:solidFill>
                          <a:srgbClr val="000000"/>
                        </a:solidFill>
                        <a:latin typeface="Arial" panose="020B0604020202020204" pitchFamily="34" charset="0"/>
                      </a:endParaRPr>
                    </a:p>
                    <a:p>
                      <a:pPr lvl="0" algn="ctr">
                        <a:buSzTx/>
                        <a:buNone/>
                      </a:pPr>
                      <a:r>
                        <a:rPr lang="en-US" altLang="zh-CN" sz="1100">
                          <a:solidFill>
                            <a:srgbClr val="000000"/>
                          </a:solidFill>
                          <a:latin typeface="Arial" panose="020B0604020202020204" pitchFamily="34" charset="0"/>
                        </a:rPr>
                        <a:t>(0.4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1 x 45 T </a:t>
                      </a:r>
                      <a:endParaRPr lang="en-US" altLang="zh-CN" sz="1100">
                        <a:solidFill>
                          <a:srgbClr val="000000"/>
                        </a:solidFill>
                        <a:latin typeface="Arial" panose="020B0604020202020204" pitchFamily="34" charset="0"/>
                      </a:endParaRPr>
                    </a:p>
                    <a:p>
                      <a:pPr lvl="0" algn="ctr">
                        <a:buSzTx/>
                        <a:buNone/>
                      </a:pPr>
                      <a:r>
                        <a:rPr lang="en-US" altLang="zh-CN" sz="1100">
                          <a:solidFill>
                            <a:srgbClr val="000000"/>
                          </a:solidFill>
                          <a:latin typeface="Arial" panose="020B0604020202020204" pitchFamily="34" charset="0"/>
                        </a:rPr>
                        <a:t>(0.4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9413">
                <a:tc rowSpan="6">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7</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Rolling Mill 1 - Structurals</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0.15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6">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1 MTPA</a:t>
                      </a:r>
                      <a:endParaRPr lang="en-US" altLang="zh-CN" sz="1100">
                        <a:solidFill>
                          <a:srgbClr val="000000"/>
                        </a:solidFill>
                        <a:latin typeface="Arial" panose="020B0604020202020204" pitchFamily="34" charset="0"/>
                      </a:endParaRPr>
                    </a:p>
                    <a:p>
                      <a:pPr lvl="0" algn="ctr">
                        <a:buSzTx/>
                        <a:buNone/>
                      </a:pPr>
                      <a:r>
                        <a:rPr lang="en-US" altLang="zh-CN" sz="1100">
                          <a:solidFill>
                            <a:srgbClr val="000000"/>
                          </a:solidFill>
                          <a:latin typeface="Arial" panose="020B0604020202020204" pitchFamily="34" charset="0"/>
                        </a:rPr>
                        <a:t>(1000000 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0.15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 -</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Capacity Enhancement From 0.15 MTPA to 0.2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0.2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9412">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Rolling Mill  2 - TMT Bars</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0.15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0.15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0.15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782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Rolling Mill 3 - Wire Rods</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dirty="0">
                          <a:solidFill>
                            <a:srgbClr val="000000"/>
                          </a:solidFill>
                          <a:latin typeface="Arial" panose="020B0604020202020204" pitchFamily="34" charset="0"/>
                        </a:rPr>
                        <a:t>0.2 MTPA</a:t>
                      </a:r>
                      <a:endParaRPr lang="en-US" altLang="zh-CN" sz="11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0.2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 -</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Capacity Enhancement from 0.2 MTPA to 0.3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0.3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1275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Rolling Mill 4 - Long Product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dirty="0">
                          <a:solidFill>
                            <a:srgbClr val="000000"/>
                          </a:solidFill>
                          <a:latin typeface="Arial" panose="020B0604020202020204" pitchFamily="34" charset="0"/>
                        </a:rPr>
                        <a:t>0.3 MTPA</a:t>
                      </a:r>
                      <a:endParaRPr lang="en-US" altLang="zh-CN" sz="11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 -</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0.3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Capacity Enhancement from 0.3 MTPA to 0.5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0.5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11163">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Rolling Mill 5 - Long Product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0.2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 -</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0.2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0.2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11162">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Cold Rolling Mill 6 - Long Product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 </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0.3 MTPA - New</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0.3 MTPA  - New</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11163">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8</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Coke Oven Plant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0.3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0.3 MTPA</a:t>
                      </a:r>
                      <a:endParaRPr lang="en-US" altLang="zh-CN" sz="1100">
                        <a:solidFill>
                          <a:srgbClr val="000000"/>
                        </a:solidFill>
                        <a:latin typeface="Arial" panose="020B0604020202020204" pitchFamily="34" charset="0"/>
                      </a:endParaRPr>
                    </a:p>
                    <a:p>
                      <a:pPr lvl="0" algn="ctr">
                        <a:buSzTx/>
                        <a:buNone/>
                      </a:pPr>
                      <a:r>
                        <a:rPr lang="en-US" altLang="zh-CN" sz="1100">
                          <a:solidFill>
                            <a:srgbClr val="000000"/>
                          </a:solidFill>
                          <a:latin typeface="Arial" panose="020B0604020202020204" pitchFamily="34" charset="0"/>
                        </a:rPr>
                        <a:t>(300000 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  -</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0.3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Capacity Enhancement from 0.3 MTPA to 0.45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0.45 MTPA*</a:t>
                      </a:r>
                      <a:endParaRPr lang="en-US" altLang="zh-CN" sz="1100">
                        <a:solidFill>
                          <a:srgbClr val="000000"/>
                        </a:solidFill>
                        <a:latin typeface="Arial" panose="020B0604020202020204" pitchFamily="34" charset="0"/>
                      </a:endParaRPr>
                    </a:p>
                    <a:p>
                      <a:pPr lvl="0" algn="ctr">
                        <a:buSzTx/>
                        <a:buNone/>
                      </a:pPr>
                      <a:r>
                        <a:rPr lang="en-US" altLang="zh-CN" sz="1100">
                          <a:solidFill>
                            <a:srgbClr val="000000"/>
                          </a:solidFill>
                          <a:latin typeface="Arial" panose="020B0604020202020204" pitchFamily="34" charset="0"/>
                        </a:rPr>
                        <a:t>(450000 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12750">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9</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DI Pipe Plant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0.1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0.1 MTPA</a:t>
                      </a:r>
                      <a:endParaRPr lang="en-US" altLang="zh-CN" sz="1100">
                        <a:solidFill>
                          <a:srgbClr val="000000"/>
                        </a:solidFill>
                        <a:latin typeface="Arial" panose="020B0604020202020204" pitchFamily="34" charset="0"/>
                      </a:endParaRPr>
                    </a:p>
                    <a:p>
                      <a:pPr lvl="0" algn="ctr">
                        <a:buSzTx/>
                        <a:buNone/>
                      </a:pPr>
                      <a:r>
                        <a:rPr lang="en-US" altLang="zh-CN" sz="1100">
                          <a:solidFill>
                            <a:srgbClr val="000000"/>
                          </a:solidFill>
                          <a:latin typeface="Arial" panose="020B0604020202020204" pitchFamily="34" charset="0"/>
                        </a:rPr>
                        <a:t>(100000 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0.1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Capacity Enhancement from 0.1 MTPA to 0.25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dirty="0">
                          <a:solidFill>
                            <a:srgbClr val="000000"/>
                          </a:solidFill>
                          <a:latin typeface="Arial" panose="020B0604020202020204" pitchFamily="34" charset="0"/>
                        </a:rPr>
                        <a:t>0.25 MTPA*</a:t>
                      </a:r>
                      <a:endParaRPr lang="en-US" altLang="zh-CN" sz="1100" dirty="0">
                        <a:solidFill>
                          <a:srgbClr val="000000"/>
                        </a:solidFill>
                        <a:latin typeface="Arial" panose="020B0604020202020204" pitchFamily="34" charset="0"/>
                      </a:endParaRPr>
                    </a:p>
                    <a:p>
                      <a:pPr lvl="0" algn="ctr">
                        <a:buSzTx/>
                        <a:buNone/>
                      </a:pPr>
                      <a:r>
                        <a:rPr lang="en-US" altLang="zh-CN" sz="1100" dirty="0">
                          <a:solidFill>
                            <a:srgbClr val="000000"/>
                          </a:solidFill>
                          <a:latin typeface="Arial" panose="020B0604020202020204" pitchFamily="34" charset="0"/>
                        </a:rPr>
                        <a:t>(250000 TPA)</a:t>
                      </a:r>
                      <a:endParaRPr lang="en-US" altLang="zh-CN" sz="11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19582" name="Table 19581"/>
          <p:cNvGraphicFramePr/>
          <p:nvPr/>
        </p:nvGraphicFramePr>
        <p:xfrm>
          <a:off x="187325" y="322263"/>
          <a:ext cx="8732838" cy="671512"/>
        </p:xfrm>
        <a:graphic>
          <a:graphicData uri="http://schemas.openxmlformats.org/drawingml/2006/table">
            <a:tbl>
              <a:tblPr/>
              <a:tblGrid>
                <a:gridCol w="369888"/>
                <a:gridCol w="1303337"/>
                <a:gridCol w="946150"/>
                <a:gridCol w="1016000"/>
                <a:gridCol w="912813"/>
                <a:gridCol w="1055687"/>
                <a:gridCol w="1944688"/>
                <a:gridCol w="1184275"/>
              </a:tblGrid>
              <a:tr h="168275">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chemeClr val="bg1"/>
                          </a:solidFill>
                          <a:latin typeface="Arial" panose="020B0604020202020204" pitchFamily="34" charset="0"/>
                        </a:rPr>
                        <a:t>Sl. No.</a:t>
                      </a:r>
                      <a:endParaRPr lang="en-US" altLang="zh-CN" sz="1100" b="1">
                        <a:solidFill>
                          <a:schemeClr val="bg1"/>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17375D"/>
                    </a:solidFill>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chemeClr val="bg1"/>
                          </a:solidFill>
                          <a:latin typeface="Arial" panose="020B0604020202020204" pitchFamily="34" charset="0"/>
                        </a:rPr>
                        <a:t>Name of Unit</a:t>
                      </a:r>
                      <a:endParaRPr lang="en-US" altLang="zh-CN" sz="1100" b="1">
                        <a:solidFill>
                          <a:schemeClr val="bg1"/>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17375D"/>
                    </a:solidFill>
                  </a:tcPr>
                </a:tc>
                <a:tc grid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chemeClr val="bg1"/>
                          </a:solidFill>
                          <a:latin typeface="Arial" panose="020B0604020202020204" pitchFamily="34" charset="0"/>
                        </a:rPr>
                        <a:t>Capacity as per EC</a:t>
                      </a:r>
                      <a:endParaRPr lang="en-US" altLang="zh-CN" sz="1100" b="1">
                        <a:solidFill>
                          <a:schemeClr val="bg1"/>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17375D"/>
                    </a:solidFill>
                  </a:tcPr>
                </a:tc>
                <a:tc hMerge="1">
                  <a:tcPr>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chemeClr val="bg1"/>
                          </a:solidFill>
                          <a:latin typeface="Arial" panose="020B0604020202020204" pitchFamily="34" charset="0"/>
                        </a:rPr>
                        <a:t>Units under Operation</a:t>
                      </a:r>
                      <a:endParaRPr lang="en-US" altLang="zh-CN" sz="1100" b="1">
                        <a:solidFill>
                          <a:schemeClr val="bg1"/>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17375D"/>
                    </a:solidFill>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chemeClr val="bg1"/>
                          </a:solidFill>
                          <a:latin typeface="Arial" panose="020B0604020202020204" pitchFamily="34" charset="0"/>
                        </a:rPr>
                        <a:t>Units under Implementa-tion / To be Implemented</a:t>
                      </a:r>
                      <a:endParaRPr lang="en-US" altLang="zh-CN" sz="1100" b="1">
                        <a:solidFill>
                          <a:schemeClr val="bg1"/>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17375D"/>
                    </a:solidFill>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chemeClr val="bg1"/>
                          </a:solidFill>
                          <a:latin typeface="Arial" panose="020B0604020202020204" pitchFamily="34" charset="0"/>
                        </a:rPr>
                        <a:t>Proposed Project</a:t>
                      </a:r>
                      <a:endParaRPr lang="en-US" altLang="zh-CN" sz="1100" b="1">
                        <a:solidFill>
                          <a:schemeClr val="bg1"/>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17375D"/>
                    </a:solidFill>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chemeClr val="bg1"/>
                          </a:solidFill>
                          <a:latin typeface="Arial" panose="020B0604020202020204" pitchFamily="34" charset="0"/>
                        </a:rPr>
                        <a:t>Ultimate Capacity</a:t>
                      </a:r>
                      <a:endParaRPr lang="en-US" altLang="zh-CN" sz="1100" b="1">
                        <a:solidFill>
                          <a:schemeClr val="bg1"/>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17375D"/>
                    </a:solidFill>
                  </a:tcPr>
                </a:tc>
              </a:tr>
              <a:tr h="503238">
                <a:tc vMerge="1">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B w="12700" cap="flat" cmpd="sng">
                      <a:solidFill>
                        <a:srgbClr val="FFFFFF"/>
                      </a:solidFill>
                      <a:prstDash val="solid"/>
                      <a:headEnd type="none" w="med" len="med"/>
                      <a:tailEnd type="none" w="med" len="med"/>
                    </a:lnB>
                  </a:tcPr>
                </a:tc>
                <a:tc vMerge="1">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B w="12700" cap="flat" cmpd="sng">
                      <a:solidFill>
                        <a:srgbClr val="FFFFFF"/>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chemeClr val="bg1"/>
                          </a:solidFill>
                          <a:latin typeface="Arial" panose="020B0604020202020204" pitchFamily="34" charset="0"/>
                        </a:rPr>
                        <a:t>Capacity</a:t>
                      </a:r>
                      <a:endParaRPr lang="en-US" altLang="zh-CN" sz="1100" b="1">
                        <a:solidFill>
                          <a:schemeClr val="bg1"/>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17375D"/>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chemeClr val="bg1"/>
                          </a:solidFill>
                          <a:latin typeface="Arial" panose="020B0604020202020204" pitchFamily="34" charset="0"/>
                        </a:rPr>
                        <a:t>Ultimate Capacity</a:t>
                      </a:r>
                      <a:endParaRPr lang="en-US" altLang="zh-CN" sz="1100" b="1">
                        <a:solidFill>
                          <a:schemeClr val="bg1"/>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17375D"/>
                    </a:solidFill>
                  </a:tcPr>
                </a:tc>
                <a:tc vMerge="1">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B w="12700" cap="flat" cmpd="sng">
                      <a:solidFill>
                        <a:srgbClr val="FFFFFF"/>
                      </a:solidFill>
                      <a:prstDash val="solid"/>
                      <a:headEnd type="none" w="med" len="med"/>
                      <a:tailEnd type="none" w="med" len="med"/>
                    </a:lnB>
                  </a:tcPr>
                </a:tc>
                <a:tc vMerge="1">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B w="12700" cap="flat" cmpd="sng">
                      <a:solidFill>
                        <a:srgbClr val="FFFFFF"/>
                      </a:solidFill>
                      <a:prstDash val="solid"/>
                      <a:headEnd type="none" w="med" len="med"/>
                      <a:tailEnd type="none" w="med" len="med"/>
                    </a:lnB>
                  </a:tcPr>
                </a:tc>
              </a:tr>
            </a:tbl>
          </a:graphicData>
        </a:graphic>
      </p:graphicFrame>
      <p:sp>
        <p:nvSpPr>
          <p:cNvPr id="19606" name="TextBox 5"/>
          <p:cNvSpPr txBox="1"/>
          <p:nvPr/>
        </p:nvSpPr>
        <p:spPr>
          <a:xfrm>
            <a:off x="187325" y="6407150"/>
            <a:ext cx="3478213" cy="276225"/>
          </a:xfrm>
          <a:prstGeom prst="rect">
            <a:avLst/>
          </a:prstGeom>
          <a:noFill/>
          <a:ln w="9525">
            <a:noFill/>
          </a:ln>
        </p:spPr>
        <p:txBody>
          <a:bodyPr wrap="square" anchor="t" anchorCtr="0">
            <a:spAutoFit/>
          </a:bodyPr>
          <a:p>
            <a:r>
              <a:rPr lang="en-GB" altLang="en-US" sz="1200" dirty="0">
                <a:latin typeface="Arial" panose="020B0604020202020204" pitchFamily="34" charset="0"/>
              </a:rPr>
              <a:t>MTPA : Million Tonnes per Annum</a:t>
            </a:r>
            <a:endParaRPr lang="en-IN" altLang="en-US" sz="1200" dirty="0">
              <a:latin typeface="Arial" panose="020B0604020202020204" pitchFamily="34" charset="0"/>
            </a:endParaRPr>
          </a:p>
        </p:txBody>
      </p:sp>
      <p:sp>
        <p:nvSpPr>
          <p:cNvPr id="2" name="Slide Number Placeholder 1"/>
          <p:cNvSpPr>
            <a:spLocks noGrp="1"/>
          </p:cNvSpPr>
          <p:nvPr>
            <p:ph type="sldNum" sz="quarter" idx="12"/>
          </p:nvPr>
        </p:nvSpPr>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0481" name="Content Placeholder 20480"/>
          <p:cNvGraphicFramePr/>
          <p:nvPr>
            <p:ph idx="1"/>
          </p:nvPr>
        </p:nvGraphicFramePr>
        <p:xfrm>
          <a:off x="307975" y="1411288"/>
          <a:ext cx="8493125" cy="3343275"/>
        </p:xfrm>
        <a:graphic>
          <a:graphicData uri="http://schemas.openxmlformats.org/drawingml/2006/table">
            <a:tbl>
              <a:tblPr/>
              <a:tblGrid>
                <a:gridCol w="368300"/>
                <a:gridCol w="1279525"/>
                <a:gridCol w="989013"/>
                <a:gridCol w="1025525"/>
                <a:gridCol w="1035050"/>
                <a:gridCol w="969962"/>
                <a:gridCol w="1489075"/>
                <a:gridCol w="1336675"/>
              </a:tblGrid>
              <a:tr h="81597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10</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Captive Power Plant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WHRB - 93 MW CFBC - 43 MW</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136 MW</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WHRB - 48 MW CFBC –43 MW</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WHRB - 45 MW</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WHRB - 86 MW (New)CFBC - 94 MW (New)</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WHRB –179 MWCFBC - 137 MW Total : 316 MW</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1950">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11</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Cement Grinding Unit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1.2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1.2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1.2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1.2 MTPA</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01700">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12</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Producer Gas Plant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36,000 Nm</a:t>
                      </a:r>
                      <a:r>
                        <a:rPr lang="en-US" altLang="zh-CN" sz="1100" baseline="30000">
                          <a:solidFill>
                            <a:srgbClr val="000000"/>
                          </a:solidFill>
                          <a:latin typeface="Arial" panose="020B0604020202020204" pitchFamily="34" charset="0"/>
                        </a:rPr>
                        <a:t>3</a:t>
                      </a:r>
                      <a:r>
                        <a:rPr lang="en-US" altLang="zh-CN" sz="1100">
                          <a:solidFill>
                            <a:srgbClr val="000000"/>
                          </a:solidFill>
                          <a:latin typeface="Arial" panose="020B0604020202020204" pitchFamily="34" charset="0"/>
                        </a:rPr>
                        <a:t>/Hr </a:t>
                      </a:r>
                      <a:endParaRPr lang="en-US" altLang="zh-CN" sz="1100">
                        <a:solidFill>
                          <a:srgbClr val="000000"/>
                        </a:solidFill>
                        <a:latin typeface="Arial" panose="020B0604020202020204" pitchFamily="34" charset="0"/>
                      </a:endParaRPr>
                    </a:p>
                    <a:p>
                      <a:pPr lvl="0" algn="ctr">
                        <a:buSzTx/>
                        <a:buNone/>
                      </a:pPr>
                      <a:r>
                        <a:rPr lang="en-US" altLang="zh-CN" sz="1100">
                          <a:solidFill>
                            <a:srgbClr val="000000"/>
                          </a:solidFill>
                          <a:latin typeface="Arial" panose="020B0604020202020204" pitchFamily="34" charset="0"/>
                        </a:rPr>
                        <a:t>(12 Nos. x 3000 Nm</a:t>
                      </a:r>
                      <a:r>
                        <a:rPr lang="en-US" altLang="zh-CN" sz="1100" baseline="30000">
                          <a:solidFill>
                            <a:srgbClr val="000000"/>
                          </a:solidFill>
                          <a:latin typeface="Arial" panose="020B0604020202020204" pitchFamily="34" charset="0"/>
                        </a:rPr>
                        <a:t>3</a:t>
                      </a:r>
                      <a:r>
                        <a:rPr lang="en-US" altLang="zh-CN" sz="1100">
                          <a:solidFill>
                            <a:srgbClr val="000000"/>
                          </a:solidFill>
                          <a:latin typeface="Arial" panose="020B0604020202020204" pitchFamily="34" charset="0"/>
                        </a:rPr>
                        <a:t>/Hr)</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36,000 Nm</a:t>
                      </a:r>
                      <a:r>
                        <a:rPr lang="en-US" altLang="zh-CN" sz="1100" baseline="30000">
                          <a:solidFill>
                            <a:srgbClr val="000000"/>
                          </a:solidFill>
                          <a:latin typeface="Arial" panose="020B0604020202020204" pitchFamily="34" charset="0"/>
                        </a:rPr>
                        <a:t>3</a:t>
                      </a:r>
                      <a:r>
                        <a:rPr lang="en-US" altLang="zh-CN" sz="1100">
                          <a:solidFill>
                            <a:srgbClr val="000000"/>
                          </a:solidFill>
                          <a:latin typeface="Arial" panose="020B0604020202020204" pitchFamily="34" charset="0"/>
                        </a:rPr>
                        <a:t>/Hr </a:t>
                      </a:r>
                      <a:endParaRPr lang="en-US" altLang="zh-CN" sz="1100">
                        <a:solidFill>
                          <a:srgbClr val="000000"/>
                        </a:solidFill>
                        <a:latin typeface="Arial" panose="020B0604020202020204" pitchFamily="34" charset="0"/>
                      </a:endParaRPr>
                    </a:p>
                    <a:p>
                      <a:pPr lvl="0" algn="ctr">
                        <a:buSzTx/>
                        <a:buNone/>
                      </a:pPr>
                      <a:r>
                        <a:rPr lang="en-US" altLang="zh-CN" sz="1100">
                          <a:solidFill>
                            <a:srgbClr val="000000"/>
                          </a:solidFill>
                          <a:latin typeface="Arial" panose="020B0604020202020204" pitchFamily="34" charset="0"/>
                        </a:rPr>
                        <a:t>(12 Nos. x 3000 Nm</a:t>
                      </a:r>
                      <a:r>
                        <a:rPr lang="en-US" altLang="zh-CN" sz="1100" baseline="30000">
                          <a:solidFill>
                            <a:srgbClr val="000000"/>
                          </a:solidFill>
                          <a:latin typeface="Arial" panose="020B0604020202020204" pitchFamily="34" charset="0"/>
                        </a:rPr>
                        <a:t>3</a:t>
                      </a:r>
                      <a:r>
                        <a:rPr lang="en-US" altLang="zh-CN" sz="1100">
                          <a:solidFill>
                            <a:srgbClr val="000000"/>
                          </a:solidFill>
                          <a:latin typeface="Arial" panose="020B0604020202020204" pitchFamily="34" charset="0"/>
                        </a:rPr>
                        <a:t>/Hr)</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36,000 Nm</a:t>
                      </a:r>
                      <a:r>
                        <a:rPr lang="en-US" altLang="zh-CN" sz="1100" baseline="30000">
                          <a:solidFill>
                            <a:srgbClr val="000000"/>
                          </a:solidFill>
                          <a:latin typeface="Arial" panose="020B0604020202020204" pitchFamily="34" charset="0"/>
                        </a:rPr>
                        <a:t>3</a:t>
                      </a:r>
                      <a:r>
                        <a:rPr lang="en-US" altLang="zh-CN" sz="1100">
                          <a:solidFill>
                            <a:srgbClr val="000000"/>
                          </a:solidFill>
                          <a:latin typeface="Arial" panose="020B0604020202020204" pitchFamily="34" charset="0"/>
                        </a:rPr>
                        <a:t>/Hr </a:t>
                      </a:r>
                      <a:endParaRPr lang="en-US" altLang="zh-CN" sz="1100">
                        <a:solidFill>
                          <a:srgbClr val="000000"/>
                        </a:solidFill>
                        <a:latin typeface="Arial" panose="020B0604020202020204" pitchFamily="34" charset="0"/>
                      </a:endParaRPr>
                    </a:p>
                    <a:p>
                      <a:pPr lvl="0" algn="ctr">
                        <a:buSzTx/>
                        <a:buNone/>
                      </a:pPr>
                      <a:r>
                        <a:rPr lang="en-US" altLang="zh-CN" sz="1100">
                          <a:solidFill>
                            <a:srgbClr val="000000"/>
                          </a:solidFill>
                          <a:latin typeface="Arial" panose="020B0604020202020204" pitchFamily="34" charset="0"/>
                        </a:rPr>
                        <a:t>(12 Nos. x 3000 Nm</a:t>
                      </a:r>
                      <a:r>
                        <a:rPr lang="en-US" altLang="zh-CN" sz="1100" baseline="30000">
                          <a:solidFill>
                            <a:srgbClr val="000000"/>
                          </a:solidFill>
                          <a:latin typeface="Arial" panose="020B0604020202020204" pitchFamily="34" charset="0"/>
                        </a:rPr>
                        <a:t>3</a:t>
                      </a:r>
                      <a:r>
                        <a:rPr lang="en-US" altLang="zh-CN" sz="1100">
                          <a:solidFill>
                            <a:srgbClr val="000000"/>
                          </a:solidFill>
                          <a:latin typeface="Arial" panose="020B0604020202020204" pitchFamily="34" charset="0"/>
                        </a:rPr>
                        <a:t>/Hr)</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48,000Nm</a:t>
                      </a:r>
                      <a:r>
                        <a:rPr lang="en-US" altLang="zh-CN" sz="1100" baseline="30000">
                          <a:solidFill>
                            <a:srgbClr val="000000"/>
                          </a:solidFill>
                          <a:latin typeface="Arial" panose="020B0604020202020204" pitchFamily="34" charset="0"/>
                        </a:rPr>
                        <a:t>3</a:t>
                      </a:r>
                      <a:r>
                        <a:rPr lang="en-US" altLang="zh-CN" sz="1100">
                          <a:solidFill>
                            <a:srgbClr val="000000"/>
                          </a:solidFill>
                          <a:latin typeface="Arial" panose="020B0604020202020204" pitchFamily="34" charset="0"/>
                        </a:rPr>
                        <a:t>/Hr</a:t>
                      </a:r>
                      <a:endParaRPr lang="en-US" altLang="zh-CN" sz="1100">
                        <a:solidFill>
                          <a:srgbClr val="000000"/>
                        </a:solidFill>
                        <a:latin typeface="Arial" panose="020B0604020202020204" pitchFamily="34" charset="0"/>
                      </a:endParaRPr>
                    </a:p>
                    <a:p>
                      <a:pPr lvl="0" algn="ctr">
                        <a:buSzTx/>
                        <a:buNone/>
                      </a:pPr>
                      <a:r>
                        <a:rPr lang="en-US" altLang="zh-CN" sz="1100">
                          <a:solidFill>
                            <a:srgbClr val="000000"/>
                          </a:solidFill>
                          <a:latin typeface="Arial" panose="020B0604020202020204" pitchFamily="34" charset="0"/>
                        </a:rPr>
                        <a:t>(12 Nos. x 4000 Nm</a:t>
                      </a:r>
                      <a:r>
                        <a:rPr lang="en-US" altLang="zh-CN" sz="1100" baseline="30000">
                          <a:solidFill>
                            <a:srgbClr val="000000"/>
                          </a:solidFill>
                          <a:latin typeface="Arial" panose="020B0604020202020204" pitchFamily="34" charset="0"/>
                        </a:rPr>
                        <a:t>3</a:t>
                      </a:r>
                      <a:r>
                        <a:rPr lang="en-US" altLang="zh-CN" sz="1100">
                          <a:solidFill>
                            <a:srgbClr val="000000"/>
                          </a:solidFill>
                          <a:latin typeface="Arial" panose="020B0604020202020204" pitchFamily="34" charset="0"/>
                        </a:rPr>
                        <a:t>/Hr) - New</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84,000 Nm</a:t>
                      </a:r>
                      <a:r>
                        <a:rPr lang="en-US" altLang="zh-CN" sz="1100" baseline="30000">
                          <a:solidFill>
                            <a:srgbClr val="000000"/>
                          </a:solidFill>
                          <a:latin typeface="Arial" panose="020B0604020202020204" pitchFamily="34" charset="0"/>
                        </a:rPr>
                        <a:t>3</a:t>
                      </a:r>
                      <a:r>
                        <a:rPr lang="en-US" altLang="zh-CN" sz="1100">
                          <a:solidFill>
                            <a:srgbClr val="000000"/>
                          </a:solidFill>
                          <a:latin typeface="Arial" panose="020B0604020202020204" pitchFamily="34" charset="0"/>
                        </a:rPr>
                        <a:t>/Hr </a:t>
                      </a:r>
                      <a:endParaRPr lang="en-US" altLang="zh-CN" sz="1100">
                        <a:solidFill>
                          <a:srgbClr val="000000"/>
                        </a:solidFill>
                        <a:latin typeface="Arial" panose="020B0604020202020204" pitchFamily="34" charset="0"/>
                      </a:endParaRPr>
                    </a:p>
                    <a:p>
                      <a:pPr lvl="0" algn="ctr">
                        <a:buSzTx/>
                        <a:buNone/>
                      </a:pPr>
                      <a:r>
                        <a:rPr lang="en-US" altLang="zh-CN" sz="1100">
                          <a:solidFill>
                            <a:srgbClr val="000000"/>
                          </a:solidFill>
                          <a:latin typeface="Arial" panose="020B0604020202020204" pitchFamily="34" charset="0"/>
                        </a:rPr>
                        <a:t>(12 Nos. x 3000 Nm</a:t>
                      </a:r>
                      <a:r>
                        <a:rPr lang="en-US" altLang="zh-CN" sz="1100" baseline="30000">
                          <a:solidFill>
                            <a:srgbClr val="000000"/>
                          </a:solidFill>
                          <a:latin typeface="Arial" panose="020B0604020202020204" pitchFamily="34" charset="0"/>
                        </a:rPr>
                        <a:t>3</a:t>
                      </a:r>
                      <a:r>
                        <a:rPr lang="en-US" altLang="zh-CN" sz="1100">
                          <a:solidFill>
                            <a:srgbClr val="000000"/>
                          </a:solidFill>
                          <a:latin typeface="Arial" panose="020B0604020202020204" pitchFamily="34" charset="0"/>
                        </a:rPr>
                        <a:t>/Hr) </a:t>
                      </a:r>
                      <a:endParaRPr lang="en-US" altLang="zh-CN" sz="1100">
                        <a:solidFill>
                          <a:srgbClr val="000000"/>
                        </a:solidFill>
                        <a:latin typeface="Arial" panose="020B0604020202020204" pitchFamily="34" charset="0"/>
                      </a:endParaRPr>
                    </a:p>
                    <a:p>
                      <a:pPr lvl="0" algn="ctr">
                        <a:buSzTx/>
                        <a:buNone/>
                      </a:pPr>
                      <a:r>
                        <a:rPr lang="en-US" altLang="zh-CN" sz="1100">
                          <a:solidFill>
                            <a:srgbClr val="000000"/>
                          </a:solidFill>
                          <a:latin typeface="Arial" panose="020B0604020202020204" pitchFamily="34" charset="0"/>
                        </a:rPr>
                        <a:t>+12 Nos. x 4000 Nm</a:t>
                      </a:r>
                      <a:r>
                        <a:rPr lang="en-US" altLang="zh-CN" sz="1100" baseline="30000">
                          <a:solidFill>
                            <a:srgbClr val="000000"/>
                          </a:solidFill>
                          <a:latin typeface="Arial" panose="020B0604020202020204" pitchFamily="34" charset="0"/>
                        </a:rPr>
                        <a:t>3</a:t>
                      </a:r>
                      <a:r>
                        <a:rPr lang="en-US" altLang="zh-CN" sz="1100">
                          <a:solidFill>
                            <a:srgbClr val="000000"/>
                          </a:solidFill>
                          <a:latin typeface="Arial" panose="020B0604020202020204" pitchFamily="34" charset="0"/>
                        </a:rPr>
                        <a:t>/H)</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4292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13</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L D Convertor Plant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 -</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0.48 MTPA</a:t>
                      </a:r>
                      <a:endParaRPr lang="en-US" altLang="zh-CN" sz="1100">
                        <a:solidFill>
                          <a:srgbClr val="000000"/>
                        </a:solidFill>
                        <a:latin typeface="Arial" panose="020B0604020202020204" pitchFamily="34" charset="0"/>
                      </a:endParaRPr>
                    </a:p>
                    <a:p>
                      <a:pPr lvl="0" algn="ctr">
                        <a:buSzTx/>
                        <a:buNone/>
                      </a:pPr>
                      <a:r>
                        <a:rPr lang="en-US" altLang="zh-CN" sz="1100">
                          <a:solidFill>
                            <a:srgbClr val="000000"/>
                          </a:solidFill>
                          <a:latin typeface="Arial" panose="020B0604020202020204" pitchFamily="34" charset="0"/>
                        </a:rPr>
                        <a:t>60 Ton/ Heat - New</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0.48 MTPA</a:t>
                      </a:r>
                      <a:endParaRPr lang="en-US" altLang="zh-CN" sz="1100">
                        <a:solidFill>
                          <a:srgbClr val="000000"/>
                        </a:solidFill>
                        <a:latin typeface="Arial" panose="020B0604020202020204" pitchFamily="34" charset="0"/>
                      </a:endParaRPr>
                    </a:p>
                    <a:p>
                      <a:pPr lvl="0" algn="ctr">
                        <a:buSzTx/>
                        <a:buNone/>
                      </a:pPr>
                      <a:r>
                        <a:rPr lang="en-US" altLang="zh-CN" sz="1100">
                          <a:solidFill>
                            <a:srgbClr val="000000"/>
                          </a:solidFill>
                          <a:latin typeface="Arial" panose="020B0604020202020204" pitchFamily="34" charset="0"/>
                        </a:rPr>
                        <a:t>60 Ton/Heat – New</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0363">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14</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Oxygen Plant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 -</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 -</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10000 M</a:t>
                      </a:r>
                      <a:r>
                        <a:rPr lang="en-US" altLang="zh-CN" sz="1100" baseline="30000">
                          <a:solidFill>
                            <a:srgbClr val="000000"/>
                          </a:solidFill>
                          <a:latin typeface="Arial" panose="020B0604020202020204" pitchFamily="34" charset="0"/>
                        </a:rPr>
                        <a:t>3</a:t>
                      </a:r>
                      <a:r>
                        <a:rPr lang="en-US" altLang="zh-CN" sz="1100">
                          <a:solidFill>
                            <a:srgbClr val="000000"/>
                          </a:solidFill>
                          <a:latin typeface="Arial" panose="020B0604020202020204" pitchFamily="34" charset="0"/>
                        </a:rPr>
                        <a:t>/ Day - New</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a:solidFill>
                            <a:srgbClr val="000000"/>
                          </a:solidFill>
                          <a:latin typeface="Arial" panose="020B0604020202020204" pitchFamily="34" charset="0"/>
                        </a:rPr>
                        <a:t>10000 M</a:t>
                      </a:r>
                      <a:r>
                        <a:rPr lang="en-US" altLang="zh-CN" sz="1100" baseline="30000">
                          <a:solidFill>
                            <a:srgbClr val="000000"/>
                          </a:solidFill>
                          <a:latin typeface="Arial" panose="020B0604020202020204" pitchFamily="34" charset="0"/>
                        </a:rPr>
                        <a:t>3</a:t>
                      </a:r>
                      <a:r>
                        <a:rPr lang="en-US" altLang="zh-CN" sz="1100">
                          <a:solidFill>
                            <a:srgbClr val="000000"/>
                          </a:solidFill>
                          <a:latin typeface="Arial" panose="020B0604020202020204" pitchFamily="34" charset="0"/>
                        </a:rPr>
                        <a:t>/ Day – New</a:t>
                      </a:r>
                      <a:endParaRPr lang="en-US" altLang="zh-CN" sz="11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0362">
                <a:tc gridSpan="8">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rgbClr val="000000"/>
                          </a:solidFill>
                          <a:latin typeface="Arial" panose="020B0604020202020204" pitchFamily="34" charset="0"/>
                        </a:rPr>
                        <a:t>Note: * Denotes Capacity enhancement of units under operation / units under implementation / units to be implemented for which EC has already been granted.</a:t>
                      </a:r>
                      <a:endParaRPr lang="en-US" altLang="zh-CN" sz="11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bl>
          </a:graphicData>
        </a:graphic>
      </p:graphicFrame>
      <p:graphicFrame>
        <p:nvGraphicFramePr>
          <p:cNvPr id="20539" name="Table 20538"/>
          <p:cNvGraphicFramePr/>
          <p:nvPr/>
        </p:nvGraphicFramePr>
        <p:xfrm>
          <a:off x="309563" y="550863"/>
          <a:ext cx="8491537" cy="838200"/>
        </p:xfrm>
        <a:graphic>
          <a:graphicData uri="http://schemas.openxmlformats.org/drawingml/2006/table">
            <a:tbl>
              <a:tblPr/>
              <a:tblGrid>
                <a:gridCol w="371475"/>
                <a:gridCol w="1304925"/>
                <a:gridCol w="947738"/>
                <a:gridCol w="1016000"/>
                <a:gridCol w="1090612"/>
                <a:gridCol w="962025"/>
                <a:gridCol w="1470025"/>
                <a:gridCol w="1328738"/>
              </a:tblGrid>
              <a:tr h="168275">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chemeClr val="bg1"/>
                          </a:solidFill>
                          <a:latin typeface="Arial" panose="020B0604020202020204" pitchFamily="34" charset="0"/>
                        </a:rPr>
                        <a:t>Sl. No.</a:t>
                      </a:r>
                      <a:endParaRPr lang="en-US" altLang="zh-CN" sz="1100" b="1">
                        <a:solidFill>
                          <a:schemeClr val="bg1"/>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17375D"/>
                    </a:solidFill>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chemeClr val="bg1"/>
                          </a:solidFill>
                          <a:latin typeface="Arial" panose="020B0604020202020204" pitchFamily="34" charset="0"/>
                        </a:rPr>
                        <a:t>Name of Unit</a:t>
                      </a:r>
                      <a:endParaRPr lang="en-US" altLang="zh-CN" sz="1100" b="1">
                        <a:solidFill>
                          <a:schemeClr val="bg1"/>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17375D"/>
                    </a:solidFill>
                  </a:tcPr>
                </a:tc>
                <a:tc grid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chemeClr val="bg1"/>
                          </a:solidFill>
                          <a:latin typeface="Arial" panose="020B0604020202020204" pitchFamily="34" charset="0"/>
                        </a:rPr>
                        <a:t>Capacity as per EC</a:t>
                      </a:r>
                      <a:endParaRPr lang="en-US" altLang="zh-CN" sz="1100" b="1">
                        <a:solidFill>
                          <a:schemeClr val="bg1"/>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17375D"/>
                    </a:solidFill>
                  </a:tcPr>
                </a:tc>
                <a:tc hMerge="1">
                  <a:tcPr>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chemeClr val="bg1"/>
                          </a:solidFill>
                          <a:latin typeface="Arial" panose="020B0604020202020204" pitchFamily="34" charset="0"/>
                        </a:rPr>
                        <a:t>Units under Operation</a:t>
                      </a:r>
                      <a:endParaRPr lang="en-US" altLang="zh-CN" sz="1100" b="1">
                        <a:solidFill>
                          <a:schemeClr val="bg1"/>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17375D"/>
                    </a:solidFill>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chemeClr val="bg1"/>
                          </a:solidFill>
                          <a:latin typeface="Arial" panose="020B0604020202020204" pitchFamily="34" charset="0"/>
                        </a:rPr>
                        <a:t>Units under Implementa-tion / To be Implemen-ted</a:t>
                      </a:r>
                      <a:endParaRPr lang="en-US" altLang="zh-CN" sz="1100" b="1">
                        <a:solidFill>
                          <a:schemeClr val="bg1"/>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17375D"/>
                    </a:solidFill>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chemeClr val="bg1"/>
                          </a:solidFill>
                          <a:latin typeface="Arial" panose="020B0604020202020204" pitchFamily="34" charset="0"/>
                        </a:rPr>
                        <a:t>Proposed Project</a:t>
                      </a:r>
                      <a:endParaRPr lang="en-US" altLang="zh-CN" sz="1100" b="1">
                        <a:solidFill>
                          <a:schemeClr val="bg1"/>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17375D"/>
                    </a:solidFill>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chemeClr val="bg1"/>
                          </a:solidFill>
                          <a:latin typeface="Arial" panose="020B0604020202020204" pitchFamily="34" charset="0"/>
                        </a:rPr>
                        <a:t>Ultimate Capacity</a:t>
                      </a:r>
                      <a:endParaRPr lang="en-US" altLang="zh-CN" sz="1100" b="1">
                        <a:solidFill>
                          <a:schemeClr val="bg1"/>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17375D"/>
                    </a:solidFill>
                  </a:tcPr>
                </a:tc>
              </a:tr>
              <a:tr h="669925">
                <a:tc vMerge="1">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B w="12700" cap="flat" cmpd="sng">
                      <a:solidFill>
                        <a:srgbClr val="FFFFFF"/>
                      </a:solidFill>
                      <a:prstDash val="solid"/>
                      <a:headEnd type="none" w="med" len="med"/>
                      <a:tailEnd type="none" w="med" len="med"/>
                    </a:lnB>
                  </a:tcPr>
                </a:tc>
                <a:tc vMerge="1">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B w="12700" cap="flat" cmpd="sng">
                      <a:solidFill>
                        <a:srgbClr val="FFFFFF"/>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chemeClr val="bg1"/>
                          </a:solidFill>
                          <a:latin typeface="Arial" panose="020B0604020202020204" pitchFamily="34" charset="0"/>
                        </a:rPr>
                        <a:t>Capacity</a:t>
                      </a:r>
                      <a:endParaRPr lang="en-US" altLang="zh-CN" sz="1100" b="1">
                        <a:solidFill>
                          <a:schemeClr val="bg1"/>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17375D"/>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100" b="1">
                          <a:solidFill>
                            <a:schemeClr val="bg1"/>
                          </a:solidFill>
                          <a:latin typeface="Arial" panose="020B0604020202020204" pitchFamily="34" charset="0"/>
                        </a:rPr>
                        <a:t>Ultimate Capacity</a:t>
                      </a:r>
                      <a:endParaRPr lang="en-US" altLang="zh-CN" sz="1100" b="1">
                        <a:solidFill>
                          <a:schemeClr val="bg1"/>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17375D"/>
                    </a:solidFill>
                  </a:tcPr>
                </a:tc>
                <a:tc vMerge="1">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B w="12700" cap="flat" cmpd="sng">
                      <a:solidFill>
                        <a:srgbClr val="FFFFFF"/>
                      </a:solidFill>
                      <a:prstDash val="solid"/>
                      <a:headEnd type="none" w="med" len="med"/>
                      <a:tailEnd type="none" w="med" len="med"/>
                    </a:lnB>
                  </a:tcPr>
                </a:tc>
                <a:tc vMerge="1">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B w="12700" cap="flat" cmpd="sng">
                      <a:solidFill>
                        <a:srgbClr val="FFFFFF"/>
                      </a:solidFill>
                      <a:prstDash val="solid"/>
                      <a:headEnd type="none" w="med" len="med"/>
                      <a:tailEnd type="none" w="med" len="med"/>
                    </a:lnB>
                  </a:tcPr>
                </a:tc>
              </a:tr>
            </a:tbl>
          </a:graphicData>
        </a:graphic>
      </p:graphicFrame>
      <p:sp>
        <p:nvSpPr>
          <p:cNvPr id="20563" name="TextBox 5"/>
          <p:cNvSpPr txBox="1"/>
          <p:nvPr/>
        </p:nvSpPr>
        <p:spPr>
          <a:xfrm>
            <a:off x="307975" y="4776788"/>
            <a:ext cx="3476625" cy="276225"/>
          </a:xfrm>
          <a:prstGeom prst="rect">
            <a:avLst/>
          </a:prstGeom>
          <a:noFill/>
          <a:ln w="9525">
            <a:noFill/>
          </a:ln>
        </p:spPr>
        <p:txBody>
          <a:bodyPr wrap="square" anchor="t" anchorCtr="0">
            <a:spAutoFit/>
          </a:bodyPr>
          <a:p>
            <a:r>
              <a:rPr lang="en-GB" altLang="en-US" sz="1200" dirty="0">
                <a:latin typeface="Arial" panose="020B0604020202020204" pitchFamily="34" charset="0"/>
              </a:rPr>
              <a:t>MTPA : Million Tonnes per Annum</a:t>
            </a:r>
            <a:endParaRPr lang="en-IN" altLang="en-US" sz="1200" dirty="0">
              <a:latin typeface="Arial" panose="020B0604020202020204" pitchFamily="34" charset="0"/>
            </a:endParaRPr>
          </a:p>
        </p:txBody>
      </p:sp>
      <p:sp>
        <p:nvSpPr>
          <p:cNvPr id="2" name="Slide Number Placeholder 1"/>
          <p:cNvSpPr>
            <a:spLocks noGrp="1"/>
          </p:cNvSpPr>
          <p:nvPr>
            <p:ph type="sldNum" sz="quarter" idx="12"/>
          </p:nvPr>
        </p:nvSpPr>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5" name="Picture 6"/>
          <p:cNvPicPr>
            <a:picLocks noChangeAspect="1"/>
          </p:cNvPicPr>
          <p:nvPr/>
        </p:nvPicPr>
        <p:blipFill>
          <a:blip r:embed="rId1"/>
          <a:stretch>
            <a:fillRect/>
          </a:stretch>
        </p:blipFill>
        <p:spPr>
          <a:xfrm>
            <a:off x="306388" y="53975"/>
            <a:ext cx="5332412" cy="6484938"/>
          </a:xfrm>
          <a:prstGeom prst="rect">
            <a:avLst/>
          </a:prstGeom>
          <a:noFill/>
          <a:ln w="9525">
            <a:noFill/>
          </a:ln>
        </p:spPr>
      </p:pic>
      <p:sp>
        <p:nvSpPr>
          <p:cNvPr id="21506" name="Title 1"/>
          <p:cNvSpPr>
            <a:spLocks noGrp="1"/>
          </p:cNvSpPr>
          <p:nvPr>
            <p:ph type="title"/>
          </p:nvPr>
        </p:nvSpPr>
        <p:spPr>
          <a:xfrm>
            <a:off x="6048375" y="3135313"/>
            <a:ext cx="2349500" cy="1504950"/>
          </a:xfrm>
          <a:solidFill>
            <a:srgbClr val="FBE5D6"/>
          </a:solidFill>
          <a:ln>
            <a:solidFill>
              <a:schemeClr val="tx2"/>
            </a:solidFill>
            <a:miter/>
          </a:ln>
        </p:spPr>
        <p:txBody>
          <a:bodyPr vert="horz" lIns="91440" tIns="45720" rIns="91440" bIns="45720" anchor="ctr" anchorCtr="0"/>
          <a:p>
            <a:pPr algn="ctr"/>
            <a:r>
              <a:rPr lang="en-US" altLang="zh-CN" sz="2400" b="1" dirty="0"/>
              <a:t>PLANT LAYOUT</a:t>
            </a:r>
            <a:br>
              <a:rPr lang="en-US" altLang="zh-CN" sz="2400" b="1" dirty="0"/>
            </a:br>
            <a:r>
              <a:rPr lang="en-US" altLang="zh-CN" sz="2400" b="1" dirty="0"/>
              <a:t>(ENGINEERING DRAWING)</a:t>
            </a:r>
            <a:endParaRPr lang="en-US" altLang="zh-CN" sz="2400" b="1" dirty="0"/>
          </a:p>
        </p:txBody>
      </p:sp>
      <p:sp>
        <p:nvSpPr>
          <p:cNvPr id="3" name="Slide Number Placeholder 2"/>
          <p:cNvSpPr>
            <a:spLocks noGrp="1"/>
          </p:cNvSpPr>
          <p:nvPr>
            <p:ph type="sldNum" sz="quarter" idx="12"/>
          </p:nvPr>
        </p:nvSpPr>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dirty="0">
              <a:solidFill>
                <a:schemeClr val="tx1">
                  <a:tint val="75000"/>
                </a:schemeClr>
              </a:solidFill>
              <a:latin typeface="+mn-lt"/>
              <a:ea typeface="+mn-ea"/>
              <a:cs typeface="+mn-cs"/>
            </a:endParaRPr>
          </a:p>
        </p:txBody>
      </p:sp>
      <p:cxnSp>
        <p:nvCxnSpPr>
          <p:cNvPr id="6" name="Straight Arrow Connector 5"/>
          <p:cNvCxnSpPr/>
          <p:nvPr/>
        </p:nvCxnSpPr>
        <p:spPr>
          <a:xfrm>
            <a:off x="5430838" y="1565275"/>
            <a:ext cx="1073150" cy="2063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509" name="TextBox 9">
            <a:hlinkClick r:id="rId2" action="ppaction://hlinksldjump"/>
          </p:cNvPr>
          <p:cNvSpPr txBox="1"/>
          <p:nvPr/>
        </p:nvSpPr>
        <p:spPr>
          <a:xfrm>
            <a:off x="6530975" y="1244600"/>
            <a:ext cx="1487488" cy="646113"/>
          </a:xfrm>
          <a:prstGeom prst="rect">
            <a:avLst/>
          </a:prstGeom>
          <a:noFill/>
          <a:ln w="9525" cap="flat" cmpd="sng">
            <a:solidFill>
              <a:schemeClr val="accent1"/>
            </a:solidFill>
            <a:prstDash val="solid"/>
            <a:round/>
            <a:headEnd type="none" w="med" len="med"/>
            <a:tailEnd type="none" w="med" len="med"/>
          </a:ln>
        </p:spPr>
        <p:txBody>
          <a:bodyPr wrap="square" anchor="t" anchorCtr="0">
            <a:spAutoFit/>
          </a:bodyPr>
          <a:p>
            <a:pPr algn="ctr"/>
            <a:r>
              <a:rPr lang="en-US" altLang="en-GB" sz="1200" b="1" dirty="0">
                <a:latin typeface="Calibri" panose="020F0502020204030204" charset="0"/>
              </a:rPr>
              <a:t>Hyper</a:t>
            </a:r>
            <a:r>
              <a:rPr lang="en-GB" altLang="en-US" sz="1200" b="1" dirty="0">
                <a:latin typeface="Calibri" panose="020F0502020204030204" charset="0"/>
              </a:rPr>
              <a:t>Link for </a:t>
            </a:r>
            <a:endParaRPr lang="en-GB" altLang="en-US" sz="1200" b="1" dirty="0">
              <a:latin typeface="Calibri" panose="020F0502020204030204" charset="0"/>
            </a:endParaRPr>
          </a:p>
          <a:p>
            <a:pPr algn="ctr"/>
            <a:r>
              <a:rPr lang="en-US" altLang="en-IN" sz="1200" b="1" dirty="0">
                <a:latin typeface="Calibri" panose="020F0502020204030204" charset="0"/>
              </a:rPr>
              <a:t>Area Break up Table</a:t>
            </a:r>
            <a:endParaRPr lang="en-US" altLang="en-IN" sz="1200" b="1" dirty="0">
              <a:latin typeface="Calibri" panose="020F0502020204030204" charset="0"/>
            </a:endParaRPr>
          </a:p>
          <a:p>
            <a:pPr algn="ctr"/>
            <a:r>
              <a:rPr lang="en-US" altLang="en-IN" sz="1200" b="1" dirty="0">
                <a:latin typeface="Calibri" panose="020F0502020204030204" charset="0"/>
              </a:rPr>
              <a:t>(Slide No. 7 &amp; 8)</a:t>
            </a:r>
            <a:endParaRPr lang="en-US" altLang="en-IN" sz="1200" b="1" dirty="0">
              <a:latin typeface="Calibri" panose="020F05020202040302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Slide Number Placeholder 3"/>
          <p:cNvSpPr>
            <a:spLocks noGrp="1"/>
          </p:cNvSpPr>
          <p:nvPr>
            <p:ph type="sldNum" sz="quarter" idx="12"/>
          </p:nvPr>
        </p:nvSpPr>
        <p:spPr/>
        <p:txBody>
          <a:bodyPr vert="horz" lIns="91440" tIns="45720" rIns="91440" bIns="45720" rtlCol="0" anchor="ctr"/>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
        <p:nvSpPr>
          <p:cNvPr id="5" name="Title 4"/>
          <p:cNvSpPr>
            <a:spLocks noGrp="1"/>
          </p:cNvSpPr>
          <p:nvPr>
            <p:ph type="title"/>
          </p:nvPr>
        </p:nvSpPr>
        <p:spPr>
          <a:xfrm>
            <a:off x="0" y="228600"/>
            <a:ext cx="9144000" cy="368300"/>
          </a:xfrm>
        </p:spPr>
        <p:txBody>
          <a:bodyPr>
            <a:normAutofit fontScale="90000"/>
          </a:bodyPr>
          <a:p>
            <a:pPr marL="0" marR="0" indent="0" algn="ctr" defTabSz="914400" rtl="0" eaLnBrk="1" fontAlgn="auto" latinLnBrk="0" hangingPunct="1">
              <a:lnSpc>
                <a:spcPct val="90000"/>
              </a:lnSpc>
              <a:spcBef>
                <a:spcPct val="0"/>
              </a:spcBef>
              <a:spcAft>
                <a:spcPct val="0"/>
              </a:spcAft>
              <a:buClrTx/>
              <a:buSzTx/>
              <a:buFontTx/>
              <a:buNone/>
            </a:pPr>
            <a:r>
              <a:rPr kumimoji="0" lang="en-US" sz="2665" b="1" i="0" u="none" strike="noStrike" kern="1200" cap="none" spc="0" normalizeH="0" baseline="0" noProof="1">
                <a:solidFill>
                  <a:schemeClr val="tx1"/>
                </a:solidFill>
                <a:latin typeface="+mj-lt"/>
                <a:ea typeface="+mj-ea"/>
                <a:cs typeface="+mj-cs"/>
              </a:rPr>
              <a:t>PROJECT BACKGROUND</a:t>
            </a:r>
            <a:endParaRPr kumimoji="0" lang="en-US" sz="2665" b="1" i="0" u="none" strike="noStrike" kern="1200" cap="none" spc="0" normalizeH="0" baseline="0" noProof="1">
              <a:solidFill>
                <a:schemeClr val="tx1"/>
              </a:solidFill>
              <a:latin typeface="+mj-lt"/>
              <a:ea typeface="+mj-ea"/>
              <a:cs typeface="+mj-cs"/>
            </a:endParaRPr>
          </a:p>
        </p:txBody>
      </p:sp>
      <p:graphicFrame>
        <p:nvGraphicFramePr>
          <p:cNvPr id="6" name="Table 5"/>
          <p:cNvGraphicFramePr/>
          <p:nvPr/>
        </p:nvGraphicFramePr>
        <p:xfrm>
          <a:off x="403225" y="815975"/>
          <a:ext cx="8305800" cy="4979988"/>
        </p:xfrm>
        <a:graphic>
          <a:graphicData uri="http://schemas.openxmlformats.org/drawingml/2006/table">
            <a:tbl>
              <a:tblPr firstRow="1" bandRow="1">
                <a:tableStyleId>{5C22544A-7EE6-4342-B048-85BDC9FD1C3A}</a:tableStyleId>
              </a:tblPr>
              <a:tblGrid>
                <a:gridCol w="861060"/>
                <a:gridCol w="4539615"/>
                <a:gridCol w="2905125"/>
              </a:tblGrid>
              <a:tr h="697865">
                <a:tc>
                  <a:txBody>
                    <a:bodyPr/>
                    <a:p>
                      <a:pPr algn="ctr">
                        <a:buNone/>
                      </a:pPr>
                      <a:r>
                        <a:rPr lang="en-US" sz="1700">
                          <a:latin typeface="Arial" panose="020B0604020202020204" pitchFamily="34" charset="0"/>
                          <a:cs typeface="Arial" panose="020B0604020202020204" pitchFamily="34" charset="0"/>
                        </a:rPr>
                        <a:t>SL. NO.</a:t>
                      </a:r>
                      <a:endParaRPr lang="en-US" sz="1700">
                        <a:latin typeface="Arial" panose="020B0604020202020204" pitchFamily="34" charset="0"/>
                        <a:cs typeface="Arial" panose="020B0604020202020204" pitchFamily="34" charset="0"/>
                      </a:endParaRPr>
                    </a:p>
                  </a:txBody>
                  <a:tcPr/>
                </a:tc>
                <a:tc>
                  <a:txBody>
                    <a:bodyPr/>
                    <a:p>
                      <a:pPr algn="ctr">
                        <a:buNone/>
                      </a:pPr>
                      <a:r>
                        <a:rPr lang="en-US" sz="1700">
                          <a:latin typeface="Arial" panose="020B0604020202020204" pitchFamily="34" charset="0"/>
                          <a:cs typeface="Arial" panose="020B0604020202020204" pitchFamily="34" charset="0"/>
                        </a:rPr>
                        <a:t>DESCRIPTION</a:t>
                      </a:r>
                      <a:endParaRPr lang="en-US" sz="1700">
                        <a:latin typeface="Arial" panose="020B0604020202020204" pitchFamily="34" charset="0"/>
                        <a:cs typeface="Arial" panose="020B0604020202020204" pitchFamily="34" charset="0"/>
                      </a:endParaRPr>
                    </a:p>
                  </a:txBody>
                  <a:tcPr/>
                </a:tc>
                <a:tc>
                  <a:txBody>
                    <a:bodyPr/>
                    <a:p>
                      <a:pPr algn="ctr">
                        <a:buNone/>
                      </a:pPr>
                      <a:r>
                        <a:rPr lang="en-US" sz="1700">
                          <a:latin typeface="Arial" panose="020B0604020202020204" pitchFamily="34" charset="0"/>
                          <a:cs typeface="Arial" panose="020B0604020202020204" pitchFamily="34" charset="0"/>
                        </a:rPr>
                        <a:t>DATE</a:t>
                      </a:r>
                      <a:endParaRPr lang="en-US" sz="1700">
                        <a:latin typeface="Arial" panose="020B0604020202020204" pitchFamily="34" charset="0"/>
                        <a:cs typeface="Arial" panose="020B0604020202020204" pitchFamily="34" charset="0"/>
                      </a:endParaRPr>
                    </a:p>
                  </a:txBody>
                  <a:tcPr/>
                </a:tc>
              </a:tr>
              <a:tr h="432435">
                <a:tc>
                  <a:txBody>
                    <a:bodyPr/>
                    <a:p>
                      <a:pPr algn="ctr">
                        <a:buNone/>
                      </a:pPr>
                      <a:r>
                        <a:rPr lang="en-US" sz="1700">
                          <a:latin typeface="Arial" panose="020B0604020202020204" pitchFamily="34" charset="0"/>
                          <a:cs typeface="Arial" panose="020B0604020202020204" pitchFamily="34" charset="0"/>
                        </a:rPr>
                        <a:t>1</a:t>
                      </a:r>
                      <a:endParaRPr lang="en-US" sz="1700">
                        <a:latin typeface="Arial" panose="020B0604020202020204" pitchFamily="34" charset="0"/>
                        <a:cs typeface="Arial" panose="020B0604020202020204" pitchFamily="34" charset="0"/>
                      </a:endParaRPr>
                    </a:p>
                  </a:txBody>
                  <a:tcPr/>
                </a:tc>
                <a:tc>
                  <a:txBody>
                    <a:bodyPr/>
                    <a:p>
                      <a:pPr>
                        <a:buNone/>
                      </a:pPr>
                      <a:r>
                        <a:rPr lang="en-US" sz="1700">
                          <a:latin typeface="Arial" panose="020B0604020202020204" pitchFamily="34" charset="0"/>
                          <a:cs typeface="Arial" panose="020B0604020202020204" pitchFamily="34" charset="0"/>
                        </a:rPr>
                        <a:t>Online TOR Application</a:t>
                      </a:r>
                      <a:endParaRPr lang="en-US" sz="1700">
                        <a:latin typeface="Arial" panose="020B0604020202020204" pitchFamily="34" charset="0"/>
                        <a:cs typeface="Arial" panose="020B0604020202020204" pitchFamily="34" charset="0"/>
                      </a:endParaRPr>
                    </a:p>
                  </a:txBody>
                  <a:tcPr/>
                </a:tc>
                <a:tc>
                  <a:txBody>
                    <a:bodyPr/>
                    <a:p>
                      <a:pPr algn="ctr">
                        <a:buNone/>
                      </a:pPr>
                      <a:r>
                        <a:rPr lang="en-US" sz="1700">
                          <a:latin typeface="Arial" panose="020B0604020202020204" pitchFamily="34" charset="0"/>
                          <a:cs typeface="Arial" panose="020B0604020202020204" pitchFamily="34" charset="0"/>
                        </a:rPr>
                        <a:t>7</a:t>
                      </a:r>
                      <a:r>
                        <a:rPr lang="en-US" sz="1700" baseline="30000">
                          <a:latin typeface="Arial" panose="020B0604020202020204" pitchFamily="34" charset="0"/>
                          <a:cs typeface="Arial" panose="020B0604020202020204" pitchFamily="34" charset="0"/>
                        </a:rPr>
                        <a:t>th</a:t>
                      </a:r>
                      <a:r>
                        <a:rPr lang="en-US" sz="1700">
                          <a:latin typeface="Arial" panose="020B0604020202020204" pitchFamily="34" charset="0"/>
                          <a:cs typeface="Arial" panose="020B0604020202020204" pitchFamily="34" charset="0"/>
                        </a:rPr>
                        <a:t> November, 2020</a:t>
                      </a:r>
                      <a:endParaRPr lang="en-US" sz="1700">
                        <a:latin typeface="Arial" panose="020B0604020202020204" pitchFamily="34" charset="0"/>
                        <a:cs typeface="Arial" panose="020B0604020202020204" pitchFamily="34" charset="0"/>
                      </a:endParaRPr>
                    </a:p>
                  </a:txBody>
                  <a:tcPr/>
                </a:tc>
              </a:tr>
              <a:tr h="432435">
                <a:tc>
                  <a:txBody>
                    <a:bodyPr/>
                    <a:p>
                      <a:pPr algn="ctr">
                        <a:buNone/>
                      </a:pPr>
                      <a:r>
                        <a:rPr lang="en-US" sz="1700">
                          <a:latin typeface="Arial" panose="020B0604020202020204" pitchFamily="34" charset="0"/>
                          <a:cs typeface="Arial" panose="020B0604020202020204" pitchFamily="34" charset="0"/>
                        </a:rPr>
                        <a:t>2</a:t>
                      </a:r>
                      <a:endParaRPr lang="en-US" sz="1700">
                        <a:latin typeface="Arial" panose="020B0604020202020204" pitchFamily="34" charset="0"/>
                        <a:cs typeface="Arial" panose="020B0604020202020204" pitchFamily="34" charset="0"/>
                      </a:endParaRPr>
                    </a:p>
                  </a:txBody>
                  <a:tcPr/>
                </a:tc>
                <a:tc>
                  <a:txBody>
                    <a:bodyPr/>
                    <a:p>
                      <a:pPr>
                        <a:buNone/>
                      </a:pPr>
                      <a:r>
                        <a:rPr lang="en-US" sz="1700">
                          <a:latin typeface="Arial" panose="020B0604020202020204" pitchFamily="34" charset="0"/>
                          <a:cs typeface="Arial" panose="020B0604020202020204" pitchFamily="34" charset="0"/>
                        </a:rPr>
                        <a:t>Standard TOR issued by MoEF&amp;CC</a:t>
                      </a:r>
                      <a:endParaRPr lang="en-US" sz="1700">
                        <a:latin typeface="Arial" panose="020B0604020202020204" pitchFamily="34" charset="0"/>
                        <a:cs typeface="Arial" panose="020B0604020202020204" pitchFamily="34" charset="0"/>
                      </a:endParaRPr>
                    </a:p>
                  </a:txBody>
                  <a:tcPr/>
                </a:tc>
                <a:tc>
                  <a:txBody>
                    <a:bodyPr/>
                    <a:p>
                      <a:pPr algn="ctr">
                        <a:buNone/>
                      </a:pPr>
                      <a:r>
                        <a:rPr lang="en-US" sz="1700">
                          <a:latin typeface="Arial" panose="020B0604020202020204" pitchFamily="34" charset="0"/>
                          <a:cs typeface="Arial" panose="020B0604020202020204" pitchFamily="34" charset="0"/>
                        </a:rPr>
                        <a:t>11</a:t>
                      </a:r>
                      <a:r>
                        <a:rPr lang="en-US" sz="1700" baseline="30000">
                          <a:latin typeface="Arial" panose="020B0604020202020204" pitchFamily="34" charset="0"/>
                          <a:cs typeface="Arial" panose="020B0604020202020204" pitchFamily="34" charset="0"/>
                        </a:rPr>
                        <a:t>th</a:t>
                      </a:r>
                      <a:r>
                        <a:rPr lang="en-US" sz="1700">
                          <a:latin typeface="Arial" panose="020B0604020202020204" pitchFamily="34" charset="0"/>
                          <a:cs typeface="Arial" panose="020B0604020202020204" pitchFamily="34" charset="0"/>
                        </a:rPr>
                        <a:t> November, 2020</a:t>
                      </a:r>
                      <a:endParaRPr lang="en-US" sz="1700">
                        <a:latin typeface="Arial" panose="020B0604020202020204" pitchFamily="34" charset="0"/>
                        <a:cs typeface="Arial" panose="020B0604020202020204" pitchFamily="34" charset="0"/>
                      </a:endParaRPr>
                    </a:p>
                  </a:txBody>
                  <a:tcPr/>
                </a:tc>
              </a:tr>
              <a:tr h="697865">
                <a:tc>
                  <a:txBody>
                    <a:bodyPr/>
                    <a:p>
                      <a:pPr algn="ctr">
                        <a:buNone/>
                      </a:pPr>
                      <a:r>
                        <a:rPr lang="en-US" sz="1700">
                          <a:latin typeface="Arial" panose="020B0604020202020204" pitchFamily="34" charset="0"/>
                          <a:cs typeface="Arial" panose="020B0604020202020204" pitchFamily="34" charset="0"/>
                        </a:rPr>
                        <a:t>3</a:t>
                      </a:r>
                      <a:endParaRPr lang="en-US" sz="1700">
                        <a:latin typeface="Arial" panose="020B0604020202020204" pitchFamily="34" charset="0"/>
                        <a:cs typeface="Arial" panose="020B0604020202020204" pitchFamily="34" charset="0"/>
                      </a:endParaRPr>
                    </a:p>
                  </a:txBody>
                  <a:tcPr/>
                </a:tc>
                <a:tc>
                  <a:txBody>
                    <a:bodyPr/>
                    <a:p>
                      <a:pPr>
                        <a:buNone/>
                      </a:pPr>
                      <a:r>
                        <a:rPr lang="en-US" sz="1700">
                          <a:latin typeface="Arial" panose="020B0604020202020204" pitchFamily="34" charset="0"/>
                          <a:cs typeface="Arial" panose="020B0604020202020204" pitchFamily="34" charset="0"/>
                        </a:rPr>
                        <a:t>Baseline Data Generation</a:t>
                      </a:r>
                      <a:endParaRPr lang="en-US" sz="1700">
                        <a:latin typeface="Arial" panose="020B0604020202020204" pitchFamily="34" charset="0"/>
                        <a:cs typeface="Arial" panose="020B0604020202020204" pitchFamily="34" charset="0"/>
                      </a:endParaRPr>
                    </a:p>
                  </a:txBody>
                  <a:tcPr/>
                </a:tc>
                <a:tc>
                  <a:txBody>
                    <a:bodyPr/>
                    <a:p>
                      <a:pPr algn="ctr">
                        <a:buNone/>
                      </a:pPr>
                      <a:r>
                        <a:rPr lang="en-US" sz="1700">
                          <a:latin typeface="Arial" panose="020B0604020202020204" pitchFamily="34" charset="0"/>
                          <a:cs typeface="Arial" panose="020B0604020202020204" pitchFamily="34" charset="0"/>
                        </a:rPr>
                        <a:t>1</a:t>
                      </a:r>
                      <a:r>
                        <a:rPr lang="en-US" sz="1700" baseline="30000">
                          <a:latin typeface="Arial" panose="020B0604020202020204" pitchFamily="34" charset="0"/>
                          <a:cs typeface="Arial" panose="020B0604020202020204" pitchFamily="34" charset="0"/>
                        </a:rPr>
                        <a:t>st</a:t>
                      </a:r>
                      <a:r>
                        <a:rPr lang="en-US" sz="1700">
                          <a:latin typeface="Arial" panose="020B0604020202020204" pitchFamily="34" charset="0"/>
                          <a:cs typeface="Arial" panose="020B0604020202020204" pitchFamily="34" charset="0"/>
                        </a:rPr>
                        <a:t> October, 2020 to </a:t>
                      </a:r>
                      <a:endParaRPr lang="en-US" sz="1700">
                        <a:latin typeface="Arial" panose="020B0604020202020204" pitchFamily="34" charset="0"/>
                        <a:cs typeface="Arial" panose="020B0604020202020204" pitchFamily="34" charset="0"/>
                      </a:endParaRPr>
                    </a:p>
                    <a:p>
                      <a:pPr algn="ctr">
                        <a:buNone/>
                      </a:pPr>
                      <a:r>
                        <a:rPr lang="en-US" sz="1700">
                          <a:latin typeface="Arial" panose="020B0604020202020204" pitchFamily="34" charset="0"/>
                          <a:cs typeface="Arial" panose="020B0604020202020204" pitchFamily="34" charset="0"/>
                        </a:rPr>
                        <a:t>31</a:t>
                      </a:r>
                      <a:r>
                        <a:rPr lang="en-US" sz="1700" baseline="30000">
                          <a:latin typeface="Arial" panose="020B0604020202020204" pitchFamily="34" charset="0"/>
                          <a:cs typeface="Arial" panose="020B0604020202020204" pitchFamily="34" charset="0"/>
                        </a:rPr>
                        <a:t>st</a:t>
                      </a:r>
                      <a:r>
                        <a:rPr lang="en-US" sz="1700">
                          <a:latin typeface="Arial" panose="020B0604020202020204" pitchFamily="34" charset="0"/>
                          <a:cs typeface="Arial" panose="020B0604020202020204" pitchFamily="34" charset="0"/>
                        </a:rPr>
                        <a:t> December, 2020</a:t>
                      </a:r>
                      <a:endParaRPr lang="en-US" sz="1700">
                        <a:latin typeface="Arial" panose="020B0604020202020204" pitchFamily="34" charset="0"/>
                        <a:cs typeface="Arial" panose="020B0604020202020204" pitchFamily="34" charset="0"/>
                      </a:endParaRPr>
                    </a:p>
                  </a:txBody>
                  <a:tcPr/>
                </a:tc>
              </a:tr>
              <a:tr h="432435">
                <a:tc>
                  <a:txBody>
                    <a:bodyPr/>
                    <a:p>
                      <a:pPr algn="ctr">
                        <a:buNone/>
                      </a:pPr>
                      <a:r>
                        <a:rPr lang="en-US" sz="1700">
                          <a:latin typeface="Arial" panose="020B0604020202020204" pitchFamily="34" charset="0"/>
                          <a:cs typeface="Arial" panose="020B0604020202020204" pitchFamily="34" charset="0"/>
                        </a:rPr>
                        <a:t>4</a:t>
                      </a:r>
                      <a:endParaRPr lang="en-US" sz="1700">
                        <a:latin typeface="Arial" panose="020B0604020202020204" pitchFamily="34" charset="0"/>
                        <a:cs typeface="Arial" panose="020B0604020202020204" pitchFamily="34" charset="0"/>
                      </a:endParaRPr>
                    </a:p>
                  </a:txBody>
                  <a:tcPr/>
                </a:tc>
                <a:tc>
                  <a:txBody>
                    <a:bodyPr/>
                    <a:p>
                      <a:pPr>
                        <a:buNone/>
                      </a:pPr>
                      <a:r>
                        <a:rPr lang="en-US" sz="1700">
                          <a:latin typeface="Arial" panose="020B0604020202020204" pitchFamily="34" charset="0"/>
                          <a:cs typeface="Arial" panose="020B0604020202020204" pitchFamily="34" charset="0"/>
                        </a:rPr>
                        <a:t>Public Hearing conducted</a:t>
                      </a:r>
                      <a:endParaRPr lang="en-US" sz="1700">
                        <a:latin typeface="Arial" panose="020B0604020202020204" pitchFamily="34" charset="0"/>
                        <a:cs typeface="Arial" panose="020B0604020202020204" pitchFamily="34" charset="0"/>
                      </a:endParaRPr>
                    </a:p>
                  </a:txBody>
                  <a:tcPr/>
                </a:tc>
                <a:tc>
                  <a:txBody>
                    <a:bodyPr/>
                    <a:p>
                      <a:pPr algn="ctr">
                        <a:buNone/>
                      </a:pPr>
                      <a:r>
                        <a:rPr lang="en-US" sz="1700">
                          <a:latin typeface="Arial" panose="020B0604020202020204" pitchFamily="34" charset="0"/>
                          <a:cs typeface="Arial" panose="020B0604020202020204" pitchFamily="34" charset="0"/>
                        </a:rPr>
                        <a:t>9</a:t>
                      </a:r>
                      <a:r>
                        <a:rPr lang="en-US" sz="1700" baseline="30000">
                          <a:latin typeface="Arial" panose="020B0604020202020204" pitchFamily="34" charset="0"/>
                          <a:cs typeface="Arial" panose="020B0604020202020204" pitchFamily="34" charset="0"/>
                        </a:rPr>
                        <a:t>th</a:t>
                      </a:r>
                      <a:r>
                        <a:rPr lang="en-US" sz="1700">
                          <a:latin typeface="Arial" panose="020B0604020202020204" pitchFamily="34" charset="0"/>
                          <a:cs typeface="Arial" panose="020B0604020202020204" pitchFamily="34" charset="0"/>
                        </a:rPr>
                        <a:t> March, 2021</a:t>
                      </a:r>
                      <a:endParaRPr lang="en-US" sz="1700">
                        <a:latin typeface="Arial" panose="020B0604020202020204" pitchFamily="34" charset="0"/>
                        <a:cs typeface="Arial" panose="020B0604020202020204" pitchFamily="34" charset="0"/>
                      </a:endParaRPr>
                    </a:p>
                  </a:txBody>
                  <a:tcPr/>
                </a:tc>
              </a:tr>
              <a:tr h="433070">
                <a:tc>
                  <a:txBody>
                    <a:bodyPr/>
                    <a:p>
                      <a:pPr algn="ctr">
                        <a:buNone/>
                      </a:pPr>
                      <a:r>
                        <a:rPr lang="en-US" sz="1700">
                          <a:latin typeface="Arial" panose="020B0604020202020204" pitchFamily="34" charset="0"/>
                          <a:cs typeface="Arial" panose="020B0604020202020204" pitchFamily="34" charset="0"/>
                        </a:rPr>
                        <a:t>5</a:t>
                      </a:r>
                      <a:endParaRPr lang="en-US" sz="1700">
                        <a:latin typeface="Arial" panose="020B0604020202020204" pitchFamily="34" charset="0"/>
                        <a:cs typeface="Arial" panose="020B0604020202020204" pitchFamily="34" charset="0"/>
                      </a:endParaRPr>
                    </a:p>
                  </a:txBody>
                  <a:tcPr/>
                </a:tc>
                <a:tc>
                  <a:txBody>
                    <a:bodyPr/>
                    <a:p>
                      <a:pPr>
                        <a:buNone/>
                      </a:pPr>
                      <a:r>
                        <a:rPr lang="en-US" sz="1700">
                          <a:latin typeface="Arial" panose="020B0604020202020204" pitchFamily="34" charset="0"/>
                          <a:cs typeface="Arial" panose="020B0604020202020204" pitchFamily="34" charset="0"/>
                        </a:rPr>
                        <a:t>Online EC Application</a:t>
                      </a:r>
                      <a:endParaRPr lang="en-US" sz="1700">
                        <a:latin typeface="Arial" panose="020B0604020202020204" pitchFamily="34" charset="0"/>
                        <a:cs typeface="Arial" panose="020B0604020202020204" pitchFamily="34" charset="0"/>
                      </a:endParaRPr>
                    </a:p>
                  </a:txBody>
                  <a:tcPr/>
                </a:tc>
                <a:tc>
                  <a:txBody>
                    <a:bodyPr/>
                    <a:p>
                      <a:pPr algn="ctr">
                        <a:buNone/>
                      </a:pPr>
                      <a:r>
                        <a:rPr lang="en-US" sz="1700">
                          <a:latin typeface="Arial" panose="020B0604020202020204" pitchFamily="34" charset="0"/>
                          <a:cs typeface="Arial" panose="020B0604020202020204" pitchFamily="34" charset="0"/>
                        </a:rPr>
                        <a:t>6</a:t>
                      </a:r>
                      <a:r>
                        <a:rPr lang="en-US" sz="1700" baseline="30000">
                          <a:latin typeface="Arial" panose="020B0604020202020204" pitchFamily="34" charset="0"/>
                          <a:cs typeface="Arial" panose="020B0604020202020204" pitchFamily="34" charset="0"/>
                        </a:rPr>
                        <a:t>th</a:t>
                      </a:r>
                      <a:r>
                        <a:rPr lang="en-US" sz="1700">
                          <a:latin typeface="Arial" panose="020B0604020202020204" pitchFamily="34" charset="0"/>
                          <a:cs typeface="Arial" panose="020B0604020202020204" pitchFamily="34" charset="0"/>
                        </a:rPr>
                        <a:t> July, 2021</a:t>
                      </a:r>
                      <a:endParaRPr lang="en-US" sz="1700">
                        <a:latin typeface="Arial" panose="020B0604020202020204" pitchFamily="34" charset="0"/>
                        <a:cs typeface="Arial" panose="020B0604020202020204" pitchFamily="34" charset="0"/>
                      </a:endParaRPr>
                    </a:p>
                  </a:txBody>
                  <a:tcPr/>
                </a:tc>
              </a:tr>
              <a:tr h="1421130">
                <a:tc>
                  <a:txBody>
                    <a:bodyPr/>
                    <a:p>
                      <a:pPr algn="ctr">
                        <a:buNone/>
                      </a:pPr>
                      <a:r>
                        <a:rPr lang="en-US" sz="1700">
                          <a:latin typeface="Arial" panose="020B0604020202020204" pitchFamily="34" charset="0"/>
                          <a:cs typeface="Arial" panose="020B0604020202020204" pitchFamily="34" charset="0"/>
                        </a:rPr>
                        <a:t>6</a:t>
                      </a:r>
                      <a:endParaRPr lang="en-US" sz="1700">
                        <a:latin typeface="Arial" panose="020B0604020202020204" pitchFamily="34" charset="0"/>
                        <a:cs typeface="Arial" panose="020B0604020202020204" pitchFamily="34" charset="0"/>
                      </a:endParaRPr>
                    </a:p>
                  </a:txBody>
                  <a:tcPr/>
                </a:tc>
                <a:tc>
                  <a:txBody>
                    <a:bodyPr/>
                    <a:p>
                      <a:pPr>
                        <a:buNone/>
                      </a:pPr>
                      <a:r>
                        <a:rPr lang="en-US" sz="1700">
                          <a:latin typeface="Arial" panose="020B0604020202020204" pitchFamily="34" charset="0"/>
                          <a:cs typeface="Arial" panose="020B0604020202020204" pitchFamily="34" charset="0"/>
                        </a:rPr>
                        <a:t>EC Presentation in the 41</a:t>
                      </a:r>
                      <a:r>
                        <a:rPr lang="en-US" sz="1700" baseline="30000">
                          <a:latin typeface="Arial" panose="020B0604020202020204" pitchFamily="34" charset="0"/>
                          <a:cs typeface="Arial" panose="020B0604020202020204" pitchFamily="34" charset="0"/>
                        </a:rPr>
                        <a:t>st</a:t>
                      </a:r>
                      <a:r>
                        <a:rPr lang="en-US" sz="1700">
                          <a:latin typeface="Arial" panose="020B0604020202020204" pitchFamily="34" charset="0"/>
                          <a:cs typeface="Arial" panose="020B0604020202020204" pitchFamily="34" charset="0"/>
                        </a:rPr>
                        <a:t> EAC Meeting </a:t>
                      </a:r>
                      <a:endParaRPr lang="en-US" sz="1700">
                        <a:latin typeface="Arial" panose="020B0604020202020204" pitchFamily="34" charset="0"/>
                        <a:cs typeface="Arial" panose="020B0604020202020204" pitchFamily="34" charset="0"/>
                      </a:endParaRPr>
                    </a:p>
                    <a:p>
                      <a:pPr>
                        <a:buNone/>
                      </a:pPr>
                      <a:endParaRPr lang="en-US" sz="1700">
                        <a:latin typeface="Arial" panose="020B0604020202020204" pitchFamily="34" charset="0"/>
                        <a:cs typeface="Arial" panose="020B0604020202020204" pitchFamily="34" charset="0"/>
                      </a:endParaRPr>
                    </a:p>
                    <a:p>
                      <a:pPr algn="just">
                        <a:buNone/>
                      </a:pPr>
                      <a:r>
                        <a:rPr lang="en-US" sz="1700">
                          <a:latin typeface="Arial" panose="020B0604020202020204" pitchFamily="34" charset="0"/>
                          <a:cs typeface="Arial" panose="020B0604020202020204" pitchFamily="34" charset="0"/>
                        </a:rPr>
                        <a:t>In the said meeting the Committee raised issues regarding the KML file and ultimately returned the proposal in its present form.   </a:t>
                      </a:r>
                      <a:endParaRPr lang="en-US" sz="1700">
                        <a:latin typeface="Arial" panose="020B0604020202020204" pitchFamily="34" charset="0"/>
                        <a:cs typeface="Arial" panose="020B0604020202020204" pitchFamily="34" charset="0"/>
                      </a:endParaRPr>
                    </a:p>
                  </a:txBody>
                  <a:tcPr/>
                </a:tc>
                <a:tc>
                  <a:txBody>
                    <a:bodyPr/>
                    <a:p>
                      <a:pPr algn="ctr">
                        <a:buNone/>
                      </a:pPr>
                      <a:r>
                        <a:rPr lang="en-US" sz="1700">
                          <a:latin typeface="Arial" panose="020B0604020202020204" pitchFamily="34" charset="0"/>
                          <a:cs typeface="Arial" panose="020B0604020202020204" pitchFamily="34" charset="0"/>
                        </a:rPr>
                        <a:t>30</a:t>
                      </a:r>
                      <a:r>
                        <a:rPr lang="en-US" sz="1700" baseline="30000">
                          <a:latin typeface="Arial" panose="020B0604020202020204" pitchFamily="34" charset="0"/>
                          <a:cs typeface="Arial" panose="020B0604020202020204" pitchFamily="34" charset="0"/>
                        </a:rPr>
                        <a:t>th</a:t>
                      </a:r>
                      <a:r>
                        <a:rPr lang="en-US" sz="1700">
                          <a:latin typeface="Arial" panose="020B0604020202020204" pitchFamily="34" charset="0"/>
                          <a:cs typeface="Arial" panose="020B0604020202020204" pitchFamily="34" charset="0"/>
                        </a:rPr>
                        <a:t> July, 2021</a:t>
                      </a:r>
                      <a:endParaRPr lang="en-US" sz="1700">
                        <a:latin typeface="Arial" panose="020B0604020202020204" pitchFamily="34" charset="0"/>
                        <a:cs typeface="Arial" panose="020B0604020202020204" pitchFamily="34" charset="0"/>
                      </a:endParaRPr>
                    </a:p>
                  </a:txBody>
                  <a:tcPr/>
                </a:tc>
              </a:tr>
              <a:tr h="432435">
                <a:tc>
                  <a:txBody>
                    <a:bodyPr/>
                    <a:p>
                      <a:pPr algn="ctr">
                        <a:buNone/>
                      </a:pPr>
                      <a:r>
                        <a:rPr lang="en-US" sz="1700">
                          <a:latin typeface="Arial" panose="020B0604020202020204" pitchFamily="34" charset="0"/>
                          <a:cs typeface="Arial" panose="020B0604020202020204" pitchFamily="34" charset="0"/>
                        </a:rPr>
                        <a:t>7</a:t>
                      </a:r>
                      <a:endParaRPr lang="en-US" sz="1700">
                        <a:latin typeface="Arial" panose="020B0604020202020204" pitchFamily="34" charset="0"/>
                        <a:cs typeface="Arial" panose="020B0604020202020204" pitchFamily="34" charset="0"/>
                      </a:endParaRPr>
                    </a:p>
                  </a:txBody>
                  <a:tcPr/>
                </a:tc>
                <a:tc>
                  <a:txBody>
                    <a:bodyPr/>
                    <a:p>
                      <a:pPr>
                        <a:buNone/>
                      </a:pPr>
                      <a:r>
                        <a:rPr lang="en-US" sz="1700">
                          <a:latin typeface="Arial" panose="020B0604020202020204" pitchFamily="34" charset="0"/>
                          <a:cs typeface="Arial" panose="020B0604020202020204" pitchFamily="34" charset="0"/>
                        </a:rPr>
                        <a:t>Online EC Application - 2</a:t>
                      </a:r>
                      <a:r>
                        <a:rPr lang="en-US" sz="1700" baseline="30000">
                          <a:latin typeface="Arial" panose="020B0604020202020204" pitchFamily="34" charset="0"/>
                          <a:cs typeface="Arial" panose="020B0604020202020204" pitchFamily="34" charset="0"/>
                        </a:rPr>
                        <a:t>nd</a:t>
                      </a:r>
                      <a:r>
                        <a:rPr lang="en-US" sz="1700">
                          <a:latin typeface="Arial" panose="020B0604020202020204" pitchFamily="34" charset="0"/>
                          <a:cs typeface="Arial" panose="020B0604020202020204" pitchFamily="34" charset="0"/>
                        </a:rPr>
                        <a:t> Time</a:t>
                      </a:r>
                      <a:endParaRPr lang="en-US" sz="1700">
                        <a:latin typeface="Arial" panose="020B0604020202020204" pitchFamily="34" charset="0"/>
                        <a:cs typeface="Arial" panose="020B0604020202020204" pitchFamily="34" charset="0"/>
                      </a:endParaRPr>
                    </a:p>
                  </a:txBody>
                  <a:tcPr/>
                </a:tc>
                <a:tc>
                  <a:txBody>
                    <a:bodyPr/>
                    <a:p>
                      <a:pPr algn="ctr">
                        <a:buNone/>
                      </a:pPr>
                      <a:r>
                        <a:rPr lang="en-US" sz="1700">
                          <a:latin typeface="Arial" panose="020B0604020202020204" pitchFamily="34" charset="0"/>
                          <a:cs typeface="Arial" panose="020B0604020202020204" pitchFamily="34" charset="0"/>
                        </a:rPr>
                        <a:t>2</a:t>
                      </a:r>
                      <a:r>
                        <a:rPr lang="en-US" sz="1700" baseline="30000">
                          <a:latin typeface="Arial" panose="020B0604020202020204" pitchFamily="34" charset="0"/>
                          <a:cs typeface="Arial" panose="020B0604020202020204" pitchFamily="34" charset="0"/>
                        </a:rPr>
                        <a:t>nd</a:t>
                      </a:r>
                      <a:r>
                        <a:rPr lang="en-US" sz="1700">
                          <a:latin typeface="Arial" panose="020B0604020202020204" pitchFamily="34" charset="0"/>
                          <a:cs typeface="Arial" panose="020B0604020202020204" pitchFamily="34" charset="0"/>
                        </a:rPr>
                        <a:t> September, 2021</a:t>
                      </a:r>
                      <a:endParaRPr lang="en-US" sz="1700">
                        <a:latin typeface="Arial" panose="020B0604020202020204" pitchFamily="34" charset="0"/>
                        <a:cs typeface="Arial" panose="020B0604020202020204" pitchFamily="34" charset="0"/>
                      </a:endParaRPr>
                    </a:p>
                  </a:txBody>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Slide Number Placeholder 3"/>
          <p:cNvSpPr>
            <a:spLocks noGrp="1"/>
          </p:cNvSpPr>
          <p:nvPr>
            <p:ph type="sldNum" sz="quarter" idx="12"/>
          </p:nvPr>
        </p:nvSpPr>
        <p:spPr>
          <a:xfrm>
            <a:off x="6850063" y="6356350"/>
            <a:ext cx="2057400" cy="365125"/>
          </a:xfrm>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
        <p:nvSpPr>
          <p:cNvPr id="23554" name="Rectangle 8"/>
          <p:cNvSpPr/>
          <p:nvPr/>
        </p:nvSpPr>
        <p:spPr>
          <a:xfrm>
            <a:off x="290513" y="44450"/>
            <a:ext cx="8478837" cy="368300"/>
          </a:xfrm>
          <a:prstGeom prst="rect">
            <a:avLst/>
          </a:prstGeom>
          <a:noFill/>
          <a:ln w="9525">
            <a:noFill/>
          </a:ln>
        </p:spPr>
        <p:txBody>
          <a:bodyPr wrap="square" anchor="t" anchorCtr="0">
            <a:spAutoFit/>
          </a:bodyPr>
          <a:p>
            <a:pPr algn="ctr"/>
            <a:r>
              <a:rPr lang="en-US" altLang="zh-CN" b="1" dirty="0">
                <a:latin typeface="Bookman Old Style" panose="02050604050505020204" pitchFamily="18" charset="0"/>
                <a:ea typeface="SimSun" panose="02010600030101010101" pitchFamily="2" charset="-122"/>
              </a:rPr>
              <a:t>DETAILS OF THE PROJECT SITE AS SHOWN IN THE KML FILE</a:t>
            </a:r>
            <a:endParaRPr lang="en-IN" altLang="en-US" dirty="0">
              <a:latin typeface="Calibri" panose="020F0502020204030204" charset="0"/>
            </a:endParaRPr>
          </a:p>
        </p:txBody>
      </p:sp>
      <p:sp>
        <p:nvSpPr>
          <p:cNvPr id="23555" name="Rectangle 9"/>
          <p:cNvSpPr/>
          <p:nvPr/>
        </p:nvSpPr>
        <p:spPr>
          <a:xfrm>
            <a:off x="19050" y="566738"/>
            <a:ext cx="9124950" cy="6038850"/>
          </a:xfrm>
          <a:prstGeom prst="rect">
            <a:avLst/>
          </a:prstGeom>
          <a:noFill/>
          <a:ln w="9525">
            <a:noFill/>
          </a:ln>
        </p:spPr>
        <p:txBody>
          <a:bodyPr wrap="square" anchor="t" anchorCtr="0">
            <a:spAutoFit/>
          </a:bodyPr>
          <a:p>
            <a:pPr algn="just">
              <a:lnSpc>
                <a:spcPct val="115000"/>
              </a:lnSpc>
            </a:pPr>
            <a:r>
              <a:rPr lang="en-US" altLang="zh-CN" sz="1400" dirty="0">
                <a:latin typeface="Bookman Old Style" panose="02050604050505020204" pitchFamily="18" charset="0"/>
                <a:ea typeface="SimSun" panose="02010600030101010101" pitchFamily="2" charset="-122"/>
              </a:rPr>
              <a:t>Proposed project shall be installed on the available land, within the existing plant premises comprising of total 262.64 Hectares (649 acres) of land as well as on some additional land of 21.45 Hectares (53 acres) which is under acquisition of the Company. </a:t>
            </a:r>
            <a:endParaRPr lang="en-IN" altLang="en-US" sz="1400" dirty="0">
              <a:latin typeface="Times New Roman" panose="02020603050405020304" pitchFamily="18" charset="0"/>
              <a:ea typeface="SimSun" panose="02010600030101010101" pitchFamily="2" charset="-122"/>
            </a:endParaRPr>
          </a:p>
          <a:p>
            <a:pPr algn="just">
              <a:lnSpc>
                <a:spcPct val="115000"/>
              </a:lnSpc>
            </a:pPr>
            <a:r>
              <a:rPr lang="en-US" altLang="zh-CN" sz="1400" dirty="0">
                <a:latin typeface="Bookman Old Style" panose="02050604050505020204" pitchFamily="18" charset="0"/>
                <a:ea typeface="SimSun" panose="02010600030101010101" pitchFamily="2" charset="-122"/>
              </a:rPr>
              <a:t> </a:t>
            </a:r>
            <a:endParaRPr lang="en-IN" altLang="en-US" sz="1400" dirty="0">
              <a:latin typeface="Times New Roman" panose="02020603050405020304" pitchFamily="18" charset="0"/>
              <a:ea typeface="SimSun" panose="02010600030101010101" pitchFamily="2" charset="-122"/>
            </a:endParaRPr>
          </a:p>
          <a:p>
            <a:r>
              <a:rPr lang="en-US" altLang="zh-CN" sz="1400" dirty="0">
                <a:latin typeface="Bookman Old Style" panose="02050604050505020204" pitchFamily="18" charset="0"/>
                <a:ea typeface="SimSun" panose="02010600030101010101" pitchFamily="2" charset="-122"/>
              </a:rPr>
              <a:t>Hence, total land area for the project shall be </a:t>
            </a:r>
            <a:r>
              <a:rPr lang="en-GB" altLang="en-US" sz="1400" dirty="0">
                <a:latin typeface="Bookman Old Style" panose="02050604050505020204" pitchFamily="18" charset="0"/>
                <a:ea typeface="SimSun" panose="02010600030101010101" pitchFamily="2" charset="-122"/>
              </a:rPr>
              <a:t>284.09 Hectares (702 Acres).</a:t>
            </a:r>
            <a:endParaRPr lang="en-IN" altLang="en-US" sz="1400" dirty="0">
              <a:latin typeface="Times New Roman" panose="02020603050405020304" pitchFamily="18" charset="0"/>
              <a:ea typeface="SimSun" panose="02010600030101010101" pitchFamily="2" charset="-122"/>
            </a:endParaRPr>
          </a:p>
          <a:p>
            <a:r>
              <a:rPr lang="en-US" altLang="zh-CN" sz="1400" dirty="0">
                <a:latin typeface="Bookman Old Style" panose="02050604050505020204" pitchFamily="18" charset="0"/>
                <a:ea typeface="SimSun" panose="02010600030101010101" pitchFamily="2" charset="-122"/>
              </a:rPr>
              <a:t> </a:t>
            </a:r>
            <a:endParaRPr lang="en-IN" altLang="en-US" sz="1400" dirty="0">
              <a:latin typeface="Times New Roman" panose="02020603050405020304" pitchFamily="18" charset="0"/>
              <a:ea typeface="SimSun" panose="02010600030101010101" pitchFamily="2" charset="-122"/>
            </a:endParaRPr>
          </a:p>
          <a:p>
            <a:pPr algn="just"/>
            <a:r>
              <a:rPr lang="en-US" altLang="zh-CN" sz="1400" dirty="0">
                <a:latin typeface="Bookman Old Style" panose="02050604050505020204" pitchFamily="18" charset="0"/>
                <a:ea typeface="SimSun" panose="02010600030101010101" pitchFamily="2" charset="-122"/>
              </a:rPr>
              <a:t>The KML file for the project site shows that the existing units are located in the north part. The new units shall be situated mostly along the existing units in the northern part as well as in the adjoining areas. The southern part contains mostly moderate to thick plantation as well as a number of water bodies, which are proposed to be retained as it is. Overall, there are ten water bodies, out of which two number are temporary and exists only during the rains. Besides, there is one </a:t>
            </a:r>
            <a:r>
              <a:rPr lang="en-US" altLang="zh-CN" sz="1400" dirty="0" err="1">
                <a:latin typeface="Bookman Old Style" panose="02050604050505020204" pitchFamily="18" charset="0"/>
                <a:ea typeface="SimSun" panose="02010600030101010101" pitchFamily="2" charset="-122"/>
              </a:rPr>
              <a:t>Nala</a:t>
            </a:r>
            <a:r>
              <a:rPr lang="en-US" altLang="zh-CN" sz="1400" dirty="0">
                <a:latin typeface="Bookman Old Style" panose="02050604050505020204" pitchFamily="18" charset="0"/>
                <a:ea typeface="SimSun" panose="02010600030101010101" pitchFamily="2" charset="-122"/>
              </a:rPr>
              <a:t> which passes through the project site by entering from the north-west side and exiting through the southern side. The Company is very much concerned to protect this </a:t>
            </a:r>
            <a:r>
              <a:rPr lang="en-US" altLang="zh-CN" sz="1400" dirty="0" err="1">
                <a:latin typeface="Bookman Old Style" panose="02050604050505020204" pitchFamily="18" charset="0"/>
                <a:ea typeface="SimSun" panose="02010600030101010101" pitchFamily="2" charset="-122"/>
              </a:rPr>
              <a:t>nala</a:t>
            </a:r>
            <a:r>
              <a:rPr lang="en-US" altLang="zh-CN" sz="1400" dirty="0">
                <a:latin typeface="Bookman Old Style" panose="02050604050505020204" pitchFamily="18" charset="0"/>
                <a:ea typeface="SimSun" panose="02010600030101010101" pitchFamily="2" charset="-122"/>
              </a:rPr>
              <a:t> by providing guard rails on both sides of the </a:t>
            </a:r>
            <a:r>
              <a:rPr lang="en-US" altLang="zh-CN" sz="1400" dirty="0" err="1">
                <a:latin typeface="Bookman Old Style" panose="02050604050505020204" pitchFamily="18" charset="0"/>
                <a:ea typeface="SimSun" panose="02010600030101010101" pitchFamily="2" charset="-122"/>
              </a:rPr>
              <a:t>nala</a:t>
            </a:r>
            <a:r>
              <a:rPr lang="en-US" altLang="zh-CN" sz="1400" dirty="0">
                <a:latin typeface="Bookman Old Style" panose="02050604050505020204" pitchFamily="18" charset="0"/>
                <a:ea typeface="SimSun" panose="02010600030101010101" pitchFamily="2" charset="-122"/>
              </a:rPr>
              <a:t>. It has already created such guard rails with the </a:t>
            </a:r>
            <a:r>
              <a:rPr lang="en-US" altLang="zh-CN" sz="1400" dirty="0" err="1">
                <a:latin typeface="Bookman Old Style" panose="02050604050505020204" pitchFamily="18" charset="0"/>
                <a:ea typeface="SimSun" panose="02010600030101010101" pitchFamily="2" charset="-122"/>
              </a:rPr>
              <a:t>nala</a:t>
            </a:r>
            <a:r>
              <a:rPr lang="en-US" altLang="zh-CN" sz="1400" dirty="0">
                <a:latin typeface="Bookman Old Style" panose="02050604050505020204" pitchFamily="18" charset="0"/>
                <a:ea typeface="SimSun" panose="02010600030101010101" pitchFamily="2" charset="-122"/>
              </a:rPr>
              <a:t>, passing through its existing plant areas. The same shall be provided all along the remaining part of the </a:t>
            </a:r>
            <a:r>
              <a:rPr lang="en-US" altLang="zh-CN" sz="1400" dirty="0" err="1">
                <a:latin typeface="Bookman Old Style" panose="02050604050505020204" pitchFamily="18" charset="0"/>
                <a:ea typeface="SimSun" panose="02010600030101010101" pitchFamily="2" charset="-122"/>
              </a:rPr>
              <a:t>nala</a:t>
            </a:r>
            <a:r>
              <a:rPr lang="en-US" altLang="zh-CN" sz="1400" dirty="0">
                <a:latin typeface="Bookman Old Style" panose="02050604050505020204" pitchFamily="18" charset="0"/>
                <a:ea typeface="SimSun" panose="02010600030101010101" pitchFamily="2" charset="-122"/>
              </a:rPr>
              <a:t>, passing through the project area. </a:t>
            </a:r>
            <a:endParaRPr lang="en-IN" altLang="en-US" sz="1400" dirty="0">
              <a:latin typeface="Times New Roman" panose="02020603050405020304" pitchFamily="18" charset="0"/>
              <a:ea typeface="SimSun" panose="02010600030101010101" pitchFamily="2" charset="-122"/>
            </a:endParaRPr>
          </a:p>
          <a:p>
            <a:pPr algn="just"/>
            <a:r>
              <a:rPr lang="en-US" altLang="zh-CN" sz="1400" dirty="0">
                <a:latin typeface="Bookman Old Style" panose="02050604050505020204" pitchFamily="18" charset="0"/>
                <a:ea typeface="SimSun" panose="02010600030101010101" pitchFamily="2" charset="-122"/>
              </a:rPr>
              <a:t> </a:t>
            </a:r>
            <a:endParaRPr lang="en-IN" altLang="en-US" sz="1400" dirty="0">
              <a:latin typeface="Times New Roman" panose="02020603050405020304" pitchFamily="18" charset="0"/>
              <a:ea typeface="SimSun" panose="02010600030101010101" pitchFamily="2" charset="-122"/>
            </a:endParaRPr>
          </a:p>
          <a:p>
            <a:pPr algn="just"/>
            <a:r>
              <a:rPr lang="en-US" altLang="zh-CN" sz="1400" dirty="0">
                <a:latin typeface="Bookman Old Style" panose="02050604050505020204" pitchFamily="18" charset="0"/>
                <a:ea typeface="SimSun" panose="02010600030101010101" pitchFamily="2" charset="-122"/>
              </a:rPr>
              <a:t>Apart from that, there is one hutment for the contractual </a:t>
            </a:r>
            <a:r>
              <a:rPr lang="en-US" altLang="zh-CN" sz="1400" dirty="0" err="1">
                <a:latin typeface="Bookman Old Style" panose="02050604050505020204" pitchFamily="18" charset="0"/>
                <a:ea typeface="SimSun" panose="02010600030101010101" pitchFamily="2" charset="-122"/>
              </a:rPr>
              <a:t>labourers</a:t>
            </a:r>
            <a:r>
              <a:rPr lang="en-US" altLang="zh-CN" sz="1400" dirty="0">
                <a:latin typeface="Bookman Old Style" panose="02050604050505020204" pitchFamily="18" charset="0"/>
                <a:ea typeface="SimSun" panose="02010600030101010101" pitchFamily="2" charset="-122"/>
              </a:rPr>
              <a:t>, located in the southern part of the project site. This hutment houses around 40 contractual </a:t>
            </a:r>
            <a:r>
              <a:rPr lang="en-US" altLang="zh-CN" sz="1400" dirty="0" err="1">
                <a:latin typeface="Bookman Old Style" panose="02050604050505020204" pitchFamily="18" charset="0"/>
                <a:ea typeface="SimSun" panose="02010600030101010101" pitchFamily="2" charset="-122"/>
              </a:rPr>
              <a:t>labourers</a:t>
            </a:r>
            <a:r>
              <a:rPr lang="en-US" altLang="zh-CN" sz="1400" dirty="0">
                <a:latin typeface="Bookman Old Style" panose="02050604050505020204" pitchFamily="18" charset="0"/>
                <a:ea typeface="SimSun" panose="02010600030101010101" pitchFamily="2" charset="-122"/>
              </a:rPr>
              <a:t>. These contractual </a:t>
            </a:r>
            <a:r>
              <a:rPr lang="en-US" altLang="zh-CN" sz="1400" dirty="0" err="1">
                <a:latin typeface="Bookman Old Style" panose="02050604050505020204" pitchFamily="18" charset="0"/>
                <a:ea typeface="SimSun" panose="02010600030101010101" pitchFamily="2" charset="-122"/>
              </a:rPr>
              <a:t>labourers</a:t>
            </a:r>
            <a:r>
              <a:rPr lang="en-US" altLang="zh-CN" sz="1400" dirty="0">
                <a:latin typeface="Bookman Old Style" panose="02050604050505020204" pitchFamily="18" charset="0"/>
                <a:ea typeface="SimSun" panose="02010600030101010101" pitchFamily="2" charset="-122"/>
              </a:rPr>
              <a:t> are presently engaged in loading &amp; unloading activities at the plant’s own railway siding, located adjacent to this hutment area. The Company has a plan to shift all these contractual </a:t>
            </a:r>
            <a:r>
              <a:rPr lang="en-US" altLang="zh-CN" sz="1400" dirty="0" err="1">
                <a:latin typeface="Bookman Old Style" panose="02050604050505020204" pitchFamily="18" charset="0"/>
                <a:ea typeface="SimSun" panose="02010600030101010101" pitchFamily="2" charset="-122"/>
              </a:rPr>
              <a:t>labourers</a:t>
            </a:r>
            <a:r>
              <a:rPr lang="en-US" altLang="zh-CN" sz="1400" dirty="0">
                <a:latin typeface="Bookman Old Style" panose="02050604050505020204" pitchFamily="18" charset="0"/>
                <a:ea typeface="SimSun" panose="02010600030101010101" pitchFamily="2" charset="-122"/>
              </a:rPr>
              <a:t> to the new </a:t>
            </a:r>
            <a:r>
              <a:rPr lang="en-US" altLang="zh-CN" sz="1400" dirty="0" err="1">
                <a:latin typeface="Bookman Old Style" panose="02050604050505020204" pitchFamily="18" charset="0"/>
                <a:ea typeface="SimSun" panose="02010600030101010101" pitchFamily="2" charset="-122"/>
              </a:rPr>
              <a:t>labourers</a:t>
            </a:r>
            <a:r>
              <a:rPr lang="en-US" altLang="zh-CN" sz="1400" dirty="0">
                <a:latin typeface="Bookman Old Style" panose="02050604050505020204" pitchFamily="18" charset="0"/>
                <a:ea typeface="SimSun" panose="02010600030101010101" pitchFamily="2" charset="-122"/>
              </a:rPr>
              <a:t> quarters which is presently under construction at around 650 m further down in the south direction inside the plant area.</a:t>
            </a:r>
            <a:endParaRPr lang="en-IN" altLang="en-US" sz="1400" dirty="0">
              <a:latin typeface="Times New Roman" panose="02020603050405020304" pitchFamily="18" charset="0"/>
              <a:ea typeface="SimSun" panose="02010600030101010101" pitchFamily="2" charset="-122"/>
            </a:endParaRPr>
          </a:p>
          <a:p>
            <a:pPr algn="just"/>
            <a:r>
              <a:rPr lang="en-US" altLang="zh-CN" sz="1400" dirty="0">
                <a:latin typeface="Bookman Old Style" panose="02050604050505020204" pitchFamily="18" charset="0"/>
                <a:ea typeface="SimSun" panose="02010600030101010101" pitchFamily="2" charset="-122"/>
              </a:rPr>
              <a:t> </a:t>
            </a:r>
            <a:endParaRPr lang="en-IN" altLang="en-US" sz="1400" dirty="0">
              <a:latin typeface="Times New Roman" panose="02020603050405020304" pitchFamily="18" charset="0"/>
              <a:ea typeface="SimSun" panose="02010600030101010101" pitchFamily="2" charset="-122"/>
            </a:endParaRPr>
          </a:p>
          <a:p>
            <a:pPr algn="just"/>
            <a:r>
              <a:rPr lang="en-US" altLang="zh-CN" sz="1400" dirty="0">
                <a:latin typeface="Bookman Old Style" panose="02050604050505020204" pitchFamily="18" charset="0"/>
                <a:ea typeface="SimSun" panose="02010600030101010101" pitchFamily="2" charset="-122"/>
              </a:rPr>
              <a:t>In the plant area, there are three brick plants, which are presently abandoned  and have been purchased by the Company. One is located around the center part and the other two are situated in the southern part of the project area. Most of the area coming under the abandoned brick plants shall be developed as green belt. </a:t>
            </a:r>
            <a:endParaRPr lang="en-IN" altLang="en-US" sz="1400" dirty="0">
              <a:latin typeface="Times New Roman" panose="02020603050405020304" pitchFamily="18" charset="0"/>
              <a:ea typeface="SimSun"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Slide Number Placeholder 3"/>
          <p:cNvSpPr>
            <a:spLocks noGrp="1"/>
          </p:cNvSpPr>
          <p:nvPr>
            <p:ph type="sldNum" sz="quarter" idx="12"/>
          </p:nvPr>
        </p:nvSpPr>
        <p:spPr>
          <a:xfrm>
            <a:off x="6864350" y="6356350"/>
            <a:ext cx="2057400" cy="365125"/>
          </a:xfrm>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
        <p:nvSpPr>
          <p:cNvPr id="24578" name="Rectangle 4"/>
          <p:cNvSpPr/>
          <p:nvPr/>
        </p:nvSpPr>
        <p:spPr>
          <a:xfrm>
            <a:off x="414338" y="608013"/>
            <a:ext cx="8351837" cy="646112"/>
          </a:xfrm>
          <a:prstGeom prst="rect">
            <a:avLst/>
          </a:prstGeom>
          <a:noFill/>
          <a:ln w="9525">
            <a:noFill/>
          </a:ln>
        </p:spPr>
        <p:txBody>
          <a:bodyPr wrap="square" anchor="t" anchorCtr="0">
            <a:spAutoFit/>
          </a:bodyPr>
          <a:p>
            <a:pPr algn="just"/>
            <a:r>
              <a:rPr lang="en-US" altLang="zh-CN" dirty="0">
                <a:latin typeface="Bookman Old Style" panose="02050604050505020204" pitchFamily="18" charset="0"/>
                <a:ea typeface="SimSun" panose="02010600030101010101" pitchFamily="2" charset="-122"/>
              </a:rPr>
              <a:t>The geographical co-ordinates of water bodies, </a:t>
            </a:r>
            <a:r>
              <a:rPr lang="en-US" altLang="zh-CN" dirty="0" err="1">
                <a:latin typeface="Bookman Old Style" panose="02050604050505020204" pitchFamily="18" charset="0"/>
                <a:ea typeface="SimSun" panose="02010600030101010101" pitchFamily="2" charset="-122"/>
              </a:rPr>
              <a:t>Nala</a:t>
            </a:r>
            <a:r>
              <a:rPr lang="en-US" altLang="zh-CN" dirty="0">
                <a:latin typeface="Bookman Old Style" panose="02050604050505020204" pitchFamily="18" charset="0"/>
                <a:ea typeface="SimSun" panose="02010600030101010101" pitchFamily="2" charset="-122"/>
              </a:rPr>
              <a:t>, hutment for the contractual </a:t>
            </a:r>
            <a:r>
              <a:rPr lang="en-US" altLang="zh-CN" dirty="0" err="1">
                <a:latin typeface="Bookman Old Style" panose="02050604050505020204" pitchFamily="18" charset="0"/>
                <a:ea typeface="SimSun" panose="02010600030101010101" pitchFamily="2" charset="-122"/>
              </a:rPr>
              <a:t>labourers</a:t>
            </a:r>
            <a:r>
              <a:rPr lang="en-US" altLang="zh-CN" dirty="0">
                <a:latin typeface="Bookman Old Style" panose="02050604050505020204" pitchFamily="18" charset="0"/>
                <a:ea typeface="SimSun" panose="02010600030101010101" pitchFamily="2" charset="-122"/>
              </a:rPr>
              <a:t>, abandoned brick plants are presented below,   </a:t>
            </a:r>
            <a:endParaRPr lang="en-IN" altLang="en-US" dirty="0">
              <a:latin typeface="Times New Roman" panose="02020603050405020304" pitchFamily="18" charset="0"/>
              <a:ea typeface="SimSun" panose="02010600030101010101" pitchFamily="2" charset="-122"/>
            </a:endParaRPr>
          </a:p>
        </p:txBody>
      </p:sp>
      <p:graphicFrame>
        <p:nvGraphicFramePr>
          <p:cNvPr id="6" name="Table 5"/>
          <p:cNvGraphicFramePr>
            <a:graphicFrameLocks noGrp="1"/>
          </p:cNvGraphicFramePr>
          <p:nvPr/>
        </p:nvGraphicFramePr>
        <p:xfrm>
          <a:off x="587375" y="1371600"/>
          <a:ext cx="7927975" cy="5121275"/>
        </p:xfrm>
        <a:graphic>
          <a:graphicData uri="http://schemas.openxmlformats.org/drawingml/2006/table">
            <a:tbl>
              <a:tblPr firstRow="1" firstCol="1" bandRow="1">
                <a:tableStyleId>{5C22544A-7EE6-4342-B048-85BDC9FD1C3A}</a:tableStyleId>
              </a:tblPr>
              <a:tblGrid>
                <a:gridCol w="1067050"/>
                <a:gridCol w="2830285"/>
                <a:gridCol w="1814286"/>
                <a:gridCol w="2216149"/>
              </a:tblGrid>
              <a:tr h="0">
                <a:tc>
                  <a:txBody>
                    <a:bodyPr/>
                    <a:lstStyle/>
                    <a:p>
                      <a:pPr algn="ctr">
                        <a:spcAft>
                          <a:spcPts val="0"/>
                        </a:spcAft>
                      </a:pPr>
                      <a:r>
                        <a:rPr lang="en-US" sz="1400">
                          <a:effectLst/>
                        </a:rPr>
                        <a:t>SL. NO.</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ctr">
                        <a:spcAft>
                          <a:spcPts val="0"/>
                        </a:spcAft>
                      </a:pPr>
                      <a:r>
                        <a:rPr lang="en-US" sz="1400">
                          <a:effectLst/>
                        </a:rPr>
                        <a:t>DESCRIPTION</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ctr">
                        <a:spcAft>
                          <a:spcPts val="0"/>
                        </a:spcAft>
                      </a:pPr>
                      <a:r>
                        <a:rPr lang="en-US" sz="1400">
                          <a:effectLst/>
                        </a:rPr>
                        <a:t>LATITUDE</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ctr">
                        <a:spcAft>
                          <a:spcPts val="0"/>
                        </a:spcAft>
                      </a:pPr>
                      <a:r>
                        <a:rPr lang="en-US" sz="1400">
                          <a:effectLst/>
                        </a:rPr>
                        <a:t>LONGITUDE</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r>
              <a:tr h="202388">
                <a:tc>
                  <a:txBody>
                    <a:bodyPr/>
                    <a:lstStyle/>
                    <a:p>
                      <a:pPr algn="ctr">
                        <a:spcAft>
                          <a:spcPts val="0"/>
                        </a:spcAft>
                      </a:pPr>
                      <a:r>
                        <a:rPr lang="en-US" sz="1400">
                          <a:effectLst/>
                        </a:rPr>
                        <a:t>1.</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just">
                        <a:spcAft>
                          <a:spcPts val="0"/>
                        </a:spcAft>
                      </a:pPr>
                      <a:r>
                        <a:rPr lang="en-US" sz="1400">
                          <a:effectLst/>
                        </a:rPr>
                        <a:t>Water Body - 1</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ctr">
                        <a:spcAft>
                          <a:spcPts val="0"/>
                        </a:spcAft>
                      </a:pPr>
                      <a:r>
                        <a:rPr lang="en-US" sz="1400" dirty="0">
                          <a:effectLst/>
                        </a:rPr>
                        <a:t> 23°41'40.32"N</a:t>
                      </a:r>
                      <a:endParaRPr lang="en-IN"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ctr">
                        <a:spcAft>
                          <a:spcPts val="0"/>
                        </a:spcAft>
                      </a:pPr>
                      <a:r>
                        <a:rPr lang="en-US" sz="1400">
                          <a:effectLst/>
                        </a:rPr>
                        <a:t> 87° 7'33.11"E</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r>
              <a:tr h="202388">
                <a:tc>
                  <a:txBody>
                    <a:bodyPr/>
                    <a:lstStyle/>
                    <a:p>
                      <a:pPr algn="ctr">
                        <a:spcAft>
                          <a:spcPts val="0"/>
                        </a:spcAft>
                      </a:pPr>
                      <a:r>
                        <a:rPr lang="en-US" sz="1400">
                          <a:effectLst/>
                        </a:rPr>
                        <a:t>2.</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just">
                        <a:spcAft>
                          <a:spcPts val="0"/>
                        </a:spcAft>
                      </a:pPr>
                      <a:r>
                        <a:rPr lang="en-US" sz="1400">
                          <a:effectLst/>
                        </a:rPr>
                        <a:t>Water Body - 2</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ctr">
                        <a:spcAft>
                          <a:spcPts val="0"/>
                        </a:spcAft>
                      </a:pPr>
                      <a:r>
                        <a:rPr lang="en-US" sz="1400">
                          <a:effectLst/>
                        </a:rPr>
                        <a:t> 23°41'28.20"N</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ctr">
                        <a:spcAft>
                          <a:spcPts val="0"/>
                        </a:spcAft>
                      </a:pPr>
                      <a:r>
                        <a:rPr lang="en-US" sz="1400">
                          <a:effectLst/>
                        </a:rPr>
                        <a:t> 87° 7'26.81"E</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r>
              <a:tr h="202388">
                <a:tc>
                  <a:txBody>
                    <a:bodyPr/>
                    <a:lstStyle/>
                    <a:p>
                      <a:pPr algn="ctr">
                        <a:spcAft>
                          <a:spcPts val="0"/>
                        </a:spcAft>
                      </a:pPr>
                      <a:r>
                        <a:rPr lang="en-US" sz="1400">
                          <a:effectLst/>
                        </a:rPr>
                        <a:t>3.</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just">
                        <a:spcAft>
                          <a:spcPts val="0"/>
                        </a:spcAft>
                      </a:pPr>
                      <a:r>
                        <a:rPr lang="en-US" sz="1400" dirty="0">
                          <a:effectLst/>
                        </a:rPr>
                        <a:t>Water body - 3</a:t>
                      </a:r>
                      <a:endParaRPr lang="en-IN"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ctr">
                        <a:spcAft>
                          <a:spcPts val="0"/>
                        </a:spcAft>
                      </a:pPr>
                      <a:r>
                        <a:rPr lang="en-US" sz="1400">
                          <a:effectLst/>
                        </a:rPr>
                        <a:t> 23°41'05.51"N</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ctr">
                        <a:spcAft>
                          <a:spcPts val="0"/>
                        </a:spcAft>
                      </a:pPr>
                      <a:r>
                        <a:rPr lang="en-US" sz="1400">
                          <a:effectLst/>
                        </a:rPr>
                        <a:t> 87° 7'05.86"E</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r>
              <a:tr h="202388">
                <a:tc>
                  <a:txBody>
                    <a:bodyPr/>
                    <a:lstStyle/>
                    <a:p>
                      <a:pPr algn="ctr">
                        <a:spcAft>
                          <a:spcPts val="0"/>
                        </a:spcAft>
                      </a:pPr>
                      <a:r>
                        <a:rPr lang="en-US" sz="1400">
                          <a:effectLst/>
                        </a:rPr>
                        <a:t>4.</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just">
                        <a:spcAft>
                          <a:spcPts val="0"/>
                        </a:spcAft>
                      </a:pPr>
                      <a:r>
                        <a:rPr lang="en-US" sz="1400">
                          <a:effectLst/>
                        </a:rPr>
                        <a:t>Water body - 4</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ctr">
                        <a:spcAft>
                          <a:spcPts val="0"/>
                        </a:spcAft>
                      </a:pPr>
                      <a:r>
                        <a:rPr lang="en-US" sz="1400">
                          <a:effectLst/>
                        </a:rPr>
                        <a:t> 23°40'40.97"N</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ctr">
                        <a:spcAft>
                          <a:spcPts val="0"/>
                        </a:spcAft>
                      </a:pPr>
                      <a:r>
                        <a:rPr lang="en-US" sz="1400">
                          <a:effectLst/>
                        </a:rPr>
                        <a:t> 87° 7'34.92"E</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r>
              <a:tr h="202388">
                <a:tc>
                  <a:txBody>
                    <a:bodyPr/>
                    <a:lstStyle/>
                    <a:p>
                      <a:pPr algn="ctr">
                        <a:spcAft>
                          <a:spcPts val="0"/>
                        </a:spcAft>
                      </a:pPr>
                      <a:r>
                        <a:rPr lang="en-US" sz="1400">
                          <a:effectLst/>
                        </a:rPr>
                        <a:t>5.</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just">
                        <a:spcAft>
                          <a:spcPts val="0"/>
                        </a:spcAft>
                      </a:pPr>
                      <a:r>
                        <a:rPr lang="en-US" sz="1400">
                          <a:effectLst/>
                        </a:rPr>
                        <a:t>Water body - 5</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ctr">
                        <a:spcAft>
                          <a:spcPts val="0"/>
                        </a:spcAft>
                      </a:pPr>
                      <a:r>
                        <a:rPr lang="en-US" sz="1400">
                          <a:effectLst/>
                        </a:rPr>
                        <a:t> 23°40'40.12"N</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ctr">
                        <a:spcAft>
                          <a:spcPts val="0"/>
                        </a:spcAft>
                      </a:pPr>
                      <a:r>
                        <a:rPr lang="en-US" sz="1400">
                          <a:effectLst/>
                        </a:rPr>
                        <a:t> 87° 7'40.58"E</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r>
              <a:tr h="202388">
                <a:tc>
                  <a:txBody>
                    <a:bodyPr/>
                    <a:lstStyle/>
                    <a:p>
                      <a:pPr algn="ctr">
                        <a:spcAft>
                          <a:spcPts val="0"/>
                        </a:spcAft>
                      </a:pPr>
                      <a:r>
                        <a:rPr lang="en-US" sz="1400">
                          <a:effectLst/>
                        </a:rPr>
                        <a:t>6.</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just">
                        <a:spcAft>
                          <a:spcPts val="0"/>
                        </a:spcAft>
                      </a:pPr>
                      <a:r>
                        <a:rPr lang="en-US" sz="1400">
                          <a:effectLst/>
                        </a:rPr>
                        <a:t>Water Body - 6</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ctr">
                        <a:spcAft>
                          <a:spcPts val="0"/>
                        </a:spcAft>
                      </a:pPr>
                      <a:r>
                        <a:rPr lang="en-US" sz="1400" dirty="0">
                          <a:effectLst/>
                        </a:rPr>
                        <a:t> 23°40'29.74"N</a:t>
                      </a:r>
                      <a:endParaRPr lang="en-IN"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ctr">
                        <a:spcAft>
                          <a:spcPts val="0"/>
                        </a:spcAft>
                      </a:pPr>
                      <a:r>
                        <a:rPr lang="en-US" sz="1400">
                          <a:effectLst/>
                        </a:rPr>
                        <a:t> 87° 7'28.14"E</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r>
              <a:tr h="202388">
                <a:tc>
                  <a:txBody>
                    <a:bodyPr/>
                    <a:lstStyle/>
                    <a:p>
                      <a:pPr algn="ctr">
                        <a:spcAft>
                          <a:spcPts val="0"/>
                        </a:spcAft>
                      </a:pPr>
                      <a:r>
                        <a:rPr lang="en-US" sz="1400">
                          <a:effectLst/>
                        </a:rPr>
                        <a:t>7.</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just">
                        <a:spcAft>
                          <a:spcPts val="0"/>
                        </a:spcAft>
                      </a:pPr>
                      <a:r>
                        <a:rPr lang="en-US" sz="1400">
                          <a:effectLst/>
                        </a:rPr>
                        <a:t>Water Body - 7</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ctr">
                        <a:spcAft>
                          <a:spcPts val="0"/>
                        </a:spcAft>
                      </a:pPr>
                      <a:r>
                        <a:rPr lang="en-US" sz="1400" dirty="0">
                          <a:effectLst/>
                        </a:rPr>
                        <a:t> 23°40'19.29"N</a:t>
                      </a:r>
                      <a:endParaRPr lang="en-IN"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ctr">
                        <a:spcAft>
                          <a:spcPts val="0"/>
                        </a:spcAft>
                      </a:pPr>
                      <a:r>
                        <a:rPr lang="en-US" sz="1400">
                          <a:effectLst/>
                        </a:rPr>
                        <a:t> 87° 7'38.17"E</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r>
              <a:tr h="202388">
                <a:tc>
                  <a:txBody>
                    <a:bodyPr/>
                    <a:lstStyle/>
                    <a:p>
                      <a:pPr algn="ctr">
                        <a:spcAft>
                          <a:spcPts val="0"/>
                        </a:spcAft>
                      </a:pPr>
                      <a:r>
                        <a:rPr lang="en-US" sz="1400">
                          <a:effectLst/>
                        </a:rPr>
                        <a:t>8.</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just">
                        <a:spcAft>
                          <a:spcPts val="0"/>
                        </a:spcAft>
                      </a:pPr>
                      <a:r>
                        <a:rPr lang="en-US" sz="1400">
                          <a:effectLst/>
                        </a:rPr>
                        <a:t>Water Body - 8</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ctr">
                        <a:spcAft>
                          <a:spcPts val="0"/>
                        </a:spcAft>
                      </a:pPr>
                      <a:r>
                        <a:rPr lang="en-US" sz="1400" dirty="0">
                          <a:effectLst/>
                        </a:rPr>
                        <a:t> 23°40'03.39"N</a:t>
                      </a:r>
                      <a:endParaRPr lang="en-IN"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ctr">
                        <a:spcAft>
                          <a:spcPts val="0"/>
                        </a:spcAft>
                      </a:pPr>
                      <a:r>
                        <a:rPr lang="en-US" sz="1400">
                          <a:effectLst/>
                        </a:rPr>
                        <a:t> 87° 7'38.34"E</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r>
              <a:tr h="202388">
                <a:tc>
                  <a:txBody>
                    <a:bodyPr/>
                    <a:lstStyle/>
                    <a:p>
                      <a:pPr algn="ctr">
                        <a:spcAft>
                          <a:spcPts val="0"/>
                        </a:spcAft>
                      </a:pPr>
                      <a:r>
                        <a:rPr lang="en-US" sz="1400">
                          <a:effectLst/>
                        </a:rPr>
                        <a:t>9.</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just">
                        <a:spcAft>
                          <a:spcPts val="0"/>
                        </a:spcAft>
                      </a:pPr>
                      <a:r>
                        <a:rPr lang="en-US" sz="1400">
                          <a:effectLst/>
                        </a:rPr>
                        <a:t>Water Reservoir - 1 </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ctr">
                        <a:spcAft>
                          <a:spcPts val="0"/>
                        </a:spcAft>
                      </a:pPr>
                      <a:r>
                        <a:rPr lang="en-US" sz="1400" dirty="0">
                          <a:effectLst/>
                        </a:rPr>
                        <a:t> 23°41'36.44"N</a:t>
                      </a:r>
                      <a:endParaRPr lang="en-IN"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ctr">
                        <a:spcAft>
                          <a:spcPts val="0"/>
                        </a:spcAft>
                      </a:pPr>
                      <a:r>
                        <a:rPr lang="en-US" sz="1400">
                          <a:effectLst/>
                        </a:rPr>
                        <a:t> 87° 7'32.98"E</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r>
              <a:tr h="202388">
                <a:tc>
                  <a:txBody>
                    <a:bodyPr/>
                    <a:lstStyle/>
                    <a:p>
                      <a:pPr algn="ctr">
                        <a:spcAft>
                          <a:spcPts val="0"/>
                        </a:spcAft>
                      </a:pPr>
                      <a:r>
                        <a:rPr lang="en-US" sz="1400">
                          <a:effectLst/>
                        </a:rPr>
                        <a:t>10.</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just">
                        <a:spcAft>
                          <a:spcPts val="0"/>
                        </a:spcAft>
                      </a:pPr>
                      <a:r>
                        <a:rPr lang="en-US" sz="1400">
                          <a:effectLst/>
                        </a:rPr>
                        <a:t>Water Reservoir - 2</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ctr">
                        <a:spcAft>
                          <a:spcPts val="0"/>
                        </a:spcAft>
                      </a:pPr>
                      <a:r>
                        <a:rPr lang="en-US" sz="1400">
                          <a:effectLst/>
                        </a:rPr>
                        <a:t> 23°41'34.10"N</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ctr">
                        <a:spcAft>
                          <a:spcPts val="0"/>
                        </a:spcAft>
                      </a:pPr>
                      <a:r>
                        <a:rPr lang="en-US" sz="1400">
                          <a:effectLst/>
                        </a:rPr>
                        <a:t> 87° 7'38.63"E</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r>
              <a:tr h="202388">
                <a:tc>
                  <a:txBody>
                    <a:bodyPr/>
                    <a:lstStyle/>
                    <a:p>
                      <a:pPr algn="ctr">
                        <a:spcAft>
                          <a:spcPts val="0"/>
                        </a:spcAft>
                      </a:pPr>
                      <a:r>
                        <a:rPr lang="en-US" sz="1400">
                          <a:effectLst/>
                        </a:rPr>
                        <a:t>11.</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just">
                        <a:spcAft>
                          <a:spcPts val="0"/>
                        </a:spcAft>
                      </a:pPr>
                      <a:r>
                        <a:rPr lang="en-US" sz="1400">
                          <a:effectLst/>
                        </a:rPr>
                        <a:t>Temporary Water Reservoir-1</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ctr">
                        <a:spcAft>
                          <a:spcPts val="0"/>
                        </a:spcAft>
                      </a:pPr>
                      <a:r>
                        <a:rPr lang="en-US" sz="1400">
                          <a:effectLst/>
                        </a:rPr>
                        <a:t> 23°41'09.58"N</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ctr">
                        <a:spcAft>
                          <a:spcPts val="0"/>
                        </a:spcAft>
                      </a:pPr>
                      <a:r>
                        <a:rPr lang="en-US" sz="1400">
                          <a:effectLst/>
                        </a:rPr>
                        <a:t> 87° 7'46.21"E</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r>
              <a:tr h="202388">
                <a:tc>
                  <a:txBody>
                    <a:bodyPr/>
                    <a:lstStyle/>
                    <a:p>
                      <a:pPr algn="ctr">
                        <a:spcAft>
                          <a:spcPts val="0"/>
                        </a:spcAft>
                      </a:pPr>
                      <a:r>
                        <a:rPr lang="en-US" sz="1400">
                          <a:effectLst/>
                        </a:rPr>
                        <a:t>12.</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just">
                        <a:spcAft>
                          <a:spcPts val="0"/>
                        </a:spcAft>
                      </a:pPr>
                      <a:r>
                        <a:rPr lang="en-US" sz="1400">
                          <a:effectLst/>
                        </a:rPr>
                        <a:t>Temporary Water Reservoir-2</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ctr">
                        <a:spcAft>
                          <a:spcPts val="0"/>
                        </a:spcAft>
                      </a:pPr>
                      <a:r>
                        <a:rPr lang="en-US" sz="1400">
                          <a:effectLst/>
                        </a:rPr>
                        <a:t> 23°40'05.30"N</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ctr">
                        <a:spcAft>
                          <a:spcPts val="0"/>
                        </a:spcAft>
                      </a:pPr>
                      <a:r>
                        <a:rPr lang="en-US" sz="1400">
                          <a:effectLst/>
                        </a:rPr>
                        <a:t> 87° 7'45.94"E</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r>
              <a:tr h="202388">
                <a:tc>
                  <a:txBody>
                    <a:bodyPr/>
                    <a:lstStyle/>
                    <a:p>
                      <a:pPr algn="ctr">
                        <a:spcAft>
                          <a:spcPts val="0"/>
                        </a:spcAft>
                      </a:pPr>
                      <a:r>
                        <a:rPr lang="en-US" sz="1400">
                          <a:effectLst/>
                        </a:rPr>
                        <a:t>13.</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just">
                        <a:spcAft>
                          <a:spcPts val="0"/>
                        </a:spcAft>
                      </a:pPr>
                      <a:r>
                        <a:rPr lang="en-US" sz="1400">
                          <a:effectLst/>
                        </a:rPr>
                        <a:t>ADM Building</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ctr">
                        <a:spcAft>
                          <a:spcPts val="0"/>
                        </a:spcAft>
                      </a:pPr>
                      <a:r>
                        <a:rPr lang="en-US" sz="1400">
                          <a:effectLst/>
                        </a:rPr>
                        <a:t> 23°41'37.62"N</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ctr">
                        <a:spcAft>
                          <a:spcPts val="0"/>
                        </a:spcAft>
                      </a:pPr>
                      <a:r>
                        <a:rPr lang="en-US" sz="1400">
                          <a:effectLst/>
                        </a:rPr>
                        <a:t> 87° 7'38.93"E</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r>
              <a:tr h="202388">
                <a:tc>
                  <a:txBody>
                    <a:bodyPr/>
                    <a:lstStyle/>
                    <a:p>
                      <a:pPr algn="ctr">
                        <a:spcAft>
                          <a:spcPts val="0"/>
                        </a:spcAft>
                      </a:pPr>
                      <a:r>
                        <a:rPr lang="en-US" sz="1400">
                          <a:effectLst/>
                        </a:rPr>
                        <a:t>14.</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just">
                        <a:spcAft>
                          <a:spcPts val="0"/>
                        </a:spcAft>
                      </a:pPr>
                      <a:r>
                        <a:rPr lang="en-US" sz="1400">
                          <a:effectLst/>
                        </a:rPr>
                        <a:t>Labour Quarter - 1 </a:t>
                      </a:r>
                      <a:endParaRPr lang="en-IN" sz="1400">
                        <a:effectLst/>
                      </a:endParaRPr>
                    </a:p>
                    <a:p>
                      <a:pPr algn="just">
                        <a:spcAft>
                          <a:spcPts val="0"/>
                        </a:spcAft>
                      </a:pPr>
                      <a:r>
                        <a:rPr lang="en-US" sz="1400">
                          <a:effectLst/>
                        </a:rPr>
                        <a:t>(Near ADM Building)</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ctr">
                        <a:spcAft>
                          <a:spcPts val="0"/>
                        </a:spcAft>
                      </a:pPr>
                      <a:r>
                        <a:rPr lang="en-US" sz="1400">
                          <a:effectLst/>
                        </a:rPr>
                        <a:t> 23°41'32.77"N</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ctr">
                        <a:spcAft>
                          <a:spcPts val="0"/>
                        </a:spcAft>
                      </a:pPr>
                      <a:r>
                        <a:rPr lang="en-US" sz="1400">
                          <a:effectLst/>
                        </a:rPr>
                        <a:t> 87° 7'41.13"E</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r>
              <a:tr h="202388">
                <a:tc>
                  <a:txBody>
                    <a:bodyPr/>
                    <a:lstStyle/>
                    <a:p>
                      <a:pPr algn="ctr">
                        <a:spcAft>
                          <a:spcPts val="0"/>
                        </a:spcAft>
                      </a:pPr>
                      <a:r>
                        <a:rPr lang="en-US" sz="1400">
                          <a:effectLst/>
                        </a:rPr>
                        <a:t>15.</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just">
                        <a:spcAft>
                          <a:spcPts val="0"/>
                        </a:spcAft>
                      </a:pPr>
                      <a:r>
                        <a:rPr lang="en-US" sz="1400">
                          <a:effectLst/>
                        </a:rPr>
                        <a:t>Labour Quarter - 2</a:t>
                      </a:r>
                      <a:endParaRPr lang="en-IN" sz="1400">
                        <a:effectLst/>
                      </a:endParaRPr>
                    </a:p>
                    <a:p>
                      <a:pPr algn="just">
                        <a:spcAft>
                          <a:spcPts val="0"/>
                        </a:spcAft>
                      </a:pPr>
                      <a:r>
                        <a:rPr lang="en-US" sz="1400">
                          <a:effectLst/>
                        </a:rPr>
                        <a:t>(Near Water Body 8)</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ctr">
                        <a:spcAft>
                          <a:spcPts val="0"/>
                        </a:spcAft>
                      </a:pPr>
                      <a:r>
                        <a:rPr lang="en-US" sz="1400">
                          <a:effectLst/>
                        </a:rPr>
                        <a:t> 23°40'04.76"N</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ctr">
                        <a:spcAft>
                          <a:spcPts val="0"/>
                        </a:spcAft>
                      </a:pPr>
                      <a:r>
                        <a:rPr lang="en-US" sz="1400" dirty="0">
                          <a:effectLst/>
                        </a:rPr>
                        <a:t> 87° 7'35.74"E</a:t>
                      </a:r>
                      <a:endParaRPr lang="en-IN"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r>
              <a:tr h="202388">
                <a:tc>
                  <a:txBody>
                    <a:bodyPr/>
                    <a:lstStyle/>
                    <a:p>
                      <a:pPr algn="ctr">
                        <a:spcAft>
                          <a:spcPts val="0"/>
                        </a:spcAft>
                      </a:pPr>
                      <a:r>
                        <a:rPr lang="en-US" sz="1400">
                          <a:effectLst/>
                        </a:rPr>
                        <a:t>16.</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just">
                        <a:spcAft>
                          <a:spcPts val="0"/>
                        </a:spcAft>
                      </a:pPr>
                      <a:r>
                        <a:rPr lang="en-US" sz="1400">
                          <a:effectLst/>
                        </a:rPr>
                        <a:t>Abandoned Brick Plant - 1</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ctr">
                        <a:spcAft>
                          <a:spcPts val="0"/>
                        </a:spcAft>
                      </a:pPr>
                      <a:r>
                        <a:rPr lang="en-US" sz="1400">
                          <a:effectLst/>
                        </a:rPr>
                        <a:t> 23°40'58.00"N</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ctr">
                        <a:spcAft>
                          <a:spcPts val="0"/>
                        </a:spcAft>
                      </a:pPr>
                      <a:r>
                        <a:rPr lang="en-US" sz="1400" dirty="0">
                          <a:effectLst/>
                        </a:rPr>
                        <a:t> 87° 7'31.78"E</a:t>
                      </a:r>
                      <a:endParaRPr lang="en-IN"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r>
              <a:tr h="202388">
                <a:tc>
                  <a:txBody>
                    <a:bodyPr/>
                    <a:lstStyle/>
                    <a:p>
                      <a:pPr algn="ctr">
                        <a:spcAft>
                          <a:spcPts val="0"/>
                        </a:spcAft>
                      </a:pPr>
                      <a:r>
                        <a:rPr lang="en-US" sz="1400">
                          <a:effectLst/>
                        </a:rPr>
                        <a:t>17.</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just">
                        <a:spcAft>
                          <a:spcPts val="0"/>
                        </a:spcAft>
                      </a:pPr>
                      <a:r>
                        <a:rPr lang="en-US" sz="1400">
                          <a:effectLst/>
                        </a:rPr>
                        <a:t>Abandoned Brick Plant - 2</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ctr">
                        <a:spcAft>
                          <a:spcPts val="0"/>
                        </a:spcAft>
                      </a:pPr>
                      <a:r>
                        <a:rPr lang="en-US" sz="1400">
                          <a:effectLst/>
                        </a:rPr>
                        <a:t> 23°40'11.33"N</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ctr">
                        <a:spcAft>
                          <a:spcPts val="0"/>
                        </a:spcAft>
                      </a:pPr>
                      <a:r>
                        <a:rPr lang="en-US" sz="1400" dirty="0">
                          <a:effectLst/>
                        </a:rPr>
                        <a:t> 87° 7'35.86"E</a:t>
                      </a:r>
                      <a:endParaRPr lang="en-IN"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r>
              <a:tr h="202388">
                <a:tc>
                  <a:txBody>
                    <a:bodyPr/>
                    <a:lstStyle/>
                    <a:p>
                      <a:pPr algn="ctr">
                        <a:spcAft>
                          <a:spcPts val="0"/>
                        </a:spcAft>
                      </a:pPr>
                      <a:r>
                        <a:rPr lang="en-US" sz="1400">
                          <a:effectLst/>
                        </a:rPr>
                        <a:t>18.</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just">
                        <a:spcAft>
                          <a:spcPts val="0"/>
                        </a:spcAft>
                      </a:pPr>
                      <a:r>
                        <a:rPr lang="en-US" sz="1400">
                          <a:effectLst/>
                        </a:rPr>
                        <a:t>Abandoned Brick Plant - 3</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ctr">
                        <a:spcAft>
                          <a:spcPts val="0"/>
                        </a:spcAft>
                      </a:pPr>
                      <a:r>
                        <a:rPr lang="en-US" sz="1400">
                          <a:effectLst/>
                        </a:rPr>
                        <a:t> 23°40'08.96"N</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ctr">
                        <a:spcAft>
                          <a:spcPts val="0"/>
                        </a:spcAft>
                      </a:pPr>
                      <a:r>
                        <a:rPr lang="en-US" sz="1400" dirty="0">
                          <a:effectLst/>
                        </a:rPr>
                        <a:t> 87° 7'41.28"E</a:t>
                      </a:r>
                      <a:endParaRPr lang="en-IN"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r>
              <a:tr h="202388">
                <a:tc>
                  <a:txBody>
                    <a:bodyPr/>
                    <a:lstStyle/>
                    <a:p>
                      <a:pPr algn="ctr">
                        <a:spcAft>
                          <a:spcPts val="0"/>
                        </a:spcAft>
                      </a:pPr>
                      <a:r>
                        <a:rPr lang="en-US" sz="1400">
                          <a:effectLst/>
                        </a:rPr>
                        <a:t>19.</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l">
                        <a:spcAft>
                          <a:spcPts val="0"/>
                        </a:spcAft>
                      </a:pPr>
                      <a:r>
                        <a:rPr lang="en-US" sz="1400">
                          <a:effectLst/>
                        </a:rPr>
                        <a:t>Hutment for contractual Labourers</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ctr">
                        <a:spcAft>
                          <a:spcPts val="0"/>
                        </a:spcAft>
                      </a:pPr>
                      <a:r>
                        <a:rPr lang="en-US" sz="1400">
                          <a:effectLst/>
                        </a:rPr>
                        <a:t> 23°40'24.22"N</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ctr">
                        <a:spcAft>
                          <a:spcPts val="0"/>
                        </a:spcAft>
                      </a:pPr>
                      <a:r>
                        <a:rPr lang="en-US" sz="1400" dirty="0">
                          <a:effectLst/>
                        </a:rPr>
                        <a:t> 87° 7'28.82"E</a:t>
                      </a:r>
                      <a:endParaRPr lang="en-IN"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r>
              <a:tr h="202388">
                <a:tc rowSpan="2">
                  <a:txBody>
                    <a:bodyPr/>
                    <a:lstStyle/>
                    <a:p>
                      <a:pPr algn="ctr">
                        <a:spcAft>
                          <a:spcPts val="0"/>
                        </a:spcAft>
                      </a:pPr>
                      <a:r>
                        <a:rPr lang="en-US" sz="1400">
                          <a:effectLst/>
                        </a:rPr>
                        <a:t>20</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just">
                        <a:spcAft>
                          <a:spcPts val="0"/>
                        </a:spcAft>
                      </a:pPr>
                      <a:r>
                        <a:rPr lang="en-US" sz="1400">
                          <a:effectLst/>
                        </a:rPr>
                        <a:t>Nala (Entry Point – North-west)</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ctr">
                        <a:spcAft>
                          <a:spcPts val="0"/>
                        </a:spcAft>
                      </a:pPr>
                      <a:r>
                        <a:rPr lang="en-US" sz="1400">
                          <a:effectLst/>
                        </a:rPr>
                        <a:t> 23°41'24.89"N</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ctr">
                        <a:spcAft>
                          <a:spcPts val="0"/>
                        </a:spcAft>
                      </a:pPr>
                      <a:r>
                        <a:rPr lang="en-US" sz="1400" dirty="0">
                          <a:effectLst/>
                        </a:rPr>
                        <a:t>87° 7'02.07"E</a:t>
                      </a:r>
                      <a:endParaRPr lang="en-IN"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r>
              <a:tr h="202388">
                <a:tc vMerge="1">
                  <a:tcPr/>
                </a:tc>
                <a:tc>
                  <a:txBody>
                    <a:bodyPr/>
                    <a:lstStyle/>
                    <a:p>
                      <a:pPr algn="just">
                        <a:spcAft>
                          <a:spcPts val="0"/>
                        </a:spcAft>
                      </a:pPr>
                      <a:r>
                        <a:rPr lang="en-US" sz="1400">
                          <a:effectLst/>
                        </a:rPr>
                        <a:t>Nala (Exit Point - South)</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ctr">
                        <a:spcAft>
                          <a:spcPts val="0"/>
                        </a:spcAft>
                      </a:pPr>
                      <a:r>
                        <a:rPr lang="en-US" sz="1400">
                          <a:effectLst/>
                        </a:rPr>
                        <a:t> 23°40'03.42"N</a:t>
                      </a:r>
                      <a:endParaRPr lang="en-IN"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c>
                  <a:txBody>
                    <a:bodyPr/>
                    <a:lstStyle/>
                    <a:p>
                      <a:pPr algn="ctr">
                        <a:spcAft>
                          <a:spcPts val="0"/>
                        </a:spcAft>
                      </a:pPr>
                      <a:r>
                        <a:rPr lang="en-US" sz="1400" dirty="0">
                          <a:effectLst/>
                        </a:rPr>
                        <a:t> 87° 7'46.65"E</a:t>
                      </a:r>
                      <a:endParaRPr lang="en-IN"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1398" marR="41398" marT="0" marB="0"/>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701675" y="169863"/>
            <a:ext cx="7886700" cy="406400"/>
          </a:xfrm>
        </p:spPr>
        <p:txBody>
          <a:bodyPr>
            <a:normAutofit fontScale="90000"/>
          </a:bodyPr>
          <a:lstStyle/>
          <a:p>
            <a:pPr marL="0" marR="0" indent="0" algn="ctr" defTabSz="914400" rtl="0" eaLnBrk="1" fontAlgn="auto" latinLnBrk="0" hangingPunct="1">
              <a:lnSpc>
                <a:spcPct val="90000"/>
              </a:lnSpc>
              <a:spcBef>
                <a:spcPct val="0"/>
              </a:spcBef>
              <a:spcAft>
                <a:spcPct val="0"/>
              </a:spcAft>
              <a:buClrTx/>
              <a:buSzTx/>
              <a:buFontTx/>
              <a:buNone/>
            </a:pPr>
            <a:r>
              <a:rPr kumimoji="0" lang="en-US" sz="2400" b="1" i="0" u="none" strike="noStrike" kern="1200" cap="none" spc="0" normalizeH="0" baseline="0" noProof="1" dirty="0">
                <a:solidFill>
                  <a:schemeClr val="tx1"/>
                </a:solidFill>
                <a:latin typeface="+mj-lt"/>
                <a:ea typeface="+mj-ea"/>
                <a:cs typeface="+mj-cs"/>
              </a:rPr>
              <a:t>RAW MATERIAL CONSUMPTION</a:t>
            </a:r>
            <a:endParaRPr kumimoji="0" lang="en-US" sz="2400" b="1" i="0" u="none" strike="noStrike" kern="1200" cap="none" spc="0" normalizeH="0" baseline="0" noProof="1" dirty="0">
              <a:solidFill>
                <a:schemeClr val="tx1"/>
              </a:solidFill>
              <a:latin typeface="+mj-lt"/>
              <a:ea typeface="+mj-ea"/>
              <a:cs typeface="+mj-cs"/>
            </a:endParaRPr>
          </a:p>
        </p:txBody>
      </p:sp>
      <p:graphicFrame>
        <p:nvGraphicFramePr>
          <p:cNvPr id="25602" name="Table 25601"/>
          <p:cNvGraphicFramePr/>
          <p:nvPr/>
        </p:nvGraphicFramePr>
        <p:xfrm>
          <a:off x="295275" y="585788"/>
          <a:ext cx="8458200" cy="6078537"/>
        </p:xfrm>
        <a:graphic>
          <a:graphicData uri="http://schemas.openxmlformats.org/drawingml/2006/table">
            <a:tbl>
              <a:tblPr/>
              <a:tblGrid>
                <a:gridCol w="409575"/>
                <a:gridCol w="1276350"/>
                <a:gridCol w="769938"/>
                <a:gridCol w="1081087"/>
                <a:gridCol w="771525"/>
                <a:gridCol w="1362075"/>
                <a:gridCol w="684213"/>
                <a:gridCol w="661987"/>
                <a:gridCol w="665163"/>
                <a:gridCol w="776287"/>
              </a:tblGrid>
              <a:tr h="307975">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b="1" dirty="0">
                          <a:solidFill>
                            <a:srgbClr val="000000"/>
                          </a:solidFill>
                          <a:latin typeface="Arial" panose="020B0604020202020204" pitchFamily="34" charset="0"/>
                        </a:rPr>
                        <a:t>Sl. No</a:t>
                      </a:r>
                      <a:endParaRPr lang="en-US" altLang="zh-CN" sz="1000" b="1" dirty="0">
                        <a:solidFill>
                          <a:srgbClr val="000000"/>
                        </a:solidFill>
                        <a:latin typeface="Arial" panose="020B0604020202020204" pitchFamily="34" charset="0"/>
                      </a:endParaRPr>
                    </a:p>
                    <a:p>
                      <a:pPr lvl="0" algn="ctr">
                        <a:buSzTx/>
                        <a:buNone/>
                      </a:pPr>
                      <a:r>
                        <a:rPr lang="en-US" altLang="zh-CN" sz="1000" b="1" dirty="0">
                          <a:solidFill>
                            <a:srgbClr val="000000"/>
                          </a:solidFill>
                          <a:latin typeface="Arial" panose="020B0604020202020204" pitchFamily="34" charset="0"/>
                          <a:ea typeface="SimSun" panose="02010600030101010101" pitchFamily="2" charset="-122"/>
                        </a:rPr>
                        <a:t> </a:t>
                      </a:r>
                      <a:endParaRPr lang="en-US" altLang="zh-CN" sz="1000" b="1" dirty="0">
                        <a:solidFill>
                          <a:srgbClr val="000000"/>
                        </a:solidFill>
                        <a:latin typeface="Arial" panose="020B0604020202020204" pitchFamily="3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7DAF1"/>
                    </a:solidFill>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b="1" dirty="0">
                          <a:solidFill>
                            <a:srgbClr val="000000"/>
                          </a:solidFill>
                          <a:latin typeface="Arial" panose="020B0604020202020204" pitchFamily="34" charset="0"/>
                        </a:rPr>
                        <a:t>Raw Material</a:t>
                      </a:r>
                      <a:endParaRPr lang="en-US" altLang="zh-CN" sz="1000" b="1" dirty="0">
                        <a:solidFill>
                          <a:srgbClr val="000000"/>
                        </a:solidFill>
                        <a:latin typeface="Arial" panose="020B0604020202020204" pitchFamily="3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7DAF1"/>
                    </a:solidFill>
                  </a:tcPr>
                </a:tc>
                <a:tc gridSpan="3">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b="1" dirty="0">
                          <a:solidFill>
                            <a:srgbClr val="000000"/>
                          </a:solidFill>
                          <a:latin typeface="Arial" panose="020B0604020202020204" pitchFamily="34" charset="0"/>
                        </a:rPr>
                        <a:t>Annual Requirement (in TPA)</a:t>
                      </a:r>
                      <a:endParaRPr lang="en-US" altLang="zh-CN" sz="1000" b="1"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7DAF1"/>
                    </a:solid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b="1" dirty="0">
                          <a:solidFill>
                            <a:srgbClr val="000000"/>
                          </a:solidFill>
                          <a:latin typeface="Arial" panose="020B0604020202020204" pitchFamily="34" charset="0"/>
                        </a:rPr>
                        <a:t>Source</a:t>
                      </a:r>
                      <a:endParaRPr lang="en-US" altLang="zh-CN" sz="1000" b="1" dirty="0">
                        <a:solidFill>
                          <a:srgbClr val="000000"/>
                        </a:solidFill>
                        <a:latin typeface="Arial" panose="020B0604020202020204" pitchFamily="3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7DAF1"/>
                    </a:solidFill>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b="1" dirty="0">
                          <a:solidFill>
                            <a:srgbClr val="000000"/>
                          </a:solidFill>
                          <a:latin typeface="Arial" panose="020B0604020202020204" pitchFamily="34" charset="0"/>
                        </a:rPr>
                        <a:t>Distance</a:t>
                      </a:r>
                      <a:endParaRPr lang="en-US" altLang="zh-CN" sz="1000" b="1" dirty="0">
                        <a:solidFill>
                          <a:srgbClr val="000000"/>
                        </a:solidFill>
                        <a:latin typeface="Arial" panose="020B0604020202020204" pitchFamily="34" charset="0"/>
                      </a:endParaRPr>
                    </a:p>
                    <a:p>
                      <a:pPr lvl="0" algn="ctr">
                        <a:buSzTx/>
                        <a:buNone/>
                      </a:pPr>
                      <a:r>
                        <a:rPr lang="en-US" altLang="zh-CN" sz="1000" b="1" dirty="0">
                          <a:solidFill>
                            <a:srgbClr val="000000"/>
                          </a:solidFill>
                          <a:latin typeface="Arial" panose="020B0604020202020204" pitchFamily="34" charset="0"/>
                        </a:rPr>
                        <a:t>(in km)</a:t>
                      </a:r>
                      <a:endParaRPr lang="en-US" altLang="zh-CN" sz="1000" b="1" dirty="0">
                        <a:solidFill>
                          <a:srgbClr val="000000"/>
                        </a:solidFill>
                        <a:latin typeface="Arial" panose="020B0604020202020204" pitchFamily="3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7DAF1"/>
                    </a:solidFill>
                  </a:tcPr>
                </a:tc>
                <a:tc gridSpan="3">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b="1" dirty="0">
                          <a:solidFill>
                            <a:srgbClr val="000000"/>
                          </a:solidFill>
                          <a:latin typeface="Arial" panose="020B0604020202020204" pitchFamily="34" charset="0"/>
                        </a:rPr>
                        <a:t>Transportation</a:t>
                      </a:r>
                      <a:endParaRPr lang="en-US" altLang="zh-CN" sz="1000" b="1"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7DAF1"/>
                    </a:solid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827088">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b="1" dirty="0">
                          <a:solidFill>
                            <a:srgbClr val="000000"/>
                          </a:solidFill>
                          <a:latin typeface="Arial" panose="020B0604020202020204" pitchFamily="34" charset="0"/>
                        </a:rPr>
                        <a:t>Under Operation</a:t>
                      </a:r>
                      <a:endParaRPr lang="en-US" altLang="zh-CN" sz="1000" b="1"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7DAF1"/>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b="1" dirty="0">
                          <a:solidFill>
                            <a:srgbClr val="000000"/>
                          </a:solidFill>
                          <a:latin typeface="Arial" panose="020B0604020202020204" pitchFamily="34" charset="0"/>
                        </a:rPr>
                        <a:t>Expansion + Under implementation / to be implemented</a:t>
                      </a:r>
                      <a:endParaRPr lang="en-US" altLang="zh-CN" sz="1000" b="1"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7DAF1"/>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b="1" dirty="0">
                          <a:solidFill>
                            <a:srgbClr val="000000"/>
                          </a:solidFill>
                          <a:latin typeface="Arial" panose="020B0604020202020204" pitchFamily="34" charset="0"/>
                        </a:rPr>
                        <a:t>Total</a:t>
                      </a:r>
                      <a:endParaRPr lang="en-US" altLang="zh-CN" sz="1000" b="1"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7DAF1"/>
                    </a:solid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b="1" dirty="0">
                          <a:solidFill>
                            <a:srgbClr val="000000"/>
                          </a:solidFill>
                          <a:latin typeface="Arial" panose="020B0604020202020204" pitchFamily="34" charset="0"/>
                        </a:rPr>
                        <a:t>Internal</a:t>
                      </a:r>
                      <a:endParaRPr lang="en-US" altLang="zh-CN" sz="1000" b="1"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7DAF1"/>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b="1" dirty="0">
                          <a:solidFill>
                            <a:srgbClr val="000000"/>
                          </a:solidFill>
                          <a:latin typeface="Arial" panose="020B0604020202020204" pitchFamily="34" charset="0"/>
                        </a:rPr>
                        <a:t>Rail</a:t>
                      </a:r>
                      <a:endParaRPr lang="en-US" altLang="zh-CN" sz="1000" b="1"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7DAF1"/>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b="1" dirty="0">
                          <a:solidFill>
                            <a:srgbClr val="000000"/>
                          </a:solidFill>
                          <a:latin typeface="Arial" panose="020B0604020202020204" pitchFamily="34" charset="0"/>
                        </a:rPr>
                        <a:t>Road</a:t>
                      </a:r>
                      <a:endParaRPr lang="en-US" altLang="zh-CN" sz="1000" b="1" dirty="0">
                        <a:solidFill>
                          <a:srgbClr val="000000"/>
                        </a:solidFill>
                        <a:latin typeface="Arial" panose="020B0604020202020204" pitchFamily="34" charset="0"/>
                      </a:endParaRPr>
                    </a:p>
                    <a:p>
                      <a:pPr lvl="0" algn="ctr">
                        <a:buSzTx/>
                        <a:buNone/>
                      </a:pPr>
                      <a:r>
                        <a:rPr lang="en-US" altLang="zh-CN" sz="1000" b="1" dirty="0">
                          <a:solidFill>
                            <a:srgbClr val="000000"/>
                          </a:solidFill>
                          <a:latin typeface="Arial" panose="020B0604020202020204" pitchFamily="34" charset="0"/>
                        </a:rPr>
                        <a:t>(Through Covered Vehicle)</a:t>
                      </a:r>
                      <a:endParaRPr lang="en-US" altLang="zh-CN" sz="1000" b="1"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7DAF1"/>
                    </a:solidFill>
                  </a:tcPr>
                </a:tc>
              </a:tr>
              <a:tr h="201612">
                <a:tc gridSpan="10">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000" b="1" dirty="0">
                          <a:solidFill>
                            <a:srgbClr val="000000"/>
                          </a:solidFill>
                          <a:latin typeface="Arial" panose="020B0604020202020204" pitchFamily="34" charset="0"/>
                        </a:rPr>
                        <a:t>COKE OVEN PLANT</a:t>
                      </a:r>
                      <a:endParaRPr lang="en-US" altLang="zh-CN" sz="1000" b="1"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2EFDA"/>
                    </a:solid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31788">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1</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Coking Coal</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 </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600000</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600000</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Imported – </a:t>
                      </a:r>
                      <a:r>
                        <a:rPr lang="en-US" altLang="zh-CN" sz="1000" dirty="0" err="1">
                          <a:solidFill>
                            <a:srgbClr val="000000"/>
                          </a:solidFill>
                          <a:latin typeface="Arial" panose="020B0604020202020204" pitchFamily="34" charset="0"/>
                        </a:rPr>
                        <a:t>Haldia</a:t>
                      </a:r>
                      <a:r>
                        <a:rPr lang="en-US" altLang="zh-CN" sz="1000" baseline="0" dirty="0">
                          <a:solidFill>
                            <a:srgbClr val="000000"/>
                          </a:solidFill>
                          <a:latin typeface="Arial" panose="020B0604020202020204" pitchFamily="34" charset="0"/>
                        </a:rPr>
                        <a:t> Port</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290 to 300</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540000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60000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3200">
                <a:tc gridSpan="10">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000" b="1" dirty="0">
                          <a:solidFill>
                            <a:srgbClr val="000000"/>
                          </a:solidFill>
                          <a:latin typeface="Arial" panose="020B0604020202020204" pitchFamily="34" charset="0"/>
                        </a:rPr>
                        <a:t>SINTER PLANT</a:t>
                      </a:r>
                      <a:endParaRPr lang="en-US" altLang="zh-CN" sz="1000" b="1"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2EFDA"/>
                    </a:solid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165100">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1</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Iron ore fines</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998000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998000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err="1">
                          <a:solidFill>
                            <a:srgbClr val="000000"/>
                          </a:solidFill>
                          <a:latin typeface="Arial" panose="020B0604020202020204" pitchFamily="34" charset="0"/>
                        </a:rPr>
                        <a:t>Barbil-Joda</a:t>
                      </a:r>
                      <a:r>
                        <a:rPr lang="en-US" altLang="zh-CN" sz="1000" dirty="0">
                          <a:solidFill>
                            <a:srgbClr val="000000"/>
                          </a:solidFill>
                          <a:latin typeface="Arial" panose="020B0604020202020204" pitchFamily="34" charset="0"/>
                        </a:rPr>
                        <a:t>, Orissa</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300-350</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 898200 </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99800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60400">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2</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Limestone</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88700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88700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err="1">
                          <a:solidFill>
                            <a:srgbClr val="000000"/>
                          </a:solidFill>
                          <a:latin typeface="Arial" panose="020B0604020202020204" pitchFamily="34" charset="0"/>
                        </a:rPr>
                        <a:t>Birmitrapur,Orissa</a:t>
                      </a:r>
                      <a:r>
                        <a:rPr lang="en-US" altLang="zh-CN" sz="1000" dirty="0">
                          <a:solidFill>
                            <a:srgbClr val="000000"/>
                          </a:solidFill>
                          <a:latin typeface="Arial" panose="020B0604020202020204" pitchFamily="34" charset="0"/>
                        </a:rPr>
                        <a:t> </a:t>
                      </a:r>
                      <a:r>
                        <a:rPr lang="en-US" altLang="zh-CN" sz="1000" dirty="0" err="1">
                          <a:solidFill>
                            <a:srgbClr val="000000"/>
                          </a:solidFill>
                          <a:latin typeface="Arial" panose="020B0604020202020204" pitchFamily="34" charset="0"/>
                        </a:rPr>
                        <a:t>Bilaspur</a:t>
                      </a:r>
                      <a:r>
                        <a:rPr lang="en-US" altLang="zh-CN" sz="1000" dirty="0">
                          <a:solidFill>
                            <a:srgbClr val="000000"/>
                          </a:solidFill>
                          <a:latin typeface="Arial" panose="020B0604020202020204" pitchFamily="34" charset="0"/>
                        </a:rPr>
                        <a:t> </a:t>
                      </a:r>
                      <a:endParaRPr lang="en-US" altLang="zh-CN" sz="1000" dirty="0">
                        <a:solidFill>
                          <a:srgbClr val="000000"/>
                        </a:solidFill>
                        <a:latin typeface="Arial" panose="020B0604020202020204" pitchFamily="34" charset="0"/>
                      </a:endParaRPr>
                    </a:p>
                    <a:p>
                      <a:pPr lvl="0" algn="ctr">
                        <a:buSzTx/>
                        <a:buNone/>
                      </a:pPr>
                      <a:r>
                        <a:rPr lang="en-US" altLang="zh-CN" sz="1000" dirty="0">
                          <a:solidFill>
                            <a:srgbClr val="000000"/>
                          </a:solidFill>
                          <a:latin typeface="Arial" panose="020B0604020202020204" pitchFamily="34" charset="0"/>
                        </a:rPr>
                        <a:t>Raipur CG  </a:t>
                      </a:r>
                      <a:endParaRPr lang="en-US" altLang="zh-CN" sz="1000" dirty="0">
                        <a:solidFill>
                          <a:srgbClr val="000000"/>
                        </a:solidFill>
                        <a:latin typeface="Arial" panose="020B0604020202020204" pitchFamily="34" charset="0"/>
                      </a:endParaRPr>
                    </a:p>
                    <a:p>
                      <a:pPr lvl="0" algn="ctr">
                        <a:buSzTx/>
                        <a:buNone/>
                      </a:pPr>
                      <a:r>
                        <a:rPr lang="en-US" altLang="zh-CN" sz="1000" dirty="0" err="1">
                          <a:solidFill>
                            <a:srgbClr val="000000"/>
                          </a:solidFill>
                          <a:latin typeface="Arial" panose="020B0604020202020204" pitchFamily="34" charset="0"/>
                        </a:rPr>
                        <a:t>Katni</a:t>
                      </a:r>
                      <a:r>
                        <a:rPr lang="en-US" altLang="zh-CN" sz="1000" dirty="0">
                          <a:solidFill>
                            <a:srgbClr val="000000"/>
                          </a:solidFill>
                          <a:latin typeface="Arial" panose="020B0604020202020204" pitchFamily="34" charset="0"/>
                        </a:rPr>
                        <a:t> MP</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300</a:t>
                      </a:r>
                      <a:endParaRPr lang="en-US" altLang="zh-CN" sz="1000" dirty="0">
                        <a:solidFill>
                          <a:srgbClr val="000000"/>
                        </a:solidFill>
                        <a:latin typeface="Arial" panose="020B0604020202020204" pitchFamily="34" charset="0"/>
                      </a:endParaRPr>
                    </a:p>
                    <a:p>
                      <a:pPr lvl="0" algn="ctr">
                        <a:buSzTx/>
                        <a:buNone/>
                      </a:pPr>
                      <a:r>
                        <a:rPr lang="en-US" altLang="zh-CN" sz="1000" dirty="0">
                          <a:solidFill>
                            <a:srgbClr val="000000"/>
                          </a:solidFill>
                          <a:latin typeface="Arial" panose="020B0604020202020204" pitchFamily="34" charset="0"/>
                        </a:rPr>
                        <a:t>700</a:t>
                      </a:r>
                      <a:endParaRPr lang="en-US" altLang="zh-CN" sz="1000" dirty="0">
                        <a:solidFill>
                          <a:srgbClr val="000000"/>
                        </a:solidFill>
                        <a:latin typeface="Arial" panose="020B0604020202020204" pitchFamily="34" charset="0"/>
                      </a:endParaRPr>
                    </a:p>
                    <a:p>
                      <a:pPr lvl="0" algn="ctr">
                        <a:buSzTx/>
                        <a:buNone/>
                      </a:pPr>
                      <a:r>
                        <a:rPr lang="en-US" altLang="zh-CN" sz="1000" dirty="0">
                          <a:solidFill>
                            <a:srgbClr val="000000"/>
                          </a:solidFill>
                          <a:latin typeface="Arial" panose="020B0604020202020204" pitchFamily="34" charset="0"/>
                        </a:rPr>
                        <a:t>800</a:t>
                      </a:r>
                      <a:endParaRPr lang="en-US" altLang="zh-CN" sz="1000" dirty="0">
                        <a:solidFill>
                          <a:srgbClr val="000000"/>
                        </a:solidFill>
                        <a:latin typeface="Arial" panose="020B0604020202020204" pitchFamily="34" charset="0"/>
                      </a:endParaRPr>
                    </a:p>
                    <a:p>
                      <a:pPr lvl="0" algn="ctr">
                        <a:buSzTx/>
                        <a:buNone/>
                      </a:pPr>
                      <a:r>
                        <a:rPr lang="en-US" altLang="zh-CN" sz="1000" dirty="0">
                          <a:solidFill>
                            <a:srgbClr val="000000"/>
                          </a:solidFill>
                          <a:latin typeface="Arial" panose="020B0604020202020204" pitchFamily="34" charset="0"/>
                        </a:rPr>
                        <a:t>900</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 -   </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88700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66687">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3</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Quicklime</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55440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55440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err="1">
                          <a:solidFill>
                            <a:srgbClr val="000000"/>
                          </a:solidFill>
                          <a:latin typeface="Arial" panose="020B0604020202020204" pitchFamily="34" charset="0"/>
                        </a:rPr>
                        <a:t>Katni</a:t>
                      </a:r>
                      <a:r>
                        <a:rPr lang="en-US" altLang="zh-CN" sz="1000" dirty="0">
                          <a:solidFill>
                            <a:srgbClr val="000000"/>
                          </a:solidFill>
                          <a:latin typeface="Arial" panose="020B0604020202020204" pitchFamily="34" charset="0"/>
                        </a:rPr>
                        <a:t>, MP</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900</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55440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8613">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4</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Dolomite</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44350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44350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Raipur CG</a:t>
                      </a:r>
                      <a:endParaRPr lang="en-US" altLang="zh-CN" sz="1000" dirty="0">
                        <a:solidFill>
                          <a:srgbClr val="000000"/>
                        </a:solidFill>
                        <a:latin typeface="Arial" panose="020B0604020202020204" pitchFamily="34" charset="0"/>
                      </a:endParaRPr>
                    </a:p>
                    <a:p>
                      <a:pPr lvl="0" algn="ctr">
                        <a:buSzTx/>
                        <a:buNone/>
                      </a:pPr>
                      <a:r>
                        <a:rPr lang="en-US" altLang="zh-CN" sz="1000" dirty="0" err="1">
                          <a:solidFill>
                            <a:srgbClr val="000000"/>
                          </a:solidFill>
                          <a:latin typeface="Arial" panose="020B0604020202020204" pitchFamily="34" charset="0"/>
                        </a:rPr>
                        <a:t>Katni</a:t>
                      </a:r>
                      <a:r>
                        <a:rPr lang="en-US" altLang="zh-CN" sz="1000" dirty="0">
                          <a:solidFill>
                            <a:srgbClr val="000000"/>
                          </a:solidFill>
                          <a:latin typeface="Arial" panose="020B0604020202020204" pitchFamily="34" charset="0"/>
                        </a:rPr>
                        <a:t> MP</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800</a:t>
                      </a:r>
                      <a:endParaRPr lang="en-US" altLang="zh-CN" sz="1000" dirty="0">
                        <a:solidFill>
                          <a:srgbClr val="000000"/>
                        </a:solidFill>
                        <a:latin typeface="Arial" panose="020B0604020202020204" pitchFamily="34" charset="0"/>
                      </a:endParaRPr>
                    </a:p>
                    <a:p>
                      <a:pPr lvl="0" algn="ctr">
                        <a:buSzTx/>
                        <a:buNone/>
                      </a:pPr>
                      <a:r>
                        <a:rPr lang="en-US" altLang="zh-CN" sz="1000" dirty="0">
                          <a:solidFill>
                            <a:srgbClr val="000000"/>
                          </a:solidFill>
                          <a:latin typeface="Arial" panose="020B0604020202020204" pitchFamily="34" charset="0"/>
                        </a:rPr>
                        <a:t>900</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44350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0200">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5</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Coke Breeze</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66530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66530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In House -  Conveyor, </a:t>
                      </a:r>
                      <a:endParaRPr lang="en-US" altLang="zh-CN" sz="1000" dirty="0">
                        <a:solidFill>
                          <a:srgbClr val="000000"/>
                        </a:solidFill>
                        <a:latin typeface="Arial" panose="020B0604020202020204" pitchFamily="34" charset="0"/>
                      </a:endParaRPr>
                    </a:p>
                    <a:p>
                      <a:pPr lvl="0" algn="ctr">
                        <a:buSzTx/>
                        <a:buNone/>
                      </a:pPr>
                      <a:r>
                        <a:rPr lang="en-US" altLang="zh-CN" sz="1000" dirty="0">
                          <a:solidFill>
                            <a:srgbClr val="000000"/>
                          </a:solidFill>
                          <a:latin typeface="Arial" panose="020B0604020202020204" pitchFamily="34" charset="0"/>
                        </a:rPr>
                        <a:t>Local Market</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endParaRPr lang="en-US" altLang="zh-CN" sz="1000" dirty="0">
                        <a:solidFill>
                          <a:srgbClr val="000000"/>
                        </a:solidFill>
                        <a:latin typeface="Arial" panose="020B0604020202020204" pitchFamily="34" charset="0"/>
                      </a:endParaRPr>
                    </a:p>
                    <a:p>
                      <a:pPr lvl="0" algn="ctr">
                        <a:buSzTx/>
                        <a:buNone/>
                      </a:pPr>
                      <a:r>
                        <a:rPr lang="en-US" altLang="zh-CN" sz="1000" dirty="0">
                          <a:solidFill>
                            <a:srgbClr val="000000"/>
                          </a:solidFill>
                          <a:latin typeface="Arial" panose="020B0604020202020204" pitchFamily="34" charset="0"/>
                        </a:rPr>
                        <a:t>200</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21500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45030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3200">
                <a:tc gridSpan="10">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000" b="1">
                          <a:solidFill>
                            <a:srgbClr val="000000"/>
                          </a:solidFill>
                          <a:latin typeface="Arial" panose="020B0604020202020204" pitchFamily="34" charset="0"/>
                        </a:rPr>
                        <a:t>BLAST FURNACE</a:t>
                      </a:r>
                      <a:endParaRPr lang="en-US" altLang="zh-CN" sz="1000" b="1">
                        <a:solidFill>
                          <a:srgbClr val="000000"/>
                        </a:solidFill>
                        <a:latin typeface="Arial" panose="020B0604020202020204" pitchFamily="3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2EFDA"/>
                    </a:solid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166687">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1</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Iron ore Lumps</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123200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123200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err="1">
                          <a:solidFill>
                            <a:srgbClr val="000000"/>
                          </a:solidFill>
                          <a:latin typeface="Arial" panose="020B0604020202020204" pitchFamily="34" charset="0"/>
                        </a:rPr>
                        <a:t>Barbil-Joda</a:t>
                      </a:r>
                      <a:r>
                        <a:rPr lang="en-US" altLang="zh-CN" sz="1000" dirty="0">
                          <a:solidFill>
                            <a:srgbClr val="000000"/>
                          </a:solidFill>
                          <a:latin typeface="Arial" panose="020B0604020202020204" pitchFamily="34" charset="0"/>
                        </a:rPr>
                        <a:t>, Orissa</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350</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110880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12320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0200">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2</a:t>
                      </a:r>
                      <a:endParaRPr lang="en-US" altLang="zh-CN" sz="1000">
                        <a:solidFill>
                          <a:srgbClr val="000000"/>
                        </a:solidFill>
                        <a:latin typeface="Arial" panose="020B0604020202020204" pitchFamily="3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Coke</a:t>
                      </a:r>
                      <a:endParaRPr lang="en-US" altLang="zh-CN" sz="1000">
                        <a:solidFill>
                          <a:srgbClr val="000000"/>
                        </a:solidFill>
                        <a:latin typeface="Arial" panose="020B0604020202020204" pitchFamily="3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a:t>
                      </a:r>
                      <a:endParaRPr lang="en-US" altLang="zh-CN" sz="1000">
                        <a:solidFill>
                          <a:srgbClr val="000000"/>
                        </a:solidFill>
                        <a:latin typeface="Arial" panose="020B0604020202020204" pitchFamily="34" charset="0"/>
                      </a:endParaRPr>
                    </a:p>
                    <a:p>
                      <a:pPr lvl="0" algn="ctr">
                        <a:buSzTx/>
                        <a:buNone/>
                      </a:pPr>
                      <a:r>
                        <a:rPr lang="en-US" altLang="zh-CN" sz="1000">
                          <a:solidFill>
                            <a:srgbClr val="000000"/>
                          </a:solidFill>
                          <a:latin typeface="Arial" panose="020B0604020202020204" pitchFamily="34" charset="0"/>
                          <a:ea typeface="SimSun" panose="02010600030101010101" pitchFamily="2" charset="-122"/>
                        </a:rPr>
                        <a:t> </a:t>
                      </a:r>
                      <a:endParaRPr lang="en-US" altLang="zh-CN" sz="1000">
                        <a:solidFill>
                          <a:srgbClr val="000000"/>
                        </a:solidFill>
                        <a:latin typeface="Arial" panose="020B0604020202020204" pitchFamily="3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494000</a:t>
                      </a:r>
                      <a:endParaRPr lang="en-US" altLang="zh-CN" sz="1000">
                        <a:solidFill>
                          <a:srgbClr val="000000"/>
                        </a:solidFill>
                        <a:latin typeface="Arial" panose="020B0604020202020204" pitchFamily="3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494000</a:t>
                      </a:r>
                      <a:endParaRPr lang="en-US" altLang="zh-CN" sz="1000">
                        <a:solidFill>
                          <a:srgbClr val="000000"/>
                        </a:solidFill>
                        <a:latin typeface="Arial" panose="020B0604020202020204" pitchFamily="3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In House -  Conveyor, </a:t>
                      </a:r>
                      <a:endParaRPr lang="en-US" altLang="zh-CN" sz="1000" dirty="0">
                        <a:solidFill>
                          <a:srgbClr val="000000"/>
                        </a:solidFill>
                        <a:latin typeface="Arial" panose="020B0604020202020204" pitchFamily="34" charset="0"/>
                      </a:endParaRPr>
                    </a:p>
                    <a:p>
                      <a:pPr lvl="0" algn="ctr">
                        <a:buSzTx/>
                        <a:buNone/>
                      </a:pPr>
                      <a:r>
                        <a:rPr lang="en-US" altLang="zh-CN" sz="1000" dirty="0">
                          <a:solidFill>
                            <a:srgbClr val="000000"/>
                          </a:solidFill>
                          <a:latin typeface="Arial" panose="020B0604020202020204" pitchFamily="34" charset="0"/>
                        </a:rPr>
                        <a:t>Local Market</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200</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428500</a:t>
                      </a:r>
                      <a:endParaRPr lang="en-US" altLang="zh-CN" sz="1000">
                        <a:solidFill>
                          <a:srgbClr val="000000"/>
                        </a:solidFill>
                        <a:latin typeface="Arial" panose="020B0604020202020204" pitchFamily="3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58950</a:t>
                      </a:r>
                      <a:endParaRPr lang="en-US" altLang="zh-CN" sz="1000">
                        <a:solidFill>
                          <a:srgbClr val="000000"/>
                        </a:solidFill>
                        <a:latin typeface="Arial" panose="020B0604020202020204" pitchFamily="3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6550</a:t>
                      </a:r>
                      <a:endParaRPr lang="en-US" altLang="zh-CN" sz="1000">
                        <a:solidFill>
                          <a:srgbClr val="000000"/>
                        </a:solidFill>
                        <a:latin typeface="Arial" panose="020B0604020202020204" pitchFamily="3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0200">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3</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PCI Coal</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154000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154000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Imported – </a:t>
                      </a:r>
                      <a:r>
                        <a:rPr lang="en-US" altLang="zh-CN" sz="1000" dirty="0" err="1">
                          <a:solidFill>
                            <a:srgbClr val="000000"/>
                          </a:solidFill>
                          <a:latin typeface="Arial" panose="020B0604020202020204" pitchFamily="34" charset="0"/>
                        </a:rPr>
                        <a:t>Haldia</a:t>
                      </a:r>
                      <a:r>
                        <a:rPr lang="en-US" altLang="zh-CN" sz="1000" baseline="0" dirty="0">
                          <a:solidFill>
                            <a:srgbClr val="000000"/>
                          </a:solidFill>
                          <a:latin typeface="Arial" panose="020B0604020202020204" pitchFamily="34" charset="0"/>
                        </a:rPr>
                        <a:t> Port</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290-300</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38600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15400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61988">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4</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Limestone</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15400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15400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err="1">
                          <a:solidFill>
                            <a:srgbClr val="000000"/>
                          </a:solidFill>
                          <a:latin typeface="Arial" panose="020B0604020202020204" pitchFamily="34" charset="0"/>
                        </a:rPr>
                        <a:t>Birmitrapur,Orissa</a:t>
                      </a:r>
                      <a:endParaRPr lang="en-US" altLang="zh-CN" sz="1000" dirty="0" err="1">
                        <a:solidFill>
                          <a:srgbClr val="000000"/>
                        </a:solidFill>
                        <a:latin typeface="Arial" panose="020B0604020202020204" pitchFamily="34" charset="0"/>
                      </a:endParaRPr>
                    </a:p>
                    <a:p>
                      <a:pPr lvl="0" algn="ctr">
                        <a:buSzTx/>
                        <a:buNone/>
                      </a:pPr>
                      <a:r>
                        <a:rPr lang="en-US" altLang="zh-CN" sz="1000" dirty="0" err="1">
                          <a:solidFill>
                            <a:srgbClr val="000000"/>
                          </a:solidFill>
                          <a:latin typeface="Arial" panose="020B0604020202020204" pitchFamily="34" charset="0"/>
                        </a:rPr>
                        <a:t>Bilaspur</a:t>
                      </a:r>
                      <a:r>
                        <a:rPr lang="en-US" altLang="zh-CN" sz="1000" dirty="0">
                          <a:solidFill>
                            <a:srgbClr val="000000"/>
                          </a:solidFill>
                          <a:latin typeface="Arial" panose="020B0604020202020204" pitchFamily="34" charset="0"/>
                        </a:rPr>
                        <a:t> </a:t>
                      </a:r>
                      <a:endParaRPr lang="en-US" altLang="zh-CN" sz="1000" dirty="0">
                        <a:solidFill>
                          <a:srgbClr val="000000"/>
                        </a:solidFill>
                        <a:latin typeface="Arial" panose="020B0604020202020204" pitchFamily="34" charset="0"/>
                      </a:endParaRPr>
                    </a:p>
                    <a:p>
                      <a:pPr lvl="0" algn="ctr">
                        <a:buSzTx/>
                        <a:buNone/>
                      </a:pPr>
                      <a:r>
                        <a:rPr lang="en-US" altLang="zh-CN" sz="1000" dirty="0">
                          <a:solidFill>
                            <a:srgbClr val="000000"/>
                          </a:solidFill>
                          <a:latin typeface="Arial" panose="020B0604020202020204" pitchFamily="34" charset="0"/>
                        </a:rPr>
                        <a:t>Raipur CG  </a:t>
                      </a:r>
                      <a:endParaRPr lang="en-US" altLang="zh-CN" sz="1000" dirty="0">
                        <a:solidFill>
                          <a:srgbClr val="000000"/>
                        </a:solidFill>
                        <a:latin typeface="Arial" panose="020B0604020202020204" pitchFamily="34" charset="0"/>
                      </a:endParaRPr>
                    </a:p>
                    <a:p>
                      <a:pPr lvl="0" algn="ctr">
                        <a:buSzTx/>
                        <a:buNone/>
                      </a:pPr>
                      <a:r>
                        <a:rPr lang="en-US" altLang="zh-CN" sz="1000" dirty="0" err="1">
                          <a:solidFill>
                            <a:srgbClr val="000000"/>
                          </a:solidFill>
                          <a:latin typeface="Arial" panose="020B0604020202020204" pitchFamily="34" charset="0"/>
                        </a:rPr>
                        <a:t>Katni</a:t>
                      </a:r>
                      <a:r>
                        <a:rPr lang="en-US" altLang="zh-CN" sz="1000" dirty="0">
                          <a:solidFill>
                            <a:srgbClr val="000000"/>
                          </a:solidFill>
                          <a:latin typeface="Arial" panose="020B0604020202020204" pitchFamily="34" charset="0"/>
                        </a:rPr>
                        <a:t> MP</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300</a:t>
                      </a:r>
                      <a:endParaRPr lang="en-US" altLang="zh-CN" sz="1000" dirty="0">
                        <a:solidFill>
                          <a:srgbClr val="000000"/>
                        </a:solidFill>
                        <a:latin typeface="Arial" panose="020B0604020202020204" pitchFamily="34" charset="0"/>
                      </a:endParaRPr>
                    </a:p>
                    <a:p>
                      <a:pPr lvl="0" algn="ctr">
                        <a:buSzTx/>
                        <a:buNone/>
                      </a:pPr>
                      <a:r>
                        <a:rPr lang="en-US" altLang="zh-CN" sz="1000" dirty="0">
                          <a:solidFill>
                            <a:srgbClr val="000000"/>
                          </a:solidFill>
                          <a:latin typeface="Arial" panose="020B0604020202020204" pitchFamily="34" charset="0"/>
                        </a:rPr>
                        <a:t>700</a:t>
                      </a:r>
                      <a:endParaRPr lang="en-US" altLang="zh-CN" sz="1000" dirty="0">
                        <a:solidFill>
                          <a:srgbClr val="000000"/>
                        </a:solidFill>
                        <a:latin typeface="Arial" panose="020B0604020202020204" pitchFamily="34" charset="0"/>
                      </a:endParaRPr>
                    </a:p>
                    <a:p>
                      <a:pPr lvl="0" algn="ctr">
                        <a:buSzTx/>
                        <a:buNone/>
                      </a:pPr>
                      <a:r>
                        <a:rPr lang="en-US" altLang="zh-CN" sz="1000" dirty="0">
                          <a:solidFill>
                            <a:srgbClr val="000000"/>
                          </a:solidFill>
                          <a:latin typeface="Arial" panose="020B0604020202020204" pitchFamily="34" charset="0"/>
                        </a:rPr>
                        <a:t>800</a:t>
                      </a:r>
                      <a:endParaRPr lang="en-US" altLang="zh-CN" sz="1000" dirty="0">
                        <a:solidFill>
                          <a:srgbClr val="000000"/>
                        </a:solidFill>
                        <a:latin typeface="Arial" panose="020B0604020202020204" pitchFamily="34" charset="0"/>
                      </a:endParaRPr>
                    </a:p>
                    <a:p>
                      <a:pPr lvl="0" algn="ctr">
                        <a:buSzTx/>
                        <a:buNone/>
                      </a:pPr>
                      <a:r>
                        <a:rPr lang="en-US" altLang="zh-CN" sz="1000" dirty="0">
                          <a:solidFill>
                            <a:srgbClr val="000000"/>
                          </a:solidFill>
                          <a:latin typeface="Arial" panose="020B0604020202020204" pitchFamily="34" charset="0"/>
                        </a:rPr>
                        <a:t>900</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15400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0200">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5</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Dolomite</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7700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7700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Raipur CG  </a:t>
                      </a:r>
                      <a:endParaRPr lang="en-US" altLang="zh-CN" sz="1000" dirty="0">
                        <a:solidFill>
                          <a:srgbClr val="000000"/>
                        </a:solidFill>
                        <a:latin typeface="Arial" panose="020B0604020202020204" pitchFamily="34" charset="0"/>
                      </a:endParaRPr>
                    </a:p>
                    <a:p>
                      <a:pPr lvl="0" algn="ctr">
                        <a:buSzTx/>
                        <a:buNone/>
                      </a:pPr>
                      <a:r>
                        <a:rPr lang="en-US" altLang="zh-CN" sz="1000" dirty="0" err="1">
                          <a:solidFill>
                            <a:srgbClr val="000000"/>
                          </a:solidFill>
                          <a:latin typeface="Arial" panose="020B0604020202020204" pitchFamily="34" charset="0"/>
                        </a:rPr>
                        <a:t>Katni</a:t>
                      </a:r>
                      <a:r>
                        <a:rPr lang="en-US" altLang="zh-CN" sz="1000" dirty="0">
                          <a:solidFill>
                            <a:srgbClr val="000000"/>
                          </a:solidFill>
                          <a:latin typeface="Arial" panose="020B0604020202020204" pitchFamily="34" charset="0"/>
                        </a:rPr>
                        <a:t> MP</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800</a:t>
                      </a:r>
                      <a:endParaRPr lang="en-US" altLang="zh-CN" sz="1000" dirty="0">
                        <a:solidFill>
                          <a:srgbClr val="000000"/>
                        </a:solidFill>
                        <a:latin typeface="Arial" panose="020B0604020202020204" pitchFamily="34" charset="0"/>
                      </a:endParaRPr>
                    </a:p>
                    <a:p>
                      <a:pPr lvl="0" algn="ctr">
                        <a:buSzTx/>
                        <a:buNone/>
                      </a:pPr>
                      <a:r>
                        <a:rPr lang="en-US" altLang="zh-CN" sz="1000" dirty="0">
                          <a:solidFill>
                            <a:srgbClr val="000000"/>
                          </a:solidFill>
                          <a:latin typeface="Arial" panose="020B0604020202020204" pitchFamily="34" charset="0"/>
                        </a:rPr>
                        <a:t>900</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6930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770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0200">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6</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Quartzite</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7700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7700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err="1">
                          <a:solidFill>
                            <a:srgbClr val="000000"/>
                          </a:solidFill>
                          <a:latin typeface="Arial" panose="020B0604020202020204" pitchFamily="34" charset="0"/>
                        </a:rPr>
                        <a:t>Belpahar</a:t>
                      </a:r>
                      <a:r>
                        <a:rPr lang="en-US" altLang="zh-CN" sz="1000" dirty="0">
                          <a:solidFill>
                            <a:srgbClr val="000000"/>
                          </a:solidFill>
                          <a:latin typeface="Arial" panose="020B0604020202020204" pitchFamily="34" charset="0"/>
                        </a:rPr>
                        <a:t>, Orissa</a:t>
                      </a:r>
                      <a:endParaRPr lang="en-US" altLang="zh-CN" sz="1000" dirty="0">
                        <a:solidFill>
                          <a:srgbClr val="000000"/>
                        </a:solidFill>
                        <a:latin typeface="Arial" panose="020B0604020202020204" pitchFamily="34" charset="0"/>
                      </a:endParaRPr>
                    </a:p>
                    <a:p>
                      <a:pPr lvl="0" algn="ctr">
                        <a:buSzTx/>
                        <a:buNone/>
                      </a:pPr>
                      <a:r>
                        <a:rPr lang="en-US" altLang="zh-CN" sz="1000" dirty="0" err="1">
                          <a:solidFill>
                            <a:srgbClr val="000000"/>
                          </a:solidFill>
                          <a:latin typeface="Arial" panose="020B0604020202020204" pitchFamily="34" charset="0"/>
                        </a:rPr>
                        <a:t>Bilaspur</a:t>
                      </a:r>
                      <a:r>
                        <a:rPr lang="en-US" altLang="zh-CN" sz="1000" dirty="0">
                          <a:solidFill>
                            <a:srgbClr val="000000"/>
                          </a:solidFill>
                          <a:latin typeface="Arial" panose="020B0604020202020204" pitchFamily="34" charset="0"/>
                        </a:rPr>
                        <a:t>, Raipur CG</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350</a:t>
                      </a:r>
                      <a:endParaRPr lang="en-US" altLang="zh-CN" sz="1000" dirty="0">
                        <a:solidFill>
                          <a:srgbClr val="000000"/>
                        </a:solidFill>
                        <a:latin typeface="Arial" panose="020B0604020202020204" pitchFamily="34" charset="0"/>
                      </a:endParaRPr>
                    </a:p>
                    <a:p>
                      <a:pPr lvl="0" algn="ctr">
                        <a:buSzTx/>
                        <a:buNone/>
                      </a:pPr>
                      <a:r>
                        <a:rPr lang="en-US" altLang="zh-CN" sz="1000" dirty="0">
                          <a:solidFill>
                            <a:srgbClr val="000000"/>
                          </a:solidFill>
                          <a:latin typeface="Arial" panose="020B0604020202020204" pitchFamily="34" charset="0"/>
                        </a:rPr>
                        <a:t>700</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7700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3200">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7</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Sinter</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1108800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1108800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In-house</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1108800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a:xfrm>
            <a:off x="7042150" y="6356350"/>
            <a:ext cx="2057400" cy="365125"/>
          </a:xfrm>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6625" name="Table 26624"/>
          <p:cNvGraphicFramePr/>
          <p:nvPr/>
        </p:nvGraphicFramePr>
        <p:xfrm>
          <a:off x="307975" y="1190625"/>
          <a:ext cx="8555038" cy="5478463"/>
        </p:xfrm>
        <a:graphic>
          <a:graphicData uri="http://schemas.openxmlformats.org/drawingml/2006/table">
            <a:tbl>
              <a:tblPr/>
              <a:tblGrid>
                <a:gridCol w="401638"/>
                <a:gridCol w="1060450"/>
                <a:gridCol w="877887"/>
                <a:gridCol w="1184275"/>
                <a:gridCol w="908050"/>
                <a:gridCol w="1217613"/>
                <a:gridCol w="741362"/>
                <a:gridCol w="700088"/>
                <a:gridCol w="698500"/>
                <a:gridCol w="765175"/>
              </a:tblGrid>
              <a:tr h="206375">
                <a:tc gridSpan="10">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000" b="1">
                          <a:solidFill>
                            <a:srgbClr val="000000"/>
                          </a:solidFill>
                          <a:latin typeface="Arial" panose="020B0604020202020204" pitchFamily="34" charset="0"/>
                        </a:rPr>
                        <a:t>SPONGE IRON PLANT</a:t>
                      </a:r>
                      <a:endParaRPr lang="en-US" altLang="zh-CN" sz="10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2EFDA"/>
                    </a:solid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190500">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1</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Iron Ore</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89890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285110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375000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err="1">
                          <a:solidFill>
                            <a:srgbClr val="000000"/>
                          </a:solidFill>
                          <a:latin typeface="Arial" panose="020B0604020202020204" pitchFamily="34" charset="0"/>
                        </a:rPr>
                        <a:t>Barbil-Joda</a:t>
                      </a:r>
                      <a:r>
                        <a:rPr lang="en-US" altLang="zh-CN" sz="1000" dirty="0">
                          <a:solidFill>
                            <a:srgbClr val="000000"/>
                          </a:solidFill>
                          <a:latin typeface="Arial" panose="020B0604020202020204" pitchFamily="34" charset="0"/>
                        </a:rPr>
                        <a:t>, Orissa</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350</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337500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37,500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4800">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2</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Coal</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591690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1876710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2468400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Imported – </a:t>
                      </a:r>
                      <a:r>
                        <a:rPr lang="en-US" altLang="zh-CN" sz="1000" dirty="0" err="1">
                          <a:solidFill>
                            <a:srgbClr val="000000"/>
                          </a:solidFill>
                          <a:latin typeface="Arial" panose="020B0604020202020204" pitchFamily="34" charset="0"/>
                        </a:rPr>
                        <a:t>Haldia</a:t>
                      </a:r>
                      <a:r>
                        <a:rPr lang="en-US" altLang="zh-CN" sz="1000" baseline="0" dirty="0">
                          <a:solidFill>
                            <a:srgbClr val="000000"/>
                          </a:solidFill>
                          <a:latin typeface="Arial" panose="020B0604020202020204" pitchFamily="34" charset="0"/>
                        </a:rPr>
                        <a:t> Port </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290-300</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2221560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246840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82588">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3</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Dolomite</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322716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1023584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1346300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Raipur CG </a:t>
                      </a:r>
                      <a:endParaRPr lang="en-US" altLang="zh-CN" sz="1000" dirty="0">
                        <a:solidFill>
                          <a:srgbClr val="000000"/>
                        </a:solidFill>
                        <a:latin typeface="Arial" panose="020B0604020202020204" pitchFamily="34" charset="0"/>
                      </a:endParaRPr>
                    </a:p>
                    <a:p>
                      <a:pPr lvl="0" algn="ctr">
                        <a:buSzTx/>
                        <a:buNone/>
                      </a:pPr>
                      <a:r>
                        <a:rPr lang="en-US" altLang="zh-CN" sz="1000" dirty="0" err="1">
                          <a:solidFill>
                            <a:srgbClr val="000000"/>
                          </a:solidFill>
                          <a:latin typeface="Arial" panose="020B0604020202020204" pitchFamily="34" charset="0"/>
                        </a:rPr>
                        <a:t>Katni</a:t>
                      </a:r>
                      <a:r>
                        <a:rPr lang="en-US" altLang="zh-CN" sz="1000" dirty="0">
                          <a:solidFill>
                            <a:srgbClr val="000000"/>
                          </a:solidFill>
                          <a:latin typeface="Arial" panose="020B0604020202020204" pitchFamily="34" charset="0"/>
                        </a:rPr>
                        <a:t> MP</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800</a:t>
                      </a:r>
                      <a:endParaRPr lang="en-US" altLang="zh-CN" sz="1000" dirty="0">
                        <a:solidFill>
                          <a:srgbClr val="000000"/>
                        </a:solidFill>
                        <a:latin typeface="Arial" panose="020B0604020202020204" pitchFamily="34" charset="0"/>
                      </a:endParaRPr>
                    </a:p>
                    <a:p>
                      <a:pPr lvl="0" algn="ctr">
                        <a:buSzTx/>
                        <a:buNone/>
                      </a:pPr>
                      <a:r>
                        <a:rPr lang="en-US" altLang="zh-CN" sz="1000" dirty="0">
                          <a:solidFill>
                            <a:srgbClr val="000000"/>
                          </a:solidFill>
                          <a:latin typeface="Arial" panose="020B0604020202020204" pitchFamily="34" charset="0"/>
                        </a:rPr>
                        <a:t>900</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1211670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134630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4800">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4</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Pellet</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719118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2280882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3000000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In-house - Conveyor</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3000000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4787">
                <a:tc gridSpan="10">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000" b="1">
                          <a:solidFill>
                            <a:srgbClr val="000000"/>
                          </a:solidFill>
                          <a:latin typeface="Arial" panose="020B0604020202020204" pitchFamily="34" charset="0"/>
                        </a:rPr>
                        <a:t>PELLET PLANT  </a:t>
                      </a:r>
                      <a:endParaRPr lang="en-US" altLang="zh-CN" sz="10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2EFDA"/>
                    </a:solid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192088">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1</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Iron ore Fines</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1440000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2160000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3600000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err="1">
                          <a:solidFill>
                            <a:srgbClr val="000000"/>
                          </a:solidFill>
                          <a:latin typeface="Arial" panose="020B0604020202020204" pitchFamily="34" charset="0"/>
                        </a:rPr>
                        <a:t>Barbil-Joda</a:t>
                      </a:r>
                      <a:r>
                        <a:rPr lang="en-US" altLang="zh-CN" sz="1000" dirty="0">
                          <a:solidFill>
                            <a:srgbClr val="000000"/>
                          </a:solidFill>
                          <a:latin typeface="Arial" panose="020B0604020202020204" pitchFamily="34" charset="0"/>
                        </a:rPr>
                        <a:t>, Orissa</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350</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3240000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360000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15950">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2</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Limestone</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12000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18000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30000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err="1">
                          <a:solidFill>
                            <a:srgbClr val="000000"/>
                          </a:solidFill>
                          <a:latin typeface="Arial" panose="020B0604020202020204" pitchFamily="34" charset="0"/>
                        </a:rPr>
                        <a:t>Birmitrapur,Orissa</a:t>
                      </a:r>
                      <a:r>
                        <a:rPr lang="en-US" altLang="zh-CN" sz="1000" dirty="0">
                          <a:solidFill>
                            <a:srgbClr val="000000"/>
                          </a:solidFill>
                          <a:latin typeface="Arial" panose="020B0604020202020204" pitchFamily="34" charset="0"/>
                        </a:rPr>
                        <a:t> </a:t>
                      </a:r>
                      <a:endParaRPr lang="en-US" altLang="zh-CN" sz="1000" dirty="0">
                        <a:solidFill>
                          <a:srgbClr val="000000"/>
                        </a:solidFill>
                        <a:latin typeface="Arial" panose="020B0604020202020204" pitchFamily="34" charset="0"/>
                      </a:endParaRPr>
                    </a:p>
                    <a:p>
                      <a:pPr lvl="0" algn="ctr">
                        <a:buSzTx/>
                        <a:buNone/>
                      </a:pPr>
                      <a:r>
                        <a:rPr lang="en-US" altLang="zh-CN" sz="1000" dirty="0" err="1">
                          <a:solidFill>
                            <a:srgbClr val="000000"/>
                          </a:solidFill>
                          <a:latin typeface="Arial" panose="020B0604020202020204" pitchFamily="34" charset="0"/>
                        </a:rPr>
                        <a:t>Bilaspur</a:t>
                      </a:r>
                      <a:endParaRPr lang="en-US" altLang="zh-CN" sz="1000" dirty="0">
                        <a:solidFill>
                          <a:srgbClr val="000000"/>
                        </a:solidFill>
                        <a:latin typeface="Arial" panose="020B0604020202020204" pitchFamily="34" charset="0"/>
                      </a:endParaRPr>
                    </a:p>
                    <a:p>
                      <a:pPr lvl="0" algn="ctr">
                        <a:buSzTx/>
                        <a:buNone/>
                      </a:pPr>
                      <a:r>
                        <a:rPr lang="en-US" altLang="zh-CN" sz="1000" dirty="0">
                          <a:solidFill>
                            <a:srgbClr val="000000"/>
                          </a:solidFill>
                          <a:latin typeface="Arial" panose="020B0604020202020204" pitchFamily="34" charset="0"/>
                        </a:rPr>
                        <a:t>Raipur CG </a:t>
                      </a:r>
                      <a:endParaRPr lang="en-US" altLang="zh-CN" sz="1000" dirty="0">
                        <a:solidFill>
                          <a:srgbClr val="000000"/>
                        </a:solidFill>
                        <a:latin typeface="Arial" panose="020B0604020202020204" pitchFamily="34" charset="0"/>
                      </a:endParaRPr>
                    </a:p>
                    <a:p>
                      <a:pPr lvl="0" algn="ctr">
                        <a:buSzTx/>
                        <a:buNone/>
                      </a:pPr>
                      <a:r>
                        <a:rPr lang="en-US" altLang="zh-CN" sz="1000" dirty="0" err="1">
                          <a:solidFill>
                            <a:srgbClr val="000000"/>
                          </a:solidFill>
                          <a:latin typeface="Arial" panose="020B0604020202020204" pitchFamily="34" charset="0"/>
                        </a:rPr>
                        <a:t>Katni</a:t>
                      </a:r>
                      <a:r>
                        <a:rPr lang="en-US" altLang="zh-CN" sz="1000" dirty="0">
                          <a:solidFill>
                            <a:srgbClr val="000000"/>
                          </a:solidFill>
                          <a:latin typeface="Arial" panose="020B0604020202020204" pitchFamily="34" charset="0"/>
                        </a:rPr>
                        <a:t> MP</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300</a:t>
                      </a:r>
                      <a:endParaRPr lang="en-US" altLang="zh-CN" sz="1000" dirty="0">
                        <a:solidFill>
                          <a:srgbClr val="000000"/>
                        </a:solidFill>
                        <a:latin typeface="Arial" panose="020B0604020202020204" pitchFamily="34" charset="0"/>
                      </a:endParaRPr>
                    </a:p>
                    <a:p>
                      <a:pPr lvl="0" algn="ctr">
                        <a:buSzTx/>
                        <a:buNone/>
                      </a:pPr>
                      <a:r>
                        <a:rPr lang="en-US" altLang="zh-CN" sz="1000" dirty="0">
                          <a:solidFill>
                            <a:srgbClr val="000000"/>
                          </a:solidFill>
                          <a:latin typeface="Arial" panose="020B0604020202020204" pitchFamily="34" charset="0"/>
                        </a:rPr>
                        <a:t>700</a:t>
                      </a:r>
                      <a:endParaRPr lang="en-US" altLang="zh-CN" sz="1000" dirty="0">
                        <a:solidFill>
                          <a:srgbClr val="000000"/>
                        </a:solidFill>
                        <a:latin typeface="Arial" panose="020B0604020202020204" pitchFamily="34" charset="0"/>
                      </a:endParaRPr>
                    </a:p>
                    <a:p>
                      <a:pPr lvl="0" algn="ctr">
                        <a:buSzTx/>
                        <a:buNone/>
                      </a:pPr>
                      <a:r>
                        <a:rPr lang="en-US" altLang="zh-CN" sz="1000" dirty="0">
                          <a:solidFill>
                            <a:srgbClr val="000000"/>
                          </a:solidFill>
                          <a:latin typeface="Arial" panose="020B0604020202020204" pitchFamily="34" charset="0"/>
                        </a:rPr>
                        <a:t>800</a:t>
                      </a:r>
                      <a:endParaRPr lang="en-US" altLang="zh-CN" sz="1000" dirty="0">
                        <a:solidFill>
                          <a:srgbClr val="000000"/>
                        </a:solidFill>
                        <a:latin typeface="Arial" panose="020B0604020202020204" pitchFamily="34" charset="0"/>
                      </a:endParaRPr>
                    </a:p>
                    <a:p>
                      <a:pPr lvl="0" algn="ctr">
                        <a:buSzTx/>
                        <a:buNone/>
                      </a:pPr>
                      <a:r>
                        <a:rPr lang="en-US" altLang="zh-CN" sz="1000" dirty="0">
                          <a:solidFill>
                            <a:srgbClr val="000000"/>
                          </a:solidFill>
                          <a:latin typeface="Arial" panose="020B0604020202020204" pitchFamily="34" charset="0"/>
                        </a:rPr>
                        <a:t>900</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 27000 </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3000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4787">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3</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Bentonite</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102000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153000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255000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Gujarat</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2200</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255000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4800">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4</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Coal</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48000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72000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120000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Imported – </a:t>
                      </a:r>
                      <a:r>
                        <a:rPr lang="en-US" altLang="zh-CN" sz="1000" dirty="0" err="1">
                          <a:solidFill>
                            <a:srgbClr val="000000"/>
                          </a:solidFill>
                          <a:latin typeface="Arial" panose="020B0604020202020204" pitchFamily="34" charset="0"/>
                        </a:rPr>
                        <a:t>Haldia</a:t>
                      </a:r>
                      <a:r>
                        <a:rPr lang="en-US" altLang="zh-CN" sz="1000" baseline="0" dirty="0">
                          <a:solidFill>
                            <a:srgbClr val="000000"/>
                          </a:solidFill>
                          <a:latin typeface="Arial" panose="020B0604020202020204" pitchFamily="34" charset="0"/>
                        </a:rPr>
                        <a:t> Port</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290-300</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108000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12000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6375">
                <a:tc gridSpan="10">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000" b="1">
                          <a:solidFill>
                            <a:srgbClr val="000000"/>
                          </a:solidFill>
                          <a:latin typeface="Arial" panose="020B0604020202020204" pitchFamily="34" charset="0"/>
                        </a:rPr>
                        <a:t>PRODUCER GAS PLANT</a:t>
                      </a:r>
                      <a:endParaRPr lang="en-US" altLang="zh-CN" sz="10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2EFDA"/>
                    </a:solid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04800">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1</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Coal</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158400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211200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369600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Imported – </a:t>
                      </a:r>
                      <a:r>
                        <a:rPr lang="en-US" altLang="zh-CN" sz="1000" dirty="0" err="1">
                          <a:solidFill>
                            <a:srgbClr val="000000"/>
                          </a:solidFill>
                          <a:latin typeface="Arial" panose="020B0604020202020204" pitchFamily="34" charset="0"/>
                        </a:rPr>
                        <a:t>Haldia</a:t>
                      </a:r>
                      <a:r>
                        <a:rPr lang="en-US" altLang="zh-CN" sz="1000" baseline="0" dirty="0">
                          <a:solidFill>
                            <a:srgbClr val="000000"/>
                          </a:solidFill>
                          <a:latin typeface="Arial" panose="020B0604020202020204" pitchFamily="34" charset="0"/>
                        </a:rPr>
                        <a:t> Port</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290-300</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332640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36960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6375">
                <a:tc gridSpan="10">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000" b="1">
                          <a:solidFill>
                            <a:srgbClr val="000000"/>
                          </a:solidFill>
                          <a:latin typeface="Arial" panose="020B0604020202020204" pitchFamily="34" charset="0"/>
                        </a:rPr>
                        <a:t>DUCTILE IRON PIPE</a:t>
                      </a:r>
                      <a:endParaRPr lang="en-US" altLang="zh-CN" sz="10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2EFDA"/>
                    </a:solid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204788">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1</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Pig Iron</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225000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225000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In-house</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225000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637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2</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Zinc</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1750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1750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Local Market</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200</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1750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4787">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3</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Scrap</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25000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25000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In-house</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25000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6375">
                <a:tc gridSpan="10">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000" b="1">
                          <a:solidFill>
                            <a:srgbClr val="000000"/>
                          </a:solidFill>
                          <a:latin typeface="Arial" panose="020B0604020202020204" pitchFamily="34" charset="0"/>
                        </a:rPr>
                        <a:t>SMS (EAF ROUTE)</a:t>
                      </a:r>
                      <a:endParaRPr lang="en-US" altLang="zh-CN" sz="10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2EFDA"/>
                    </a:solid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204788">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1</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Sponge</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400000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400000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Local Market</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100</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400000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4787">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2</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Scrap</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19370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19370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In-house</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19370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637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3</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Ferro Alloys</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750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750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In-house</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750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4788">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4</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Lime</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39204</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39204</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err="1">
                          <a:solidFill>
                            <a:srgbClr val="000000"/>
                          </a:solidFill>
                          <a:latin typeface="Arial" panose="020B0604020202020204" pitchFamily="34" charset="0"/>
                        </a:rPr>
                        <a:t>Katni</a:t>
                      </a:r>
                      <a:r>
                        <a:rPr lang="en-US" altLang="zh-CN" sz="1000" dirty="0">
                          <a:solidFill>
                            <a:srgbClr val="000000"/>
                          </a:solidFill>
                          <a:latin typeface="Arial" panose="020B0604020202020204" pitchFamily="34" charset="0"/>
                        </a:rPr>
                        <a:t>, MP</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900</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39204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637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5</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DRI</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66825</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66825</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In-house</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66825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26871" name="Table 26870"/>
          <p:cNvGraphicFramePr/>
          <p:nvPr/>
        </p:nvGraphicFramePr>
        <p:xfrm>
          <a:off x="295275" y="261938"/>
          <a:ext cx="8583613" cy="930275"/>
        </p:xfrm>
        <a:graphic>
          <a:graphicData uri="http://schemas.openxmlformats.org/drawingml/2006/table">
            <a:tbl>
              <a:tblPr/>
              <a:tblGrid>
                <a:gridCol w="409575"/>
                <a:gridCol w="1049338"/>
                <a:gridCol w="935037"/>
                <a:gridCol w="1119188"/>
                <a:gridCol w="938212"/>
                <a:gridCol w="1238250"/>
                <a:gridCol w="719138"/>
                <a:gridCol w="730250"/>
                <a:gridCol w="693737"/>
                <a:gridCol w="750888"/>
              </a:tblGrid>
              <a:tr h="168275">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b="1">
                          <a:solidFill>
                            <a:srgbClr val="000000"/>
                          </a:solidFill>
                          <a:latin typeface="Arial" panose="020B0604020202020204" pitchFamily="34" charset="0"/>
                        </a:rPr>
                        <a:t>Sl. No</a:t>
                      </a:r>
                      <a:endParaRPr lang="en-US" altLang="zh-CN" sz="1000" b="1">
                        <a:solidFill>
                          <a:srgbClr val="000000"/>
                        </a:solidFill>
                        <a:latin typeface="Arial" panose="020B0604020202020204" pitchFamily="34" charset="0"/>
                      </a:endParaRPr>
                    </a:p>
                    <a:p>
                      <a:pPr lvl="0" algn="ctr">
                        <a:buSzTx/>
                        <a:buNone/>
                      </a:pPr>
                      <a:r>
                        <a:rPr lang="en-US" altLang="zh-CN" sz="1000" b="1">
                          <a:solidFill>
                            <a:srgbClr val="000000"/>
                          </a:solidFill>
                          <a:latin typeface="Arial" panose="020B0604020202020204" pitchFamily="34" charset="0"/>
                          <a:ea typeface="SimSun" panose="02010600030101010101" pitchFamily="2" charset="-122"/>
                        </a:rPr>
                        <a:t> </a:t>
                      </a:r>
                      <a:endParaRPr lang="en-US" altLang="zh-CN" sz="1000" b="1">
                        <a:solidFill>
                          <a:srgbClr val="000000"/>
                        </a:solidFill>
                        <a:latin typeface="Arial" panose="020B0604020202020204" pitchFamily="3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7DAF1"/>
                    </a:solidFill>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b="1">
                          <a:solidFill>
                            <a:srgbClr val="000000"/>
                          </a:solidFill>
                          <a:latin typeface="Arial" panose="020B0604020202020204" pitchFamily="34" charset="0"/>
                        </a:rPr>
                        <a:t>Raw Material</a:t>
                      </a:r>
                      <a:endParaRPr lang="en-US" altLang="zh-CN" sz="1000" b="1">
                        <a:solidFill>
                          <a:srgbClr val="000000"/>
                        </a:solidFill>
                        <a:latin typeface="Arial" panose="020B0604020202020204" pitchFamily="3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7DAF1"/>
                    </a:solidFill>
                  </a:tcPr>
                </a:tc>
                <a:tc gridSpan="3">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b="1">
                          <a:solidFill>
                            <a:srgbClr val="000000"/>
                          </a:solidFill>
                          <a:latin typeface="Arial" panose="020B0604020202020204" pitchFamily="34" charset="0"/>
                        </a:rPr>
                        <a:t>Annual Requirement (in TPA)</a:t>
                      </a:r>
                      <a:endParaRPr lang="en-US" altLang="zh-CN" sz="10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7DAF1"/>
                    </a:solid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b="1">
                          <a:solidFill>
                            <a:srgbClr val="000000"/>
                          </a:solidFill>
                          <a:latin typeface="Arial" panose="020B0604020202020204" pitchFamily="34" charset="0"/>
                        </a:rPr>
                        <a:t>Source</a:t>
                      </a:r>
                      <a:endParaRPr lang="en-US" altLang="zh-CN" sz="1000" b="1">
                        <a:solidFill>
                          <a:srgbClr val="000000"/>
                        </a:solidFill>
                        <a:latin typeface="Arial" panose="020B0604020202020204" pitchFamily="3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7DAF1"/>
                    </a:solidFill>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b="1" dirty="0">
                          <a:solidFill>
                            <a:srgbClr val="000000"/>
                          </a:solidFill>
                          <a:latin typeface="Arial" panose="020B0604020202020204" pitchFamily="34" charset="0"/>
                        </a:rPr>
                        <a:t>Distance</a:t>
                      </a:r>
                      <a:endParaRPr lang="en-US" altLang="zh-CN" sz="1000" b="1" dirty="0">
                        <a:solidFill>
                          <a:srgbClr val="000000"/>
                        </a:solidFill>
                        <a:latin typeface="Arial" panose="020B0604020202020204" pitchFamily="34" charset="0"/>
                      </a:endParaRPr>
                    </a:p>
                    <a:p>
                      <a:pPr lvl="0" algn="ctr">
                        <a:buSzTx/>
                        <a:buNone/>
                      </a:pPr>
                      <a:r>
                        <a:rPr lang="en-US" altLang="zh-CN" sz="1000" b="1" dirty="0">
                          <a:solidFill>
                            <a:srgbClr val="000000"/>
                          </a:solidFill>
                          <a:latin typeface="Arial" panose="020B0604020202020204" pitchFamily="34" charset="0"/>
                        </a:rPr>
                        <a:t>(in km)</a:t>
                      </a:r>
                      <a:endParaRPr lang="en-US" altLang="zh-CN" sz="1000" b="1">
                        <a:solidFill>
                          <a:srgbClr val="000000"/>
                        </a:solidFill>
                        <a:latin typeface="Arial" panose="020B0604020202020204" pitchFamily="3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7DAF1"/>
                    </a:solidFill>
                  </a:tcPr>
                </a:tc>
                <a:tc gridSpan="3">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b="1">
                          <a:solidFill>
                            <a:srgbClr val="000000"/>
                          </a:solidFill>
                          <a:latin typeface="Arial" panose="020B0604020202020204" pitchFamily="34" charset="0"/>
                        </a:rPr>
                        <a:t>Transportation</a:t>
                      </a:r>
                      <a:endParaRPr lang="en-US" altLang="zh-CN" sz="10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7DAF1"/>
                    </a:solid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7620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b="1">
                          <a:solidFill>
                            <a:srgbClr val="000000"/>
                          </a:solidFill>
                          <a:latin typeface="Arial" panose="020B0604020202020204" pitchFamily="34" charset="0"/>
                        </a:rPr>
                        <a:t>Under Operation</a:t>
                      </a:r>
                      <a:endParaRPr lang="en-US" altLang="zh-CN" sz="10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7DAF1"/>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b="1">
                          <a:solidFill>
                            <a:srgbClr val="000000"/>
                          </a:solidFill>
                          <a:latin typeface="Arial" panose="020B0604020202020204" pitchFamily="34" charset="0"/>
                        </a:rPr>
                        <a:t>Expansion + Under implementation / to be implemented</a:t>
                      </a:r>
                      <a:endParaRPr lang="en-US" altLang="zh-CN" sz="10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7DAF1"/>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b="1">
                          <a:solidFill>
                            <a:srgbClr val="000000"/>
                          </a:solidFill>
                          <a:latin typeface="Arial" panose="020B0604020202020204" pitchFamily="34" charset="0"/>
                        </a:rPr>
                        <a:t>Total</a:t>
                      </a:r>
                      <a:endParaRPr lang="en-US" altLang="zh-CN" sz="10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7DAF1"/>
                    </a:solid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b="1">
                          <a:solidFill>
                            <a:srgbClr val="000000"/>
                          </a:solidFill>
                          <a:latin typeface="Arial" panose="020B0604020202020204" pitchFamily="34" charset="0"/>
                        </a:rPr>
                        <a:t>Internal</a:t>
                      </a:r>
                      <a:endParaRPr lang="en-US" altLang="zh-CN" sz="10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7DAF1"/>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b="1">
                          <a:solidFill>
                            <a:srgbClr val="000000"/>
                          </a:solidFill>
                          <a:latin typeface="Arial" panose="020B0604020202020204" pitchFamily="34" charset="0"/>
                        </a:rPr>
                        <a:t>Rail</a:t>
                      </a:r>
                      <a:endParaRPr lang="en-US" altLang="zh-CN" sz="10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7DAF1"/>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b="1" dirty="0">
                          <a:solidFill>
                            <a:srgbClr val="000000"/>
                          </a:solidFill>
                          <a:latin typeface="Arial" panose="020B0604020202020204" pitchFamily="34" charset="0"/>
                        </a:rPr>
                        <a:t>Road</a:t>
                      </a:r>
                      <a:endParaRPr lang="en-US" altLang="zh-CN" sz="1000" b="1" dirty="0">
                        <a:solidFill>
                          <a:srgbClr val="000000"/>
                        </a:solidFill>
                        <a:latin typeface="Arial" panose="020B0604020202020204" pitchFamily="34" charset="0"/>
                      </a:endParaRPr>
                    </a:p>
                    <a:p>
                      <a:pPr lvl="0" algn="ctr">
                        <a:buSzTx/>
                        <a:buNone/>
                      </a:pPr>
                      <a:r>
                        <a:rPr lang="en-US" altLang="zh-CN" sz="1000" b="1" dirty="0">
                          <a:solidFill>
                            <a:srgbClr val="000000"/>
                          </a:solidFill>
                          <a:latin typeface="Arial" panose="020B0604020202020204" pitchFamily="34" charset="0"/>
                        </a:rPr>
                        <a:t>(Through Covered Vehicle)</a:t>
                      </a:r>
                      <a:endParaRPr lang="en-US" altLang="zh-CN" sz="1000" b="1"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7DAF1"/>
                    </a:solidFill>
                  </a:tcPr>
                </a:tc>
              </a:tr>
            </a:tbl>
          </a:graphicData>
        </a:graphic>
      </p:graphicFrame>
      <p:sp>
        <p:nvSpPr>
          <p:cNvPr id="2" name="Slide Number Placeholder 1"/>
          <p:cNvSpPr>
            <a:spLocks noGrp="1"/>
          </p:cNvSpPr>
          <p:nvPr>
            <p:ph type="sldNum" sz="quarter" idx="12"/>
          </p:nvPr>
        </p:nvSpPr>
        <p:spPr>
          <a:xfrm>
            <a:off x="7086600" y="6356350"/>
            <a:ext cx="2057400" cy="365125"/>
          </a:xfrm>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7649" name="Table 27648"/>
          <p:cNvGraphicFramePr/>
          <p:nvPr/>
        </p:nvGraphicFramePr>
        <p:xfrm>
          <a:off x="280988" y="1069975"/>
          <a:ext cx="8713787" cy="5534025"/>
        </p:xfrm>
        <a:graphic>
          <a:graphicData uri="http://schemas.openxmlformats.org/drawingml/2006/table">
            <a:tbl>
              <a:tblPr/>
              <a:tblGrid>
                <a:gridCol w="414338"/>
                <a:gridCol w="1216025"/>
                <a:gridCol w="798512"/>
                <a:gridCol w="1079500"/>
                <a:gridCol w="865188"/>
                <a:gridCol w="1503362"/>
                <a:gridCol w="688975"/>
                <a:gridCol w="723900"/>
                <a:gridCol w="706438"/>
                <a:gridCol w="717550"/>
              </a:tblGrid>
              <a:tr h="168275">
                <a:tc gridSpan="10">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000" b="1">
                          <a:solidFill>
                            <a:srgbClr val="000000"/>
                          </a:solidFill>
                          <a:latin typeface="Arial" panose="020B0604020202020204" pitchFamily="34" charset="0"/>
                        </a:rPr>
                        <a:t>SMS (IF ROUTE)</a:t>
                      </a:r>
                      <a:endParaRPr lang="en-US" altLang="zh-CN" sz="10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2EFDA"/>
                    </a:solid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36550">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1</a:t>
                      </a:r>
                      <a:r>
                        <a:rPr lang="en-US" altLang="zh-CN" sz="1000">
                          <a:solidFill>
                            <a:srgbClr val="000000"/>
                          </a:solidFill>
                          <a:latin typeface="Arial" panose="020B0604020202020204" pitchFamily="34" charset="0"/>
                          <a:ea typeface="SimSun" panose="02010600030101010101" pitchFamily="2" charset="-122"/>
                        </a:rPr>
                        <a:t> </a:t>
                      </a:r>
                      <a:endParaRPr lang="en-US" altLang="zh-CN" sz="1000">
                        <a:solidFill>
                          <a:srgbClr val="000000"/>
                        </a:solidFill>
                        <a:latin typeface="Arial" panose="020B0604020202020204" pitchFamily="3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Pig Iron</a:t>
                      </a:r>
                      <a:endParaRPr lang="en-US" altLang="zh-CN" sz="1000">
                        <a:solidFill>
                          <a:srgbClr val="000000"/>
                        </a:solidFill>
                        <a:latin typeface="Arial" panose="020B0604020202020204" pitchFamily="3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109885 </a:t>
                      </a:r>
                      <a:endParaRPr lang="en-US" altLang="zh-CN" sz="1000">
                        <a:solidFill>
                          <a:srgbClr val="000000"/>
                        </a:solidFill>
                        <a:latin typeface="Arial" panose="020B0604020202020204" pitchFamily="3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330835 </a:t>
                      </a:r>
                      <a:endParaRPr lang="en-US" altLang="zh-CN" sz="1000">
                        <a:solidFill>
                          <a:srgbClr val="000000"/>
                        </a:solidFill>
                        <a:latin typeface="Arial" panose="020B0604020202020204" pitchFamily="3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440720</a:t>
                      </a:r>
                      <a:endParaRPr lang="en-US" altLang="zh-CN" sz="1000">
                        <a:solidFill>
                          <a:srgbClr val="000000"/>
                        </a:solidFill>
                        <a:latin typeface="Arial" panose="020B0604020202020204" pitchFamily="3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In-house Conveyor</a:t>
                      </a:r>
                      <a:endParaRPr lang="en-US" altLang="zh-CN" sz="1000" dirty="0">
                        <a:solidFill>
                          <a:srgbClr val="000000"/>
                        </a:solidFill>
                        <a:latin typeface="Arial" panose="020B0604020202020204" pitchFamily="34" charset="0"/>
                      </a:endParaRPr>
                    </a:p>
                    <a:p>
                      <a:pPr lvl="0" algn="ctr">
                        <a:buSzTx/>
                        <a:buNone/>
                      </a:pPr>
                      <a:r>
                        <a:rPr lang="en-US" altLang="zh-CN" sz="1000" dirty="0">
                          <a:solidFill>
                            <a:srgbClr val="000000"/>
                          </a:solidFill>
                          <a:latin typeface="Arial" panose="020B0604020202020204" pitchFamily="34" charset="0"/>
                          <a:ea typeface="SimSun" panose="02010600030101010101" pitchFamily="2" charset="-122"/>
                        </a:rPr>
                        <a:t>Local Market </a:t>
                      </a:r>
                      <a:endParaRPr lang="en-US" altLang="zh-CN" sz="1000" dirty="0">
                        <a:solidFill>
                          <a:srgbClr val="000000"/>
                        </a:solidFill>
                        <a:latin typeface="Arial" panose="020B0604020202020204" pitchFamily="3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200</a:t>
                      </a:r>
                      <a:endParaRPr lang="en-US" altLang="zh-CN" sz="1000" dirty="0">
                        <a:solidFill>
                          <a:srgbClr val="000000"/>
                        </a:solidFill>
                        <a:latin typeface="Arial" panose="020B0604020202020204" pitchFamily="3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69800</a:t>
                      </a:r>
                      <a:endParaRPr lang="en-US" altLang="zh-CN" sz="1000">
                        <a:solidFill>
                          <a:srgbClr val="000000"/>
                        </a:solidFill>
                        <a:latin typeface="Arial" panose="020B0604020202020204" pitchFamily="3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a:t>
                      </a:r>
                      <a:endParaRPr lang="en-US" altLang="zh-CN" sz="1000">
                        <a:solidFill>
                          <a:srgbClr val="000000"/>
                        </a:solidFill>
                        <a:latin typeface="Arial" panose="020B0604020202020204" pitchFamily="3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370920 </a:t>
                      </a:r>
                      <a:endParaRPr lang="en-US" altLang="zh-CN" sz="1000">
                        <a:solidFill>
                          <a:srgbClr val="000000"/>
                        </a:solidFill>
                        <a:latin typeface="Arial" panose="020B0604020202020204" pitchFamily="3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6827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2</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Scrap</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30952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93188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124140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In-house</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124140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6827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3</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Ferro Alloys</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1238 </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3727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4965</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In-house</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4965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6550">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4</a:t>
                      </a:r>
                      <a:endParaRPr lang="en-US" altLang="zh-CN" sz="1000">
                        <a:solidFill>
                          <a:srgbClr val="000000"/>
                        </a:solidFill>
                        <a:latin typeface="Arial" panose="020B0604020202020204" pitchFamily="3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DRI</a:t>
                      </a:r>
                      <a:endParaRPr lang="en-US" altLang="zh-CN" sz="1000">
                        <a:solidFill>
                          <a:srgbClr val="000000"/>
                        </a:solidFill>
                        <a:latin typeface="Arial" panose="020B0604020202020204" pitchFamily="3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619036 </a:t>
                      </a:r>
                      <a:endParaRPr lang="en-US" altLang="zh-CN" sz="1000">
                        <a:solidFill>
                          <a:srgbClr val="000000"/>
                        </a:solidFill>
                        <a:latin typeface="Arial" panose="020B0604020202020204" pitchFamily="3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1863764 </a:t>
                      </a:r>
                      <a:endParaRPr lang="en-US" altLang="zh-CN" sz="1000">
                        <a:solidFill>
                          <a:srgbClr val="000000"/>
                        </a:solidFill>
                        <a:latin typeface="Arial" panose="020B0604020202020204" pitchFamily="3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2482800</a:t>
                      </a:r>
                      <a:endParaRPr lang="en-US" altLang="zh-CN" sz="1000">
                        <a:solidFill>
                          <a:srgbClr val="000000"/>
                        </a:solidFill>
                        <a:latin typeface="Arial" panose="020B0604020202020204" pitchFamily="3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In-house - Conveyor</a:t>
                      </a:r>
                      <a:endParaRPr lang="en-US" altLang="zh-CN" sz="1000" dirty="0">
                        <a:solidFill>
                          <a:srgbClr val="000000"/>
                        </a:solidFill>
                        <a:latin typeface="Arial" panose="020B0604020202020204" pitchFamily="34" charset="0"/>
                      </a:endParaRPr>
                    </a:p>
                    <a:p>
                      <a:pPr lvl="0" algn="ctr">
                        <a:buSzTx/>
                        <a:buNone/>
                      </a:pPr>
                      <a:r>
                        <a:rPr lang="en-US" altLang="zh-CN" sz="1000" dirty="0">
                          <a:solidFill>
                            <a:srgbClr val="000000"/>
                          </a:solidFill>
                          <a:latin typeface="Arial" panose="020B0604020202020204" pitchFamily="34" charset="0"/>
                          <a:ea typeface="SimSun" panose="02010600030101010101" pitchFamily="2" charset="-122"/>
                        </a:rPr>
                        <a:t>Local Market </a:t>
                      </a:r>
                      <a:endParaRPr lang="en-US" altLang="zh-CN" sz="1000" dirty="0">
                        <a:solidFill>
                          <a:srgbClr val="000000"/>
                        </a:solidFill>
                        <a:latin typeface="Arial" panose="020B0604020202020204" pitchFamily="3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endParaRPr lang="en-US" altLang="zh-CN" sz="1000" dirty="0">
                        <a:solidFill>
                          <a:srgbClr val="000000"/>
                        </a:solidFill>
                        <a:latin typeface="Arial" panose="020B0604020202020204" pitchFamily="34" charset="0"/>
                      </a:endParaRPr>
                    </a:p>
                    <a:p>
                      <a:pPr lvl="0" algn="ctr">
                        <a:buSzTx/>
                        <a:buNone/>
                      </a:pPr>
                      <a:r>
                        <a:rPr lang="en-US" altLang="zh-CN" sz="1000" dirty="0">
                          <a:solidFill>
                            <a:srgbClr val="000000"/>
                          </a:solidFill>
                          <a:latin typeface="Arial" panose="020B0604020202020204" pitchFamily="34" charset="0"/>
                        </a:rPr>
                        <a:t>100</a:t>
                      </a:r>
                      <a:endParaRPr lang="en-US" altLang="zh-CN" sz="1000" dirty="0">
                        <a:solidFill>
                          <a:srgbClr val="000000"/>
                        </a:solidFill>
                        <a:latin typeface="Arial" panose="020B0604020202020204" pitchFamily="3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2249600</a:t>
                      </a:r>
                      <a:endParaRPr lang="en-US" altLang="zh-CN" sz="1000">
                        <a:solidFill>
                          <a:srgbClr val="000000"/>
                        </a:solidFill>
                        <a:latin typeface="Arial" panose="020B0604020202020204" pitchFamily="3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   </a:t>
                      </a:r>
                      <a:endParaRPr lang="en-US" altLang="zh-CN" sz="1000">
                        <a:solidFill>
                          <a:srgbClr val="000000"/>
                        </a:solidFill>
                        <a:latin typeface="Arial" panose="020B0604020202020204" pitchFamily="3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233200</a:t>
                      </a:r>
                      <a:endParaRPr lang="en-US" altLang="zh-CN" sz="1000">
                        <a:solidFill>
                          <a:srgbClr val="000000"/>
                        </a:solidFill>
                        <a:latin typeface="Arial" panose="020B0604020202020204" pitchFamily="3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68275">
                <a:tc gridSpan="10">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000" b="1">
                          <a:solidFill>
                            <a:srgbClr val="000000"/>
                          </a:solidFill>
                          <a:latin typeface="Arial" panose="020B0604020202020204" pitchFamily="34" charset="0"/>
                        </a:rPr>
                        <a:t>L D CONVERTOR</a:t>
                      </a:r>
                      <a:endParaRPr lang="en-US" altLang="zh-CN" sz="10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2EFDA"/>
                    </a:solid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16827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1</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Pig iron</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475200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475200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In-house</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475200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6827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2</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Scrap</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124140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124140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In-house</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124140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6827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3</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Ferro Alloys</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5760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5760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In-house</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5760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68275">
                <a:tc gridSpan="10">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000" b="1">
                          <a:solidFill>
                            <a:srgbClr val="000000"/>
                          </a:solidFill>
                          <a:latin typeface="Arial" panose="020B0604020202020204" pitchFamily="34" charset="0"/>
                        </a:rPr>
                        <a:t>ROLLING MILL</a:t>
                      </a:r>
                      <a:endParaRPr lang="en-US" altLang="zh-CN" sz="10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2EFDA"/>
                    </a:solid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16827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1</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Billet</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525000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1207500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1732500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In-house</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1732500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68275">
                <a:tc gridSpan="10">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000" b="1">
                          <a:solidFill>
                            <a:srgbClr val="000000"/>
                          </a:solidFill>
                          <a:latin typeface="Arial" panose="020B0604020202020204" pitchFamily="34" charset="0"/>
                        </a:rPr>
                        <a:t>CEMENT GRINDING UNIT</a:t>
                      </a:r>
                      <a:endParaRPr lang="en-US" altLang="zh-CN" sz="10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2EFDA"/>
                    </a:solid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16827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1</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Clinker</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708000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708000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err="1">
                          <a:solidFill>
                            <a:srgbClr val="000000"/>
                          </a:solidFill>
                          <a:latin typeface="Arial" panose="020B0604020202020204" pitchFamily="34" charset="0"/>
                        </a:rPr>
                        <a:t>Satna</a:t>
                      </a:r>
                      <a:r>
                        <a:rPr lang="en-US" altLang="zh-CN" sz="1000" dirty="0">
                          <a:solidFill>
                            <a:srgbClr val="000000"/>
                          </a:solidFill>
                          <a:latin typeface="Arial" panose="020B0604020202020204" pitchFamily="34" charset="0"/>
                        </a:rPr>
                        <a:t>, MP</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900</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637200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70800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6827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2</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Gypsum</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60000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60000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err="1">
                          <a:solidFill>
                            <a:srgbClr val="000000"/>
                          </a:solidFill>
                          <a:latin typeface="Arial" panose="020B0604020202020204" pitchFamily="34" charset="0"/>
                        </a:rPr>
                        <a:t>Katni</a:t>
                      </a:r>
                      <a:r>
                        <a:rPr lang="en-US" altLang="zh-CN" sz="1000" dirty="0">
                          <a:solidFill>
                            <a:srgbClr val="000000"/>
                          </a:solidFill>
                          <a:latin typeface="Arial" panose="020B0604020202020204" pitchFamily="34" charset="0"/>
                        </a:rPr>
                        <a:t>, MP</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900</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60000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66688">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3</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Slag from BF</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163800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163800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In-house</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163800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69862">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4</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Fly Ash from CPP</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288000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288000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In-house</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288000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68275">
                <a:tc gridSpan="10">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000" b="1">
                          <a:solidFill>
                            <a:srgbClr val="000000"/>
                          </a:solidFill>
                          <a:latin typeface="Arial" panose="020B0604020202020204" pitchFamily="34" charset="0"/>
                        </a:rPr>
                        <a:t>FERRO ALLOYS</a:t>
                      </a:r>
                      <a:endParaRPr lang="en-US" altLang="zh-CN" sz="10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2EFDA"/>
                    </a:solid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2702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1</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Ore</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226300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226300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Imported – </a:t>
                      </a:r>
                      <a:r>
                        <a:rPr lang="en-US" altLang="zh-CN" sz="1000" dirty="0" err="1">
                          <a:solidFill>
                            <a:srgbClr val="000000"/>
                          </a:solidFill>
                          <a:latin typeface="Arial" panose="020B0604020202020204" pitchFamily="34" charset="0"/>
                        </a:rPr>
                        <a:t>Haldia</a:t>
                      </a:r>
                      <a:r>
                        <a:rPr lang="en-US" altLang="zh-CN" sz="1000" baseline="0" dirty="0">
                          <a:solidFill>
                            <a:srgbClr val="000000"/>
                          </a:solidFill>
                          <a:latin typeface="Arial" panose="020B0604020202020204" pitchFamily="34" charset="0"/>
                        </a:rPr>
                        <a:t> Port</a:t>
                      </a:r>
                      <a:endParaRPr lang="en-US" altLang="zh-CN" sz="1000" baseline="0" dirty="0">
                        <a:solidFill>
                          <a:srgbClr val="000000"/>
                        </a:solidFill>
                        <a:latin typeface="Arial" panose="020B0604020202020204" pitchFamily="34" charset="0"/>
                      </a:endParaRPr>
                    </a:p>
                    <a:p>
                      <a:pPr lvl="0" algn="ctr">
                        <a:buSzTx/>
                        <a:buNone/>
                      </a:pPr>
                      <a:r>
                        <a:rPr lang="en-US" altLang="zh-CN" sz="1000" dirty="0">
                          <a:solidFill>
                            <a:srgbClr val="000000"/>
                          </a:solidFill>
                          <a:latin typeface="Arial" panose="020B0604020202020204" pitchFamily="34" charset="0"/>
                        </a:rPr>
                        <a:t>Odisha, </a:t>
                      </a:r>
                      <a:r>
                        <a:rPr lang="en-US" altLang="zh-CN" sz="1000" dirty="0" err="1">
                          <a:solidFill>
                            <a:srgbClr val="000000"/>
                          </a:solidFill>
                          <a:latin typeface="Arial" panose="020B0604020202020204" pitchFamily="34" charset="0"/>
                        </a:rPr>
                        <a:t>Barbil</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290-300</a:t>
                      </a:r>
                      <a:endParaRPr lang="en-US" altLang="zh-CN" sz="1000" dirty="0">
                        <a:solidFill>
                          <a:srgbClr val="000000"/>
                        </a:solidFill>
                        <a:latin typeface="Arial" panose="020B0604020202020204" pitchFamily="34" charset="0"/>
                      </a:endParaRPr>
                    </a:p>
                    <a:p>
                      <a:pPr lvl="0" algn="ctr">
                        <a:buSzTx/>
                        <a:buNone/>
                      </a:pPr>
                      <a:r>
                        <a:rPr lang="en-US" altLang="zh-CN" sz="1000" dirty="0">
                          <a:solidFill>
                            <a:srgbClr val="000000"/>
                          </a:solidFill>
                          <a:latin typeface="Arial" panose="020B0604020202020204" pitchFamily="34" charset="0"/>
                        </a:rPr>
                        <a:t>200</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203670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22630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6550">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2</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Coke &amp; Coal</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70300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70300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Jharkhand</a:t>
                      </a:r>
                      <a:endParaRPr lang="en-US" altLang="zh-CN" sz="1000" dirty="0">
                        <a:solidFill>
                          <a:srgbClr val="000000"/>
                        </a:solidFill>
                        <a:latin typeface="Arial" panose="020B0604020202020204" pitchFamily="34" charset="0"/>
                      </a:endParaRPr>
                    </a:p>
                    <a:p>
                      <a:pPr lvl="0" algn="ctr">
                        <a:buSzTx/>
                        <a:buNone/>
                      </a:pPr>
                      <a:r>
                        <a:rPr lang="en-US" altLang="zh-CN" sz="1000" dirty="0">
                          <a:solidFill>
                            <a:srgbClr val="000000"/>
                          </a:solidFill>
                          <a:latin typeface="Arial" panose="020B0604020202020204" pitchFamily="34" charset="0"/>
                        </a:rPr>
                        <a:t>Assam</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200</a:t>
                      </a:r>
                      <a:endParaRPr lang="en-US" altLang="zh-CN" sz="1000" dirty="0">
                        <a:solidFill>
                          <a:srgbClr val="000000"/>
                        </a:solidFill>
                        <a:latin typeface="Arial" panose="020B0604020202020204" pitchFamily="34" charset="0"/>
                      </a:endParaRPr>
                    </a:p>
                    <a:p>
                      <a:pPr lvl="0" algn="ctr">
                        <a:buSzTx/>
                        <a:buNone/>
                      </a:pPr>
                      <a:r>
                        <a:rPr lang="en-US" altLang="zh-CN" sz="1000" dirty="0">
                          <a:solidFill>
                            <a:srgbClr val="000000"/>
                          </a:solidFill>
                          <a:latin typeface="Arial" panose="020B0604020202020204" pitchFamily="34" charset="0"/>
                        </a:rPr>
                        <a:t>1100</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 -   </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63270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7030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6550">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3</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Quartzite</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32750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32750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err="1">
                          <a:solidFill>
                            <a:srgbClr val="000000"/>
                          </a:solidFill>
                          <a:latin typeface="Arial" panose="020B0604020202020204" pitchFamily="34" charset="0"/>
                        </a:rPr>
                        <a:t>Belpahar</a:t>
                      </a:r>
                      <a:r>
                        <a:rPr lang="en-US" altLang="zh-CN" sz="1000" dirty="0">
                          <a:solidFill>
                            <a:srgbClr val="000000"/>
                          </a:solidFill>
                          <a:latin typeface="Arial" panose="020B0604020202020204" pitchFamily="34" charset="0"/>
                        </a:rPr>
                        <a:t>, Orissa </a:t>
                      </a:r>
                      <a:r>
                        <a:rPr lang="en-US" altLang="zh-CN" sz="1000" dirty="0" err="1">
                          <a:solidFill>
                            <a:srgbClr val="000000"/>
                          </a:solidFill>
                          <a:latin typeface="Arial" panose="020B0604020202020204" pitchFamily="34" charset="0"/>
                        </a:rPr>
                        <a:t>Bilaspur</a:t>
                      </a:r>
                      <a:r>
                        <a:rPr lang="en-US" altLang="zh-CN" sz="1000" dirty="0">
                          <a:solidFill>
                            <a:srgbClr val="000000"/>
                          </a:solidFill>
                          <a:latin typeface="Arial" panose="020B0604020202020204" pitchFamily="34" charset="0"/>
                        </a:rPr>
                        <a:t>, Raipur CG</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350</a:t>
                      </a:r>
                      <a:endParaRPr lang="en-US" altLang="zh-CN" sz="1000" dirty="0">
                        <a:solidFill>
                          <a:srgbClr val="000000"/>
                        </a:solidFill>
                        <a:latin typeface="Arial" panose="020B0604020202020204" pitchFamily="34" charset="0"/>
                      </a:endParaRPr>
                    </a:p>
                    <a:p>
                      <a:pPr lvl="0" algn="ctr">
                        <a:buSzTx/>
                        <a:buNone/>
                      </a:pPr>
                      <a:r>
                        <a:rPr lang="en-US" altLang="zh-CN" sz="1000" dirty="0">
                          <a:solidFill>
                            <a:srgbClr val="000000"/>
                          </a:solidFill>
                          <a:latin typeface="Arial" panose="020B0604020202020204" pitchFamily="34" charset="0"/>
                        </a:rPr>
                        <a:t>700</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32750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6550">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4</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Dolomite</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30000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30000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Raipur CG</a:t>
                      </a:r>
                      <a:endParaRPr lang="en-US" altLang="zh-CN" sz="1000" dirty="0">
                        <a:solidFill>
                          <a:srgbClr val="000000"/>
                        </a:solidFill>
                        <a:latin typeface="Arial" panose="020B0604020202020204" pitchFamily="34" charset="0"/>
                      </a:endParaRPr>
                    </a:p>
                    <a:p>
                      <a:pPr lvl="0" algn="ctr">
                        <a:buSzTx/>
                        <a:buNone/>
                      </a:pPr>
                      <a:r>
                        <a:rPr lang="en-US" altLang="zh-CN" sz="1000" dirty="0" err="1">
                          <a:solidFill>
                            <a:srgbClr val="000000"/>
                          </a:solidFill>
                          <a:latin typeface="Arial" panose="020B0604020202020204" pitchFamily="34" charset="0"/>
                        </a:rPr>
                        <a:t>Katni</a:t>
                      </a:r>
                      <a:r>
                        <a:rPr lang="en-US" altLang="zh-CN" sz="1000" dirty="0">
                          <a:solidFill>
                            <a:srgbClr val="000000"/>
                          </a:solidFill>
                          <a:latin typeface="Arial" panose="020B0604020202020204" pitchFamily="34" charset="0"/>
                        </a:rPr>
                        <a:t> MP</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800</a:t>
                      </a:r>
                      <a:endParaRPr lang="en-US" altLang="zh-CN" sz="1000" dirty="0">
                        <a:solidFill>
                          <a:srgbClr val="000000"/>
                        </a:solidFill>
                        <a:latin typeface="Arial" panose="020B0604020202020204" pitchFamily="34" charset="0"/>
                      </a:endParaRPr>
                    </a:p>
                    <a:p>
                      <a:pPr lvl="0" algn="ctr">
                        <a:buSzTx/>
                        <a:buNone/>
                      </a:pPr>
                      <a:r>
                        <a:rPr lang="en-US" altLang="zh-CN" sz="1000" dirty="0">
                          <a:solidFill>
                            <a:srgbClr val="000000"/>
                          </a:solidFill>
                          <a:latin typeface="Arial" panose="020B0604020202020204" pitchFamily="34" charset="0"/>
                        </a:rPr>
                        <a:t>900</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27000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3000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68275">
                <a:tc gridSpan="10">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000" b="1">
                          <a:solidFill>
                            <a:srgbClr val="000000"/>
                          </a:solidFill>
                          <a:latin typeface="Arial" panose="020B0604020202020204" pitchFamily="34" charset="0"/>
                        </a:rPr>
                        <a:t>CAPTIVE POWER PLANT</a:t>
                      </a:r>
                      <a:endParaRPr lang="en-US" altLang="zh-CN" sz="10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2EFDA"/>
                    </a:solid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28613">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1</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Coal</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211296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461904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673200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Imported – </a:t>
                      </a:r>
                      <a:r>
                        <a:rPr lang="en-US" altLang="zh-CN" sz="1000" dirty="0" err="1">
                          <a:solidFill>
                            <a:srgbClr val="000000"/>
                          </a:solidFill>
                          <a:latin typeface="Arial" panose="020B0604020202020204" pitchFamily="34" charset="0"/>
                        </a:rPr>
                        <a:t>Haldia</a:t>
                      </a:r>
                      <a:r>
                        <a:rPr lang="en-US" altLang="zh-CN" sz="1000" baseline="0" dirty="0">
                          <a:solidFill>
                            <a:srgbClr val="000000"/>
                          </a:solidFill>
                          <a:latin typeface="Arial" panose="020B0604020202020204" pitchFamily="34" charset="0"/>
                        </a:rPr>
                        <a:t> Port</a:t>
                      </a:r>
                      <a:r>
                        <a:rPr lang="en-US" altLang="zh-CN" sz="1000" dirty="0">
                          <a:solidFill>
                            <a:srgbClr val="000000"/>
                          </a:solidFill>
                          <a:latin typeface="Arial" panose="020B0604020202020204" pitchFamily="34" charset="0"/>
                        </a:rPr>
                        <a:t>  </a:t>
                      </a:r>
                      <a:endParaRPr lang="en-US" altLang="zh-CN" sz="1000" dirty="0">
                        <a:solidFill>
                          <a:srgbClr val="000000"/>
                        </a:solidFill>
                        <a:latin typeface="Arial" panose="020B0604020202020204" pitchFamily="34" charset="0"/>
                      </a:endParaRPr>
                    </a:p>
                    <a:p>
                      <a:pPr lvl="0" algn="ctr">
                        <a:buSzTx/>
                        <a:buNone/>
                      </a:pPr>
                      <a:r>
                        <a:rPr lang="en-US" altLang="zh-CN" sz="1000" dirty="0">
                          <a:solidFill>
                            <a:srgbClr val="000000"/>
                          </a:solidFill>
                          <a:latin typeface="Arial" panose="020B0604020202020204" pitchFamily="34" charset="0"/>
                        </a:rPr>
                        <a:t>Local market</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290-300</a:t>
                      </a:r>
                      <a:endParaRPr lang="en-US" altLang="zh-CN" sz="1000" dirty="0">
                        <a:solidFill>
                          <a:srgbClr val="000000"/>
                        </a:solidFill>
                        <a:latin typeface="Arial" panose="020B0604020202020204" pitchFamily="34" charset="0"/>
                      </a:endParaRPr>
                    </a:p>
                    <a:p>
                      <a:pPr lvl="0" algn="ctr">
                        <a:buSzTx/>
                        <a:buNone/>
                      </a:pPr>
                      <a:r>
                        <a:rPr lang="en-US" altLang="zh-CN" sz="1000" dirty="0">
                          <a:solidFill>
                            <a:srgbClr val="000000"/>
                          </a:solidFill>
                          <a:latin typeface="Arial" panose="020B0604020202020204" pitchFamily="34" charset="0"/>
                        </a:rPr>
                        <a:t>100</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605880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67320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66687">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2</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Dolochar</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211296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461904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673200</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In-House</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dirty="0">
                          <a:solidFill>
                            <a:srgbClr val="000000"/>
                          </a:solidFill>
                          <a:latin typeface="Arial" panose="020B0604020202020204" pitchFamily="34" charset="0"/>
                        </a:rPr>
                        <a:t>-</a:t>
                      </a:r>
                      <a:endParaRPr lang="en-US" altLang="zh-CN" sz="10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673200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a:solidFill>
                            <a:srgbClr val="000000"/>
                          </a:solidFill>
                          <a:latin typeface="Arial" panose="020B0604020202020204" pitchFamily="34" charset="0"/>
                        </a:rPr>
                        <a:t> </a:t>
                      </a:r>
                      <a:endParaRPr lang="en-US" altLang="zh-CN" sz="10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68275">
                <a:tc grid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b="1">
                          <a:solidFill>
                            <a:srgbClr val="000000"/>
                          </a:solidFill>
                          <a:latin typeface="Arial" panose="020B0604020202020204" pitchFamily="34" charset="0"/>
                        </a:rPr>
                        <a:t>TOTAL</a:t>
                      </a:r>
                      <a:endParaRPr lang="en-US" altLang="zh-CN" sz="10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b="1">
                          <a:solidFill>
                            <a:srgbClr val="000000"/>
                          </a:solidFill>
                          <a:latin typeface="Arial" panose="020B0604020202020204" pitchFamily="34" charset="0"/>
                        </a:rPr>
                        <a:t>5921924</a:t>
                      </a:r>
                      <a:endParaRPr lang="en-US" altLang="zh-CN" sz="10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b="1">
                          <a:solidFill>
                            <a:srgbClr val="000000"/>
                          </a:solidFill>
                          <a:latin typeface="Arial" panose="020B0604020202020204" pitchFamily="34" charset="0"/>
                        </a:rPr>
                        <a:t>18499870</a:t>
                      </a:r>
                      <a:endParaRPr lang="en-US" altLang="zh-CN" sz="10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b="1">
                          <a:solidFill>
                            <a:srgbClr val="000000"/>
                          </a:solidFill>
                          <a:latin typeface="Arial" panose="020B0604020202020204" pitchFamily="34" charset="0"/>
                        </a:rPr>
                        <a:t>24421794</a:t>
                      </a:r>
                      <a:endParaRPr lang="en-US" altLang="zh-CN" sz="10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b="1">
                          <a:solidFill>
                            <a:srgbClr val="000000"/>
                          </a:solidFill>
                          <a:latin typeface="Arial" panose="020B0604020202020204" pitchFamily="34" charset="0"/>
                        </a:rPr>
                        <a:t> </a:t>
                      </a:r>
                      <a:endParaRPr lang="en-US" altLang="zh-CN" sz="10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b="1">
                          <a:solidFill>
                            <a:srgbClr val="000000"/>
                          </a:solidFill>
                          <a:latin typeface="Arial" panose="020B0604020202020204" pitchFamily="34" charset="0"/>
                        </a:rPr>
                        <a:t>10806850</a:t>
                      </a:r>
                      <a:endParaRPr lang="en-US" altLang="zh-CN" sz="10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b="1">
                          <a:solidFill>
                            <a:srgbClr val="000000"/>
                          </a:solidFill>
                          <a:latin typeface="Arial" panose="020B0604020202020204" pitchFamily="34" charset="0"/>
                        </a:rPr>
                        <a:t>10768950</a:t>
                      </a:r>
                      <a:endParaRPr lang="en-US" altLang="zh-CN" sz="10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b="1">
                          <a:solidFill>
                            <a:srgbClr val="000000"/>
                          </a:solidFill>
                          <a:latin typeface="Arial" panose="020B0604020202020204" pitchFamily="34" charset="0"/>
                        </a:rPr>
                        <a:t>2845994</a:t>
                      </a:r>
                      <a:endParaRPr lang="en-US" altLang="zh-CN" sz="10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68275">
                <a:tc gridSpan="7">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b="1">
                          <a:solidFill>
                            <a:srgbClr val="000000"/>
                          </a:solidFill>
                          <a:latin typeface="Arial" panose="020B0604020202020204" pitchFamily="34" charset="0"/>
                        </a:rPr>
                        <a:t>Percentage (%)</a:t>
                      </a:r>
                      <a:endParaRPr lang="en-US" altLang="zh-CN" sz="10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b="1">
                          <a:solidFill>
                            <a:srgbClr val="000000"/>
                          </a:solidFill>
                          <a:latin typeface="Arial" panose="020B0604020202020204" pitchFamily="34" charset="0"/>
                        </a:rPr>
                        <a:t>44%</a:t>
                      </a:r>
                      <a:endParaRPr lang="en-US" altLang="zh-CN" sz="10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b="1">
                          <a:solidFill>
                            <a:srgbClr val="000000"/>
                          </a:solidFill>
                          <a:latin typeface="Arial" panose="020B0604020202020204" pitchFamily="34" charset="0"/>
                        </a:rPr>
                        <a:t>44%</a:t>
                      </a:r>
                      <a:endParaRPr lang="en-US" altLang="zh-CN" sz="10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b="1" dirty="0">
                          <a:solidFill>
                            <a:srgbClr val="000000"/>
                          </a:solidFill>
                          <a:latin typeface="Arial" panose="020B0604020202020204" pitchFamily="34" charset="0"/>
                        </a:rPr>
                        <a:t>12%</a:t>
                      </a:r>
                      <a:endParaRPr lang="en-US" altLang="zh-CN" sz="1000" b="1"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27931" name="Table 27930"/>
          <p:cNvGraphicFramePr/>
          <p:nvPr/>
        </p:nvGraphicFramePr>
        <p:xfrm>
          <a:off x="295275" y="155575"/>
          <a:ext cx="8699500" cy="914400"/>
        </p:xfrm>
        <a:graphic>
          <a:graphicData uri="http://schemas.openxmlformats.org/drawingml/2006/table">
            <a:tbl>
              <a:tblPr/>
              <a:tblGrid>
                <a:gridCol w="409575"/>
                <a:gridCol w="1216025"/>
                <a:gridCol w="798513"/>
                <a:gridCol w="1089025"/>
                <a:gridCol w="831850"/>
                <a:gridCol w="1508125"/>
                <a:gridCol w="696912"/>
                <a:gridCol w="747713"/>
                <a:gridCol w="669925"/>
                <a:gridCol w="731837"/>
              </a:tblGrid>
              <a:tr h="152400">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b="1">
                          <a:solidFill>
                            <a:srgbClr val="000000"/>
                          </a:solidFill>
                          <a:latin typeface="Arial" panose="020B0604020202020204" pitchFamily="34" charset="0"/>
                        </a:rPr>
                        <a:t>Sl. No</a:t>
                      </a:r>
                      <a:endParaRPr lang="en-US" altLang="zh-CN" sz="1000" b="1">
                        <a:solidFill>
                          <a:srgbClr val="000000"/>
                        </a:solidFill>
                        <a:latin typeface="Arial" panose="020B0604020202020204" pitchFamily="34" charset="0"/>
                      </a:endParaRPr>
                    </a:p>
                    <a:p>
                      <a:pPr lvl="0" algn="ctr">
                        <a:buSzTx/>
                        <a:buNone/>
                      </a:pPr>
                      <a:r>
                        <a:rPr lang="en-US" altLang="zh-CN" sz="1000" b="1">
                          <a:solidFill>
                            <a:srgbClr val="000000"/>
                          </a:solidFill>
                          <a:latin typeface="Arial" panose="020B0604020202020204" pitchFamily="34" charset="0"/>
                          <a:ea typeface="SimSun" panose="02010600030101010101" pitchFamily="2" charset="-122"/>
                        </a:rPr>
                        <a:t> </a:t>
                      </a:r>
                      <a:endParaRPr lang="en-US" altLang="zh-CN" sz="1000" b="1">
                        <a:solidFill>
                          <a:srgbClr val="000000"/>
                        </a:solidFill>
                        <a:latin typeface="Arial" panose="020B0604020202020204" pitchFamily="3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7DAF1"/>
                    </a:solidFill>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b="1">
                          <a:solidFill>
                            <a:srgbClr val="000000"/>
                          </a:solidFill>
                          <a:latin typeface="Arial" panose="020B0604020202020204" pitchFamily="34" charset="0"/>
                        </a:rPr>
                        <a:t>Raw Material</a:t>
                      </a:r>
                      <a:endParaRPr lang="en-US" altLang="zh-CN" sz="1000" b="1">
                        <a:solidFill>
                          <a:srgbClr val="000000"/>
                        </a:solidFill>
                        <a:latin typeface="Arial" panose="020B0604020202020204" pitchFamily="3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7DAF1"/>
                    </a:solidFill>
                  </a:tcPr>
                </a:tc>
                <a:tc gridSpan="3">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b="1">
                          <a:solidFill>
                            <a:srgbClr val="000000"/>
                          </a:solidFill>
                          <a:latin typeface="Arial" panose="020B0604020202020204" pitchFamily="34" charset="0"/>
                        </a:rPr>
                        <a:t>Annual Requirement (in TPA)</a:t>
                      </a:r>
                      <a:endParaRPr lang="en-US" altLang="zh-CN" sz="10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7DAF1"/>
                    </a:solid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b="1">
                          <a:solidFill>
                            <a:srgbClr val="000000"/>
                          </a:solidFill>
                          <a:latin typeface="Arial" panose="020B0604020202020204" pitchFamily="34" charset="0"/>
                        </a:rPr>
                        <a:t>Source</a:t>
                      </a:r>
                      <a:endParaRPr lang="en-US" altLang="zh-CN" sz="1000" b="1">
                        <a:solidFill>
                          <a:srgbClr val="000000"/>
                        </a:solidFill>
                        <a:latin typeface="Arial" panose="020B0604020202020204" pitchFamily="3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7DAF1"/>
                    </a:solidFill>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b="1" dirty="0">
                          <a:solidFill>
                            <a:srgbClr val="000000"/>
                          </a:solidFill>
                          <a:latin typeface="Arial" panose="020B0604020202020204" pitchFamily="34" charset="0"/>
                        </a:rPr>
                        <a:t>Distance</a:t>
                      </a:r>
                      <a:endParaRPr lang="en-US" altLang="zh-CN" sz="1000" b="1" dirty="0">
                        <a:solidFill>
                          <a:srgbClr val="000000"/>
                        </a:solidFill>
                        <a:latin typeface="Arial" panose="020B0604020202020204" pitchFamily="34" charset="0"/>
                      </a:endParaRPr>
                    </a:p>
                    <a:p>
                      <a:pPr lvl="0" algn="ctr">
                        <a:buSzTx/>
                        <a:buNone/>
                      </a:pPr>
                      <a:r>
                        <a:rPr lang="en-US" altLang="zh-CN" sz="1000" b="1" dirty="0">
                          <a:solidFill>
                            <a:srgbClr val="000000"/>
                          </a:solidFill>
                          <a:latin typeface="Arial" panose="020B0604020202020204" pitchFamily="34" charset="0"/>
                        </a:rPr>
                        <a:t>(in km)</a:t>
                      </a:r>
                      <a:endParaRPr lang="en-US" altLang="zh-CN" sz="1000" b="1">
                        <a:solidFill>
                          <a:srgbClr val="000000"/>
                        </a:solidFill>
                        <a:latin typeface="Arial" panose="020B0604020202020204" pitchFamily="3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7DAF1"/>
                    </a:solidFill>
                  </a:tcPr>
                </a:tc>
                <a:tc gridSpan="3">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b="1">
                          <a:solidFill>
                            <a:srgbClr val="000000"/>
                          </a:solidFill>
                          <a:latin typeface="Arial" panose="020B0604020202020204" pitchFamily="34" charset="0"/>
                        </a:rPr>
                        <a:t>Transportation</a:t>
                      </a:r>
                      <a:endParaRPr lang="en-US" altLang="zh-CN" sz="10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7DAF1"/>
                    </a:solid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7620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b="1">
                          <a:solidFill>
                            <a:srgbClr val="000000"/>
                          </a:solidFill>
                          <a:latin typeface="Arial" panose="020B0604020202020204" pitchFamily="34" charset="0"/>
                        </a:rPr>
                        <a:t>Under Operation</a:t>
                      </a:r>
                      <a:endParaRPr lang="en-US" altLang="zh-CN" sz="10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7DAF1"/>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b="1">
                          <a:solidFill>
                            <a:srgbClr val="000000"/>
                          </a:solidFill>
                          <a:latin typeface="Arial" panose="020B0604020202020204" pitchFamily="34" charset="0"/>
                        </a:rPr>
                        <a:t>Expansion + Under implementation / to be implemented</a:t>
                      </a:r>
                      <a:endParaRPr lang="en-US" altLang="zh-CN" sz="10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7DAF1"/>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b="1">
                          <a:solidFill>
                            <a:srgbClr val="000000"/>
                          </a:solidFill>
                          <a:latin typeface="Arial" panose="020B0604020202020204" pitchFamily="34" charset="0"/>
                        </a:rPr>
                        <a:t>Total</a:t>
                      </a:r>
                      <a:endParaRPr lang="en-US" altLang="zh-CN" sz="10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7DAF1"/>
                    </a:solid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b="1">
                          <a:solidFill>
                            <a:srgbClr val="000000"/>
                          </a:solidFill>
                          <a:latin typeface="Arial" panose="020B0604020202020204" pitchFamily="34" charset="0"/>
                        </a:rPr>
                        <a:t>Internal</a:t>
                      </a:r>
                      <a:endParaRPr lang="en-US" altLang="zh-CN" sz="10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7DAF1"/>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b="1">
                          <a:solidFill>
                            <a:srgbClr val="000000"/>
                          </a:solidFill>
                          <a:latin typeface="Arial" panose="020B0604020202020204" pitchFamily="34" charset="0"/>
                        </a:rPr>
                        <a:t>Rail</a:t>
                      </a:r>
                      <a:endParaRPr lang="en-US" altLang="zh-CN" sz="10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7DAF1"/>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000" b="1" dirty="0">
                          <a:solidFill>
                            <a:srgbClr val="000000"/>
                          </a:solidFill>
                          <a:latin typeface="Arial" panose="020B0604020202020204" pitchFamily="34" charset="0"/>
                        </a:rPr>
                        <a:t>Road</a:t>
                      </a:r>
                      <a:endParaRPr lang="en-US" altLang="zh-CN" sz="1000" b="1" dirty="0">
                        <a:solidFill>
                          <a:srgbClr val="000000"/>
                        </a:solidFill>
                        <a:latin typeface="Arial" panose="020B0604020202020204" pitchFamily="34" charset="0"/>
                      </a:endParaRPr>
                    </a:p>
                    <a:p>
                      <a:pPr lvl="0" algn="ctr">
                        <a:buSzTx/>
                        <a:buNone/>
                      </a:pPr>
                      <a:r>
                        <a:rPr lang="en-US" altLang="zh-CN" sz="1000" b="1" dirty="0">
                          <a:solidFill>
                            <a:srgbClr val="000000"/>
                          </a:solidFill>
                          <a:latin typeface="Arial" panose="020B0604020202020204" pitchFamily="34" charset="0"/>
                        </a:rPr>
                        <a:t>(Through Covered Vehicle)</a:t>
                      </a:r>
                      <a:endParaRPr lang="en-US" altLang="zh-CN" sz="1000" b="1"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7DAF1"/>
                    </a:solidFill>
                  </a:tcPr>
                </a:tc>
              </a:tr>
            </a:tbl>
          </a:graphicData>
        </a:graphic>
      </p:graphicFrame>
      <p:sp>
        <p:nvSpPr>
          <p:cNvPr id="2" name="Slide Number Placeholder 1"/>
          <p:cNvSpPr>
            <a:spLocks noGrp="1"/>
          </p:cNvSpPr>
          <p:nvPr>
            <p:ph type="sldNum" sz="quarter" idx="12"/>
          </p:nvPr>
        </p:nvSpPr>
        <p:spPr>
          <a:xfrm>
            <a:off x="6823075" y="6530975"/>
            <a:ext cx="2057400" cy="365125"/>
          </a:xfrm>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Rectangles 3"/>
          <p:cNvSpPr/>
          <p:nvPr/>
        </p:nvSpPr>
        <p:spPr>
          <a:xfrm>
            <a:off x="174625" y="7938"/>
            <a:ext cx="8794750" cy="787400"/>
          </a:xfrm>
          <a:prstGeom prst="rect">
            <a:avLst/>
          </a:prstGeom>
          <a:noFill/>
          <a:ln w="9525">
            <a:noFill/>
          </a:ln>
        </p:spPr>
        <p:txBody>
          <a:bodyPr wrap="square" lIns="91440" tIns="45720" rIns="91440" bIns="45720" anchor="ctr" anchorCtr="0"/>
          <a:p>
            <a:pPr algn="ctr">
              <a:lnSpc>
                <a:spcPct val="90000"/>
              </a:lnSpc>
            </a:pPr>
            <a:r>
              <a:rPr lang="en-US" altLang="zh-CN" sz="2300" b="1">
                <a:latin typeface="Calibri Light" panose="020F0302020204030204" charset="0"/>
              </a:rPr>
              <a:t>FUEL, POWER / ENERGY &amp; WATER REQUIREMENT WITH REQUISITE PERMISSION DETAILS</a:t>
            </a:r>
            <a:endParaRPr lang="en-US" altLang="zh-CN" sz="2300" b="1">
              <a:latin typeface="Calibri Light" panose="020F0302020204030204" charset="0"/>
            </a:endParaRPr>
          </a:p>
        </p:txBody>
      </p:sp>
      <p:graphicFrame>
        <p:nvGraphicFramePr>
          <p:cNvPr id="5" name="Table 4"/>
          <p:cNvGraphicFramePr/>
          <p:nvPr/>
        </p:nvGraphicFramePr>
        <p:xfrm>
          <a:off x="271463" y="798513"/>
          <a:ext cx="8636000" cy="5821363"/>
        </p:xfrm>
        <a:graphic>
          <a:graphicData uri="http://schemas.openxmlformats.org/drawingml/2006/table">
            <a:tbl>
              <a:tblPr firstRow="1" bandRow="1">
                <a:tableStyleId>{5C22544A-7EE6-4342-B048-85BDC9FD1C3A}</a:tableStyleId>
              </a:tblPr>
              <a:tblGrid>
                <a:gridCol w="497840"/>
                <a:gridCol w="1243330"/>
                <a:gridCol w="3113232"/>
                <a:gridCol w="2888615"/>
                <a:gridCol w="893618"/>
              </a:tblGrid>
              <a:tr h="640080">
                <a:tc>
                  <a:txBody>
                    <a:bodyPr/>
                    <a:lstStyle/>
                    <a:p>
                      <a:pPr algn="ctr">
                        <a:buNone/>
                      </a:pPr>
                      <a:r>
                        <a:rPr lang="en-US" sz="1400">
                          <a:latin typeface="Arial" panose="020B0604020202020204" pitchFamily="34" charset="0"/>
                          <a:cs typeface="Arial" panose="020B0604020202020204" pitchFamily="34" charset="0"/>
                        </a:rPr>
                        <a:t>Sl. No.</a:t>
                      </a:r>
                      <a:endParaRPr lang="en-US" sz="1400">
                        <a:latin typeface="Arial" panose="020B0604020202020204" pitchFamily="34" charset="0"/>
                        <a:cs typeface="Arial" panose="020B0604020202020204" pitchFamily="34" charset="0"/>
                      </a:endParaRPr>
                    </a:p>
                  </a:txBody>
                  <a:tcPr anchor="ctr"/>
                </a:tc>
                <a:tc>
                  <a:txBody>
                    <a:bodyPr/>
                    <a:lstStyle/>
                    <a:p>
                      <a:pPr algn="ctr">
                        <a:buNone/>
                      </a:pPr>
                      <a:r>
                        <a:rPr lang="en-US" sz="1400">
                          <a:latin typeface="Arial" panose="020B0604020202020204" pitchFamily="34" charset="0"/>
                          <a:cs typeface="Arial" panose="020B0604020202020204" pitchFamily="34" charset="0"/>
                        </a:rPr>
                        <a:t>Type</a:t>
                      </a:r>
                      <a:endParaRPr lang="en-US" sz="1400">
                        <a:latin typeface="Arial" panose="020B0604020202020204" pitchFamily="34" charset="0"/>
                        <a:cs typeface="Arial" panose="020B0604020202020204" pitchFamily="34" charset="0"/>
                      </a:endParaRPr>
                    </a:p>
                  </a:txBody>
                  <a:tcPr anchor="ctr"/>
                </a:tc>
                <a:tc>
                  <a:txBody>
                    <a:bodyPr/>
                    <a:lstStyle/>
                    <a:p>
                      <a:pPr algn="ctr">
                        <a:buNone/>
                      </a:pPr>
                      <a:r>
                        <a:rPr lang="en-US" sz="1400" dirty="0">
                          <a:latin typeface="Arial" panose="020B0604020202020204" pitchFamily="34" charset="0"/>
                          <a:cs typeface="Arial" panose="020B0604020202020204" pitchFamily="34" charset="0"/>
                        </a:rPr>
                        <a:t>Requirement</a:t>
                      </a:r>
                      <a:endParaRPr lang="en-US" sz="1400" dirty="0">
                        <a:latin typeface="Arial" panose="020B0604020202020204" pitchFamily="34" charset="0"/>
                        <a:cs typeface="Arial" panose="020B0604020202020204" pitchFamily="34" charset="0"/>
                      </a:endParaRPr>
                    </a:p>
                  </a:txBody>
                  <a:tcPr anchor="ctr"/>
                </a:tc>
                <a:tc>
                  <a:txBody>
                    <a:bodyPr/>
                    <a:lstStyle/>
                    <a:p>
                      <a:pPr algn="ctr">
                        <a:buNone/>
                      </a:pPr>
                      <a:r>
                        <a:rPr lang="en-US" sz="1400">
                          <a:latin typeface="Arial" panose="020B0604020202020204" pitchFamily="34" charset="0"/>
                          <a:cs typeface="Arial" panose="020B0604020202020204" pitchFamily="34" charset="0"/>
                        </a:rPr>
                        <a:t>Permission Details</a:t>
                      </a:r>
                      <a:endParaRPr lang="en-US" sz="1400">
                        <a:latin typeface="Arial" panose="020B0604020202020204" pitchFamily="34" charset="0"/>
                        <a:cs typeface="Arial" panose="020B0604020202020204" pitchFamily="34" charset="0"/>
                      </a:endParaRPr>
                    </a:p>
                  </a:txBody>
                  <a:tcPr anchor="ctr"/>
                </a:tc>
                <a:tc>
                  <a:txBody>
                    <a:bodyPr/>
                    <a:lstStyle/>
                    <a:p>
                      <a:pPr algn="ctr">
                        <a:buNone/>
                      </a:pPr>
                      <a:r>
                        <a:rPr lang="en-US" sz="1400">
                          <a:latin typeface="Arial" panose="020B0604020202020204" pitchFamily="34" charset="0"/>
                          <a:cs typeface="Arial" panose="020B0604020202020204" pitchFamily="34" charset="0"/>
                        </a:rPr>
                        <a:t>Remark</a:t>
                      </a:r>
                      <a:endParaRPr lang="en-US" sz="1400">
                        <a:latin typeface="Arial" panose="020B0604020202020204" pitchFamily="34" charset="0"/>
                        <a:cs typeface="Arial" panose="020B0604020202020204" pitchFamily="34" charset="0"/>
                      </a:endParaRPr>
                    </a:p>
                  </a:txBody>
                  <a:tcPr anchor="ctr"/>
                </a:tc>
              </a:tr>
              <a:tr h="365760">
                <a:tc>
                  <a:txBody>
                    <a:bodyPr/>
                    <a:lstStyle/>
                    <a:p>
                      <a:pPr algn="ctr">
                        <a:buNone/>
                      </a:pPr>
                      <a:r>
                        <a:rPr lang="en-US" sz="1400">
                          <a:solidFill>
                            <a:schemeClr val="tx1"/>
                          </a:solidFill>
                          <a:latin typeface="Arial" panose="020B0604020202020204" pitchFamily="34" charset="0"/>
                          <a:cs typeface="Arial" panose="020B0604020202020204" pitchFamily="34" charset="0"/>
                        </a:rPr>
                        <a:t>1</a:t>
                      </a:r>
                      <a:endParaRPr lang="en-US" sz="1400">
                        <a:solidFill>
                          <a:schemeClr val="tx1"/>
                        </a:solidFill>
                        <a:latin typeface="Arial" panose="020B0604020202020204" pitchFamily="34" charset="0"/>
                        <a:cs typeface="Arial" panose="020B0604020202020204" pitchFamily="34" charset="0"/>
                      </a:endParaRPr>
                    </a:p>
                  </a:txBody>
                  <a:tcPr/>
                </a:tc>
                <a:tc>
                  <a:txBody>
                    <a:bodyPr/>
                    <a:lstStyle/>
                    <a:p>
                      <a:pPr>
                        <a:buNone/>
                      </a:pPr>
                      <a:r>
                        <a:rPr lang="en-US" sz="1400">
                          <a:solidFill>
                            <a:schemeClr val="tx1"/>
                          </a:solidFill>
                          <a:latin typeface="Arial" panose="020B0604020202020204" pitchFamily="34" charset="0"/>
                          <a:cs typeface="Arial" panose="020B0604020202020204" pitchFamily="34" charset="0"/>
                        </a:rPr>
                        <a:t>Fuel</a:t>
                      </a:r>
                      <a:endParaRPr lang="en-US" sz="1400">
                        <a:solidFill>
                          <a:schemeClr val="tx1"/>
                        </a:solidFill>
                        <a:latin typeface="Arial" panose="020B0604020202020204" pitchFamily="34" charset="0"/>
                        <a:cs typeface="Arial" panose="020B0604020202020204" pitchFamily="34" charset="0"/>
                      </a:endParaRPr>
                    </a:p>
                  </a:txBody>
                  <a:tcPr/>
                </a:tc>
                <a:tc>
                  <a:txBody>
                    <a:bodyPr/>
                    <a:lstStyle/>
                    <a:p>
                      <a:pPr>
                        <a:buNone/>
                      </a:pPr>
                      <a:r>
                        <a:rPr lang="en-US" sz="1400" dirty="0" smtClean="0">
                          <a:latin typeface="Arial" panose="020B0604020202020204" pitchFamily="34" charset="0"/>
                          <a:cs typeface="Arial" panose="020B0604020202020204" pitchFamily="34" charset="0"/>
                        </a:rPr>
                        <a:t>Coal - 3876200 TPA</a:t>
                      </a:r>
                      <a:endParaRPr lang="en-US" sz="1400" dirty="0">
                        <a:latin typeface="Arial" panose="020B0604020202020204" pitchFamily="34" charset="0"/>
                        <a:cs typeface="Arial" panose="020B0604020202020204" pitchFamily="34" charset="0"/>
                      </a:endParaRPr>
                    </a:p>
                  </a:txBody>
                  <a:tcPr/>
                </a:tc>
                <a:tc>
                  <a:txBody>
                    <a:bodyPr/>
                    <a:lstStyle/>
                    <a:p>
                      <a:pPr>
                        <a:buNone/>
                      </a:pPr>
                      <a:r>
                        <a:rPr lang="en-US" sz="1400" dirty="0" smtClean="0">
                          <a:solidFill>
                            <a:schemeClr val="tx1"/>
                          </a:solidFill>
                          <a:latin typeface="Arial" panose="020B0604020202020204" pitchFamily="34" charset="0"/>
                          <a:cs typeface="Arial" panose="020B0604020202020204" pitchFamily="34" charset="0"/>
                        </a:rPr>
                        <a:t>Linkage with CCL / ECL for domestic coal. </a:t>
                      </a:r>
                      <a:endParaRPr lang="en-US" sz="1400" dirty="0" smtClean="0">
                        <a:solidFill>
                          <a:schemeClr val="tx1"/>
                        </a:solidFill>
                        <a:latin typeface="Arial" panose="020B0604020202020204" pitchFamily="34" charset="0"/>
                        <a:cs typeface="Arial" panose="020B0604020202020204" pitchFamily="34" charset="0"/>
                      </a:endParaRPr>
                    </a:p>
                    <a:p>
                      <a:pPr>
                        <a:buNone/>
                      </a:pPr>
                      <a:r>
                        <a:rPr lang="en-US" sz="1400" dirty="0" smtClean="0">
                          <a:solidFill>
                            <a:schemeClr val="tx1"/>
                          </a:solidFill>
                          <a:latin typeface="Arial" panose="020B0604020202020204" pitchFamily="34" charset="0"/>
                          <a:cs typeface="Arial" panose="020B0604020202020204" pitchFamily="34" charset="0"/>
                        </a:rPr>
                        <a:t>Agreement </a:t>
                      </a:r>
                      <a:r>
                        <a:rPr lang="en-US" sz="1400" baseline="0" dirty="0" smtClean="0">
                          <a:solidFill>
                            <a:schemeClr val="tx1"/>
                          </a:solidFill>
                          <a:latin typeface="Arial" panose="020B0604020202020204" pitchFamily="34" charset="0"/>
                          <a:cs typeface="Arial" panose="020B0604020202020204" pitchFamily="34" charset="0"/>
                        </a:rPr>
                        <a:t>with supplier </a:t>
                      </a:r>
                      <a:r>
                        <a:rPr lang="en-US" sz="1400" dirty="0" smtClean="0">
                          <a:solidFill>
                            <a:schemeClr val="tx1"/>
                          </a:solidFill>
                          <a:latin typeface="Arial" panose="020B0604020202020204" pitchFamily="34" charset="0"/>
                          <a:cs typeface="Arial" panose="020B0604020202020204" pitchFamily="34" charset="0"/>
                        </a:rPr>
                        <a:t>for</a:t>
                      </a:r>
                      <a:r>
                        <a:rPr lang="en-US" sz="1400" baseline="0" dirty="0" smtClean="0">
                          <a:solidFill>
                            <a:schemeClr val="tx1"/>
                          </a:solidFill>
                          <a:latin typeface="Arial" panose="020B0604020202020204" pitchFamily="34" charset="0"/>
                          <a:cs typeface="Arial" panose="020B0604020202020204" pitchFamily="34" charset="0"/>
                        </a:rPr>
                        <a:t> imported coal.</a:t>
                      </a:r>
                      <a:endParaRPr lang="en-US" sz="1400" dirty="0">
                        <a:solidFill>
                          <a:schemeClr val="tx1"/>
                        </a:solidFill>
                        <a:latin typeface="Arial" panose="020B0604020202020204" pitchFamily="34" charset="0"/>
                        <a:cs typeface="Arial" panose="020B0604020202020204" pitchFamily="34" charset="0"/>
                      </a:endParaRPr>
                    </a:p>
                  </a:txBody>
                  <a:tcPr/>
                </a:tc>
                <a:tc>
                  <a:txBody>
                    <a:bodyPr/>
                    <a:lstStyle/>
                    <a:p>
                      <a:pPr>
                        <a:buNone/>
                      </a:pPr>
                      <a:endParaRPr lang="en-US" sz="1400" dirty="0">
                        <a:latin typeface="Arial" panose="020B0604020202020204" pitchFamily="34" charset="0"/>
                        <a:cs typeface="Arial" panose="020B0604020202020204" pitchFamily="34" charset="0"/>
                      </a:endParaRPr>
                    </a:p>
                  </a:txBody>
                  <a:tcPr/>
                </a:tc>
              </a:tr>
              <a:tr h="161925">
                <a:tc>
                  <a:txBody>
                    <a:bodyPr/>
                    <a:lstStyle/>
                    <a:p>
                      <a:pPr algn="ctr">
                        <a:buNone/>
                      </a:pPr>
                      <a:r>
                        <a:rPr lang="en-US" sz="1400">
                          <a:latin typeface="Arial" panose="020B0604020202020204" pitchFamily="34" charset="0"/>
                          <a:cs typeface="Arial" panose="020B0604020202020204" pitchFamily="34" charset="0"/>
                        </a:rPr>
                        <a:t>2</a:t>
                      </a:r>
                      <a:endParaRPr lang="en-US" sz="1400">
                        <a:latin typeface="Arial" panose="020B0604020202020204" pitchFamily="34" charset="0"/>
                        <a:cs typeface="Arial" panose="020B0604020202020204" pitchFamily="34" charset="0"/>
                      </a:endParaRPr>
                    </a:p>
                  </a:txBody>
                  <a:tcPr/>
                </a:tc>
                <a:tc>
                  <a:txBody>
                    <a:bodyPr/>
                    <a:lstStyle/>
                    <a:p>
                      <a:pPr>
                        <a:buNone/>
                      </a:pPr>
                      <a:r>
                        <a:rPr lang="en-US" sz="1400" dirty="0">
                          <a:latin typeface="Arial" panose="020B0604020202020204" pitchFamily="34" charset="0"/>
                          <a:cs typeface="Arial" panose="020B0604020202020204" pitchFamily="34" charset="0"/>
                        </a:rPr>
                        <a:t>Power / Energy</a:t>
                      </a:r>
                      <a:endParaRPr lang="en-US" sz="1400" dirty="0">
                        <a:latin typeface="Arial" panose="020B0604020202020204" pitchFamily="34" charset="0"/>
                        <a:cs typeface="Arial" panose="020B0604020202020204" pitchFamily="34" charset="0"/>
                      </a:endParaRPr>
                    </a:p>
                  </a:txBody>
                  <a:tcPr/>
                </a:tc>
                <a:tc>
                  <a:txBody>
                    <a:bodyPr/>
                    <a:lstStyle/>
                    <a:p>
                      <a:pPr>
                        <a:buNone/>
                      </a:pPr>
                      <a:r>
                        <a:rPr lang="en-US" sz="1400" dirty="0">
                          <a:latin typeface="Arial" panose="020B0604020202020204" pitchFamily="34" charset="0"/>
                          <a:cs typeface="Arial" panose="020B0604020202020204" pitchFamily="34" charset="0"/>
                        </a:rPr>
                        <a:t>472 MW </a:t>
                      </a:r>
                      <a:endParaRPr lang="en-US" sz="1400" dirty="0">
                        <a:latin typeface="Arial" panose="020B0604020202020204" pitchFamily="34" charset="0"/>
                        <a:cs typeface="Arial" panose="020B0604020202020204" pitchFamily="34" charset="0"/>
                      </a:endParaRPr>
                    </a:p>
                    <a:p>
                      <a:pPr algn="just">
                        <a:buNone/>
                      </a:pPr>
                      <a:r>
                        <a:rPr lang="en-US" sz="1400" dirty="0">
                          <a:latin typeface="Arial" panose="020B0604020202020204" pitchFamily="34" charset="0"/>
                          <a:cs typeface="Arial" panose="020B0604020202020204" pitchFamily="34" charset="0"/>
                        </a:rPr>
                        <a:t>(Existing Units : 141 MW, </a:t>
                      </a:r>
                      <a:endParaRPr lang="en-US" sz="1400" dirty="0">
                        <a:latin typeface="Arial" panose="020B0604020202020204" pitchFamily="34" charset="0"/>
                        <a:cs typeface="Arial" panose="020B0604020202020204" pitchFamily="34" charset="0"/>
                      </a:endParaRPr>
                    </a:p>
                    <a:p>
                      <a:pPr algn="just">
                        <a:buNone/>
                      </a:pPr>
                      <a:r>
                        <a:rPr lang="en-US" sz="1400" dirty="0">
                          <a:latin typeface="Arial" panose="020B0604020202020204" pitchFamily="34" charset="0"/>
                          <a:cs typeface="Arial" panose="020B0604020202020204" pitchFamily="34" charset="0"/>
                        </a:rPr>
                        <a:t>Proposed Units + Units under implementation / to be implemented : 331 MW</a:t>
                      </a:r>
                      <a:r>
                        <a:rPr lang="en-US" sz="1400" dirty="0" smtClean="0">
                          <a:latin typeface="Arial" panose="020B0604020202020204" pitchFamily="34" charset="0"/>
                          <a:cs typeface="Arial" panose="020B0604020202020204" pitchFamily="34" charset="0"/>
                        </a:rPr>
                        <a:t>)</a:t>
                      </a:r>
                      <a:endParaRPr lang="en-US" sz="1400" dirty="0" smtClean="0">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lang="en-US" sz="1400" dirty="0" smtClean="0">
                        <a:latin typeface="Arial" panose="020B0604020202020204" pitchFamily="34" charset="0"/>
                        <a:cs typeface="Arial" panose="020B0604020202020204" pitchFamily="34" charset="0"/>
                        <a:sym typeface="+mn-ea"/>
                      </a:endParaRPr>
                    </a:p>
                    <a:p>
                      <a:pPr marL="0" marR="0" lvl="0" indent="0" algn="just" defTabSz="914400" rtl="0" eaLnBrk="1" fontAlgn="auto" latinLnBrk="0" hangingPunct="1">
                        <a:lnSpc>
                          <a:spcPct val="100000"/>
                        </a:lnSpc>
                        <a:spcBef>
                          <a:spcPts val="0"/>
                        </a:spcBef>
                        <a:spcAft>
                          <a:spcPts val="0"/>
                        </a:spcAft>
                        <a:buClrTx/>
                        <a:buSzTx/>
                        <a:buFontTx/>
                        <a:buNone/>
                        <a:defRPr/>
                      </a:pPr>
                      <a:r>
                        <a:rPr lang="en-US" sz="1400" dirty="0" smtClean="0">
                          <a:latin typeface="Arial" panose="020B0604020202020204" pitchFamily="34" charset="0"/>
                          <a:cs typeface="Arial" panose="020B0604020202020204" pitchFamily="34" charset="0"/>
                          <a:sym typeface="+mn-ea"/>
                        </a:rPr>
                        <a:t>Source: 316 MW from CPP and balance 156 MW from DVC &amp; IPCL.</a:t>
                      </a:r>
                      <a:endParaRPr lang="en-US" sz="1400" dirty="0" smtClean="0">
                        <a:latin typeface="Arial" panose="020B0604020202020204" pitchFamily="34" charset="0"/>
                        <a:cs typeface="Arial" panose="020B0604020202020204" pitchFamily="34" charset="0"/>
                        <a:sym typeface="+mn-ea"/>
                      </a:endParaRPr>
                    </a:p>
                  </a:txBody>
                  <a:tcPr/>
                </a:tc>
                <a:tc>
                  <a:txBody>
                    <a:bodyPr/>
                    <a:lstStyle/>
                    <a:p>
                      <a:pPr algn="just">
                        <a:buNone/>
                      </a:pPr>
                      <a:r>
                        <a:rPr lang="en-US" sz="1400" dirty="0" smtClean="0">
                          <a:latin typeface="Arial" panose="020B0604020202020204" pitchFamily="34" charset="0"/>
                          <a:cs typeface="Arial" panose="020B0604020202020204" pitchFamily="34" charset="0"/>
                          <a:sym typeface="+mn-ea"/>
                        </a:rPr>
                        <a:t>Agreement </a:t>
                      </a:r>
                      <a:r>
                        <a:rPr lang="en-US" sz="1400" dirty="0">
                          <a:latin typeface="Arial" panose="020B0604020202020204" pitchFamily="34" charset="0"/>
                          <a:cs typeface="Arial" panose="020B0604020202020204" pitchFamily="34" charset="0"/>
                          <a:sym typeface="+mn-ea"/>
                        </a:rPr>
                        <a:t>with DVC </a:t>
                      </a:r>
                      <a:r>
                        <a:rPr lang="en-US" sz="1400" dirty="0" smtClean="0">
                          <a:latin typeface="Arial" panose="020B0604020202020204" pitchFamily="34" charset="0"/>
                          <a:cs typeface="Arial" panose="020B0604020202020204" pitchFamily="34" charset="0"/>
                          <a:sym typeface="+mn-ea"/>
                        </a:rPr>
                        <a:t>and </a:t>
                      </a:r>
                      <a:r>
                        <a:rPr lang="en-US" sz="1400" dirty="0">
                          <a:latin typeface="Arial" panose="020B0604020202020204" pitchFamily="34" charset="0"/>
                          <a:cs typeface="Arial" panose="020B0604020202020204" pitchFamily="34" charset="0"/>
                          <a:sym typeface="+mn-ea"/>
                        </a:rPr>
                        <a:t>IPCL </a:t>
                      </a:r>
                      <a:r>
                        <a:rPr lang="en-US" sz="1400" dirty="0" smtClean="0">
                          <a:latin typeface="Arial" panose="020B0604020202020204" pitchFamily="34" charset="0"/>
                          <a:cs typeface="Arial" panose="020B0604020202020204" pitchFamily="34" charset="0"/>
                          <a:sym typeface="+mn-ea"/>
                        </a:rPr>
                        <a:t>available</a:t>
                      </a:r>
                      <a:endParaRPr lang="en-US" sz="1400" dirty="0">
                        <a:solidFill>
                          <a:srgbClr val="FF0000"/>
                        </a:solidFill>
                        <a:latin typeface="Arial" panose="020B0604020202020204" pitchFamily="34" charset="0"/>
                        <a:cs typeface="Arial" panose="020B0604020202020204" pitchFamily="34" charset="0"/>
                        <a:sym typeface="+mn-ea"/>
                      </a:endParaRPr>
                    </a:p>
                  </a:txBody>
                  <a:tcPr/>
                </a:tc>
                <a:tc>
                  <a:txBody>
                    <a:bodyPr/>
                    <a:lstStyle/>
                    <a:p>
                      <a:pPr>
                        <a:buNone/>
                      </a:pPr>
                      <a:endParaRPr lang="en-US" sz="1400" dirty="0">
                        <a:latin typeface="Arial" panose="020B0604020202020204" pitchFamily="34" charset="0"/>
                        <a:cs typeface="Arial" panose="020B0604020202020204" pitchFamily="34" charset="0"/>
                      </a:endParaRPr>
                    </a:p>
                  </a:txBody>
                  <a:tcPr/>
                </a:tc>
              </a:tr>
              <a:tr h="1340485">
                <a:tc>
                  <a:txBody>
                    <a:bodyPr/>
                    <a:lstStyle/>
                    <a:p>
                      <a:pPr algn="ctr">
                        <a:buNone/>
                      </a:pPr>
                      <a:r>
                        <a:rPr lang="en-US" sz="1400">
                          <a:latin typeface="Arial" panose="020B0604020202020204" pitchFamily="34" charset="0"/>
                          <a:cs typeface="Arial" panose="020B0604020202020204" pitchFamily="34" charset="0"/>
                        </a:rPr>
                        <a:t>3</a:t>
                      </a:r>
                      <a:endParaRPr lang="en-US" sz="1400">
                        <a:latin typeface="Arial" panose="020B0604020202020204" pitchFamily="34" charset="0"/>
                        <a:cs typeface="Arial" panose="020B0604020202020204" pitchFamily="34" charset="0"/>
                      </a:endParaRPr>
                    </a:p>
                  </a:txBody>
                  <a:tcPr/>
                </a:tc>
                <a:tc>
                  <a:txBody>
                    <a:bodyPr/>
                    <a:lstStyle/>
                    <a:p>
                      <a:pPr>
                        <a:buNone/>
                      </a:pPr>
                      <a:r>
                        <a:rPr lang="en-US" sz="1400" dirty="0">
                          <a:latin typeface="Arial" panose="020B0604020202020204" pitchFamily="34" charset="0"/>
                          <a:cs typeface="Arial" panose="020B0604020202020204" pitchFamily="34" charset="0"/>
                        </a:rPr>
                        <a:t>Water Requirement</a:t>
                      </a:r>
                      <a:endParaRPr lang="en-US" sz="1400" dirty="0">
                        <a:latin typeface="Arial" panose="020B0604020202020204" pitchFamily="34" charset="0"/>
                        <a:cs typeface="Arial" panose="020B0604020202020204" pitchFamily="34" charset="0"/>
                      </a:endParaRPr>
                    </a:p>
                  </a:txBody>
                  <a:tcPr/>
                </a:tc>
                <a:tc>
                  <a:txBody>
                    <a:bodyPr/>
                    <a:lstStyle/>
                    <a:p>
                      <a:pPr>
                        <a:buNone/>
                      </a:pPr>
                      <a:r>
                        <a:rPr lang="en-US" sz="1400" dirty="0">
                          <a:latin typeface="Arial" panose="020B0604020202020204" pitchFamily="34" charset="0"/>
                          <a:cs typeface="Arial" panose="020B0604020202020204" pitchFamily="34" charset="0"/>
                        </a:rPr>
                        <a:t>16,706 m</a:t>
                      </a:r>
                      <a:r>
                        <a:rPr lang="en-US" sz="1400" baseline="300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/day </a:t>
                      </a:r>
                      <a:endParaRPr lang="en-US" sz="1400" dirty="0">
                        <a:latin typeface="Arial" panose="020B0604020202020204" pitchFamily="34" charset="0"/>
                        <a:cs typeface="Arial" panose="020B0604020202020204" pitchFamily="34" charset="0"/>
                      </a:endParaRPr>
                    </a:p>
                    <a:p>
                      <a:pPr>
                        <a:buNone/>
                      </a:pPr>
                      <a:r>
                        <a:rPr lang="en-US" sz="1400" dirty="0">
                          <a:latin typeface="Arial" panose="020B0604020202020204" pitchFamily="34" charset="0"/>
                          <a:cs typeface="Arial" panose="020B0604020202020204" pitchFamily="34" charset="0"/>
                        </a:rPr>
                        <a:t>(Existing Units : 5573 m</a:t>
                      </a:r>
                      <a:r>
                        <a:rPr lang="en-US" sz="1400" baseline="300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/day, </a:t>
                      </a:r>
                      <a:endParaRPr lang="en-US" sz="1400" dirty="0">
                        <a:latin typeface="Arial" panose="020B0604020202020204" pitchFamily="34" charset="0"/>
                        <a:cs typeface="Arial" panose="020B0604020202020204" pitchFamily="34" charset="0"/>
                      </a:endParaRPr>
                    </a:p>
                    <a:p>
                      <a:pPr>
                        <a:buNone/>
                      </a:pPr>
                      <a:r>
                        <a:rPr lang="en-US" sz="1400" dirty="0">
                          <a:latin typeface="Arial" panose="020B0604020202020204" pitchFamily="34" charset="0"/>
                          <a:cs typeface="Arial" panose="020B0604020202020204" pitchFamily="34" charset="0"/>
                        </a:rPr>
                        <a:t>Proposed + Units under implementation / to be implemented : 11133 m</a:t>
                      </a:r>
                      <a:r>
                        <a:rPr lang="en-US" sz="1400" baseline="300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/day</a:t>
                      </a:r>
                      <a:r>
                        <a:rPr lang="en-US" sz="1400" dirty="0" smtClean="0">
                          <a:latin typeface="Arial" panose="020B0604020202020204" pitchFamily="34" charset="0"/>
                          <a:cs typeface="Arial" panose="020B0604020202020204" pitchFamily="34" charset="0"/>
                        </a:rPr>
                        <a:t>)</a:t>
                      </a:r>
                      <a:endParaRPr lang="en-US" sz="1400" dirty="0" smtClean="0">
                        <a:latin typeface="Arial" panose="020B0604020202020204" pitchFamily="34" charset="0"/>
                        <a:cs typeface="Arial" panose="020B0604020202020204" pitchFamily="34" charset="0"/>
                      </a:endParaRPr>
                    </a:p>
                    <a:p>
                      <a:pPr>
                        <a:buNone/>
                      </a:pPr>
                      <a:endParaRPr lang="en-US" sz="14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400" dirty="0" smtClean="0">
                          <a:latin typeface="Arial" panose="020B0604020202020204" pitchFamily="34" charset="0"/>
                          <a:cs typeface="Arial" panose="020B0604020202020204" pitchFamily="34" charset="0"/>
                          <a:sym typeface="+mn-ea"/>
                        </a:rPr>
                        <a:t>Source: Ajay River</a:t>
                      </a:r>
                      <a:endParaRPr lang="en-US" sz="1400" dirty="0" smtClean="0">
                        <a:latin typeface="Arial" panose="020B0604020202020204" pitchFamily="34" charset="0"/>
                        <a:cs typeface="Arial" panose="020B0604020202020204" pitchFamily="34" charset="0"/>
                        <a:sym typeface="+mn-ea"/>
                      </a:endParaRPr>
                    </a:p>
                  </a:txBody>
                  <a:tcPr/>
                </a:tc>
                <a:tc>
                  <a:txBody>
                    <a:bodyPr/>
                    <a:lstStyle/>
                    <a:p>
                      <a:pPr algn="just">
                        <a:buNone/>
                      </a:pPr>
                      <a:r>
                        <a:rPr lang="en-US" sz="1400" dirty="0" smtClean="0">
                          <a:latin typeface="Arial" panose="020B0604020202020204" pitchFamily="34" charset="0"/>
                          <a:cs typeface="Arial" panose="020B0604020202020204" pitchFamily="34" charset="0"/>
                        </a:rPr>
                        <a:t>Permission </a:t>
                      </a:r>
                      <a:r>
                        <a:rPr lang="en-US" sz="1400" dirty="0">
                          <a:latin typeface="Arial" panose="020B0604020202020204" pitchFamily="34" charset="0"/>
                          <a:cs typeface="Arial" panose="020B0604020202020204" pitchFamily="34" charset="0"/>
                        </a:rPr>
                        <a:t>for supply of 2.5 MGD </a:t>
                      </a:r>
                      <a:r>
                        <a:rPr lang="en-US" sz="1400" dirty="0" smtClean="0">
                          <a:latin typeface="Arial" panose="020B0604020202020204" pitchFamily="34" charset="0"/>
                          <a:cs typeface="Arial" panose="020B0604020202020204" pitchFamily="34" charset="0"/>
                        </a:rPr>
                        <a:t>(</a:t>
                      </a:r>
                      <a:r>
                        <a:rPr lang="en-US" sz="1400" dirty="0" smtClean="0">
                          <a:solidFill>
                            <a:schemeClr val="tx1"/>
                          </a:solidFill>
                          <a:latin typeface="Arial" panose="020B0604020202020204" pitchFamily="34" charset="0"/>
                          <a:cs typeface="Arial" panose="020B0604020202020204" pitchFamily="34" charset="0"/>
                        </a:rPr>
                        <a:t>11,365 </a:t>
                      </a:r>
                      <a:r>
                        <a:rPr lang="en-US" sz="1400" dirty="0">
                          <a:solidFill>
                            <a:schemeClr val="tx1"/>
                          </a:solidFill>
                          <a:latin typeface="Arial" panose="020B0604020202020204" pitchFamily="34" charset="0"/>
                          <a:cs typeface="Arial" panose="020B0604020202020204" pitchFamily="34" charset="0"/>
                          <a:sym typeface="+mn-ea"/>
                        </a:rPr>
                        <a:t>m</a:t>
                      </a:r>
                      <a:r>
                        <a:rPr lang="en-US" sz="1400" baseline="30000" dirty="0">
                          <a:solidFill>
                            <a:schemeClr val="tx1"/>
                          </a:solidFill>
                          <a:latin typeface="Arial" panose="020B0604020202020204" pitchFamily="34" charset="0"/>
                          <a:cs typeface="Arial" panose="020B0604020202020204" pitchFamily="34" charset="0"/>
                          <a:sym typeface="+mn-ea"/>
                        </a:rPr>
                        <a:t>3</a:t>
                      </a:r>
                      <a:r>
                        <a:rPr lang="en-US" sz="1400" dirty="0">
                          <a:solidFill>
                            <a:schemeClr val="tx1"/>
                          </a:solidFill>
                          <a:latin typeface="Arial" panose="020B0604020202020204" pitchFamily="34" charset="0"/>
                          <a:cs typeface="Arial" panose="020B0604020202020204" pitchFamily="34" charset="0"/>
                          <a:sym typeface="+mn-ea"/>
                        </a:rPr>
                        <a:t>/day</a:t>
                      </a:r>
                      <a:r>
                        <a:rPr lang="en-US" sz="1400" dirty="0" smtClean="0">
                          <a:latin typeface="Arial" panose="020B0604020202020204" pitchFamily="34" charset="0"/>
                          <a:cs typeface="Arial" panose="020B0604020202020204" pitchFamily="34" charset="0"/>
                        </a:rPr>
                        <a:t>) from </a:t>
                      </a:r>
                      <a:r>
                        <a:rPr lang="en-US" sz="1400" dirty="0">
                          <a:latin typeface="Arial" panose="020B0604020202020204" pitchFamily="34" charset="0"/>
                          <a:cs typeface="Arial" panose="020B0604020202020204" pitchFamily="34" charset="0"/>
                        </a:rPr>
                        <a:t>Irrigation &amp; Waterways Department, West Bengal vide Memo No. 63-I/I-4M-26/2006 dated 11.09.2008 obtained.</a:t>
                      </a:r>
                      <a:endParaRPr lang="en-US" sz="1400" dirty="0">
                        <a:latin typeface="Arial" panose="020B0604020202020204" pitchFamily="34" charset="0"/>
                        <a:cs typeface="Arial" panose="020B0604020202020204" pitchFamily="34" charset="0"/>
                      </a:endParaRPr>
                    </a:p>
                    <a:p>
                      <a:pPr algn="just">
                        <a:buNone/>
                      </a:pPr>
                      <a:r>
                        <a:rPr lang="en-US" sz="1400" dirty="0">
                          <a:latin typeface="Arial" panose="020B0604020202020204" pitchFamily="34" charset="0"/>
                          <a:cs typeface="Arial" panose="020B0604020202020204" pitchFamily="34" charset="0"/>
                          <a:sym typeface="+mn-ea"/>
                        </a:rPr>
                        <a:t>Permission for supply of 7000 KLD from Asansol Municipal Corporation obtained vide Ref. No</a:t>
                      </a:r>
                      <a:r>
                        <a:rPr lang="en-US" sz="1400" dirty="0" smtClean="0">
                          <a:latin typeface="Arial" panose="020B0604020202020204" pitchFamily="34" charset="0"/>
                          <a:cs typeface="Arial" panose="020B0604020202020204" pitchFamily="34" charset="0"/>
                          <a:sym typeface="+mn-ea"/>
                        </a:rPr>
                        <a:t>. 0853/B-1/J/A.M.C dated 29.06.2021</a:t>
                      </a:r>
                      <a:endParaRPr lang="en-US" sz="1400" dirty="0" smtClean="0">
                        <a:solidFill>
                          <a:srgbClr val="FF0000"/>
                        </a:solidFill>
                        <a:latin typeface="Arial" panose="020B0604020202020204" pitchFamily="34" charset="0"/>
                        <a:cs typeface="Arial" panose="020B0604020202020204" pitchFamily="34" charset="0"/>
                        <a:sym typeface="+mn-ea"/>
                      </a:endParaRPr>
                    </a:p>
                  </a:txBody>
                  <a:tcPr/>
                </a:tc>
                <a:tc>
                  <a:txBody>
                    <a:bodyPr/>
                    <a:lstStyle/>
                    <a:p>
                      <a:pPr>
                        <a:buNone/>
                      </a:pPr>
                      <a:endParaRPr lang="en-US" sz="1400" dirty="0">
                        <a:latin typeface="Arial" panose="020B0604020202020204" pitchFamily="34" charset="0"/>
                        <a:cs typeface="Arial" panose="020B0604020202020204" pitchFamily="34" charset="0"/>
                      </a:endParaRPr>
                    </a:p>
                  </a:txBody>
                  <a:tcPr/>
                </a:tc>
              </a:tr>
            </a:tbl>
          </a:graphicData>
        </a:graphic>
      </p:graphicFrame>
      <p:sp>
        <p:nvSpPr>
          <p:cNvPr id="2" name="Slide Number Placeholder 1"/>
          <p:cNvSpPr>
            <a:spLocks noGrp="1"/>
          </p:cNvSpPr>
          <p:nvPr>
            <p:ph type="sldNum" sz="quarter" idx="12"/>
          </p:nvPr>
        </p:nvSpPr>
        <p:spPr>
          <a:xfrm>
            <a:off x="7086600" y="6356350"/>
            <a:ext cx="2057400" cy="365125"/>
          </a:xfrm>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Text Box 3"/>
          <p:cNvSpPr txBox="1"/>
          <p:nvPr/>
        </p:nvSpPr>
        <p:spPr>
          <a:xfrm>
            <a:off x="269875" y="979488"/>
            <a:ext cx="2065338" cy="1198562"/>
          </a:xfrm>
          <a:prstGeom prst="rect">
            <a:avLst/>
          </a:prstGeom>
          <a:noFill/>
          <a:ln w="9525">
            <a:noFill/>
          </a:ln>
        </p:spPr>
        <p:txBody>
          <a:bodyPr wrap="square" anchor="t" anchorCtr="0">
            <a:spAutoFit/>
          </a:bodyPr>
          <a:p>
            <a:pPr algn="ctr"/>
            <a:r>
              <a:rPr lang="en-US" altLang="zh-CN" sz="2400" b="1">
                <a:latin typeface="Calibri" panose="020F0502020204030204" charset="0"/>
              </a:rPr>
              <a:t>WATER BALANCE DIAGRAM</a:t>
            </a:r>
            <a:endParaRPr lang="en-US" altLang="zh-CN" sz="2400" b="1">
              <a:latin typeface="Calibri" panose="020F0502020204030204" charset="0"/>
            </a:endParaRPr>
          </a:p>
        </p:txBody>
      </p:sp>
      <p:pic>
        <p:nvPicPr>
          <p:cNvPr id="30722" name="Picture 1073742889"/>
          <p:cNvPicPr>
            <a:picLocks noChangeAspect="1"/>
          </p:cNvPicPr>
          <p:nvPr/>
        </p:nvPicPr>
        <p:blipFill>
          <a:blip r:embed="rId1"/>
          <a:stretch>
            <a:fillRect/>
          </a:stretch>
        </p:blipFill>
        <p:spPr>
          <a:xfrm>
            <a:off x="2087563" y="30163"/>
            <a:ext cx="6824662" cy="6826250"/>
          </a:xfrm>
          <a:prstGeom prst="rect">
            <a:avLst/>
          </a:prstGeom>
          <a:noFill/>
          <a:ln w="9525">
            <a:noFill/>
          </a:ln>
        </p:spPr>
      </p:pic>
      <p:sp>
        <p:nvSpPr>
          <p:cNvPr id="2" name="Slide Number Placeholder 1"/>
          <p:cNvSpPr>
            <a:spLocks noGrp="1"/>
          </p:cNvSpPr>
          <p:nvPr>
            <p:ph type="sldNum" sz="quarter" idx="12"/>
          </p:nvPr>
        </p:nvSpPr>
        <p:spPr>
          <a:xfrm>
            <a:off x="6997700" y="6356350"/>
            <a:ext cx="2057400" cy="365125"/>
          </a:xfrm>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Text Box 3"/>
          <p:cNvSpPr txBox="1"/>
          <p:nvPr/>
        </p:nvSpPr>
        <p:spPr>
          <a:xfrm>
            <a:off x="2706688" y="246063"/>
            <a:ext cx="3730625" cy="460375"/>
          </a:xfrm>
          <a:prstGeom prst="rect">
            <a:avLst/>
          </a:prstGeom>
          <a:noFill/>
          <a:ln w="9525">
            <a:noFill/>
          </a:ln>
        </p:spPr>
        <p:txBody>
          <a:bodyPr wrap="square" anchor="t" anchorCtr="0">
            <a:spAutoFit/>
          </a:bodyPr>
          <a:p>
            <a:pPr algn="ctr"/>
            <a:r>
              <a:rPr lang="en-US" altLang="zh-CN" sz="2400" b="1">
                <a:latin typeface="Calibri" panose="020F0502020204030204" charset="0"/>
              </a:rPr>
              <a:t>Materials Balance Diagram</a:t>
            </a:r>
            <a:endParaRPr lang="en-US" altLang="zh-CN" sz="2400" b="1">
              <a:latin typeface="Calibri" panose="020F0502020204030204" charset="0"/>
            </a:endParaRPr>
          </a:p>
        </p:txBody>
      </p:sp>
      <p:pic>
        <p:nvPicPr>
          <p:cNvPr id="31746" name="Picture 533" descr="Final Material Balance 14"/>
          <p:cNvPicPr>
            <a:picLocks noChangeAspect="1"/>
          </p:cNvPicPr>
          <p:nvPr/>
        </p:nvPicPr>
        <p:blipFill>
          <a:blip r:embed="rId1"/>
          <a:stretch>
            <a:fillRect/>
          </a:stretch>
        </p:blipFill>
        <p:spPr>
          <a:xfrm>
            <a:off x="100013" y="1001713"/>
            <a:ext cx="8980487" cy="5381625"/>
          </a:xfrm>
          <a:prstGeom prst="rect">
            <a:avLst/>
          </a:prstGeom>
          <a:noFill/>
          <a:ln w="9525">
            <a:noFill/>
          </a:ln>
        </p:spPr>
      </p:pic>
      <p:sp>
        <p:nvSpPr>
          <p:cNvPr id="2" name="Slide Number Placeholder 1"/>
          <p:cNvSpPr>
            <a:spLocks noGrp="1"/>
          </p:cNvSpPr>
          <p:nvPr>
            <p:ph type="sldNum" sz="quarter" idx="12"/>
          </p:nvPr>
        </p:nvSpPr>
        <p:spPr>
          <a:xfrm>
            <a:off x="6997700" y="6356350"/>
            <a:ext cx="2057400" cy="365125"/>
          </a:xfrm>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69" name="Picture 7"/>
          <p:cNvPicPr>
            <a:picLocks noChangeAspect="1"/>
          </p:cNvPicPr>
          <p:nvPr/>
        </p:nvPicPr>
        <p:blipFill>
          <a:blip r:embed="rId1"/>
          <a:stretch>
            <a:fillRect/>
          </a:stretch>
        </p:blipFill>
        <p:spPr>
          <a:xfrm>
            <a:off x="5843588" y="3455988"/>
            <a:ext cx="3300412" cy="3300412"/>
          </a:xfrm>
          <a:prstGeom prst="rect">
            <a:avLst/>
          </a:prstGeom>
          <a:noFill/>
          <a:ln w="9525">
            <a:noFill/>
          </a:ln>
        </p:spPr>
      </p:pic>
      <p:pic>
        <p:nvPicPr>
          <p:cNvPr id="32770" name="Picture 6"/>
          <p:cNvPicPr>
            <a:picLocks noChangeAspect="1"/>
          </p:cNvPicPr>
          <p:nvPr/>
        </p:nvPicPr>
        <p:blipFill>
          <a:blip r:embed="rId2"/>
          <a:stretch>
            <a:fillRect/>
          </a:stretch>
        </p:blipFill>
        <p:spPr>
          <a:xfrm>
            <a:off x="5821363" y="128588"/>
            <a:ext cx="3322637" cy="3302000"/>
          </a:xfrm>
          <a:prstGeom prst="rect">
            <a:avLst/>
          </a:prstGeom>
          <a:noFill/>
          <a:ln w="9525">
            <a:noFill/>
          </a:ln>
        </p:spPr>
      </p:pic>
      <p:pic>
        <p:nvPicPr>
          <p:cNvPr id="8" name="Picture 7"/>
          <p:cNvPicPr>
            <a:picLocks noChangeAspect="1"/>
          </p:cNvPicPr>
          <p:nvPr/>
        </p:nvPicPr>
        <p:blipFill>
          <a:blip r:embed="rId3" cstate="screen"/>
          <a:srcRect/>
          <a:stretch>
            <a:fillRect/>
          </a:stretch>
        </p:blipFill>
        <p:spPr>
          <a:xfrm>
            <a:off x="2461894" y="3455669"/>
            <a:ext cx="3300985" cy="3311527"/>
          </a:xfrm>
          <a:prstGeom prst="ellipse">
            <a:avLst/>
          </a:prstGeom>
        </p:spPr>
      </p:pic>
      <p:pic>
        <p:nvPicPr>
          <p:cNvPr id="32772" name="Picture 3"/>
          <p:cNvPicPr>
            <a:picLocks noChangeAspect="1"/>
          </p:cNvPicPr>
          <p:nvPr/>
        </p:nvPicPr>
        <p:blipFill>
          <a:blip r:embed="rId4"/>
          <a:stretch>
            <a:fillRect/>
          </a:stretch>
        </p:blipFill>
        <p:spPr>
          <a:xfrm>
            <a:off x="2476500" y="130175"/>
            <a:ext cx="3302000" cy="3278188"/>
          </a:xfrm>
          <a:prstGeom prst="rect">
            <a:avLst/>
          </a:prstGeom>
          <a:noFill/>
          <a:ln w="9525">
            <a:noFill/>
          </a:ln>
        </p:spPr>
      </p:pic>
      <p:sp>
        <p:nvSpPr>
          <p:cNvPr id="32773" name="Text Box 3"/>
          <p:cNvSpPr txBox="1"/>
          <p:nvPr/>
        </p:nvSpPr>
        <p:spPr>
          <a:xfrm>
            <a:off x="4764088" y="3030538"/>
            <a:ext cx="1952625" cy="831850"/>
          </a:xfrm>
          <a:prstGeom prst="rect">
            <a:avLst/>
          </a:prstGeom>
          <a:noFill/>
          <a:ln w="9525">
            <a:noFill/>
          </a:ln>
        </p:spPr>
        <p:txBody>
          <a:bodyPr wrap="square" anchor="t" anchorCtr="0">
            <a:spAutoFit/>
          </a:bodyPr>
          <a:p>
            <a:pPr algn="ctr"/>
            <a:r>
              <a:rPr lang="en-US" altLang="zh-CN" sz="1600" b="1" dirty="0">
                <a:latin typeface="Calibri" panose="020F0502020204030204" charset="0"/>
              </a:rPr>
              <a:t>BASE LINE STUDY AREA MAP WITH LOCATIONS</a:t>
            </a:r>
            <a:endParaRPr lang="en-US" altLang="zh-CN" sz="1600" b="1" dirty="0">
              <a:latin typeface="Calibri" panose="020F0502020204030204" charset="0"/>
            </a:endParaRPr>
          </a:p>
        </p:txBody>
      </p:sp>
      <p:sp>
        <p:nvSpPr>
          <p:cNvPr id="32774" name="Text Box 99"/>
          <p:cNvSpPr txBox="1"/>
          <p:nvPr/>
        </p:nvSpPr>
        <p:spPr>
          <a:xfrm>
            <a:off x="4127500" y="4237038"/>
            <a:ext cx="1597025" cy="554037"/>
          </a:xfrm>
          <a:prstGeom prst="rect">
            <a:avLst/>
          </a:prstGeom>
          <a:noFill/>
          <a:ln w="9525">
            <a:noFill/>
          </a:ln>
        </p:spPr>
        <p:txBody>
          <a:bodyPr wrap="square" anchor="t" anchorCtr="0">
            <a:spAutoFit/>
          </a:bodyPr>
          <a:p>
            <a:pPr algn="ctr"/>
            <a:r>
              <a:rPr lang="en-US" altLang="zh-CN" sz="1000" b="1">
                <a:solidFill>
                  <a:schemeClr val="bg1"/>
                </a:solidFill>
                <a:latin typeface="Arial" panose="020B0604020202020204" pitchFamily="34" charset="0"/>
              </a:rPr>
              <a:t>Surface &amp; Ground Water Sampling Locations </a:t>
            </a:r>
            <a:endParaRPr lang="en-US" altLang="zh-CN" sz="1000" b="1">
              <a:solidFill>
                <a:schemeClr val="bg1"/>
              </a:solidFill>
              <a:latin typeface="Arial" panose="020B0604020202020204" pitchFamily="34" charset="0"/>
            </a:endParaRPr>
          </a:p>
        </p:txBody>
      </p:sp>
      <p:sp>
        <p:nvSpPr>
          <p:cNvPr id="32775" name="Text Box 16"/>
          <p:cNvSpPr txBox="1"/>
          <p:nvPr/>
        </p:nvSpPr>
        <p:spPr>
          <a:xfrm>
            <a:off x="7112000" y="3978275"/>
            <a:ext cx="1247775" cy="398463"/>
          </a:xfrm>
          <a:prstGeom prst="rect">
            <a:avLst/>
          </a:prstGeom>
          <a:noFill/>
          <a:ln w="9525">
            <a:noFill/>
          </a:ln>
        </p:spPr>
        <p:txBody>
          <a:bodyPr wrap="square" anchor="t" anchorCtr="0">
            <a:spAutoFit/>
          </a:bodyPr>
          <a:p>
            <a:pPr algn="ctr"/>
            <a:r>
              <a:rPr lang="en-US" altLang="zh-CN" sz="1000" b="1">
                <a:solidFill>
                  <a:schemeClr val="bg1"/>
                </a:solidFill>
                <a:latin typeface="Arial" panose="020B0604020202020204" pitchFamily="34" charset="0"/>
              </a:rPr>
              <a:t>Soil Sampling Locations </a:t>
            </a:r>
            <a:endParaRPr lang="en-US" altLang="zh-CN" sz="1000" b="1">
              <a:solidFill>
                <a:schemeClr val="bg1"/>
              </a:solidFill>
              <a:latin typeface="Arial" panose="020B0604020202020204" pitchFamily="34" charset="0"/>
            </a:endParaRPr>
          </a:p>
        </p:txBody>
      </p:sp>
      <p:sp>
        <p:nvSpPr>
          <p:cNvPr id="32776" name="Text Box 8"/>
          <p:cNvSpPr txBox="1"/>
          <p:nvPr/>
        </p:nvSpPr>
        <p:spPr>
          <a:xfrm>
            <a:off x="3716338" y="319088"/>
            <a:ext cx="1333500" cy="554037"/>
          </a:xfrm>
          <a:prstGeom prst="rect">
            <a:avLst/>
          </a:prstGeom>
          <a:noFill/>
          <a:ln w="9525">
            <a:noFill/>
          </a:ln>
        </p:spPr>
        <p:txBody>
          <a:bodyPr wrap="square" anchor="t" anchorCtr="0">
            <a:spAutoFit/>
          </a:bodyPr>
          <a:p>
            <a:pPr algn="ctr"/>
            <a:r>
              <a:rPr lang="en-US" altLang="zh-CN" sz="1000" b="1" dirty="0">
                <a:solidFill>
                  <a:schemeClr val="bg1"/>
                </a:solidFill>
                <a:latin typeface="Arial" panose="020B0604020202020204" pitchFamily="34" charset="0"/>
              </a:rPr>
              <a:t>Ambient Air Monitoring Locations </a:t>
            </a:r>
            <a:endParaRPr lang="en-US" altLang="zh-CN" sz="1000" b="1" dirty="0">
              <a:solidFill>
                <a:schemeClr val="bg1"/>
              </a:solidFill>
              <a:latin typeface="Arial" panose="020B0604020202020204" pitchFamily="34" charset="0"/>
            </a:endParaRPr>
          </a:p>
        </p:txBody>
      </p:sp>
      <p:sp>
        <p:nvSpPr>
          <p:cNvPr id="32777" name="Text Box 12"/>
          <p:cNvSpPr txBox="1"/>
          <p:nvPr/>
        </p:nvSpPr>
        <p:spPr>
          <a:xfrm>
            <a:off x="6491288" y="615950"/>
            <a:ext cx="1973262" cy="255588"/>
          </a:xfrm>
          <a:prstGeom prst="rect">
            <a:avLst/>
          </a:prstGeom>
          <a:noFill/>
          <a:ln w="9525">
            <a:noFill/>
          </a:ln>
        </p:spPr>
        <p:txBody>
          <a:bodyPr wrap="square" anchor="t" anchorCtr="0">
            <a:spAutoFit/>
          </a:bodyPr>
          <a:p>
            <a:pPr algn="ctr"/>
            <a:r>
              <a:rPr lang="en-US" altLang="zh-CN" sz="1000" b="1" dirty="0">
                <a:solidFill>
                  <a:schemeClr val="bg1"/>
                </a:solidFill>
                <a:latin typeface="Arial" panose="020B0604020202020204" pitchFamily="34" charset="0"/>
              </a:rPr>
              <a:t>Noise Monitoring Locations </a:t>
            </a:r>
            <a:endParaRPr lang="en-US" altLang="zh-CN" sz="1000" b="1" dirty="0">
              <a:solidFill>
                <a:schemeClr val="bg1"/>
              </a:solidFill>
              <a:latin typeface="Arial" panose="020B0604020202020204" pitchFamily="34" charset="0"/>
            </a:endParaRPr>
          </a:p>
        </p:txBody>
      </p:sp>
      <p:graphicFrame>
        <p:nvGraphicFramePr>
          <p:cNvPr id="32778" name="Table 32777"/>
          <p:cNvGraphicFramePr/>
          <p:nvPr/>
        </p:nvGraphicFramePr>
        <p:xfrm>
          <a:off x="123825" y="130175"/>
          <a:ext cx="2232025" cy="2200275"/>
        </p:xfrm>
        <a:graphic>
          <a:graphicData uri="http://schemas.openxmlformats.org/drawingml/2006/table">
            <a:tbl>
              <a:tblPr/>
              <a:tblGrid>
                <a:gridCol w="569913"/>
                <a:gridCol w="1662112"/>
              </a:tblGrid>
              <a:tr h="13652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900" b="1">
                          <a:solidFill>
                            <a:srgbClr val="000000"/>
                          </a:solidFill>
                          <a:latin typeface="Arial" panose="020B0604020202020204" pitchFamily="34" charset="0"/>
                        </a:rPr>
                        <a:t>Code</a:t>
                      </a:r>
                      <a:endParaRPr lang="en-US" altLang="zh-CN" sz="9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4BC96"/>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900" b="1">
                          <a:solidFill>
                            <a:srgbClr val="000000"/>
                          </a:solidFill>
                          <a:latin typeface="Arial" panose="020B0604020202020204" pitchFamily="34" charset="0"/>
                        </a:rPr>
                        <a:t>Location Name</a:t>
                      </a:r>
                      <a:endParaRPr lang="en-US" altLang="zh-CN" sz="9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4BC96"/>
                    </a:solidFill>
                  </a:tcPr>
                </a:tc>
              </a:tr>
              <a:tr h="139700">
                <a:tc grid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900" b="1">
                          <a:solidFill>
                            <a:srgbClr val="000000"/>
                          </a:solidFill>
                          <a:latin typeface="Arial" panose="020B0604020202020204" pitchFamily="34" charset="0"/>
                        </a:rPr>
                        <a:t>AMBIENT AIR</a:t>
                      </a:r>
                      <a:endParaRPr lang="en-US" altLang="zh-CN" sz="9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2CC"/>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3652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900" b="1">
                          <a:solidFill>
                            <a:srgbClr val="000000"/>
                          </a:solidFill>
                          <a:latin typeface="Arial" panose="020B0604020202020204" pitchFamily="34" charset="0"/>
                        </a:rPr>
                        <a:t>AQ1</a:t>
                      </a:r>
                      <a:endParaRPr lang="en-US" altLang="zh-CN" sz="9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900">
                          <a:solidFill>
                            <a:srgbClr val="000000"/>
                          </a:solidFill>
                          <a:latin typeface="Arial" panose="020B0604020202020204" pitchFamily="34" charset="0"/>
                        </a:rPr>
                        <a:t>Near Project Site</a:t>
                      </a:r>
                      <a:endParaRPr lang="en-US" altLang="zh-CN" sz="900">
                        <a:solidFill>
                          <a:srgbClr val="000000"/>
                        </a:solidFill>
                        <a:latin typeface="Arial" panose="020B0604020202020204" pitchFamily="34" charset="0"/>
                        <a:ea typeface="Bookman Old Style" panose="02050604050505020204" pitchFamily="18" charset="0"/>
                      </a:endParaRPr>
                    </a:p>
                  </a:txBody>
                  <a:tcPr marL="68580" marR="68580" marT="0" marB="0" anchor="b"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8113">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900" b="1">
                          <a:solidFill>
                            <a:srgbClr val="000000"/>
                          </a:solidFill>
                          <a:latin typeface="Arial" panose="020B0604020202020204" pitchFamily="34" charset="0"/>
                        </a:rPr>
                        <a:t>AQ2</a:t>
                      </a:r>
                      <a:endParaRPr lang="en-US" altLang="zh-CN" sz="9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900">
                          <a:solidFill>
                            <a:srgbClr val="000000"/>
                          </a:solidFill>
                          <a:latin typeface="Arial" panose="020B0604020202020204" pitchFamily="34" charset="0"/>
                        </a:rPr>
                        <a:t>Hormodanga</a:t>
                      </a:r>
                      <a:endParaRPr lang="en-US" altLang="zh-CN" sz="900">
                        <a:solidFill>
                          <a:srgbClr val="000000"/>
                        </a:solidFill>
                        <a:latin typeface="Arial" panose="020B0604020202020204" pitchFamily="34" charset="0"/>
                        <a:ea typeface="Bookman Old Style" panose="02050604050505020204" pitchFamily="18" charset="0"/>
                      </a:endParaRPr>
                    </a:p>
                  </a:txBody>
                  <a:tcPr marL="68580" marR="68580" marT="0" marB="0" anchor="b"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4637">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900" b="1">
                          <a:solidFill>
                            <a:srgbClr val="000000"/>
                          </a:solidFill>
                          <a:latin typeface="Arial" panose="020B0604020202020204" pitchFamily="34" charset="0"/>
                        </a:rPr>
                        <a:t>AQ3</a:t>
                      </a:r>
                      <a:endParaRPr lang="en-US" altLang="zh-CN" sz="9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900">
                          <a:solidFill>
                            <a:srgbClr val="000000"/>
                          </a:solidFill>
                          <a:latin typeface="Arial" panose="020B0604020202020204" pitchFamily="34" charset="0"/>
                        </a:rPr>
                        <a:t>Parasea Junior Basic School, Parasia</a:t>
                      </a:r>
                      <a:endParaRPr lang="en-US" altLang="zh-CN" sz="900">
                        <a:solidFill>
                          <a:srgbClr val="000000"/>
                        </a:solidFill>
                        <a:latin typeface="Arial" panose="020B0604020202020204" pitchFamily="34" charset="0"/>
                        <a:ea typeface="Bookman Old Style" panose="02050604050505020204" pitchFamily="18" charset="0"/>
                      </a:endParaRPr>
                    </a:p>
                  </a:txBody>
                  <a:tcPr marL="68580" marR="68580" marT="0" marB="0" anchor="b"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8113">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900" b="1">
                          <a:solidFill>
                            <a:srgbClr val="000000"/>
                          </a:solidFill>
                          <a:latin typeface="Arial" panose="020B0604020202020204" pitchFamily="34" charset="0"/>
                        </a:rPr>
                        <a:t>AQ4</a:t>
                      </a:r>
                      <a:endParaRPr lang="en-US" altLang="zh-CN" sz="9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900">
                          <a:solidFill>
                            <a:srgbClr val="000000"/>
                          </a:solidFill>
                          <a:latin typeface="Arial" panose="020B0604020202020204" pitchFamily="34" charset="0"/>
                        </a:rPr>
                        <a:t>Jadudanga</a:t>
                      </a:r>
                      <a:endParaRPr lang="en-US" altLang="zh-CN" sz="900">
                        <a:solidFill>
                          <a:srgbClr val="000000"/>
                        </a:solidFill>
                        <a:latin typeface="Arial" panose="020B0604020202020204" pitchFamily="34" charset="0"/>
                        <a:ea typeface="Bookman Old Style" panose="02050604050505020204" pitchFamily="18" charset="0"/>
                      </a:endParaRPr>
                    </a:p>
                  </a:txBody>
                  <a:tcPr marL="68580" marR="68580" marT="0" marB="0" anchor="b"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652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900" b="1">
                          <a:solidFill>
                            <a:srgbClr val="000000"/>
                          </a:solidFill>
                          <a:latin typeface="Arial" panose="020B0604020202020204" pitchFamily="34" charset="0"/>
                        </a:rPr>
                        <a:t>AQ5</a:t>
                      </a:r>
                      <a:endParaRPr lang="en-US" altLang="zh-CN" sz="9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900">
                          <a:solidFill>
                            <a:srgbClr val="000000"/>
                          </a:solidFill>
                          <a:latin typeface="Arial" panose="020B0604020202020204" pitchFamily="34" charset="0"/>
                        </a:rPr>
                        <a:t>Khushtoria Village</a:t>
                      </a:r>
                      <a:endParaRPr lang="en-US" altLang="zh-CN" sz="900">
                        <a:solidFill>
                          <a:srgbClr val="000000"/>
                        </a:solidFill>
                        <a:latin typeface="Arial" panose="020B0604020202020204" pitchFamily="34" charset="0"/>
                        <a:ea typeface="Bookman Old Style" panose="02050604050505020204" pitchFamily="18" charset="0"/>
                      </a:endParaRPr>
                    </a:p>
                  </a:txBody>
                  <a:tcPr marL="68580" marR="68580" marT="0" marB="0" anchor="b"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8112">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900" b="1">
                          <a:solidFill>
                            <a:srgbClr val="000000"/>
                          </a:solidFill>
                          <a:latin typeface="Arial" panose="020B0604020202020204" pitchFamily="34" charset="0"/>
                        </a:rPr>
                        <a:t>AQ6</a:t>
                      </a:r>
                      <a:endParaRPr lang="en-US" altLang="zh-CN" sz="9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900">
                          <a:solidFill>
                            <a:srgbClr val="000000"/>
                          </a:solidFill>
                          <a:latin typeface="Arial" panose="020B0604020202020204" pitchFamily="34" charset="0"/>
                        </a:rPr>
                        <a:t>Dhasla</a:t>
                      </a:r>
                      <a:endParaRPr lang="en-US" altLang="zh-CN" sz="900">
                        <a:solidFill>
                          <a:srgbClr val="000000"/>
                        </a:solidFill>
                        <a:latin typeface="Arial" panose="020B0604020202020204" pitchFamily="34" charset="0"/>
                        <a:ea typeface="Bookman Old Style" panose="02050604050505020204" pitchFamily="18" charset="0"/>
                      </a:endParaRPr>
                    </a:p>
                  </a:txBody>
                  <a:tcPr marL="68580" marR="68580" marT="0" marB="0" anchor="b"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652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900" b="1">
                          <a:solidFill>
                            <a:srgbClr val="000000"/>
                          </a:solidFill>
                          <a:latin typeface="Arial" panose="020B0604020202020204" pitchFamily="34" charset="0"/>
                        </a:rPr>
                        <a:t>AQ7</a:t>
                      </a:r>
                      <a:endParaRPr lang="en-US" altLang="zh-CN" sz="9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900">
                          <a:solidFill>
                            <a:srgbClr val="000000"/>
                          </a:solidFill>
                          <a:latin typeface="Arial" panose="020B0604020202020204" pitchFamily="34" charset="0"/>
                        </a:rPr>
                        <a:t>Bijaynagar</a:t>
                      </a:r>
                      <a:endParaRPr lang="en-US" altLang="zh-CN" sz="900">
                        <a:solidFill>
                          <a:srgbClr val="000000"/>
                        </a:solidFill>
                        <a:latin typeface="Arial" panose="020B0604020202020204" pitchFamily="34" charset="0"/>
                        <a:ea typeface="Bookman Old Style" panose="02050604050505020204" pitchFamily="18" charset="0"/>
                      </a:endParaRPr>
                    </a:p>
                  </a:txBody>
                  <a:tcPr marL="68580" marR="68580" marT="0" marB="0" anchor="b"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8113">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900" b="1">
                          <a:solidFill>
                            <a:srgbClr val="000000"/>
                          </a:solidFill>
                          <a:latin typeface="Arial" panose="020B0604020202020204" pitchFamily="34" charset="0"/>
                        </a:rPr>
                        <a:t>AQ8</a:t>
                      </a:r>
                      <a:endParaRPr lang="en-US" altLang="zh-CN" sz="9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900">
                          <a:solidFill>
                            <a:srgbClr val="000000"/>
                          </a:solidFill>
                          <a:latin typeface="Arial" panose="020B0604020202020204" pitchFamily="34" charset="0"/>
                        </a:rPr>
                        <a:t>Hijalgora</a:t>
                      </a:r>
                      <a:endParaRPr lang="en-US" altLang="zh-CN" sz="900">
                        <a:solidFill>
                          <a:srgbClr val="000000"/>
                        </a:solidFill>
                        <a:latin typeface="Arial" panose="020B0604020202020204" pitchFamily="34" charset="0"/>
                        <a:ea typeface="Bookman Old Style" panose="02050604050505020204" pitchFamily="18" charset="0"/>
                      </a:endParaRPr>
                    </a:p>
                  </a:txBody>
                  <a:tcPr marL="68580" marR="68580" marT="0" marB="0" anchor="b"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8112">
                <a:tc grid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900" b="1">
                          <a:solidFill>
                            <a:srgbClr val="000000"/>
                          </a:solidFill>
                          <a:latin typeface="Arial" panose="020B0604020202020204" pitchFamily="34" charset="0"/>
                        </a:rPr>
                        <a:t>SOIL</a:t>
                      </a:r>
                      <a:endParaRPr lang="en-US" altLang="zh-CN" sz="9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3652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900" b="1">
                          <a:solidFill>
                            <a:srgbClr val="000000"/>
                          </a:solidFill>
                          <a:latin typeface="Arial" panose="020B0604020202020204" pitchFamily="34" charset="0"/>
                        </a:rPr>
                        <a:t>S1</a:t>
                      </a:r>
                      <a:endParaRPr lang="en-US" altLang="zh-CN" sz="9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900">
                          <a:solidFill>
                            <a:srgbClr val="000000"/>
                          </a:solidFill>
                          <a:latin typeface="Arial" panose="020B0604020202020204" pitchFamily="34" charset="0"/>
                        </a:rPr>
                        <a:t>Sarthakpur</a:t>
                      </a:r>
                      <a:endParaRPr lang="en-US" altLang="zh-CN" sz="9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8113">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900" b="1">
                          <a:solidFill>
                            <a:srgbClr val="000000"/>
                          </a:solidFill>
                          <a:latin typeface="Arial" panose="020B0604020202020204" pitchFamily="34" charset="0"/>
                        </a:rPr>
                        <a:t>S2</a:t>
                      </a:r>
                      <a:endParaRPr lang="en-US" altLang="zh-CN" sz="9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900">
                          <a:solidFill>
                            <a:srgbClr val="000000"/>
                          </a:solidFill>
                          <a:latin typeface="Arial" panose="020B0604020202020204" pitchFamily="34" charset="0"/>
                        </a:rPr>
                        <a:t>Damodarpur</a:t>
                      </a:r>
                      <a:endParaRPr lang="en-US" altLang="zh-CN" sz="9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8112">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900" b="1">
                          <a:solidFill>
                            <a:srgbClr val="000000"/>
                          </a:solidFill>
                          <a:latin typeface="Arial" panose="020B0604020202020204" pitchFamily="34" charset="0"/>
                        </a:rPr>
                        <a:t>S3</a:t>
                      </a:r>
                      <a:endParaRPr lang="en-US" altLang="zh-CN" sz="9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900">
                          <a:solidFill>
                            <a:srgbClr val="000000"/>
                          </a:solidFill>
                          <a:latin typeface="Arial" panose="020B0604020202020204" pitchFamily="34" charset="0"/>
                        </a:rPr>
                        <a:t>Hijlagora</a:t>
                      </a:r>
                      <a:endParaRPr lang="en-US" altLang="zh-CN" sz="9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652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900" b="1">
                          <a:solidFill>
                            <a:srgbClr val="000000"/>
                          </a:solidFill>
                          <a:latin typeface="Arial" panose="020B0604020202020204" pitchFamily="34" charset="0"/>
                        </a:rPr>
                        <a:t>S4</a:t>
                      </a:r>
                      <a:endParaRPr lang="en-US" altLang="zh-CN" sz="9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900">
                          <a:solidFill>
                            <a:srgbClr val="000000"/>
                          </a:solidFill>
                          <a:latin typeface="Arial" panose="020B0604020202020204" pitchFamily="34" charset="0"/>
                        </a:rPr>
                        <a:t>Dhasal</a:t>
                      </a:r>
                      <a:endParaRPr lang="en-US" altLang="zh-CN" sz="9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32828" name="Table 32827"/>
          <p:cNvGraphicFramePr/>
          <p:nvPr/>
        </p:nvGraphicFramePr>
        <p:xfrm>
          <a:off x="123825" y="2324100"/>
          <a:ext cx="2232025" cy="3025775"/>
        </p:xfrm>
        <a:graphic>
          <a:graphicData uri="http://schemas.openxmlformats.org/drawingml/2006/table">
            <a:tbl>
              <a:tblPr/>
              <a:tblGrid>
                <a:gridCol w="568325"/>
                <a:gridCol w="1663700"/>
              </a:tblGrid>
              <a:tr h="136525">
                <a:tc grid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900" b="1">
                          <a:solidFill>
                            <a:srgbClr val="000000"/>
                          </a:solidFill>
                          <a:latin typeface="Arial" panose="020B0604020202020204" pitchFamily="34" charset="0"/>
                        </a:rPr>
                        <a:t>SURFACE WATER</a:t>
                      </a:r>
                      <a:endParaRPr lang="en-US" altLang="zh-CN" sz="900" b="1">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DEADA"/>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7622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900" b="1">
                          <a:solidFill>
                            <a:srgbClr val="000000"/>
                          </a:solidFill>
                          <a:latin typeface="Arial" panose="020B0604020202020204" pitchFamily="34" charset="0"/>
                        </a:rPr>
                        <a:t>SW1</a:t>
                      </a:r>
                      <a:endParaRPr lang="en-US" altLang="zh-CN" sz="9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900">
                          <a:solidFill>
                            <a:srgbClr val="000000"/>
                          </a:solidFill>
                          <a:latin typeface="Arial" panose="020B0604020202020204" pitchFamily="34" charset="0"/>
                        </a:rPr>
                        <a:t>Ajay River (Near Dorbodanga)</a:t>
                      </a:r>
                      <a:endParaRPr lang="en-US" altLang="zh-CN" sz="9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652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900" b="1">
                          <a:solidFill>
                            <a:srgbClr val="000000"/>
                          </a:solidFill>
                          <a:latin typeface="Arial" panose="020B0604020202020204" pitchFamily="34" charset="0"/>
                        </a:rPr>
                        <a:t>SW2</a:t>
                      </a:r>
                      <a:endParaRPr lang="en-US" altLang="zh-CN" sz="9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900">
                          <a:solidFill>
                            <a:srgbClr val="000000"/>
                          </a:solidFill>
                          <a:latin typeface="Arial" panose="020B0604020202020204" pitchFamily="34" charset="0"/>
                        </a:rPr>
                        <a:t>Ajoy River (Near Jamuria - 2)</a:t>
                      </a:r>
                      <a:endParaRPr lang="en-US" altLang="zh-CN" sz="9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8113">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900" b="1">
                          <a:solidFill>
                            <a:srgbClr val="000000"/>
                          </a:solidFill>
                          <a:latin typeface="Arial" panose="020B0604020202020204" pitchFamily="34" charset="0"/>
                        </a:rPr>
                        <a:t>SW3</a:t>
                      </a:r>
                      <a:endParaRPr lang="en-US" altLang="zh-CN" sz="9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900">
                          <a:solidFill>
                            <a:srgbClr val="000000"/>
                          </a:solidFill>
                          <a:latin typeface="Arial" panose="020B0604020202020204" pitchFamily="34" charset="0"/>
                        </a:rPr>
                        <a:t>Dhasna </a:t>
                      </a:r>
                      <a:endParaRPr lang="en-US" altLang="zh-CN" sz="9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652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900" b="1">
                          <a:solidFill>
                            <a:srgbClr val="000000"/>
                          </a:solidFill>
                          <a:latin typeface="Arial" panose="020B0604020202020204" pitchFamily="34" charset="0"/>
                        </a:rPr>
                        <a:t>SW4</a:t>
                      </a:r>
                      <a:endParaRPr lang="en-US" altLang="zh-CN" sz="9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900">
                          <a:solidFill>
                            <a:srgbClr val="000000"/>
                          </a:solidFill>
                          <a:latin typeface="Arial" panose="020B0604020202020204" pitchFamily="34" charset="0"/>
                        </a:rPr>
                        <a:t>Barul </a:t>
                      </a:r>
                      <a:endParaRPr lang="en-US" altLang="zh-CN" sz="9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8112">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900" b="1">
                          <a:solidFill>
                            <a:srgbClr val="000000"/>
                          </a:solidFill>
                          <a:latin typeface="Arial" panose="020B0604020202020204" pitchFamily="34" charset="0"/>
                        </a:rPr>
                        <a:t>SW5</a:t>
                      </a:r>
                      <a:endParaRPr lang="en-US" altLang="zh-CN" sz="9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900">
                          <a:solidFill>
                            <a:srgbClr val="000000"/>
                          </a:solidFill>
                          <a:latin typeface="Arial" panose="020B0604020202020204" pitchFamily="34" charset="0"/>
                        </a:rPr>
                        <a:t>Chak Dola</a:t>
                      </a:r>
                      <a:endParaRPr lang="en-US" altLang="zh-CN" sz="9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8113">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900" b="1">
                          <a:solidFill>
                            <a:srgbClr val="000000"/>
                          </a:solidFill>
                          <a:latin typeface="Arial" panose="020B0604020202020204" pitchFamily="34" charset="0"/>
                        </a:rPr>
                        <a:t>SW6</a:t>
                      </a:r>
                      <a:endParaRPr lang="en-US" altLang="zh-CN" sz="9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900">
                          <a:solidFill>
                            <a:srgbClr val="000000"/>
                          </a:solidFill>
                          <a:latin typeface="Arial" panose="020B0604020202020204" pitchFamily="34" charset="0"/>
                        </a:rPr>
                        <a:t>Jot Jonaki</a:t>
                      </a:r>
                      <a:endParaRPr lang="en-US" altLang="zh-CN" sz="9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8112">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900" b="1">
                          <a:solidFill>
                            <a:srgbClr val="000000"/>
                          </a:solidFill>
                          <a:latin typeface="Arial" panose="020B0604020202020204" pitchFamily="34" charset="0"/>
                        </a:rPr>
                        <a:t>SW7</a:t>
                      </a:r>
                      <a:endParaRPr lang="en-US" altLang="zh-CN" sz="9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900">
                          <a:solidFill>
                            <a:srgbClr val="000000"/>
                          </a:solidFill>
                          <a:latin typeface="Arial" panose="020B0604020202020204" pitchFamily="34" charset="0"/>
                        </a:rPr>
                        <a:t>Khushtoria</a:t>
                      </a:r>
                      <a:endParaRPr lang="en-US" altLang="zh-CN" sz="9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652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900" b="1">
                          <a:solidFill>
                            <a:srgbClr val="000000"/>
                          </a:solidFill>
                          <a:latin typeface="Arial" panose="020B0604020202020204" pitchFamily="34" charset="0"/>
                        </a:rPr>
                        <a:t>SW8</a:t>
                      </a:r>
                      <a:endParaRPr lang="en-US" altLang="zh-CN" sz="9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900">
                          <a:solidFill>
                            <a:srgbClr val="000000"/>
                          </a:solidFill>
                          <a:latin typeface="Arial" panose="020B0604020202020204" pitchFamily="34" charset="0"/>
                        </a:rPr>
                        <a:t>Benali</a:t>
                      </a:r>
                      <a:endParaRPr lang="en-US" altLang="zh-CN" sz="9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652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900" b="1">
                          <a:solidFill>
                            <a:srgbClr val="000000"/>
                          </a:solidFill>
                          <a:latin typeface="Arial" panose="020B0604020202020204" pitchFamily="34" charset="0"/>
                        </a:rPr>
                        <a:t>SW9</a:t>
                      </a:r>
                      <a:endParaRPr lang="en-US" altLang="zh-CN" sz="9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900">
                          <a:solidFill>
                            <a:srgbClr val="000000"/>
                          </a:solidFill>
                          <a:latin typeface="Arial" panose="020B0604020202020204" pitchFamily="34" charset="0"/>
                        </a:rPr>
                        <a:t>Jamuria</a:t>
                      </a:r>
                      <a:endParaRPr lang="en-US" altLang="zh-CN" sz="9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9700">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900" b="1">
                          <a:solidFill>
                            <a:srgbClr val="000000"/>
                          </a:solidFill>
                          <a:latin typeface="Arial" panose="020B0604020202020204" pitchFamily="34" charset="0"/>
                        </a:rPr>
                        <a:t>SW10</a:t>
                      </a:r>
                      <a:endParaRPr lang="en-US" altLang="zh-CN" sz="9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900">
                          <a:solidFill>
                            <a:srgbClr val="000000"/>
                          </a:solidFill>
                          <a:latin typeface="Arial" panose="020B0604020202020204" pitchFamily="34" charset="0"/>
                        </a:rPr>
                        <a:t>Shibpur</a:t>
                      </a:r>
                      <a:endParaRPr lang="en-US" altLang="zh-CN" sz="9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6525">
                <a:tc grid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900" b="1">
                          <a:solidFill>
                            <a:srgbClr val="000000"/>
                          </a:solidFill>
                          <a:latin typeface="Arial" panose="020B0604020202020204" pitchFamily="34" charset="0"/>
                        </a:rPr>
                        <a:t>GROUND WATER</a:t>
                      </a:r>
                      <a:endParaRPr lang="en-US" altLang="zh-CN" sz="900" b="1">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38113">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900" b="1">
                          <a:solidFill>
                            <a:srgbClr val="000000"/>
                          </a:solidFill>
                          <a:latin typeface="Arial" panose="020B0604020202020204" pitchFamily="34" charset="0"/>
                        </a:rPr>
                        <a:t>GW1</a:t>
                      </a:r>
                      <a:endParaRPr lang="en-US" altLang="zh-CN" sz="9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900">
                          <a:solidFill>
                            <a:srgbClr val="000000"/>
                          </a:solidFill>
                          <a:latin typeface="Arial" panose="020B0604020202020204" pitchFamily="34" charset="0"/>
                        </a:rPr>
                        <a:t>Near project Site</a:t>
                      </a:r>
                      <a:endParaRPr lang="en-US" altLang="zh-CN" sz="9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652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900" b="1">
                          <a:solidFill>
                            <a:srgbClr val="000000"/>
                          </a:solidFill>
                          <a:latin typeface="Arial" panose="020B0604020202020204" pitchFamily="34" charset="0"/>
                        </a:rPr>
                        <a:t>GW2</a:t>
                      </a:r>
                      <a:endParaRPr lang="en-US" altLang="zh-CN" sz="9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900">
                          <a:solidFill>
                            <a:srgbClr val="000000"/>
                          </a:solidFill>
                          <a:latin typeface="Arial" panose="020B0604020202020204" pitchFamily="34" charset="0"/>
                        </a:rPr>
                        <a:t>Damodarpur</a:t>
                      </a:r>
                      <a:endParaRPr lang="en-US" altLang="zh-CN" sz="9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8112">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900" b="1">
                          <a:solidFill>
                            <a:srgbClr val="000000"/>
                          </a:solidFill>
                          <a:latin typeface="Arial" panose="020B0604020202020204" pitchFamily="34" charset="0"/>
                        </a:rPr>
                        <a:t>GW3</a:t>
                      </a:r>
                      <a:endParaRPr lang="en-US" altLang="zh-CN" sz="9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900">
                          <a:solidFill>
                            <a:srgbClr val="000000"/>
                          </a:solidFill>
                          <a:latin typeface="Arial" panose="020B0604020202020204" pitchFamily="34" charset="0"/>
                        </a:rPr>
                        <a:t>Jamuria</a:t>
                      </a:r>
                      <a:endParaRPr lang="en-US" altLang="zh-CN" sz="9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8113">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900" b="1">
                          <a:solidFill>
                            <a:srgbClr val="000000"/>
                          </a:solidFill>
                          <a:latin typeface="Arial" panose="020B0604020202020204" pitchFamily="34" charset="0"/>
                        </a:rPr>
                        <a:t>GW4</a:t>
                      </a:r>
                      <a:endParaRPr lang="en-US" altLang="zh-CN" sz="9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900">
                          <a:solidFill>
                            <a:srgbClr val="000000"/>
                          </a:solidFill>
                          <a:latin typeface="Arial" panose="020B0604020202020204" pitchFamily="34" charset="0"/>
                        </a:rPr>
                        <a:t>Benali</a:t>
                      </a:r>
                      <a:endParaRPr lang="en-US" altLang="zh-CN" sz="9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652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900" b="1">
                          <a:solidFill>
                            <a:srgbClr val="000000"/>
                          </a:solidFill>
                          <a:latin typeface="Arial" panose="020B0604020202020204" pitchFamily="34" charset="0"/>
                        </a:rPr>
                        <a:t>GW5</a:t>
                      </a:r>
                      <a:endParaRPr lang="en-US" altLang="zh-CN" sz="9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900">
                          <a:solidFill>
                            <a:srgbClr val="000000"/>
                          </a:solidFill>
                          <a:latin typeface="Arial" panose="020B0604020202020204" pitchFamily="34" charset="0"/>
                        </a:rPr>
                        <a:t>Sharthakpur </a:t>
                      </a:r>
                      <a:endParaRPr lang="en-US" altLang="zh-CN" sz="9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8112">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900" b="1">
                          <a:solidFill>
                            <a:srgbClr val="000000"/>
                          </a:solidFill>
                          <a:latin typeface="Arial" panose="020B0604020202020204" pitchFamily="34" charset="0"/>
                        </a:rPr>
                        <a:t>GW6</a:t>
                      </a:r>
                      <a:endParaRPr lang="en-US" altLang="zh-CN" sz="9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900">
                          <a:solidFill>
                            <a:srgbClr val="000000"/>
                          </a:solidFill>
                          <a:latin typeface="Arial" panose="020B0604020202020204" pitchFamily="34" charset="0"/>
                        </a:rPr>
                        <a:t>Jot Jonaki</a:t>
                      </a:r>
                      <a:endParaRPr lang="en-US" altLang="zh-CN" sz="9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652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900" b="1">
                          <a:solidFill>
                            <a:srgbClr val="000000"/>
                          </a:solidFill>
                          <a:latin typeface="Arial" panose="020B0604020202020204" pitchFamily="34" charset="0"/>
                        </a:rPr>
                        <a:t>GW7</a:t>
                      </a:r>
                      <a:endParaRPr lang="en-US" altLang="zh-CN" sz="9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900">
                          <a:solidFill>
                            <a:srgbClr val="000000"/>
                          </a:solidFill>
                          <a:latin typeface="Arial" panose="020B0604020202020204" pitchFamily="34" charset="0"/>
                        </a:rPr>
                        <a:t>Bahadurpur </a:t>
                      </a:r>
                      <a:endParaRPr lang="en-US" altLang="zh-CN" sz="9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8113">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900" b="1">
                          <a:solidFill>
                            <a:srgbClr val="000000"/>
                          </a:solidFill>
                          <a:latin typeface="Arial" panose="020B0604020202020204" pitchFamily="34" charset="0"/>
                        </a:rPr>
                        <a:t>GW8</a:t>
                      </a:r>
                      <a:endParaRPr lang="en-US" altLang="zh-CN" sz="9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900">
                          <a:solidFill>
                            <a:srgbClr val="000000"/>
                          </a:solidFill>
                          <a:latin typeface="Arial" panose="020B0604020202020204" pitchFamily="34" charset="0"/>
                        </a:rPr>
                        <a:t>Hijolgora</a:t>
                      </a:r>
                      <a:endParaRPr lang="en-US" altLang="zh-CN" sz="9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8112">
                <a:tc grid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900" b="1">
                          <a:solidFill>
                            <a:srgbClr val="000000"/>
                          </a:solidFill>
                          <a:latin typeface="Arial" panose="020B0604020202020204" pitchFamily="34" charset="0"/>
                        </a:rPr>
                        <a:t>NOISE</a:t>
                      </a:r>
                      <a:endParaRPr lang="en-US" altLang="zh-CN" sz="9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0CECE"/>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bl>
          </a:graphicData>
        </a:graphic>
      </p:graphicFrame>
      <p:graphicFrame>
        <p:nvGraphicFramePr>
          <p:cNvPr id="32894" name="Table 32893"/>
          <p:cNvGraphicFramePr/>
          <p:nvPr/>
        </p:nvGraphicFramePr>
        <p:xfrm>
          <a:off x="123825" y="5341938"/>
          <a:ext cx="2232025" cy="1379537"/>
        </p:xfrm>
        <a:graphic>
          <a:graphicData uri="http://schemas.openxmlformats.org/drawingml/2006/table">
            <a:tbl>
              <a:tblPr/>
              <a:tblGrid>
                <a:gridCol w="581025"/>
                <a:gridCol w="1651000"/>
              </a:tblGrid>
              <a:tr h="139700">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900" b="1">
                          <a:solidFill>
                            <a:srgbClr val="000000"/>
                          </a:solidFill>
                          <a:latin typeface="Arial" panose="020B0604020202020204" pitchFamily="34" charset="0"/>
                        </a:rPr>
                        <a:t>N1</a:t>
                      </a:r>
                      <a:endParaRPr lang="en-US" altLang="zh-CN" sz="900" b="1">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900">
                          <a:solidFill>
                            <a:srgbClr val="000000"/>
                          </a:solidFill>
                          <a:latin typeface="Arial" panose="020B0604020202020204" pitchFamily="34" charset="0"/>
                        </a:rPr>
                        <a:t>Near Shyam Sel Limited</a:t>
                      </a:r>
                      <a:endParaRPr lang="en-US" altLang="zh-CN" sz="9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652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900" b="1">
                          <a:solidFill>
                            <a:srgbClr val="000000"/>
                          </a:solidFill>
                          <a:latin typeface="Arial" panose="020B0604020202020204" pitchFamily="34" charset="0"/>
                        </a:rPr>
                        <a:t>N2</a:t>
                      </a:r>
                      <a:endParaRPr lang="en-US" altLang="zh-CN" sz="900" b="1">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900">
                          <a:solidFill>
                            <a:srgbClr val="000000"/>
                          </a:solidFill>
                          <a:latin typeface="Arial" panose="020B0604020202020204" pitchFamily="34" charset="0"/>
                        </a:rPr>
                        <a:t>Near Shivam Dhatu</a:t>
                      </a:r>
                      <a:endParaRPr lang="en-US" altLang="zh-CN" sz="9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9700">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900" b="1">
                          <a:solidFill>
                            <a:srgbClr val="000000"/>
                          </a:solidFill>
                          <a:latin typeface="Arial" panose="020B0604020202020204" pitchFamily="34" charset="0"/>
                        </a:rPr>
                        <a:t>N3</a:t>
                      </a:r>
                      <a:endParaRPr lang="en-US" altLang="zh-CN" sz="900" b="1">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900">
                          <a:solidFill>
                            <a:srgbClr val="000000"/>
                          </a:solidFill>
                          <a:latin typeface="Arial" panose="020B0604020202020204" pitchFamily="34" charset="0"/>
                        </a:rPr>
                        <a:t>Humur Danga village market</a:t>
                      </a:r>
                      <a:endParaRPr lang="en-US" altLang="zh-CN" sz="9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652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900" b="1">
                          <a:solidFill>
                            <a:srgbClr val="000000"/>
                          </a:solidFill>
                          <a:latin typeface="Arial" panose="020B0604020202020204" pitchFamily="34" charset="0"/>
                        </a:rPr>
                        <a:t>N4</a:t>
                      </a:r>
                      <a:endParaRPr lang="en-US" altLang="zh-CN" sz="900" b="1">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900">
                          <a:solidFill>
                            <a:srgbClr val="000000"/>
                          </a:solidFill>
                          <a:latin typeface="Arial" panose="020B0604020202020204" pitchFamily="34" charset="0"/>
                        </a:rPr>
                        <a:t>Ikrah Bazar</a:t>
                      </a:r>
                      <a:endParaRPr lang="en-US" altLang="zh-CN" sz="9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8113">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900" b="1">
                          <a:solidFill>
                            <a:srgbClr val="000000"/>
                          </a:solidFill>
                          <a:latin typeface="Arial" panose="020B0604020202020204" pitchFamily="34" charset="0"/>
                        </a:rPr>
                        <a:t>N5</a:t>
                      </a:r>
                      <a:endParaRPr lang="en-US" altLang="zh-CN" sz="900" b="1">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900">
                          <a:solidFill>
                            <a:srgbClr val="000000"/>
                          </a:solidFill>
                          <a:latin typeface="Arial" panose="020B0604020202020204" pitchFamily="34" charset="0"/>
                        </a:rPr>
                        <a:t>Village Damodarpur</a:t>
                      </a:r>
                      <a:endParaRPr lang="en-US" altLang="zh-CN" sz="9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9700">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900" b="1">
                          <a:solidFill>
                            <a:srgbClr val="000000"/>
                          </a:solidFill>
                          <a:latin typeface="Arial" panose="020B0604020202020204" pitchFamily="34" charset="0"/>
                        </a:rPr>
                        <a:t>N6</a:t>
                      </a:r>
                      <a:endParaRPr lang="en-US" altLang="zh-CN" sz="900" b="1">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900">
                          <a:solidFill>
                            <a:srgbClr val="000000"/>
                          </a:solidFill>
                          <a:latin typeface="Arial" panose="020B0604020202020204" pitchFamily="34" charset="0"/>
                        </a:rPr>
                        <a:t>Village Bijaynagar</a:t>
                      </a:r>
                      <a:endParaRPr lang="en-US" altLang="zh-CN" sz="9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652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900" b="1">
                          <a:solidFill>
                            <a:srgbClr val="000000"/>
                          </a:solidFill>
                          <a:latin typeface="Arial" panose="020B0604020202020204" pitchFamily="34" charset="0"/>
                        </a:rPr>
                        <a:t>N7</a:t>
                      </a:r>
                      <a:endParaRPr lang="en-US" altLang="zh-CN" sz="900" b="1">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900">
                          <a:solidFill>
                            <a:srgbClr val="000000"/>
                          </a:solidFill>
                          <a:latin typeface="Arial" panose="020B0604020202020204" pitchFamily="34" charset="0"/>
                        </a:rPr>
                        <a:t>Village Hijalgora</a:t>
                      </a:r>
                      <a:endParaRPr lang="en-US" altLang="zh-CN" sz="9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8112">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900" b="1">
                          <a:solidFill>
                            <a:srgbClr val="000000"/>
                          </a:solidFill>
                          <a:latin typeface="Arial" panose="020B0604020202020204" pitchFamily="34" charset="0"/>
                        </a:rPr>
                        <a:t>N8</a:t>
                      </a:r>
                      <a:endParaRPr lang="en-US" altLang="zh-CN" sz="900" b="1">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900">
                          <a:solidFill>
                            <a:srgbClr val="000000"/>
                          </a:solidFill>
                          <a:latin typeface="Arial" panose="020B0604020202020204" pitchFamily="34" charset="0"/>
                        </a:rPr>
                        <a:t>Bahadurpur Hospital</a:t>
                      </a:r>
                      <a:endParaRPr lang="en-US" altLang="zh-CN" sz="9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8113">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900" b="1">
                          <a:solidFill>
                            <a:srgbClr val="000000"/>
                          </a:solidFill>
                          <a:latin typeface="Arial" panose="020B0604020202020204" pitchFamily="34" charset="0"/>
                        </a:rPr>
                        <a:t>N9</a:t>
                      </a:r>
                      <a:endParaRPr lang="en-US" altLang="zh-CN" sz="900" b="1">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900">
                          <a:solidFill>
                            <a:srgbClr val="000000"/>
                          </a:solidFill>
                          <a:latin typeface="Arial" panose="020B0604020202020204" pitchFamily="34" charset="0"/>
                        </a:rPr>
                        <a:t>Mamudpur Primary School</a:t>
                      </a:r>
                      <a:endParaRPr lang="en-US" altLang="zh-CN" sz="9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652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900" b="1">
                          <a:solidFill>
                            <a:srgbClr val="000000"/>
                          </a:solidFill>
                          <a:latin typeface="Arial" panose="020B0604020202020204" pitchFamily="34" charset="0"/>
                        </a:rPr>
                        <a:t>N10</a:t>
                      </a:r>
                      <a:endParaRPr lang="en-US" altLang="zh-CN" sz="900" b="1">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900">
                          <a:solidFill>
                            <a:srgbClr val="000000"/>
                          </a:solidFill>
                          <a:latin typeface="Arial" panose="020B0604020202020204" pitchFamily="34" charset="0"/>
                        </a:rPr>
                        <a:t>Dhasal Primary School</a:t>
                      </a:r>
                      <a:endParaRPr lang="en-US" altLang="zh-CN" sz="9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a:xfrm>
            <a:off x="6940550" y="6356350"/>
            <a:ext cx="2057400" cy="365125"/>
          </a:xfrm>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Text Box 3"/>
          <p:cNvSpPr txBox="1"/>
          <p:nvPr/>
        </p:nvSpPr>
        <p:spPr>
          <a:xfrm>
            <a:off x="601663" y="180975"/>
            <a:ext cx="7940675" cy="460375"/>
          </a:xfrm>
          <a:prstGeom prst="rect">
            <a:avLst/>
          </a:prstGeom>
          <a:noFill/>
          <a:ln w="9525">
            <a:noFill/>
          </a:ln>
        </p:spPr>
        <p:txBody>
          <a:bodyPr wrap="square" anchor="t" anchorCtr="0">
            <a:spAutoFit/>
          </a:bodyPr>
          <a:p>
            <a:pPr algn="ctr"/>
            <a:r>
              <a:rPr lang="en-US" altLang="zh-CN" sz="2400" b="1">
                <a:latin typeface="Calibri" panose="020F0502020204030204" charset="0"/>
              </a:rPr>
              <a:t>METEOROLOGICAL DETAILS WITH WIND ROSE DIAGRAM</a:t>
            </a:r>
            <a:endParaRPr lang="en-US" altLang="zh-CN" sz="2400" b="1">
              <a:latin typeface="Calibri" panose="020F0502020204030204" charset="0"/>
            </a:endParaRPr>
          </a:p>
        </p:txBody>
      </p:sp>
      <p:pic>
        <p:nvPicPr>
          <p:cNvPr id="34818" name="Picture 1073744768"/>
          <p:cNvPicPr>
            <a:picLocks noChangeAspect="1"/>
          </p:cNvPicPr>
          <p:nvPr/>
        </p:nvPicPr>
        <p:blipFill>
          <a:blip r:embed="rId1"/>
          <a:stretch>
            <a:fillRect/>
          </a:stretch>
        </p:blipFill>
        <p:spPr>
          <a:xfrm>
            <a:off x="190500" y="1098550"/>
            <a:ext cx="3917950" cy="3911600"/>
          </a:xfrm>
          <a:prstGeom prst="rect">
            <a:avLst/>
          </a:prstGeom>
          <a:noFill/>
          <a:ln w="9525">
            <a:noFill/>
          </a:ln>
        </p:spPr>
      </p:pic>
      <p:sp>
        <p:nvSpPr>
          <p:cNvPr id="34819" name="Text Box 1073744770"/>
          <p:cNvSpPr txBox="1"/>
          <p:nvPr/>
        </p:nvSpPr>
        <p:spPr>
          <a:xfrm>
            <a:off x="514350" y="5000625"/>
            <a:ext cx="3482975" cy="852488"/>
          </a:xfrm>
          <a:prstGeom prst="rect">
            <a:avLst/>
          </a:prstGeom>
          <a:solidFill>
            <a:srgbClr val="FFFFFF"/>
          </a:solidFill>
          <a:ln w="9525">
            <a:noFill/>
          </a:ln>
        </p:spPr>
        <p:txBody>
          <a:bodyPr wrap="square" anchor="t" anchorCtr="0"/>
          <a:p>
            <a:pPr algn="ctr"/>
            <a:r>
              <a:rPr lang="en-US" altLang="zh-CN" b="1" dirty="0">
                <a:latin typeface="Calibri" panose="020F0502020204030204" charset="0"/>
              </a:rPr>
              <a:t>Overall Wind Rose diagram</a:t>
            </a:r>
            <a:endParaRPr lang="en-US" altLang="zh-CN" b="1" dirty="0">
              <a:latin typeface="Calibri" panose="020F0502020204030204" charset="0"/>
            </a:endParaRPr>
          </a:p>
          <a:p>
            <a:pPr algn="ctr"/>
            <a:r>
              <a:rPr lang="en-US" altLang="zh-CN" b="1" dirty="0">
                <a:latin typeface="Calibri" panose="020F0502020204030204" charset="0"/>
              </a:rPr>
              <a:t>(Calm – 34.71%) </a:t>
            </a:r>
            <a:endParaRPr lang="en-US" altLang="zh-CN" b="1" dirty="0">
              <a:latin typeface="Calibri" panose="020F0502020204030204" charset="0"/>
            </a:endParaRPr>
          </a:p>
          <a:p>
            <a:pPr algn="ctr"/>
            <a:r>
              <a:rPr lang="en-US" altLang="zh-CN" b="1" dirty="0">
                <a:latin typeface="Calibri" panose="020F0502020204030204" charset="0"/>
              </a:rPr>
              <a:t>(October, 2020 – December, 2020)</a:t>
            </a:r>
            <a:endParaRPr lang="en-US" altLang="zh-CN" b="1" dirty="0">
              <a:latin typeface="Calibri" panose="020F0502020204030204" charset="0"/>
            </a:endParaRPr>
          </a:p>
          <a:p>
            <a:endParaRPr lang="en-US" altLang="zh-CN" b="1" dirty="0">
              <a:latin typeface="Calibri" panose="020F0502020204030204" charset="0"/>
            </a:endParaRPr>
          </a:p>
        </p:txBody>
      </p:sp>
      <p:graphicFrame>
        <p:nvGraphicFramePr>
          <p:cNvPr id="34820" name="Table 34819"/>
          <p:cNvGraphicFramePr/>
          <p:nvPr/>
        </p:nvGraphicFramePr>
        <p:xfrm>
          <a:off x="4244975" y="1273175"/>
          <a:ext cx="4751388" cy="2392363"/>
        </p:xfrm>
        <a:graphic>
          <a:graphicData uri="http://schemas.openxmlformats.org/drawingml/2006/table">
            <a:tbl>
              <a:tblPr/>
              <a:tblGrid>
                <a:gridCol w="703263"/>
                <a:gridCol w="520700"/>
                <a:gridCol w="554037"/>
                <a:gridCol w="523875"/>
                <a:gridCol w="557213"/>
                <a:gridCol w="549275"/>
                <a:gridCol w="549275"/>
                <a:gridCol w="793750"/>
              </a:tblGrid>
              <a:tr h="368300">
                <a:tc rowSpan="3">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Month</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Temperature</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Relative Humidity</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Barometric Pressure</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rowSpan="3">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Average</a:t>
                      </a:r>
                      <a:endParaRPr lang="en-US" altLang="zh-CN" sz="1200" b="1">
                        <a:solidFill>
                          <a:srgbClr val="000000"/>
                        </a:solidFill>
                        <a:latin typeface="Arial" panose="020B0604020202020204" pitchFamily="34" charset="0"/>
                      </a:endParaRPr>
                    </a:p>
                    <a:p>
                      <a:pPr lvl="0" algn="ctr">
                        <a:buSzTx/>
                        <a:buNone/>
                      </a:pPr>
                      <a:r>
                        <a:rPr lang="en-US" altLang="zh-CN" sz="1200" b="1">
                          <a:solidFill>
                            <a:srgbClr val="000000"/>
                          </a:solidFill>
                          <a:latin typeface="Arial" panose="020B0604020202020204" pitchFamily="34" charset="0"/>
                        </a:rPr>
                        <a:t>Velocity</a:t>
                      </a:r>
                      <a:endParaRPr lang="en-US" altLang="zh-CN" sz="1200" b="1">
                        <a:solidFill>
                          <a:srgbClr val="000000"/>
                        </a:solidFill>
                        <a:latin typeface="Arial" panose="020B0604020202020204" pitchFamily="34" charset="0"/>
                      </a:endParaRPr>
                    </a:p>
                    <a:p>
                      <a:pPr lvl="0" algn="ctr">
                        <a:buSzTx/>
                        <a:buNone/>
                      </a:pPr>
                      <a:r>
                        <a:rPr lang="en-US" altLang="zh-CN" sz="1200" b="1">
                          <a:solidFill>
                            <a:srgbClr val="000000"/>
                          </a:solidFill>
                          <a:latin typeface="Arial" panose="020B0604020202020204" pitchFamily="34" charset="0"/>
                        </a:rPr>
                        <a:t>(km/hr)</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83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Max.</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Min.</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08:30 hrs</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17:30 hrs</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08:30 hrs</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17:30 hrs</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r>
              <a:tr h="18415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grid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(°C)</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(mm Hg)</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r h="366713">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Oct, 2020</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38</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79</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52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757.3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751.9</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4.7</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8300">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Nov, 2020</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17</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73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47</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757.3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747.8</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3.4</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8300">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Dec, 2020</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28.5</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9.5</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78</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50</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758.7</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753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8300">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Overall</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38</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9.5</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79</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47</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758.7</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747.8</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3.8</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34887" name="Content Placeholder 2"/>
          <p:cNvPicPr>
            <a:picLocks noGrp="1" noChangeAspect="1"/>
          </p:cNvPicPr>
          <p:nvPr>
            <p:ph idx="1"/>
          </p:nvPr>
        </p:nvPicPr>
        <p:blipFill>
          <a:blip r:embed="rId2"/>
          <a:stretch>
            <a:fillRect/>
          </a:stretch>
        </p:blipFill>
        <p:spPr>
          <a:xfrm>
            <a:off x="4237038" y="3898900"/>
            <a:ext cx="1435100" cy="2371725"/>
          </a:xfrm>
          <a:ln/>
        </p:spPr>
      </p:pic>
      <p:sp>
        <p:nvSpPr>
          <p:cNvPr id="2" name="Slide Number Placeholder 1"/>
          <p:cNvSpPr>
            <a:spLocks noGrp="1"/>
          </p:cNvSpPr>
          <p:nvPr>
            <p:ph type="sldNum" sz="quarter" idx="12"/>
          </p:nvPr>
        </p:nvSpPr>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041650" y="365125"/>
            <a:ext cx="3019425" cy="368300"/>
          </a:xfrm>
        </p:spPr>
        <p:txBody>
          <a:bodyPr>
            <a:normAutofit fontScale="90000"/>
          </a:bodyPr>
          <a:lstStyle/>
          <a:p>
            <a:pPr marL="0" marR="0" indent="0" algn="ctr" defTabSz="914400" rtl="0" eaLnBrk="1" fontAlgn="auto" latinLnBrk="0" hangingPunct="1">
              <a:lnSpc>
                <a:spcPct val="90000"/>
              </a:lnSpc>
              <a:spcBef>
                <a:spcPct val="0"/>
              </a:spcBef>
              <a:spcAft>
                <a:spcPct val="0"/>
              </a:spcAft>
              <a:buClrTx/>
              <a:buSzTx/>
              <a:buFontTx/>
              <a:buNone/>
            </a:pPr>
            <a:r>
              <a:rPr kumimoji="0" lang="en-US" sz="2665" b="1" i="0" u="none" strike="noStrike" kern="1200" cap="none" spc="0" normalizeH="0" baseline="0" noProof="1">
                <a:solidFill>
                  <a:schemeClr val="tx1"/>
                </a:solidFill>
                <a:latin typeface="+mj-lt"/>
                <a:ea typeface="+mj-ea"/>
                <a:cs typeface="+mj-cs"/>
              </a:rPr>
              <a:t>BRIEF INFORMATION</a:t>
            </a:r>
            <a:endParaRPr kumimoji="0" lang="en-US" sz="2665" b="1" i="0" u="none" strike="noStrike" kern="1200" cap="none" spc="0" normalizeH="0" baseline="0" noProof="1">
              <a:solidFill>
                <a:schemeClr val="tx1"/>
              </a:solidFill>
              <a:latin typeface="+mj-lt"/>
              <a:ea typeface="+mj-ea"/>
              <a:cs typeface="+mj-cs"/>
            </a:endParaRPr>
          </a:p>
        </p:txBody>
      </p:sp>
      <p:graphicFrame>
        <p:nvGraphicFramePr>
          <p:cNvPr id="5" name="Table 4"/>
          <p:cNvGraphicFramePr/>
          <p:nvPr/>
        </p:nvGraphicFramePr>
        <p:xfrm>
          <a:off x="257175" y="928688"/>
          <a:ext cx="8674100" cy="5211763"/>
        </p:xfrm>
        <a:graphic>
          <a:graphicData uri="http://schemas.openxmlformats.org/drawingml/2006/table">
            <a:tbl>
              <a:tblPr firstRow="1" bandRow="1">
                <a:tableStyleId>{5C22544A-7EE6-4342-B048-85BDC9FD1C3A}</a:tableStyleId>
              </a:tblPr>
              <a:tblGrid>
                <a:gridCol w="548005"/>
                <a:gridCol w="4542790"/>
                <a:gridCol w="3583940"/>
              </a:tblGrid>
              <a:tr h="640080">
                <a:tc>
                  <a:txBody>
                    <a:bodyPr/>
                    <a:lstStyle/>
                    <a:p>
                      <a:pPr algn="ctr">
                        <a:lnSpc>
                          <a:spcPct val="100000"/>
                        </a:lnSpc>
                        <a:buNone/>
                      </a:pPr>
                      <a:r>
                        <a:rPr lang="en-US" sz="1600"/>
                        <a:t>Sl. No.</a:t>
                      </a:r>
                      <a:endParaRPr lang="en-US" sz="1600"/>
                    </a:p>
                  </a:txBody>
                  <a:tcPr anchor="ctr"/>
                </a:tc>
                <a:tc>
                  <a:txBody>
                    <a:bodyPr/>
                    <a:lstStyle/>
                    <a:p>
                      <a:pPr algn="ctr">
                        <a:lnSpc>
                          <a:spcPct val="100000"/>
                        </a:lnSpc>
                        <a:buNone/>
                      </a:pPr>
                      <a:r>
                        <a:rPr lang="en-US" sz="1600"/>
                        <a:t>Particulars</a:t>
                      </a:r>
                      <a:endParaRPr lang="en-US" sz="1600"/>
                    </a:p>
                  </a:txBody>
                  <a:tcPr anchor="ctr"/>
                </a:tc>
                <a:tc>
                  <a:txBody>
                    <a:bodyPr/>
                    <a:lstStyle/>
                    <a:p>
                      <a:pPr algn="ctr">
                        <a:lnSpc>
                          <a:spcPct val="100000"/>
                        </a:lnSpc>
                        <a:buNone/>
                      </a:pPr>
                      <a:r>
                        <a:rPr lang="en-US" sz="1600"/>
                        <a:t>Details</a:t>
                      </a:r>
                      <a:endParaRPr lang="en-US" sz="1600"/>
                    </a:p>
                  </a:txBody>
                  <a:tcPr anchor="ctr"/>
                </a:tc>
              </a:tr>
              <a:tr h="0">
                <a:tc>
                  <a:txBody>
                    <a:bodyPr/>
                    <a:lstStyle/>
                    <a:p>
                      <a:pPr algn="ctr">
                        <a:lnSpc>
                          <a:spcPct val="100000"/>
                        </a:lnSpc>
                        <a:buNone/>
                      </a:pPr>
                      <a:r>
                        <a:rPr lang="en-US" sz="1600"/>
                        <a:t>1</a:t>
                      </a:r>
                      <a:endParaRPr lang="en-US" sz="1600"/>
                    </a:p>
                  </a:txBody>
                  <a:tcPr/>
                </a:tc>
                <a:tc>
                  <a:txBody>
                    <a:bodyPr/>
                    <a:lstStyle/>
                    <a:p>
                      <a:pPr>
                        <a:lnSpc>
                          <a:spcPct val="100000"/>
                        </a:lnSpc>
                        <a:buNone/>
                      </a:pPr>
                      <a:r>
                        <a:rPr lang="en-US" sz="1600" cap="all">
                          <a:solidFill>
                            <a:schemeClr val="tx1"/>
                          </a:solidFill>
                          <a:uFillTx/>
                        </a:rPr>
                        <a:t>Date of grant of TOR</a:t>
                      </a:r>
                      <a:endParaRPr lang="en-US" sz="1600" cap="all">
                        <a:solidFill>
                          <a:schemeClr val="tx1"/>
                        </a:solidFill>
                        <a:uFillTx/>
                      </a:endParaRPr>
                    </a:p>
                  </a:txBody>
                  <a:tcPr/>
                </a:tc>
                <a:tc>
                  <a:txBody>
                    <a:bodyPr/>
                    <a:lstStyle/>
                    <a:p>
                      <a:pPr>
                        <a:lnSpc>
                          <a:spcPct val="100000"/>
                        </a:lnSpc>
                        <a:buNone/>
                      </a:pPr>
                      <a:r>
                        <a:rPr lang="en-US" sz="1600"/>
                        <a:t>11</a:t>
                      </a:r>
                      <a:r>
                        <a:rPr lang="en-US" sz="1600" baseline="30000"/>
                        <a:t>th</a:t>
                      </a:r>
                      <a:r>
                        <a:rPr lang="en-US" sz="1600"/>
                        <a:t> November, 2020</a:t>
                      </a:r>
                      <a:endParaRPr lang="en-US" sz="1600"/>
                    </a:p>
                  </a:txBody>
                  <a:tcPr/>
                </a:tc>
              </a:tr>
              <a:tr h="120650">
                <a:tc>
                  <a:txBody>
                    <a:bodyPr/>
                    <a:lstStyle/>
                    <a:p>
                      <a:pPr algn="ctr">
                        <a:lnSpc>
                          <a:spcPct val="100000"/>
                        </a:lnSpc>
                        <a:buNone/>
                      </a:pPr>
                      <a:r>
                        <a:rPr lang="en-US" sz="1600"/>
                        <a:t>2</a:t>
                      </a:r>
                      <a:endParaRPr lang="en-US" sz="1600"/>
                    </a:p>
                  </a:txBody>
                  <a:tcPr/>
                </a:tc>
                <a:tc>
                  <a:txBody>
                    <a:bodyPr/>
                    <a:lstStyle/>
                    <a:p>
                      <a:pPr>
                        <a:lnSpc>
                          <a:spcPct val="100000"/>
                        </a:lnSpc>
                        <a:buNone/>
                      </a:pPr>
                      <a:r>
                        <a:rPr lang="en-US" sz="1600" cap="all">
                          <a:solidFill>
                            <a:schemeClr val="tx1"/>
                          </a:solidFill>
                          <a:uFillTx/>
                        </a:rPr>
                        <a:t>Baseline Study Period</a:t>
                      </a:r>
                      <a:endParaRPr lang="en-US" sz="1600" cap="all">
                        <a:solidFill>
                          <a:schemeClr val="tx1"/>
                        </a:solidFill>
                        <a:uFillTx/>
                      </a:endParaRPr>
                    </a:p>
                  </a:txBody>
                  <a:tcPr/>
                </a:tc>
                <a:tc>
                  <a:txBody>
                    <a:bodyPr/>
                    <a:lstStyle/>
                    <a:p>
                      <a:pPr>
                        <a:lnSpc>
                          <a:spcPct val="100000"/>
                        </a:lnSpc>
                        <a:buNone/>
                      </a:pPr>
                      <a:r>
                        <a:rPr lang="en-US" altLang="zh-CN" sz="1600" b="0">
                          <a:cs typeface="+mn-lt"/>
                          <a:sym typeface="+mn-ea"/>
                        </a:rPr>
                        <a:t>1</a:t>
                      </a:r>
                      <a:r>
                        <a:rPr lang="en-US" altLang="zh-CN" sz="1600" b="0" baseline="30000">
                          <a:cs typeface="+mn-lt"/>
                          <a:sym typeface="+mn-ea"/>
                        </a:rPr>
                        <a:t>st</a:t>
                      </a:r>
                      <a:r>
                        <a:rPr lang="en-US" altLang="zh-CN" sz="1600" b="0">
                          <a:cs typeface="+mn-lt"/>
                          <a:sym typeface="+mn-ea"/>
                        </a:rPr>
                        <a:t> October, 2020 to </a:t>
                      </a:r>
                      <a:r>
                        <a:rPr lang="en-US" sz="1600" b="0">
                          <a:cs typeface="+mn-lt"/>
                          <a:sym typeface="+mn-ea"/>
                        </a:rPr>
                        <a:t>31</a:t>
                      </a:r>
                      <a:r>
                        <a:rPr lang="en-US" sz="1600" b="0" baseline="30000">
                          <a:cs typeface="+mn-lt"/>
                          <a:sym typeface="+mn-ea"/>
                        </a:rPr>
                        <a:t>st</a:t>
                      </a:r>
                      <a:r>
                        <a:rPr lang="en-US" sz="1600" b="0">
                          <a:cs typeface="+mn-lt"/>
                          <a:sym typeface="+mn-ea"/>
                        </a:rPr>
                        <a:t> </a:t>
                      </a:r>
                      <a:r>
                        <a:rPr lang="en-US" altLang="zh-CN" sz="1600" b="0">
                          <a:cs typeface="+mn-lt"/>
                          <a:sym typeface="+mn-ea"/>
                        </a:rPr>
                        <a:t>December, 2020</a:t>
                      </a:r>
                      <a:endParaRPr lang="en-US" sz="1600" b="0">
                        <a:cs typeface="+mn-lt"/>
                        <a:sym typeface="+mn-ea"/>
                      </a:endParaRPr>
                    </a:p>
                  </a:txBody>
                  <a:tcPr/>
                </a:tc>
              </a:tr>
              <a:tr h="0">
                <a:tc>
                  <a:txBody>
                    <a:bodyPr/>
                    <a:lstStyle/>
                    <a:p>
                      <a:pPr algn="ctr">
                        <a:lnSpc>
                          <a:spcPct val="100000"/>
                        </a:lnSpc>
                        <a:buNone/>
                      </a:pPr>
                      <a:r>
                        <a:rPr lang="en-US" sz="1600"/>
                        <a:t>3</a:t>
                      </a:r>
                      <a:endParaRPr lang="en-US" sz="1600"/>
                    </a:p>
                  </a:txBody>
                  <a:tcPr/>
                </a:tc>
                <a:tc>
                  <a:txBody>
                    <a:bodyPr/>
                    <a:lstStyle/>
                    <a:p>
                      <a:pPr>
                        <a:lnSpc>
                          <a:spcPct val="100000"/>
                        </a:lnSpc>
                        <a:buNone/>
                      </a:pPr>
                      <a:r>
                        <a:rPr lang="en-US" sz="1600" cap="all" dirty="0">
                          <a:solidFill>
                            <a:schemeClr val="tx1"/>
                          </a:solidFill>
                          <a:uFillTx/>
                        </a:rPr>
                        <a:t>Date of </a:t>
                      </a:r>
                      <a:r>
                        <a:rPr lang="en-US" sz="1600" cap="all" dirty="0" err="1" smtClean="0">
                          <a:solidFill>
                            <a:schemeClr val="tx1"/>
                          </a:solidFill>
                          <a:uFillTx/>
                        </a:rPr>
                        <a:t>PUblic</a:t>
                      </a:r>
                      <a:r>
                        <a:rPr lang="en-US" sz="1600" cap="all" dirty="0" smtClean="0">
                          <a:solidFill>
                            <a:schemeClr val="tx1"/>
                          </a:solidFill>
                          <a:uFillTx/>
                        </a:rPr>
                        <a:t> </a:t>
                      </a:r>
                      <a:r>
                        <a:rPr lang="en-US" sz="1600" cap="all" dirty="0">
                          <a:solidFill>
                            <a:schemeClr val="tx1"/>
                          </a:solidFill>
                          <a:uFillTx/>
                        </a:rPr>
                        <a:t>Hearing</a:t>
                      </a:r>
                      <a:endParaRPr lang="en-US" sz="1600" cap="all" dirty="0">
                        <a:solidFill>
                          <a:schemeClr val="tx1"/>
                        </a:solidFill>
                        <a:uFillTx/>
                      </a:endParaRPr>
                    </a:p>
                  </a:txBody>
                  <a:tcPr/>
                </a:tc>
                <a:tc>
                  <a:txBody>
                    <a:bodyPr/>
                    <a:lstStyle/>
                    <a:p>
                      <a:pPr>
                        <a:lnSpc>
                          <a:spcPct val="100000"/>
                        </a:lnSpc>
                        <a:buNone/>
                      </a:pPr>
                      <a:r>
                        <a:rPr lang="en-US" sz="1600"/>
                        <a:t>9</a:t>
                      </a:r>
                      <a:r>
                        <a:rPr lang="en-US" sz="1600" baseline="30000"/>
                        <a:t>th</a:t>
                      </a:r>
                      <a:r>
                        <a:rPr lang="en-US" sz="1600"/>
                        <a:t> March, 2021</a:t>
                      </a:r>
                      <a:endParaRPr lang="en-US" sz="1600"/>
                    </a:p>
                  </a:txBody>
                  <a:tcPr/>
                </a:tc>
              </a:tr>
              <a:tr h="335280">
                <a:tc>
                  <a:txBody>
                    <a:bodyPr/>
                    <a:lstStyle/>
                    <a:p>
                      <a:pPr algn="ctr">
                        <a:lnSpc>
                          <a:spcPct val="100000"/>
                        </a:lnSpc>
                        <a:buNone/>
                      </a:pPr>
                      <a:r>
                        <a:rPr lang="en-US" sz="1600"/>
                        <a:t>4</a:t>
                      </a:r>
                      <a:endParaRPr lang="en-US" sz="1600"/>
                    </a:p>
                  </a:txBody>
                  <a:tcPr/>
                </a:tc>
                <a:tc>
                  <a:txBody>
                    <a:bodyPr/>
                    <a:lstStyle/>
                    <a:p>
                      <a:pPr>
                        <a:lnSpc>
                          <a:spcPct val="100000"/>
                        </a:lnSpc>
                        <a:buNone/>
                      </a:pPr>
                      <a:r>
                        <a:rPr lang="en-US" sz="1600" cap="all">
                          <a:solidFill>
                            <a:schemeClr val="tx1"/>
                          </a:solidFill>
                          <a:uFillTx/>
                        </a:rPr>
                        <a:t>Project Cost</a:t>
                      </a:r>
                      <a:endParaRPr lang="en-US" sz="1600" cap="all">
                        <a:solidFill>
                          <a:schemeClr val="tx1"/>
                        </a:solidFill>
                        <a:uFillTx/>
                      </a:endParaRPr>
                    </a:p>
                  </a:txBody>
                  <a:tcPr/>
                </a:tc>
                <a:tc>
                  <a:txBody>
                    <a:bodyPr/>
                    <a:lstStyle/>
                    <a:p>
                      <a:pPr>
                        <a:lnSpc>
                          <a:spcPct val="100000"/>
                        </a:lnSpc>
                        <a:buNone/>
                      </a:pPr>
                      <a:r>
                        <a:rPr lang="en-US" sz="1600"/>
                        <a:t>Rs. 1987.36 Crores</a:t>
                      </a:r>
                      <a:endParaRPr lang="en-US" sz="1600"/>
                    </a:p>
                  </a:txBody>
                  <a:tcPr/>
                </a:tc>
              </a:tr>
              <a:tr h="267335">
                <a:tc>
                  <a:txBody>
                    <a:bodyPr/>
                    <a:lstStyle/>
                    <a:p>
                      <a:pPr algn="ctr">
                        <a:lnSpc>
                          <a:spcPct val="100000"/>
                        </a:lnSpc>
                        <a:buNone/>
                      </a:pPr>
                      <a:r>
                        <a:rPr lang="en-US" sz="1600"/>
                        <a:t>5</a:t>
                      </a:r>
                      <a:endParaRPr lang="en-US" sz="1600"/>
                    </a:p>
                  </a:txBody>
                  <a:tcPr/>
                </a:tc>
                <a:tc>
                  <a:txBody>
                    <a:bodyPr/>
                    <a:lstStyle/>
                    <a:p>
                      <a:pPr>
                        <a:lnSpc>
                          <a:spcPct val="100000"/>
                        </a:lnSpc>
                        <a:buNone/>
                      </a:pPr>
                      <a:r>
                        <a:rPr lang="en-US" sz="1600" b="0" cap="all" dirty="0">
                          <a:solidFill>
                            <a:schemeClr val="tx1"/>
                          </a:solidFill>
                          <a:uFillTx/>
                        </a:rPr>
                        <a:t>EMP Cost (Capital &amp; Recurring)</a:t>
                      </a:r>
                      <a:endParaRPr lang="en-US" sz="1600" b="0" cap="all" dirty="0">
                        <a:solidFill>
                          <a:schemeClr val="tx1"/>
                        </a:solidFill>
                        <a:uFillTx/>
                      </a:endParaRPr>
                    </a:p>
                  </a:txBody>
                  <a:tcPr/>
                </a:tc>
                <a:tc>
                  <a:txBody>
                    <a:bodyPr/>
                    <a:lstStyle/>
                    <a:p>
                      <a:pPr>
                        <a:lnSpc>
                          <a:spcPct val="100000"/>
                        </a:lnSpc>
                        <a:buNone/>
                      </a:pPr>
                      <a:r>
                        <a:rPr lang="en-US" sz="1600" b="0" dirty="0">
                          <a:solidFill>
                            <a:schemeClr val="tx1"/>
                          </a:solidFill>
                        </a:rPr>
                        <a:t>Capital - </a:t>
                      </a:r>
                      <a:r>
                        <a:rPr lang="en-US" sz="1600" b="0" dirty="0" err="1">
                          <a:solidFill>
                            <a:schemeClr val="tx1"/>
                          </a:solidFill>
                        </a:rPr>
                        <a:t>Rs</a:t>
                      </a:r>
                      <a:r>
                        <a:rPr lang="en-US" sz="1600" b="0" dirty="0">
                          <a:solidFill>
                            <a:schemeClr val="tx1"/>
                          </a:solidFill>
                        </a:rPr>
                        <a:t>. </a:t>
                      </a:r>
                      <a:r>
                        <a:rPr lang="en-US" sz="1600" b="0" dirty="0" smtClean="0">
                          <a:solidFill>
                            <a:schemeClr val="tx1"/>
                          </a:solidFill>
                        </a:rPr>
                        <a:t>192.84 </a:t>
                      </a:r>
                      <a:r>
                        <a:rPr lang="en-US" sz="1600" b="0" dirty="0">
                          <a:solidFill>
                            <a:schemeClr val="tx1"/>
                          </a:solidFill>
                        </a:rPr>
                        <a:t>Crores</a:t>
                      </a:r>
                      <a:endParaRPr lang="en-US" sz="1600" b="0" dirty="0">
                        <a:solidFill>
                          <a:schemeClr val="tx1"/>
                        </a:solidFill>
                      </a:endParaRPr>
                    </a:p>
                    <a:p>
                      <a:pPr>
                        <a:lnSpc>
                          <a:spcPct val="100000"/>
                        </a:lnSpc>
                        <a:buNone/>
                      </a:pPr>
                      <a:r>
                        <a:rPr lang="en-US" sz="1600" b="0" dirty="0">
                          <a:solidFill>
                            <a:schemeClr val="tx1"/>
                          </a:solidFill>
                        </a:rPr>
                        <a:t>Recurring - </a:t>
                      </a:r>
                      <a:r>
                        <a:rPr lang="en-US" sz="1600" b="0" dirty="0" err="1">
                          <a:solidFill>
                            <a:schemeClr val="tx1"/>
                          </a:solidFill>
                        </a:rPr>
                        <a:t>Rs</a:t>
                      </a:r>
                      <a:r>
                        <a:rPr lang="en-US" sz="1600" b="0" dirty="0">
                          <a:solidFill>
                            <a:schemeClr val="tx1"/>
                          </a:solidFill>
                        </a:rPr>
                        <a:t>. </a:t>
                      </a:r>
                      <a:r>
                        <a:rPr lang="en-US" sz="1600" b="0" dirty="0" smtClean="0">
                          <a:solidFill>
                            <a:schemeClr val="tx1"/>
                          </a:solidFill>
                        </a:rPr>
                        <a:t>18.42 Crores / annum</a:t>
                      </a:r>
                      <a:endParaRPr lang="en-US" sz="1600" b="0" dirty="0">
                        <a:solidFill>
                          <a:schemeClr val="tx1"/>
                        </a:solidFill>
                      </a:endParaRPr>
                    </a:p>
                  </a:txBody>
                  <a:tcPr/>
                </a:tc>
              </a:tr>
              <a:tr h="0">
                <a:tc>
                  <a:txBody>
                    <a:bodyPr/>
                    <a:lstStyle/>
                    <a:p>
                      <a:pPr algn="ctr">
                        <a:lnSpc>
                          <a:spcPct val="100000"/>
                        </a:lnSpc>
                        <a:buNone/>
                      </a:pPr>
                      <a:r>
                        <a:rPr lang="en-US" sz="1600"/>
                        <a:t>6</a:t>
                      </a:r>
                      <a:endParaRPr lang="en-US" sz="1600"/>
                    </a:p>
                  </a:txBody>
                  <a:tcPr/>
                </a:tc>
                <a:tc>
                  <a:txBody>
                    <a:bodyPr/>
                    <a:lstStyle/>
                    <a:p>
                      <a:pPr>
                        <a:lnSpc>
                          <a:spcPct val="100000"/>
                        </a:lnSpc>
                        <a:buNone/>
                      </a:pPr>
                      <a:r>
                        <a:rPr lang="en-US" sz="1600" cap="all">
                          <a:solidFill>
                            <a:schemeClr val="tx1"/>
                          </a:solidFill>
                          <a:uFillTx/>
                        </a:rPr>
                        <a:t>Manpower Details</a:t>
                      </a:r>
                      <a:endParaRPr lang="en-US" sz="1600" cap="all">
                        <a:solidFill>
                          <a:schemeClr val="tx1"/>
                        </a:solidFill>
                        <a:uFillTx/>
                      </a:endParaRPr>
                    </a:p>
                  </a:txBody>
                  <a:tcPr/>
                </a:tc>
                <a:tc>
                  <a:txBody>
                    <a:bodyPr/>
                    <a:lstStyle/>
                    <a:p>
                      <a:pPr>
                        <a:lnSpc>
                          <a:spcPct val="100000"/>
                        </a:lnSpc>
                        <a:buNone/>
                      </a:pPr>
                      <a:r>
                        <a:rPr lang="en-US" sz="1600" dirty="0" smtClean="0"/>
                        <a:t>1860 persons during construction</a:t>
                      </a:r>
                      <a:r>
                        <a:rPr lang="en-US" sz="1600" baseline="0" dirty="0" smtClean="0"/>
                        <a:t> phase</a:t>
                      </a:r>
                      <a:endParaRPr lang="en-US" sz="1600" dirty="0" smtClean="0"/>
                    </a:p>
                    <a:p>
                      <a:pPr>
                        <a:lnSpc>
                          <a:spcPct val="100000"/>
                        </a:lnSpc>
                        <a:buNone/>
                      </a:pPr>
                      <a:r>
                        <a:rPr lang="en-US" sz="1600" dirty="0" smtClean="0"/>
                        <a:t>2750 persons during operational</a:t>
                      </a:r>
                      <a:r>
                        <a:rPr lang="en-US" sz="1600" baseline="0" dirty="0" smtClean="0"/>
                        <a:t> phase</a:t>
                      </a:r>
                      <a:endParaRPr lang="en-US" sz="1600" dirty="0"/>
                    </a:p>
                  </a:txBody>
                  <a:tcPr/>
                </a:tc>
              </a:tr>
              <a:tr h="0">
                <a:tc>
                  <a:txBody>
                    <a:bodyPr/>
                    <a:lstStyle/>
                    <a:p>
                      <a:pPr algn="ctr">
                        <a:lnSpc>
                          <a:spcPct val="100000"/>
                        </a:lnSpc>
                        <a:buNone/>
                      </a:pPr>
                      <a:r>
                        <a:rPr lang="en-US" sz="1600"/>
                        <a:t>7</a:t>
                      </a:r>
                      <a:endParaRPr lang="en-US" sz="1600"/>
                    </a:p>
                  </a:txBody>
                  <a:tcPr/>
                </a:tc>
                <a:tc>
                  <a:txBody>
                    <a:bodyPr/>
                    <a:lstStyle/>
                    <a:p>
                      <a:pPr>
                        <a:lnSpc>
                          <a:spcPct val="100000"/>
                        </a:lnSpc>
                        <a:buNone/>
                      </a:pPr>
                      <a:r>
                        <a:rPr lang="en-US" sz="1600" cap="small" dirty="0">
                          <a:solidFill>
                            <a:schemeClr val="tx1"/>
                          </a:solidFill>
                          <a:uFillTx/>
                        </a:rPr>
                        <a:t>DETAILS IF PROJECT FALLS UNDER THE </a:t>
                      </a:r>
                      <a:r>
                        <a:rPr lang="en-US" sz="1600" dirty="0"/>
                        <a:t>PURVIEW OF</a:t>
                      </a:r>
                      <a:endParaRPr lang="en-US" sz="1600" dirty="0"/>
                    </a:p>
                    <a:p>
                      <a:pPr>
                        <a:lnSpc>
                          <a:spcPct val="100000"/>
                        </a:lnSpc>
                        <a:buNone/>
                      </a:pPr>
                      <a:r>
                        <a:rPr lang="en-US" sz="1600" dirty="0"/>
                        <a:t>A) FCA,1980</a:t>
                      </a:r>
                      <a:endParaRPr lang="en-US" sz="1600" dirty="0"/>
                    </a:p>
                    <a:p>
                      <a:pPr>
                        <a:lnSpc>
                          <a:spcPct val="100000"/>
                        </a:lnSpc>
                        <a:buNone/>
                      </a:pPr>
                      <a:r>
                        <a:rPr lang="en-US" sz="1600" dirty="0"/>
                        <a:t>B) WLPA,1972</a:t>
                      </a:r>
                      <a:endParaRPr lang="en-US" sz="1600" dirty="0"/>
                    </a:p>
                    <a:p>
                      <a:pPr>
                        <a:lnSpc>
                          <a:spcPct val="100000"/>
                        </a:lnSpc>
                        <a:buNone/>
                      </a:pPr>
                      <a:r>
                        <a:rPr lang="en-US" sz="1600" dirty="0"/>
                        <a:t>C) CRZ, 2011</a:t>
                      </a:r>
                      <a:endParaRPr lang="en-US" sz="1600" dirty="0"/>
                    </a:p>
                  </a:txBody>
                  <a:tcPr/>
                </a:tc>
                <a:tc>
                  <a:txBody>
                    <a:bodyPr/>
                    <a:lstStyle/>
                    <a:p>
                      <a:pPr>
                        <a:lnSpc>
                          <a:spcPct val="100000"/>
                        </a:lnSpc>
                        <a:buNone/>
                      </a:pPr>
                      <a:r>
                        <a:rPr lang="en-US" sz="1600" dirty="0"/>
                        <a:t>Not Applicable</a:t>
                      </a:r>
                      <a:endParaRPr lang="en-US" sz="1600" dirty="0"/>
                    </a:p>
                  </a:txBody>
                  <a:tcPr/>
                </a:tc>
              </a:tr>
              <a:tr h="0">
                <a:tc>
                  <a:txBody>
                    <a:bodyPr/>
                    <a:lstStyle/>
                    <a:p>
                      <a:pPr algn="ctr">
                        <a:lnSpc>
                          <a:spcPct val="100000"/>
                        </a:lnSpc>
                        <a:buNone/>
                      </a:pPr>
                      <a:r>
                        <a:rPr lang="en-US" sz="1600"/>
                        <a:t>8</a:t>
                      </a:r>
                      <a:endParaRPr lang="en-US" sz="1600"/>
                    </a:p>
                  </a:txBody>
                  <a:tcPr/>
                </a:tc>
                <a:tc>
                  <a:txBody>
                    <a:bodyPr/>
                    <a:lstStyle/>
                    <a:p>
                      <a:pPr>
                        <a:lnSpc>
                          <a:spcPct val="100000"/>
                        </a:lnSpc>
                        <a:buNone/>
                      </a:pPr>
                      <a:r>
                        <a:rPr lang="en-US" sz="1600"/>
                        <a:t>CPA/SPA/ESA/ESZ, IF ANY</a:t>
                      </a:r>
                      <a:endParaRPr lang="en-US" sz="1600"/>
                    </a:p>
                  </a:txBody>
                  <a:tcPr/>
                </a:tc>
                <a:tc>
                  <a:txBody>
                    <a:bodyPr/>
                    <a:lstStyle/>
                    <a:p>
                      <a:pPr>
                        <a:lnSpc>
                          <a:spcPct val="100000"/>
                        </a:lnSpc>
                        <a:buNone/>
                      </a:pPr>
                      <a:r>
                        <a:rPr lang="en-US" sz="1600">
                          <a:sym typeface="+mn-ea"/>
                        </a:rPr>
                        <a:t>Not Applicable</a:t>
                      </a:r>
                      <a:endParaRPr lang="en-US" sz="1600">
                        <a:sym typeface="+mn-ea"/>
                      </a:endParaRPr>
                    </a:p>
                  </a:txBody>
                  <a:tcPr/>
                </a:tc>
              </a:tr>
              <a:tr h="0">
                <a:tc>
                  <a:txBody>
                    <a:bodyPr/>
                    <a:lstStyle/>
                    <a:p>
                      <a:pPr algn="ctr">
                        <a:lnSpc>
                          <a:spcPct val="100000"/>
                        </a:lnSpc>
                        <a:buNone/>
                      </a:pPr>
                      <a:r>
                        <a:rPr lang="en-US" sz="1600"/>
                        <a:t>9</a:t>
                      </a:r>
                      <a:endParaRPr lang="en-US" sz="1600"/>
                    </a:p>
                  </a:txBody>
                  <a:tcPr/>
                </a:tc>
                <a:tc>
                  <a:txBody>
                    <a:bodyPr/>
                    <a:lstStyle/>
                    <a:p>
                      <a:pPr>
                        <a:lnSpc>
                          <a:spcPct val="100000"/>
                        </a:lnSpc>
                        <a:buNone/>
                      </a:pPr>
                      <a:r>
                        <a:rPr lang="en-US" sz="1600"/>
                        <a:t>INTERLINKED PROJECT, IF ANY, WITH STATUS</a:t>
                      </a:r>
                      <a:endParaRPr lang="en-US" sz="1600"/>
                    </a:p>
                  </a:txBody>
                  <a:tcPr/>
                </a:tc>
                <a:tc>
                  <a:txBody>
                    <a:bodyPr/>
                    <a:lstStyle/>
                    <a:p>
                      <a:pPr>
                        <a:lnSpc>
                          <a:spcPct val="100000"/>
                        </a:lnSpc>
                        <a:buNone/>
                      </a:pPr>
                      <a:r>
                        <a:rPr lang="en-US" sz="1600">
                          <a:sym typeface="+mn-ea"/>
                        </a:rPr>
                        <a:t>Not Applicable</a:t>
                      </a:r>
                      <a:endParaRPr lang="en-US" sz="1600">
                        <a:sym typeface="+mn-ea"/>
                      </a:endParaRPr>
                    </a:p>
                  </a:txBody>
                  <a:tcPr/>
                </a:tc>
              </a:tr>
              <a:tr h="335280">
                <a:tc>
                  <a:txBody>
                    <a:bodyPr/>
                    <a:lstStyle/>
                    <a:p>
                      <a:pPr algn="ctr">
                        <a:lnSpc>
                          <a:spcPct val="100000"/>
                        </a:lnSpc>
                        <a:buNone/>
                      </a:pPr>
                      <a:r>
                        <a:rPr lang="en-US" sz="1600"/>
                        <a:t>10</a:t>
                      </a:r>
                      <a:endParaRPr lang="en-US" sz="1600"/>
                    </a:p>
                  </a:txBody>
                  <a:tcPr/>
                </a:tc>
                <a:tc>
                  <a:txBody>
                    <a:bodyPr/>
                    <a:lstStyle/>
                    <a:p>
                      <a:pPr>
                        <a:lnSpc>
                          <a:spcPct val="100000"/>
                        </a:lnSpc>
                        <a:buNone/>
                      </a:pPr>
                      <a:r>
                        <a:rPr lang="en-US" sz="1600"/>
                        <a:t>ANY OTHER RELEVANT INFORMATION</a:t>
                      </a:r>
                      <a:endParaRPr lang="en-US" sz="1600"/>
                    </a:p>
                  </a:txBody>
                  <a:tcPr/>
                </a:tc>
                <a:tc>
                  <a:txBody>
                    <a:bodyPr/>
                    <a:lstStyle/>
                    <a:p>
                      <a:pPr>
                        <a:lnSpc>
                          <a:spcPct val="100000"/>
                        </a:lnSpc>
                        <a:buNone/>
                      </a:pPr>
                      <a:r>
                        <a:rPr lang="en-US" sz="1600" dirty="0" smtClean="0"/>
                        <a:t>-</a:t>
                      </a:r>
                      <a:endParaRPr lang="en-US" sz="1600" dirty="0"/>
                    </a:p>
                  </a:txBody>
                  <a:tcPr/>
                </a:tc>
              </a:tr>
            </a:tbl>
          </a:graphicData>
        </a:graphic>
      </p:graphicFrame>
      <p:sp>
        <p:nvSpPr>
          <p:cNvPr id="3" name="Slide Number Placeholder 2"/>
          <p:cNvSpPr>
            <a:spLocks noGrp="1"/>
          </p:cNvSpPr>
          <p:nvPr>
            <p:ph type="sldNum" sz="quarter" idx="12"/>
          </p:nvPr>
        </p:nvSpPr>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Text Box 3"/>
          <p:cNvSpPr txBox="1"/>
          <p:nvPr/>
        </p:nvSpPr>
        <p:spPr>
          <a:xfrm>
            <a:off x="2136775" y="134938"/>
            <a:ext cx="4981575" cy="460375"/>
          </a:xfrm>
          <a:prstGeom prst="rect">
            <a:avLst/>
          </a:prstGeom>
          <a:noFill/>
          <a:ln w="9525">
            <a:noFill/>
          </a:ln>
        </p:spPr>
        <p:txBody>
          <a:bodyPr wrap="square" anchor="t" anchorCtr="0">
            <a:spAutoFit/>
          </a:bodyPr>
          <a:p>
            <a:pPr algn="ctr"/>
            <a:r>
              <a:rPr lang="en-US" altLang="zh-CN" sz="2400" b="1" dirty="0">
                <a:latin typeface="Calibri" panose="020F0502020204030204" charset="0"/>
              </a:rPr>
              <a:t>BASE LINE STUDY REPORTS</a:t>
            </a:r>
            <a:endParaRPr lang="en-US" altLang="zh-CN" sz="2400" b="1" dirty="0">
              <a:latin typeface="Calibri" panose="020F0502020204030204" charset="0"/>
            </a:endParaRPr>
          </a:p>
        </p:txBody>
      </p:sp>
      <p:graphicFrame>
        <p:nvGraphicFramePr>
          <p:cNvPr id="5" name="Table 4"/>
          <p:cNvGraphicFramePr/>
          <p:nvPr/>
        </p:nvGraphicFramePr>
        <p:xfrm>
          <a:off x="306388" y="654050"/>
          <a:ext cx="8556625" cy="5908675"/>
        </p:xfrm>
        <a:graphic>
          <a:graphicData uri="http://schemas.openxmlformats.org/drawingml/2006/table">
            <a:tbl>
              <a:tblPr firstRow="1" bandRow="1">
                <a:tableStyleId>{5C22544A-7EE6-4342-B048-85BDC9FD1C3A}</a:tableStyleId>
              </a:tblPr>
              <a:tblGrid>
                <a:gridCol w="2632710"/>
                <a:gridCol w="5923915"/>
              </a:tblGrid>
              <a:tr h="296545">
                <a:tc>
                  <a:txBody>
                    <a:bodyPr/>
                    <a:lstStyle/>
                    <a:p>
                      <a:pPr>
                        <a:lnSpc>
                          <a:spcPct val="90000"/>
                        </a:lnSpc>
                        <a:buNone/>
                      </a:pPr>
                      <a:r>
                        <a:rPr lang="en-US" sz="1700">
                          <a:solidFill>
                            <a:schemeClr val="tx1"/>
                          </a:solidFill>
                        </a:rPr>
                        <a:t>Period</a:t>
                      </a:r>
                      <a:endParaRPr lang="en-US" sz="1700">
                        <a:solidFill>
                          <a:schemeClr val="tx1"/>
                        </a:solidFill>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nSpc>
                          <a:spcPct val="90000"/>
                        </a:lnSpc>
                        <a:buNone/>
                      </a:pPr>
                      <a:r>
                        <a:rPr lang="en-US" sz="1700" b="1" dirty="0" smtClean="0">
                          <a:solidFill>
                            <a:schemeClr val="tx1"/>
                          </a:solidFill>
                        </a:rPr>
                        <a:t>October, 2020 – December, 2020</a:t>
                      </a:r>
                      <a:endParaRPr lang="en-US" sz="1700" b="1" dirty="0" smtClean="0">
                        <a:solidFill>
                          <a:schemeClr val="tx1"/>
                        </a:solidFill>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746125">
                <a:tc>
                  <a:txBody>
                    <a:bodyPr/>
                    <a:lstStyle/>
                    <a:p>
                      <a:pPr>
                        <a:lnSpc>
                          <a:spcPct val="90000"/>
                        </a:lnSpc>
                        <a:buNone/>
                      </a:pPr>
                      <a:r>
                        <a:rPr lang="en-US" sz="1700"/>
                        <a:t>AAQ PARAMETERS AT 8 LOCATIONS</a:t>
                      </a:r>
                      <a:endParaRPr lang="en-US" sz="1700"/>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nSpc>
                          <a:spcPct val="90000"/>
                        </a:lnSpc>
                        <a:buNone/>
                      </a:pPr>
                      <a:r>
                        <a:rPr lang="en-US" sz="1700"/>
                        <a:t>PM</a:t>
                      </a:r>
                      <a:r>
                        <a:rPr lang="en-US" sz="1700" baseline="-25000"/>
                        <a:t>2.5</a:t>
                      </a:r>
                      <a:r>
                        <a:rPr lang="en-US" sz="1700"/>
                        <a:t> = 21 - 45 </a:t>
                      </a:r>
                      <a:r>
                        <a:rPr lang="en-US" sz="1700">
                          <a:sym typeface="+mn-ea"/>
                        </a:rPr>
                        <a:t>µ</a:t>
                      </a:r>
                      <a:r>
                        <a:rPr lang="en-US" sz="1700"/>
                        <a:t>g/m</a:t>
                      </a:r>
                      <a:r>
                        <a:rPr lang="en-US" sz="1700" baseline="30000"/>
                        <a:t>3                                 </a:t>
                      </a:r>
                      <a:r>
                        <a:rPr lang="en-US" sz="1700"/>
                        <a:t>PM</a:t>
                      </a:r>
                      <a:r>
                        <a:rPr lang="en-US" sz="1700" baseline="-25000"/>
                        <a:t>10 </a:t>
                      </a:r>
                      <a:r>
                        <a:rPr lang="en-US" sz="1700"/>
                        <a:t>= 56 - 89 </a:t>
                      </a:r>
                      <a:r>
                        <a:rPr lang="en-US" sz="1700">
                          <a:sym typeface="+mn-ea"/>
                        </a:rPr>
                        <a:t>µ</a:t>
                      </a:r>
                      <a:r>
                        <a:rPr lang="en-US" sz="1700"/>
                        <a:t>g/</a:t>
                      </a:r>
                      <a:r>
                        <a:rPr lang="en-US" sz="1700">
                          <a:sym typeface="+mn-ea"/>
                        </a:rPr>
                        <a:t>m</a:t>
                      </a:r>
                      <a:r>
                        <a:rPr lang="en-US" sz="1700" baseline="30000">
                          <a:sym typeface="+mn-ea"/>
                        </a:rPr>
                        <a:t>3</a:t>
                      </a:r>
                      <a:endParaRPr lang="en-US" sz="1700"/>
                    </a:p>
                    <a:p>
                      <a:pPr>
                        <a:lnSpc>
                          <a:spcPct val="90000"/>
                        </a:lnSpc>
                        <a:buNone/>
                      </a:pPr>
                      <a:r>
                        <a:rPr lang="en-US" sz="1700"/>
                        <a:t>SO</a:t>
                      </a:r>
                      <a:r>
                        <a:rPr lang="en-US" sz="1700" baseline="-25000"/>
                        <a:t>2</a:t>
                      </a:r>
                      <a:r>
                        <a:rPr lang="en-US" sz="1700"/>
                        <a:t> = 5 - 22 </a:t>
                      </a:r>
                      <a:r>
                        <a:rPr lang="en-US" sz="1700">
                          <a:sym typeface="+mn-ea"/>
                        </a:rPr>
                        <a:t>µ</a:t>
                      </a:r>
                      <a:r>
                        <a:rPr lang="en-US" sz="1700"/>
                        <a:t>g/</a:t>
                      </a:r>
                      <a:r>
                        <a:rPr lang="en-US" sz="1700">
                          <a:sym typeface="+mn-ea"/>
                        </a:rPr>
                        <a:t>m</a:t>
                      </a:r>
                      <a:r>
                        <a:rPr lang="en-US" sz="1700" baseline="30000">
                          <a:sym typeface="+mn-ea"/>
                        </a:rPr>
                        <a:t>3                                         </a:t>
                      </a:r>
                      <a:r>
                        <a:rPr lang="en-US" sz="1700"/>
                        <a:t>NO</a:t>
                      </a:r>
                      <a:r>
                        <a:rPr lang="en-US" sz="1700" baseline="-25000"/>
                        <a:t>2</a:t>
                      </a:r>
                      <a:r>
                        <a:rPr lang="en-US" sz="1700"/>
                        <a:t> = 9 - 38 </a:t>
                      </a:r>
                      <a:r>
                        <a:rPr lang="en-US" sz="1700">
                          <a:sym typeface="+mn-ea"/>
                        </a:rPr>
                        <a:t>µ</a:t>
                      </a:r>
                      <a:r>
                        <a:rPr lang="en-US" sz="1700"/>
                        <a:t>g/</a:t>
                      </a:r>
                      <a:r>
                        <a:rPr lang="en-US" sz="1700">
                          <a:sym typeface="+mn-ea"/>
                        </a:rPr>
                        <a:t>m</a:t>
                      </a:r>
                      <a:r>
                        <a:rPr lang="en-US" sz="1700" baseline="30000">
                          <a:sym typeface="+mn-ea"/>
                        </a:rPr>
                        <a:t>3</a:t>
                      </a:r>
                      <a:endParaRPr lang="en-US" sz="1700"/>
                    </a:p>
                    <a:p>
                      <a:pPr>
                        <a:lnSpc>
                          <a:spcPct val="90000"/>
                        </a:lnSpc>
                        <a:buNone/>
                      </a:pPr>
                      <a:r>
                        <a:rPr lang="en-US" sz="1700"/>
                        <a:t>CO = 0.163 - 1.346 mg/</a:t>
                      </a:r>
                      <a:r>
                        <a:rPr lang="en-US" sz="1700">
                          <a:sym typeface="+mn-ea"/>
                        </a:rPr>
                        <a:t>m</a:t>
                      </a:r>
                      <a:r>
                        <a:rPr lang="en-US" sz="1700" baseline="30000">
                          <a:sym typeface="+mn-ea"/>
                        </a:rPr>
                        <a:t>3</a:t>
                      </a:r>
                      <a:endParaRPr lang="en-US" sz="1700"/>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654685">
                <a:tc>
                  <a:txBody>
                    <a:bodyPr/>
                    <a:lstStyle/>
                    <a:p>
                      <a:pPr>
                        <a:lnSpc>
                          <a:spcPct val="90000"/>
                        </a:lnSpc>
                        <a:buNone/>
                      </a:pPr>
                      <a:r>
                        <a:rPr lang="en-US" sz="1700" dirty="0"/>
                        <a:t>AAQ </a:t>
                      </a:r>
                      <a:r>
                        <a:rPr lang="en-US" sz="1700" dirty="0" smtClean="0"/>
                        <a:t>MODELLING</a:t>
                      </a:r>
                      <a:endParaRPr lang="en-US" sz="1700" dirty="0" smtClean="0"/>
                    </a:p>
                    <a:p>
                      <a:pPr>
                        <a:lnSpc>
                          <a:spcPct val="90000"/>
                        </a:lnSpc>
                        <a:buNone/>
                      </a:pPr>
                      <a:r>
                        <a:rPr lang="en-US" sz="1700" dirty="0" smtClean="0"/>
                        <a:t>(Incremental </a:t>
                      </a:r>
                      <a:r>
                        <a:rPr lang="en-US" sz="1700" dirty="0"/>
                        <a:t>GLCs)</a:t>
                      </a:r>
                      <a:endParaRPr lang="en-US" sz="1700" dirty="0"/>
                    </a:p>
                    <a:p>
                      <a:pPr>
                        <a:lnSpc>
                          <a:spcPct val="90000"/>
                        </a:lnSpc>
                        <a:buNone/>
                      </a:pPr>
                      <a:r>
                        <a:rPr lang="en-US" sz="1700" dirty="0"/>
                        <a:t>Model Used : ISCST3</a:t>
                      </a:r>
                      <a:endParaRPr lang="en-US" sz="1700" dirty="0"/>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nSpc>
                          <a:spcPct val="90000"/>
                        </a:lnSpc>
                        <a:buNone/>
                      </a:pPr>
                      <a:r>
                        <a:rPr lang="en-US" sz="1700" dirty="0"/>
                        <a:t>PM = 5.15 µg/</a:t>
                      </a:r>
                      <a:r>
                        <a:rPr lang="en-US" sz="1700" dirty="0">
                          <a:sym typeface="+mn-ea"/>
                        </a:rPr>
                        <a:t>m</a:t>
                      </a:r>
                      <a:r>
                        <a:rPr lang="en-US" sz="1700" baseline="30000" dirty="0">
                          <a:sym typeface="+mn-ea"/>
                        </a:rPr>
                        <a:t>3</a:t>
                      </a:r>
                      <a:r>
                        <a:rPr lang="en-US" sz="1700" dirty="0"/>
                        <a:t>      (1.0 km in SE)</a:t>
                      </a:r>
                      <a:endParaRPr lang="en-US" sz="1700" dirty="0"/>
                    </a:p>
                    <a:p>
                      <a:pPr>
                        <a:lnSpc>
                          <a:spcPct val="90000"/>
                        </a:lnSpc>
                        <a:buNone/>
                      </a:pPr>
                      <a:r>
                        <a:rPr lang="en-US" sz="1700" dirty="0"/>
                        <a:t>SO2 =  7.69 µg/</a:t>
                      </a:r>
                      <a:r>
                        <a:rPr lang="en-US" sz="1700" dirty="0">
                          <a:sym typeface="+mn-ea"/>
                        </a:rPr>
                        <a:t>m</a:t>
                      </a:r>
                      <a:r>
                        <a:rPr lang="en-US" sz="1700" baseline="30000" dirty="0">
                          <a:sym typeface="+mn-ea"/>
                        </a:rPr>
                        <a:t>3</a:t>
                      </a:r>
                      <a:r>
                        <a:rPr lang="en-US" sz="1700" dirty="0"/>
                        <a:t>       (1.8 km in SSE)</a:t>
                      </a:r>
                      <a:endParaRPr lang="en-US" sz="1700" dirty="0"/>
                    </a:p>
                    <a:p>
                      <a:pPr>
                        <a:lnSpc>
                          <a:spcPct val="90000"/>
                        </a:lnSpc>
                        <a:buNone/>
                      </a:pPr>
                      <a:r>
                        <a:rPr lang="en-US" sz="1700" dirty="0"/>
                        <a:t>NOx = </a:t>
                      </a:r>
                      <a:r>
                        <a:rPr lang="en-US" sz="1700" b="0" dirty="0">
                          <a:solidFill>
                            <a:schemeClr val="tx1"/>
                          </a:solidFill>
                        </a:rPr>
                        <a:t>7.63</a:t>
                      </a:r>
                      <a:r>
                        <a:rPr lang="en-US" sz="1700" dirty="0"/>
                        <a:t> µg/</a:t>
                      </a:r>
                      <a:r>
                        <a:rPr lang="en-US" sz="1700" dirty="0">
                          <a:sym typeface="+mn-ea"/>
                        </a:rPr>
                        <a:t>m</a:t>
                      </a:r>
                      <a:r>
                        <a:rPr lang="en-US" sz="1700" baseline="30000" dirty="0">
                          <a:sym typeface="+mn-ea"/>
                        </a:rPr>
                        <a:t>3</a:t>
                      </a:r>
                      <a:r>
                        <a:rPr lang="en-US" sz="1700" dirty="0"/>
                        <a:t>      </a:t>
                      </a:r>
                      <a:r>
                        <a:rPr lang="en-US" sz="1700" dirty="0">
                          <a:sym typeface="+mn-ea"/>
                        </a:rPr>
                        <a:t>(1.8 km in SSE)</a:t>
                      </a:r>
                      <a:endParaRPr lang="en-US" sz="1700" dirty="0"/>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670560">
                <a:tc>
                  <a:txBody>
                    <a:bodyPr/>
                    <a:lstStyle/>
                    <a:p>
                      <a:pPr>
                        <a:lnSpc>
                          <a:spcPct val="90000"/>
                        </a:lnSpc>
                        <a:buNone/>
                      </a:pPr>
                      <a:r>
                        <a:rPr lang="en-US" sz="1700"/>
                        <a:t>GROUND WATER QUALITY AT 8 LOCATIONS</a:t>
                      </a:r>
                      <a:endParaRPr lang="en-US" sz="1700"/>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nSpc>
                          <a:spcPct val="90000"/>
                        </a:lnSpc>
                        <a:buNone/>
                      </a:pPr>
                      <a:r>
                        <a:rPr lang="en-US" sz="1700" dirty="0"/>
                        <a:t>pH: 7.62 - 7.07,                        Total Hardness: 155 - 280 mg/l, </a:t>
                      </a:r>
                      <a:endParaRPr lang="en-US" sz="1700" dirty="0"/>
                    </a:p>
                    <a:p>
                      <a:pPr>
                        <a:lnSpc>
                          <a:spcPct val="90000"/>
                        </a:lnSpc>
                        <a:buNone/>
                      </a:pPr>
                      <a:r>
                        <a:rPr lang="en-US" sz="1700" dirty="0"/>
                        <a:t>Chlorides: 42 - 115 mg/l,       Fluoride: 0.21 - 0.33 mg/l,</a:t>
                      </a:r>
                      <a:endParaRPr lang="en-US" sz="1700" dirty="0"/>
                    </a:p>
                    <a:p>
                      <a:pPr>
                        <a:lnSpc>
                          <a:spcPct val="90000"/>
                        </a:lnSpc>
                        <a:buNone/>
                      </a:pPr>
                      <a:r>
                        <a:rPr lang="en-US" sz="1700" dirty="0"/>
                        <a:t>Iron: 0.12 - 0.25 mg/l,            TDS: 220 - 462 mg/l</a:t>
                      </a:r>
                      <a:endParaRPr lang="en-US" sz="1700" dirty="0"/>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215390">
                <a:tc>
                  <a:txBody>
                    <a:bodyPr/>
                    <a:lstStyle/>
                    <a:p>
                      <a:pPr>
                        <a:lnSpc>
                          <a:spcPct val="90000"/>
                        </a:lnSpc>
                        <a:buNone/>
                      </a:pPr>
                      <a:r>
                        <a:rPr lang="en-US" sz="1700"/>
                        <a:t>SURFACE WATER QUALITY</a:t>
                      </a:r>
                      <a:endParaRPr lang="en-US" sz="1700"/>
                    </a:p>
                    <a:p>
                      <a:pPr>
                        <a:lnSpc>
                          <a:spcPct val="90000"/>
                        </a:lnSpc>
                        <a:buNone/>
                      </a:pPr>
                      <a:r>
                        <a:rPr lang="en-US" sz="1700"/>
                        <a:t>AT 10 LOCATIONS</a:t>
                      </a:r>
                      <a:endParaRPr lang="en-US" sz="1700"/>
                    </a:p>
                    <a:p>
                      <a:pPr>
                        <a:lnSpc>
                          <a:spcPct val="90000"/>
                        </a:lnSpc>
                        <a:buNone/>
                      </a:pPr>
                      <a:r>
                        <a:rPr lang="en-US" sz="1700"/>
                        <a:t>(2 River water &amp; 8 pond water samples)</a:t>
                      </a:r>
                      <a:endParaRPr lang="en-US" sz="1700"/>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nSpc>
                          <a:spcPct val="90000"/>
                        </a:lnSpc>
                        <a:buNone/>
                      </a:pPr>
                      <a:r>
                        <a:rPr lang="en-US" sz="1700" b="1" u="sng" dirty="0" smtClean="0"/>
                        <a:t>River Water</a:t>
                      </a:r>
                      <a:endParaRPr lang="en-US" sz="1700" b="1" u="sng" dirty="0" smtClean="0"/>
                    </a:p>
                    <a:p>
                      <a:pPr>
                        <a:lnSpc>
                          <a:spcPct val="90000"/>
                        </a:lnSpc>
                        <a:buNone/>
                      </a:pPr>
                      <a:r>
                        <a:rPr lang="en-US" sz="1700" dirty="0" smtClean="0"/>
                        <a:t>pH</a:t>
                      </a:r>
                      <a:r>
                        <a:rPr lang="en-US" sz="1700" dirty="0"/>
                        <a:t>: 7.36 - 7.43,           DO: 7.3 - 7.7 mg/l,                BOD: 2 mg/l, </a:t>
                      </a:r>
                      <a:endParaRPr lang="en-US" sz="1700" dirty="0"/>
                    </a:p>
                    <a:p>
                      <a:pPr>
                        <a:lnSpc>
                          <a:spcPct val="90000"/>
                        </a:lnSpc>
                        <a:buNone/>
                      </a:pPr>
                      <a:r>
                        <a:rPr lang="en-US" sz="1700" dirty="0"/>
                        <a:t>COD: 4 </a:t>
                      </a:r>
                      <a:r>
                        <a:rPr lang="en-US" sz="1700" dirty="0" smtClean="0"/>
                        <a:t>mg/l,</a:t>
                      </a:r>
                      <a:r>
                        <a:rPr lang="en-US" sz="1700" baseline="0" dirty="0" smtClean="0"/>
                        <a:t>               Fe: 0.06 - 0.07 mg/l, </a:t>
                      </a:r>
                      <a:endParaRPr lang="en-US" sz="1700" baseline="0" dirty="0" smtClean="0"/>
                    </a:p>
                    <a:p>
                      <a:pPr>
                        <a:lnSpc>
                          <a:spcPct val="90000"/>
                        </a:lnSpc>
                        <a:buNone/>
                      </a:pPr>
                      <a:r>
                        <a:rPr lang="en-US" sz="1700" baseline="0" dirty="0" smtClean="0"/>
                        <a:t>Coliform: 779 - 995 MPN/100ml,     TDS: 118 - 131 mg/l, </a:t>
                      </a:r>
                      <a:endParaRPr lang="en-US" sz="1700" baseline="0" dirty="0" smtClean="0"/>
                    </a:p>
                    <a:p>
                      <a:pPr>
                        <a:lnSpc>
                          <a:spcPct val="90000"/>
                        </a:lnSpc>
                        <a:buNone/>
                      </a:pPr>
                      <a:r>
                        <a:rPr lang="en-US" sz="1700" baseline="0" dirty="0" smtClean="0"/>
                        <a:t>Total Hardness: 76 - 86 mg/l,            Chloride: 23 - 26 mg/l</a:t>
                      </a:r>
                      <a:endParaRPr lang="en-US" sz="1700" baseline="0" dirty="0" smtClean="0"/>
                    </a:p>
                    <a:p>
                      <a:pPr>
                        <a:lnSpc>
                          <a:spcPct val="90000"/>
                        </a:lnSpc>
                        <a:buNone/>
                      </a:pPr>
                      <a:endParaRPr lang="en-US" sz="1700" baseline="0" dirty="0" smtClean="0"/>
                    </a:p>
                    <a:p>
                      <a:pPr>
                        <a:lnSpc>
                          <a:spcPct val="90000"/>
                        </a:lnSpc>
                        <a:buNone/>
                      </a:pPr>
                      <a:r>
                        <a:rPr lang="en-US" sz="1700" b="1" u="sng" baseline="0" dirty="0" smtClean="0">
                          <a:solidFill>
                            <a:schemeClr val="tx1"/>
                          </a:solidFill>
                        </a:rPr>
                        <a:t>Pond Water</a:t>
                      </a:r>
                      <a:endParaRPr lang="en-US" sz="1700" b="1" u="sng" baseline="0" dirty="0" smtClean="0">
                        <a:solidFill>
                          <a:srgbClr val="FF0000"/>
                        </a:solidFill>
                      </a:endParaRPr>
                    </a:p>
                    <a:p>
                      <a:pPr>
                        <a:lnSpc>
                          <a:spcPct val="90000"/>
                        </a:lnSpc>
                        <a:buNone/>
                      </a:pPr>
                      <a:r>
                        <a:rPr lang="en-US" sz="1700" dirty="0" smtClean="0">
                          <a:sym typeface="+mn-ea"/>
                        </a:rPr>
                        <a:t>pH</a:t>
                      </a:r>
                      <a:r>
                        <a:rPr lang="en-US" sz="1700" dirty="0">
                          <a:sym typeface="+mn-ea"/>
                        </a:rPr>
                        <a:t>: 7.21 - 7.56,           DO: 6.4 - 7.1 mg/l,                BOD: 2 - 5 mg/l, </a:t>
                      </a:r>
                      <a:endParaRPr lang="en-US" sz="1700" dirty="0"/>
                    </a:p>
                    <a:p>
                      <a:pPr>
                        <a:lnSpc>
                          <a:spcPct val="90000"/>
                        </a:lnSpc>
                        <a:buNone/>
                      </a:pPr>
                      <a:r>
                        <a:rPr lang="en-US" sz="1700" dirty="0">
                          <a:sym typeface="+mn-ea"/>
                        </a:rPr>
                        <a:t>COD: 8 - 24 </a:t>
                      </a:r>
                      <a:r>
                        <a:rPr lang="en-US" sz="1700" dirty="0" smtClean="0">
                          <a:sym typeface="+mn-ea"/>
                        </a:rPr>
                        <a:t>mg/l,       Fe: 0.08 - 0.21 mg/l, </a:t>
                      </a:r>
                      <a:endParaRPr lang="en-US" sz="1700" baseline="0" dirty="0" smtClean="0"/>
                    </a:p>
                    <a:p>
                      <a:pPr>
                        <a:lnSpc>
                          <a:spcPct val="90000"/>
                        </a:lnSpc>
                        <a:buNone/>
                      </a:pPr>
                      <a:r>
                        <a:rPr lang="en-US" sz="1700" dirty="0" smtClean="0">
                          <a:sym typeface="+mn-ea"/>
                        </a:rPr>
                        <a:t>Coliform: 447 - 986 MPN/100ml,      TDS: 219 - 372 mg/l, </a:t>
                      </a:r>
                      <a:endParaRPr lang="en-US" sz="1700" baseline="0" dirty="0" smtClean="0"/>
                    </a:p>
                    <a:p>
                      <a:pPr>
                        <a:lnSpc>
                          <a:spcPct val="90000"/>
                        </a:lnSpc>
                        <a:buNone/>
                      </a:pPr>
                      <a:r>
                        <a:rPr lang="en-US" sz="1700" dirty="0" smtClean="0">
                          <a:sym typeface="+mn-ea"/>
                        </a:rPr>
                        <a:t>Total Hardness: 120 - 155 mg/l,        Chloride: 42 - 86 mg/l</a:t>
                      </a:r>
                      <a:endParaRPr lang="en-US" sz="1700" dirty="0">
                        <a:solidFill>
                          <a:srgbClr val="FF0000"/>
                        </a:solidFill>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544195">
                <a:tc>
                  <a:txBody>
                    <a:bodyPr/>
                    <a:lstStyle/>
                    <a:p>
                      <a:pPr>
                        <a:lnSpc>
                          <a:spcPct val="90000"/>
                        </a:lnSpc>
                        <a:buNone/>
                      </a:pPr>
                      <a:r>
                        <a:rPr lang="en-US" sz="1700"/>
                        <a:t>NOISE LEVELS AT 10 LOCATIONS</a:t>
                      </a:r>
                      <a:endParaRPr lang="en-US" sz="1700"/>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nSpc>
                          <a:spcPct val="90000"/>
                        </a:lnSpc>
                        <a:buNone/>
                      </a:pPr>
                      <a:r>
                        <a:rPr lang="en-US" sz="1700" dirty="0"/>
                        <a:t>54.5 to 70.6 </a:t>
                      </a:r>
                      <a:r>
                        <a:rPr lang="en-US" sz="1700" dirty="0" err="1"/>
                        <a:t>dBA</a:t>
                      </a:r>
                      <a:r>
                        <a:rPr lang="en-US" sz="1700" dirty="0"/>
                        <a:t> for day time and 46.0 to 58.4 </a:t>
                      </a:r>
                      <a:r>
                        <a:rPr lang="en-US" sz="1700" dirty="0" err="1"/>
                        <a:t>dBA</a:t>
                      </a:r>
                      <a:r>
                        <a:rPr lang="en-US" sz="1700" dirty="0"/>
                        <a:t> for night time.</a:t>
                      </a:r>
                      <a:endParaRPr lang="en-US" sz="1700" dirty="0"/>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2" name="Slide Number Placeholder 1"/>
          <p:cNvSpPr>
            <a:spLocks noGrp="1"/>
          </p:cNvSpPr>
          <p:nvPr>
            <p:ph type="sldNum" sz="quarter" idx="12"/>
          </p:nvPr>
        </p:nvSpPr>
        <p:spPr>
          <a:xfrm>
            <a:off x="7086600" y="6356350"/>
            <a:ext cx="2057400" cy="365125"/>
          </a:xfrm>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Text Box 3"/>
          <p:cNvSpPr txBox="1"/>
          <p:nvPr/>
        </p:nvSpPr>
        <p:spPr>
          <a:xfrm>
            <a:off x="2063750" y="134938"/>
            <a:ext cx="4981575" cy="460375"/>
          </a:xfrm>
          <a:prstGeom prst="rect">
            <a:avLst/>
          </a:prstGeom>
          <a:noFill/>
          <a:ln w="9525">
            <a:noFill/>
          </a:ln>
        </p:spPr>
        <p:txBody>
          <a:bodyPr wrap="square" anchor="t" anchorCtr="0">
            <a:spAutoFit/>
          </a:bodyPr>
          <a:p>
            <a:pPr algn="ctr"/>
            <a:r>
              <a:rPr lang="en-US" altLang="zh-CN" sz="2400" b="1" dirty="0">
                <a:latin typeface="Calibri" panose="020F0502020204030204" charset="0"/>
              </a:rPr>
              <a:t>ECOLOGY OF THE STUDY AREA</a:t>
            </a:r>
            <a:endParaRPr lang="en-US" altLang="zh-CN" sz="2400" b="1" dirty="0">
              <a:latin typeface="Calibri" panose="020F0502020204030204" charset="0"/>
            </a:endParaRPr>
          </a:p>
        </p:txBody>
      </p:sp>
      <p:sp>
        <p:nvSpPr>
          <p:cNvPr id="2" name="Slide Number Placeholder 1"/>
          <p:cNvSpPr>
            <a:spLocks noGrp="1"/>
          </p:cNvSpPr>
          <p:nvPr>
            <p:ph type="sldNum" sz="quarter" idx="12"/>
          </p:nvPr>
        </p:nvSpPr>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graphicFrame>
        <p:nvGraphicFramePr>
          <p:cNvPr id="7" name="Content Placeholder 6"/>
          <p:cNvGraphicFramePr>
            <a:graphicFrameLocks noGrp="1"/>
          </p:cNvGraphicFramePr>
          <p:nvPr>
            <p:ph idx="1"/>
          </p:nvPr>
        </p:nvGraphicFramePr>
        <p:xfrm>
          <a:off x="628650" y="701039"/>
          <a:ext cx="8082915" cy="784860"/>
        </p:xfrm>
        <a:graphic>
          <a:graphicData uri="http://schemas.openxmlformats.org/drawingml/2006/table">
            <a:tbl>
              <a:tblPr firstRow="1" bandRow="1">
                <a:tableStyleId>{7DF18680-E054-41AD-8BC1-D1AEF772440D}</a:tableStyleId>
              </a:tblPr>
              <a:tblGrid>
                <a:gridCol w="2705359"/>
                <a:gridCol w="2937510"/>
                <a:gridCol w="2439821"/>
              </a:tblGrid>
              <a:tr h="0">
                <a:tc gridSpan="3">
                  <a:txBody>
                    <a:bodyPr/>
                    <a:lstStyle/>
                    <a:p>
                      <a:pPr algn="ctr">
                        <a:lnSpc>
                          <a:spcPct val="70000"/>
                        </a:lnSpc>
                      </a:pPr>
                      <a:r>
                        <a:rPr lang="en-US" sz="1600" b="1" dirty="0">
                          <a:gradFill>
                            <a:gsLst>
                              <a:gs pos="0">
                                <a:srgbClr val="007BD3"/>
                              </a:gs>
                              <a:gs pos="100000">
                                <a:srgbClr val="034373"/>
                              </a:gs>
                            </a:gsLst>
                            <a:lin scaled="0"/>
                          </a:gradFill>
                          <a:effectLst/>
                          <a:latin typeface="Arial" panose="020B0604020202020204" pitchFamily="34" charset="0"/>
                          <a:cs typeface="Arial" panose="020B0604020202020204" pitchFamily="34" charset="0"/>
                        </a:rPr>
                        <a:t>FLORAL COMPOSITION IN THE STUDY AREA</a:t>
                      </a:r>
                      <a:endParaRPr lang="en-US" sz="1600" b="1" dirty="0">
                        <a:gradFill>
                          <a:gsLst>
                            <a:gs pos="0">
                              <a:srgbClr val="007BD3"/>
                            </a:gs>
                            <a:gs pos="100000">
                              <a:srgbClr val="034373"/>
                            </a:gs>
                          </a:gsLst>
                          <a:lin scaled="0"/>
                        </a:gradFill>
                        <a:effectLst/>
                        <a:latin typeface="Arial" panose="020B0604020202020204" pitchFamily="34" charset="0"/>
                        <a:cs typeface="Arial" panose="020B0604020202020204" pitchFamily="34" charset="0"/>
                      </a:endParaRPr>
                    </a:p>
                  </a:txBody>
                  <a:tcPr marL="83133" marR="83133"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cPr/>
                </a:tc>
                <a:tc hMerge="1">
                  <a:tcPr/>
                </a:tc>
              </a:tr>
              <a:tr h="0">
                <a:tc>
                  <a:txBody>
                    <a:bodyPr/>
                    <a:lstStyle/>
                    <a:p>
                      <a:pPr marL="0" marR="0" indent="0" algn="ctr" defTabSz="914400" rtl="0" eaLnBrk="1" fontAlgn="auto" latinLnBrk="0" hangingPunct="1">
                        <a:lnSpc>
                          <a:spcPct val="70000"/>
                        </a:lnSpc>
                        <a:spcBef>
                          <a:spcPts val="0"/>
                        </a:spcBef>
                        <a:spcAft>
                          <a:spcPts val="0"/>
                        </a:spcAft>
                        <a:buClrTx/>
                        <a:buSzTx/>
                        <a:buFontTx/>
                        <a:buNone/>
                        <a:defRPr/>
                      </a:pPr>
                      <a:r>
                        <a:rPr lang="en-US" sz="1600" b="1" baseline="0" dirty="0">
                          <a:solidFill>
                            <a:schemeClr val="tx1"/>
                          </a:solidFill>
                        </a:rPr>
                        <a:t>Trees</a:t>
                      </a:r>
                      <a:endParaRPr lang="en-US" sz="1600" b="1" baseline="0" dirty="0">
                        <a:solidFill>
                          <a:schemeClr val="tx1"/>
                        </a:solidFill>
                      </a:endParaRPr>
                    </a:p>
                  </a:txBody>
                  <a:tcPr marL="83133" marR="83133"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70000"/>
                        </a:lnSpc>
                        <a:spcBef>
                          <a:spcPts val="0"/>
                        </a:spcBef>
                        <a:spcAft>
                          <a:spcPts val="0"/>
                        </a:spcAft>
                        <a:buClrTx/>
                        <a:buSzTx/>
                        <a:buFontTx/>
                        <a:buNone/>
                        <a:defRPr/>
                      </a:pPr>
                      <a:r>
                        <a:rPr lang="en-US" sz="1600" b="1" kern="1200" dirty="0">
                          <a:solidFill>
                            <a:schemeClr val="dk1"/>
                          </a:solidFill>
                          <a:latin typeface="+mn-lt"/>
                          <a:ea typeface="+mn-ea"/>
                          <a:cs typeface="+mn-cs"/>
                        </a:rPr>
                        <a:t>Climbers</a:t>
                      </a:r>
                      <a:endParaRPr lang="en-US" sz="1600" b="1" kern="1200" dirty="0">
                        <a:solidFill>
                          <a:schemeClr val="dk1"/>
                        </a:solidFill>
                        <a:latin typeface="+mn-lt"/>
                        <a:ea typeface="+mn-ea"/>
                        <a:cs typeface="+mn-cs"/>
                      </a:endParaRPr>
                    </a:p>
                  </a:txBody>
                  <a:tcPr marL="83133" marR="83133"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70000"/>
                        </a:lnSpc>
                        <a:spcBef>
                          <a:spcPts val="0"/>
                        </a:spcBef>
                        <a:spcAft>
                          <a:spcPts val="0"/>
                        </a:spcAft>
                        <a:buClrTx/>
                        <a:buSzTx/>
                        <a:buFontTx/>
                        <a:buNone/>
                        <a:defRPr/>
                      </a:pPr>
                      <a:r>
                        <a:rPr lang="en-US" sz="1600" b="1" kern="1200" dirty="0">
                          <a:solidFill>
                            <a:schemeClr val="dk1"/>
                          </a:solidFill>
                          <a:latin typeface="+mn-lt"/>
                          <a:ea typeface="+mn-ea"/>
                          <a:cs typeface="+mn-cs"/>
                        </a:rPr>
                        <a:t>Grasses &amp; Bamboos</a:t>
                      </a:r>
                      <a:endParaRPr lang="en-US" sz="1600" b="1" kern="1200" dirty="0">
                        <a:solidFill>
                          <a:schemeClr val="dk1"/>
                        </a:solidFill>
                        <a:latin typeface="+mn-lt"/>
                        <a:ea typeface="+mn-ea"/>
                        <a:cs typeface="+mn-cs"/>
                      </a:endParaRPr>
                    </a:p>
                  </a:txBody>
                  <a:tcPr marL="83133" marR="83133"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marL="0" marR="0" indent="0" algn="ctr" defTabSz="914400" rtl="0" eaLnBrk="1" fontAlgn="auto" latinLnBrk="0" hangingPunct="1">
                        <a:lnSpc>
                          <a:spcPct val="70000"/>
                        </a:lnSpc>
                        <a:spcBef>
                          <a:spcPts val="0"/>
                        </a:spcBef>
                        <a:spcAft>
                          <a:spcPts val="0"/>
                        </a:spcAft>
                        <a:buClrTx/>
                        <a:buSzTx/>
                        <a:buFontTx/>
                        <a:buNone/>
                        <a:defRPr/>
                      </a:pPr>
                      <a:r>
                        <a:rPr lang="en-US" sz="1600" b="1" baseline="0" dirty="0">
                          <a:solidFill>
                            <a:schemeClr val="tx1"/>
                          </a:solidFill>
                        </a:rPr>
                        <a:t>65</a:t>
                      </a:r>
                      <a:endParaRPr lang="en-US" sz="1600" b="1" baseline="0" dirty="0">
                        <a:solidFill>
                          <a:schemeClr val="tx1"/>
                        </a:solidFill>
                      </a:endParaRPr>
                    </a:p>
                  </a:txBody>
                  <a:tcPr marL="83133" marR="83133"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70000"/>
                        </a:lnSpc>
                        <a:spcBef>
                          <a:spcPts val="0"/>
                        </a:spcBef>
                        <a:spcAft>
                          <a:spcPts val="0"/>
                        </a:spcAft>
                        <a:buClrTx/>
                        <a:buSzTx/>
                        <a:buFontTx/>
                        <a:buNone/>
                        <a:defRPr/>
                      </a:pPr>
                      <a:r>
                        <a:rPr lang="en-US" sz="1600" b="1" kern="1200" dirty="0">
                          <a:solidFill>
                            <a:schemeClr val="dk1"/>
                          </a:solidFill>
                          <a:latin typeface="+mn-lt"/>
                          <a:ea typeface="+mn-ea"/>
                          <a:cs typeface="+mn-cs"/>
                        </a:rPr>
                        <a:t>17</a:t>
                      </a:r>
                      <a:endParaRPr lang="en-US" sz="1600" b="1" kern="1200" dirty="0">
                        <a:solidFill>
                          <a:schemeClr val="dk1"/>
                        </a:solidFill>
                        <a:latin typeface="+mn-lt"/>
                        <a:ea typeface="+mn-ea"/>
                        <a:cs typeface="+mn-cs"/>
                      </a:endParaRPr>
                    </a:p>
                  </a:txBody>
                  <a:tcPr marL="83133" marR="83133"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70000"/>
                        </a:lnSpc>
                        <a:spcBef>
                          <a:spcPts val="0"/>
                        </a:spcBef>
                        <a:spcAft>
                          <a:spcPts val="0"/>
                        </a:spcAft>
                        <a:buClrTx/>
                        <a:buSzTx/>
                        <a:buFontTx/>
                        <a:buNone/>
                        <a:defRPr/>
                      </a:pPr>
                      <a:r>
                        <a:rPr lang="en-US" sz="1600" b="1" kern="1200" dirty="0">
                          <a:solidFill>
                            <a:schemeClr val="dk1"/>
                          </a:solidFill>
                          <a:latin typeface="+mn-lt"/>
                          <a:ea typeface="+mn-ea"/>
                          <a:cs typeface="+mn-cs"/>
                        </a:rPr>
                        <a:t>12</a:t>
                      </a:r>
                      <a:endParaRPr lang="en-US" sz="1600" b="1" kern="1200" dirty="0">
                        <a:solidFill>
                          <a:schemeClr val="dk1"/>
                        </a:solidFill>
                        <a:latin typeface="+mn-lt"/>
                        <a:ea typeface="+mn-ea"/>
                        <a:cs typeface="+mn-cs"/>
                      </a:endParaRPr>
                    </a:p>
                  </a:txBody>
                  <a:tcPr marL="83133" marR="83133"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
        <p:nvSpPr>
          <p:cNvPr id="36868" name="Text Box 99"/>
          <p:cNvSpPr txBox="1"/>
          <p:nvPr/>
        </p:nvSpPr>
        <p:spPr>
          <a:xfrm>
            <a:off x="165100" y="2387600"/>
            <a:ext cx="8813800" cy="1322388"/>
          </a:xfrm>
          <a:prstGeom prst="rect">
            <a:avLst/>
          </a:prstGeom>
          <a:noFill/>
          <a:ln w="9525">
            <a:noFill/>
          </a:ln>
        </p:spPr>
        <p:txBody>
          <a:bodyPr wrap="square" anchor="t" anchorCtr="0">
            <a:spAutoFit/>
          </a:bodyPr>
          <a:p>
            <a:pPr algn="just"/>
            <a:r>
              <a:rPr lang="en-US" altLang="zh-CN" sz="1600" b="1">
                <a:solidFill>
                  <a:srgbClr val="000000"/>
                </a:solidFill>
                <a:latin typeface="Calibri" panose="020F0502020204030204" charset="0"/>
              </a:rPr>
              <a:t>The biodiversity index value obtained was 3.54. This signifies positive ecological health of the site. Estimation of quantitative parameters such as frequency, abundance and density shows that 38 out of 65 plant species have frequency of 10, 34 out of 65 plant species have density of 0.1 and 60 out of 65 plant species showed abundance value of 100. All three (3) parameters indirectly indicate quite high evenness  in distribution pattern of plant species.</a:t>
            </a:r>
            <a:endParaRPr lang="en-US" altLang="zh-CN" sz="1600" b="1">
              <a:solidFill>
                <a:srgbClr val="000000"/>
              </a:solidFill>
              <a:latin typeface="Calibri" panose="020F0502020204030204" charset="0"/>
            </a:endParaRPr>
          </a:p>
        </p:txBody>
      </p:sp>
      <p:graphicFrame>
        <p:nvGraphicFramePr>
          <p:cNvPr id="9" name="Table 8"/>
          <p:cNvGraphicFramePr>
            <a:graphicFrameLocks noGrp="1"/>
          </p:cNvGraphicFramePr>
          <p:nvPr/>
        </p:nvGraphicFramePr>
        <p:xfrm>
          <a:off x="628650" y="1485899"/>
          <a:ext cx="8082915" cy="784860"/>
        </p:xfrm>
        <a:graphic>
          <a:graphicData uri="http://schemas.openxmlformats.org/drawingml/2006/table">
            <a:tbl>
              <a:tblPr firstRow="1" bandRow="1">
                <a:tableStyleId>{7DF18680-E054-41AD-8BC1-D1AEF772440D}</a:tableStyleId>
              </a:tblPr>
              <a:tblGrid>
                <a:gridCol w="2044065"/>
                <a:gridCol w="945515"/>
                <a:gridCol w="1019175"/>
                <a:gridCol w="1141730"/>
                <a:gridCol w="977265"/>
                <a:gridCol w="1143635"/>
                <a:gridCol w="811305"/>
              </a:tblGrid>
              <a:tr h="0">
                <a:tc gridSpan="7">
                  <a:txBody>
                    <a:bodyPr/>
                    <a:lstStyle/>
                    <a:p>
                      <a:pPr marL="0" marR="0" indent="0" algn="ctr" defTabSz="914400" rtl="0" eaLnBrk="1" fontAlgn="auto" latinLnBrk="0" hangingPunct="1">
                        <a:lnSpc>
                          <a:spcPct val="70000"/>
                        </a:lnSpc>
                        <a:spcBef>
                          <a:spcPts val="0"/>
                        </a:spcBef>
                        <a:spcAft>
                          <a:spcPts val="0"/>
                        </a:spcAft>
                        <a:buClrTx/>
                        <a:buSzTx/>
                        <a:buFontTx/>
                        <a:buNone/>
                        <a:defRPr/>
                      </a:pPr>
                      <a:r>
                        <a:rPr lang="en-US" sz="1600" b="1" dirty="0">
                          <a:gradFill>
                            <a:gsLst>
                              <a:gs pos="0">
                                <a:srgbClr val="007BD3"/>
                              </a:gs>
                              <a:gs pos="100000">
                                <a:srgbClr val="034373"/>
                              </a:gs>
                            </a:gsLst>
                            <a:lin scaled="0"/>
                          </a:gradFill>
                          <a:effectLst/>
                          <a:latin typeface="Arial" panose="020B0604020202020204" pitchFamily="34" charset="0"/>
                          <a:cs typeface="Arial" panose="020B0604020202020204" pitchFamily="34" charset="0"/>
                          <a:sym typeface="+mn-ea"/>
                        </a:rPr>
                        <a:t>FAUNAL COMPOSITION IN THE STUDY AREA</a:t>
                      </a:r>
                      <a:endParaRPr lang="en-US" sz="1600" b="1" baseline="0" dirty="0">
                        <a:gradFill>
                          <a:gsLst>
                            <a:gs pos="0">
                              <a:srgbClr val="007BD3"/>
                            </a:gs>
                            <a:gs pos="100000">
                              <a:srgbClr val="034373"/>
                            </a:gs>
                          </a:gsLst>
                          <a:lin scaled="0"/>
                        </a:gradFill>
                        <a:effectLst/>
                        <a:latin typeface="Arial" panose="020B0604020202020204" pitchFamily="34" charset="0"/>
                        <a:cs typeface="Arial" panose="020B0604020202020204" pitchFamily="34" charset="0"/>
                      </a:endParaRPr>
                    </a:p>
                  </a:txBody>
                  <a:tcPr marL="83133" marR="83133"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cPr marL="83133" marR="83133"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cPr marL="83133" marR="83133"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cPr marL="83133" marR="83133"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cPr marL="83133" marR="83133"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cPr marL="83133" marR="83133"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cPr marL="83133" marR="83133"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marL="0" marR="0" indent="0" algn="ctr" defTabSz="914400" rtl="0" eaLnBrk="1" fontAlgn="auto" latinLnBrk="0" hangingPunct="1">
                        <a:lnSpc>
                          <a:spcPct val="70000"/>
                        </a:lnSpc>
                        <a:spcBef>
                          <a:spcPts val="0"/>
                        </a:spcBef>
                        <a:spcAft>
                          <a:spcPts val="0"/>
                        </a:spcAft>
                        <a:buClrTx/>
                        <a:buSzTx/>
                        <a:buFontTx/>
                        <a:buNone/>
                        <a:defRPr/>
                      </a:pPr>
                      <a:r>
                        <a:rPr lang="en-US" sz="1600" b="1" baseline="0" dirty="0">
                          <a:solidFill>
                            <a:schemeClr val="tx1"/>
                          </a:solidFill>
                        </a:rPr>
                        <a:t>Insects &amp; Butterflies</a:t>
                      </a:r>
                      <a:endParaRPr lang="en-US" sz="1600" b="1" baseline="0" dirty="0">
                        <a:solidFill>
                          <a:schemeClr val="tx1"/>
                        </a:solidFill>
                      </a:endParaRPr>
                    </a:p>
                  </a:txBody>
                  <a:tcPr marL="83133" marR="83133"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70000"/>
                        </a:lnSpc>
                        <a:buNone/>
                      </a:pPr>
                      <a:r>
                        <a:rPr lang="en-US" sz="1600" b="1" dirty="0">
                          <a:solidFill>
                            <a:schemeClr val="tx1"/>
                          </a:solidFill>
                        </a:rPr>
                        <a:t>Molluscs</a:t>
                      </a:r>
                      <a:endParaRPr lang="en-US" sz="1600" b="1" dirty="0">
                        <a:solidFill>
                          <a:schemeClr val="tx1"/>
                        </a:solidFill>
                      </a:endParaRPr>
                    </a:p>
                  </a:txBody>
                  <a:tcPr marL="83133" marR="83133"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70000"/>
                        </a:lnSpc>
                        <a:buNone/>
                      </a:pPr>
                      <a:r>
                        <a:rPr lang="en-US" sz="1600" b="1" dirty="0">
                          <a:solidFill>
                            <a:schemeClr val="tx1"/>
                          </a:solidFill>
                        </a:rPr>
                        <a:t>Amphibia</a:t>
                      </a:r>
                      <a:endParaRPr lang="en-US" sz="1600" b="1" dirty="0">
                        <a:solidFill>
                          <a:schemeClr val="tx1"/>
                        </a:solidFill>
                      </a:endParaRPr>
                    </a:p>
                  </a:txBody>
                  <a:tcPr marL="83133" marR="83133"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70000"/>
                        </a:lnSpc>
                        <a:buNone/>
                      </a:pPr>
                      <a:r>
                        <a:rPr lang="en-US" sz="1600" b="1" dirty="0">
                          <a:solidFill>
                            <a:schemeClr val="tx1"/>
                          </a:solidFill>
                        </a:rPr>
                        <a:t>Reptiles</a:t>
                      </a:r>
                      <a:endParaRPr lang="en-US" sz="1600" b="1" dirty="0">
                        <a:solidFill>
                          <a:schemeClr val="tx1"/>
                        </a:solidFill>
                      </a:endParaRPr>
                    </a:p>
                  </a:txBody>
                  <a:tcPr marL="83133" marR="83133"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70000"/>
                        </a:lnSpc>
                        <a:buNone/>
                      </a:pPr>
                      <a:r>
                        <a:rPr lang="en-US" sz="1600" b="1" dirty="0">
                          <a:solidFill>
                            <a:schemeClr val="tx1"/>
                          </a:solidFill>
                        </a:rPr>
                        <a:t>Birds</a:t>
                      </a:r>
                      <a:endParaRPr lang="en-US" sz="1600" b="1" dirty="0">
                        <a:solidFill>
                          <a:schemeClr val="tx1"/>
                        </a:solidFill>
                      </a:endParaRPr>
                    </a:p>
                  </a:txBody>
                  <a:tcPr marL="83133" marR="83133"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70000"/>
                        </a:lnSpc>
                        <a:buNone/>
                      </a:pPr>
                      <a:r>
                        <a:rPr lang="en-US" sz="1600" b="1" dirty="0">
                          <a:solidFill>
                            <a:schemeClr val="tx1"/>
                          </a:solidFill>
                        </a:rPr>
                        <a:t>Mammals</a:t>
                      </a:r>
                      <a:endParaRPr lang="en-US" sz="1600" b="1" dirty="0">
                        <a:solidFill>
                          <a:schemeClr val="tx1"/>
                        </a:solidFill>
                      </a:endParaRPr>
                    </a:p>
                  </a:txBody>
                  <a:tcPr marL="83133" marR="83133"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70000"/>
                        </a:lnSpc>
                        <a:buNone/>
                      </a:pPr>
                      <a:r>
                        <a:rPr lang="en-US" sz="1600" b="1" dirty="0">
                          <a:solidFill>
                            <a:schemeClr val="tx1"/>
                          </a:solidFill>
                        </a:rPr>
                        <a:t>Fish</a:t>
                      </a:r>
                      <a:endParaRPr lang="en-US" sz="1600" b="1" dirty="0">
                        <a:solidFill>
                          <a:schemeClr val="tx1"/>
                        </a:solidFill>
                      </a:endParaRPr>
                    </a:p>
                  </a:txBody>
                  <a:tcPr marL="83133" marR="83133"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19710">
                <a:tc>
                  <a:txBody>
                    <a:bodyPr/>
                    <a:lstStyle/>
                    <a:p>
                      <a:pPr marL="0" marR="0" indent="0" algn="ctr" defTabSz="914400" rtl="0" eaLnBrk="1" fontAlgn="auto" latinLnBrk="0" hangingPunct="1">
                        <a:lnSpc>
                          <a:spcPct val="70000"/>
                        </a:lnSpc>
                        <a:spcBef>
                          <a:spcPts val="0"/>
                        </a:spcBef>
                        <a:spcAft>
                          <a:spcPts val="0"/>
                        </a:spcAft>
                        <a:buClrTx/>
                        <a:buSzTx/>
                        <a:buFontTx/>
                        <a:buNone/>
                        <a:defRPr/>
                      </a:pPr>
                      <a:r>
                        <a:rPr lang="en-US" sz="1600" b="1" baseline="0" dirty="0">
                          <a:solidFill>
                            <a:schemeClr val="tx1"/>
                          </a:solidFill>
                        </a:rPr>
                        <a:t>34</a:t>
                      </a:r>
                      <a:endParaRPr lang="en-US" sz="1600" b="1" baseline="0" dirty="0">
                        <a:solidFill>
                          <a:schemeClr val="tx1"/>
                        </a:solidFill>
                      </a:endParaRPr>
                    </a:p>
                  </a:txBody>
                  <a:tcPr marL="83133" marR="83133"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70000"/>
                        </a:lnSpc>
                        <a:buNone/>
                      </a:pPr>
                      <a:r>
                        <a:rPr lang="en-US" sz="1600" b="1" dirty="0">
                          <a:solidFill>
                            <a:schemeClr val="tx1"/>
                          </a:solidFill>
                        </a:rPr>
                        <a:t>4</a:t>
                      </a:r>
                      <a:endParaRPr lang="en-US" sz="1600" b="1" dirty="0">
                        <a:solidFill>
                          <a:schemeClr val="tx1"/>
                        </a:solidFill>
                      </a:endParaRPr>
                    </a:p>
                  </a:txBody>
                  <a:tcPr marL="83133" marR="83133"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70000"/>
                        </a:lnSpc>
                        <a:buNone/>
                      </a:pPr>
                      <a:r>
                        <a:rPr lang="en-US" sz="1600" b="1" dirty="0">
                          <a:solidFill>
                            <a:schemeClr val="tx1"/>
                          </a:solidFill>
                        </a:rPr>
                        <a:t>2</a:t>
                      </a:r>
                      <a:endParaRPr lang="en-US" sz="1600" b="1" dirty="0">
                        <a:solidFill>
                          <a:schemeClr val="tx1"/>
                        </a:solidFill>
                      </a:endParaRPr>
                    </a:p>
                  </a:txBody>
                  <a:tcPr marL="83133" marR="83133"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70000"/>
                        </a:lnSpc>
                        <a:buNone/>
                      </a:pPr>
                      <a:r>
                        <a:rPr lang="en-US" sz="1600" b="1" dirty="0">
                          <a:solidFill>
                            <a:schemeClr val="tx1"/>
                          </a:solidFill>
                        </a:rPr>
                        <a:t>10</a:t>
                      </a:r>
                      <a:endParaRPr lang="en-US" sz="1600" b="1" dirty="0">
                        <a:solidFill>
                          <a:schemeClr val="tx1"/>
                        </a:solidFill>
                      </a:endParaRPr>
                    </a:p>
                  </a:txBody>
                  <a:tcPr marL="83133" marR="83133"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70000"/>
                        </a:lnSpc>
                        <a:buNone/>
                      </a:pPr>
                      <a:r>
                        <a:rPr lang="en-US" sz="1600" b="1" dirty="0">
                          <a:solidFill>
                            <a:schemeClr val="tx1"/>
                          </a:solidFill>
                        </a:rPr>
                        <a:t>48</a:t>
                      </a:r>
                      <a:endParaRPr lang="en-US" sz="1600" b="1" dirty="0">
                        <a:solidFill>
                          <a:schemeClr val="tx1"/>
                        </a:solidFill>
                      </a:endParaRPr>
                    </a:p>
                  </a:txBody>
                  <a:tcPr marL="83133" marR="83133"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70000"/>
                        </a:lnSpc>
                        <a:buNone/>
                      </a:pPr>
                      <a:r>
                        <a:rPr lang="en-US" sz="1600" b="1" dirty="0">
                          <a:solidFill>
                            <a:schemeClr val="tx1"/>
                          </a:solidFill>
                        </a:rPr>
                        <a:t>18</a:t>
                      </a:r>
                      <a:endParaRPr lang="en-US" sz="1600" b="1" dirty="0">
                        <a:solidFill>
                          <a:schemeClr val="tx1"/>
                        </a:solidFill>
                      </a:endParaRPr>
                    </a:p>
                  </a:txBody>
                  <a:tcPr marL="83133" marR="83133"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70000"/>
                        </a:lnSpc>
                        <a:buNone/>
                      </a:pPr>
                      <a:r>
                        <a:rPr lang="en-US" sz="1600" b="1" dirty="0">
                          <a:solidFill>
                            <a:schemeClr val="tx1"/>
                          </a:solidFill>
                        </a:rPr>
                        <a:t>24</a:t>
                      </a:r>
                      <a:endParaRPr lang="en-US" sz="1600" b="1" dirty="0">
                        <a:solidFill>
                          <a:schemeClr val="tx1"/>
                        </a:solidFill>
                      </a:endParaRPr>
                    </a:p>
                  </a:txBody>
                  <a:tcPr marL="83133" marR="83133"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
        <p:nvSpPr>
          <p:cNvPr id="11" name="Text Box 10"/>
          <p:cNvSpPr txBox="1"/>
          <p:nvPr/>
        </p:nvSpPr>
        <p:spPr>
          <a:xfrm>
            <a:off x="287338" y="4787900"/>
            <a:ext cx="8691563" cy="1322388"/>
          </a:xfrm>
          <a:prstGeom prst="rect">
            <a:avLst/>
          </a:prstGeom>
          <a:noFill/>
          <a:ln>
            <a:solidFill>
              <a:schemeClr val="tx1"/>
            </a:solidFill>
          </a:ln>
        </p:spPr>
        <p:txBody>
          <a:bodyPr wrap="square" rtlCol="0" anchor="t">
            <a:spAutoFit/>
          </a:bodyPr>
          <a:lstStyle/>
          <a:p>
            <a:pPr marL="187960" marR="0" indent="-173355" algn="just" defTabSz="914400" eaLnBrk="0" hangingPunct="0">
              <a:buClrTx/>
              <a:buSzTx/>
              <a:buFont typeface="Arial" panose="020B0604020202020204" pitchFamily="34" charset="0"/>
              <a:buChar char="•"/>
              <a:defRPr/>
            </a:pPr>
            <a:r>
              <a:rPr lang="en-US" sz="1600" b="1" noProof="0" dirty="0">
                <a:effectLst>
                  <a:outerShdw blurRad="38100" dist="19050" dir="2700000" algn="tl" rotWithShape="0">
                    <a:schemeClr val="dk1">
                      <a:alpha val="40000"/>
                    </a:schemeClr>
                  </a:outerShdw>
                </a:effectLst>
                <a:latin typeface="+mn-lt"/>
                <a:ea typeface="+mn-ea"/>
                <a:cs typeface="+mn-lt"/>
                <a:sym typeface="+mn-ea"/>
              </a:rPr>
              <a:t>Recycling of wastewater is / will be adopted &amp; no untreated waste water is / will be discharged into the green belt.</a:t>
            </a:r>
            <a:endParaRPr kumimoji="0" lang="en-US" sz="1600" b="1" i="0" kern="1200" cap="none" spc="0" normalizeH="0" baseline="0" noProof="0" dirty="0">
              <a:effectLst>
                <a:outerShdw blurRad="38100" dist="19050" dir="2700000" algn="tl" rotWithShape="0">
                  <a:schemeClr val="dk1">
                    <a:alpha val="40000"/>
                  </a:schemeClr>
                </a:outerShdw>
              </a:effectLst>
              <a:ea typeface="+mn-ea"/>
              <a:cs typeface="+mn-lt"/>
              <a:sym typeface="+mn-ea"/>
            </a:endParaRPr>
          </a:p>
          <a:p>
            <a:pPr marL="187960" marR="0" indent="-173355" algn="just" defTabSz="914400" eaLnBrk="0" hangingPunct="0">
              <a:buClrTx/>
              <a:buSzTx/>
              <a:buFont typeface="Arial" panose="020B0604020202020204" pitchFamily="34" charset="0"/>
              <a:buChar char="•"/>
              <a:defRPr/>
            </a:pPr>
            <a:r>
              <a:rPr lang="en-US" sz="1600" b="1" noProof="0" dirty="0">
                <a:effectLst>
                  <a:outerShdw blurRad="38100" dist="19050" dir="2700000" algn="tl" rotWithShape="0">
                    <a:schemeClr val="dk1">
                      <a:alpha val="40000"/>
                    </a:schemeClr>
                  </a:outerShdw>
                </a:effectLst>
                <a:latin typeface="+mn-lt"/>
                <a:ea typeface="+mn-ea"/>
                <a:cs typeface="+mn-lt"/>
                <a:sym typeface="+mn-ea"/>
              </a:rPr>
              <a:t>Adequate Pollution Control Measures have been / will be adopted to ensure emission within permissible limit.</a:t>
            </a:r>
            <a:endParaRPr kumimoji="0" lang="en-US" sz="1600" b="1" i="0" kern="1200" cap="none" spc="0" normalizeH="0" baseline="0" noProof="0" dirty="0">
              <a:effectLst>
                <a:outerShdw blurRad="38100" dist="19050" dir="2700000" algn="tl" rotWithShape="0">
                  <a:schemeClr val="dk1">
                    <a:alpha val="40000"/>
                  </a:schemeClr>
                </a:outerShdw>
              </a:effectLst>
              <a:ea typeface="+mn-ea"/>
              <a:cs typeface="+mn-lt"/>
              <a:sym typeface="+mn-ea"/>
            </a:endParaRPr>
          </a:p>
          <a:p>
            <a:pPr marL="187960" marR="0" indent="-173355" algn="just" defTabSz="914400" eaLnBrk="0" hangingPunct="0">
              <a:buClrTx/>
              <a:buSzTx/>
              <a:buFont typeface="Arial" panose="020B0604020202020204" pitchFamily="34" charset="0"/>
              <a:buChar char="•"/>
              <a:defRPr/>
            </a:pPr>
            <a:r>
              <a:rPr lang="en-US" sz="1600" b="1" noProof="0" dirty="0">
                <a:effectLst>
                  <a:outerShdw blurRad="38100" dist="19050" dir="2700000" algn="tl" rotWithShape="0">
                    <a:schemeClr val="dk1">
                      <a:alpha val="40000"/>
                    </a:schemeClr>
                  </a:outerShdw>
                </a:effectLst>
                <a:latin typeface="+mn-lt"/>
                <a:ea typeface="+mn-ea"/>
                <a:cs typeface="+mn-lt"/>
                <a:sym typeface="+mn-ea"/>
              </a:rPr>
              <a:t>Periodic cleaning of water bodies in the </a:t>
            </a:r>
            <a:r>
              <a:rPr lang="en-US" sz="1600" b="1" noProof="0" dirty="0" err="1" smtClean="0">
                <a:effectLst>
                  <a:outerShdw blurRad="38100" dist="19050" dir="2700000" algn="tl" rotWithShape="0">
                    <a:schemeClr val="dk1">
                      <a:alpha val="40000"/>
                    </a:schemeClr>
                  </a:outerShdw>
                </a:effectLst>
                <a:latin typeface="+mn-lt"/>
                <a:ea typeface="+mn-ea"/>
                <a:cs typeface="+mn-lt"/>
                <a:sym typeface="+mn-ea"/>
              </a:rPr>
              <a:t>surrouing</a:t>
            </a:r>
            <a:r>
              <a:rPr lang="en-US" sz="1600" b="1" noProof="0" dirty="0" smtClean="0">
                <a:effectLst>
                  <a:outerShdw blurRad="38100" dist="19050" dir="2700000" algn="tl" rotWithShape="0">
                    <a:schemeClr val="dk1">
                      <a:alpha val="40000"/>
                    </a:schemeClr>
                  </a:outerShdw>
                </a:effectLst>
                <a:latin typeface="+mn-lt"/>
                <a:ea typeface="+mn-ea"/>
                <a:cs typeface="+mn-lt"/>
                <a:sym typeface="+mn-ea"/>
              </a:rPr>
              <a:t> </a:t>
            </a:r>
            <a:r>
              <a:rPr lang="en-US" sz="1600" b="1" noProof="0" dirty="0">
                <a:effectLst>
                  <a:outerShdw blurRad="38100" dist="19050" dir="2700000" algn="tl" rotWithShape="0">
                    <a:schemeClr val="dk1">
                      <a:alpha val="40000"/>
                    </a:schemeClr>
                  </a:outerShdw>
                </a:effectLst>
                <a:latin typeface="+mn-lt"/>
                <a:ea typeface="+mn-ea"/>
                <a:cs typeface="+mn-lt"/>
                <a:sym typeface="+mn-ea"/>
              </a:rPr>
              <a:t>areas shall be carried out</a:t>
            </a:r>
            <a:r>
              <a:rPr lang="en-US" sz="1600" b="1" noProof="0" dirty="0" smtClean="0">
                <a:effectLst>
                  <a:outerShdw blurRad="38100" dist="19050" dir="2700000" algn="tl" rotWithShape="0">
                    <a:schemeClr val="dk1">
                      <a:alpha val="40000"/>
                    </a:schemeClr>
                  </a:outerShdw>
                </a:effectLst>
                <a:latin typeface="+mn-lt"/>
                <a:ea typeface="+mn-ea"/>
                <a:cs typeface="+mn-lt"/>
                <a:sym typeface="+mn-ea"/>
              </a:rPr>
              <a:t>.</a:t>
            </a:r>
            <a:endParaRPr kumimoji="0" lang="en-US" sz="1600" b="1" i="0" kern="1200" cap="none" spc="0" normalizeH="0" baseline="0" noProof="0" dirty="0">
              <a:effectLst>
                <a:outerShdw blurRad="38100" dist="19050" dir="2700000" algn="tl" rotWithShape="0">
                  <a:schemeClr val="dk1">
                    <a:alpha val="40000"/>
                  </a:schemeClr>
                </a:outerShdw>
              </a:effectLst>
              <a:ea typeface="+mn-ea"/>
              <a:cs typeface="+mn-lt"/>
              <a:sym typeface="+mn-ea"/>
            </a:endParaRPr>
          </a:p>
        </p:txBody>
      </p:sp>
      <p:sp>
        <p:nvSpPr>
          <p:cNvPr id="36871" name="Text Box 11"/>
          <p:cNvSpPr txBox="1"/>
          <p:nvPr/>
        </p:nvSpPr>
        <p:spPr>
          <a:xfrm>
            <a:off x="161925" y="3797300"/>
            <a:ext cx="8816975" cy="830263"/>
          </a:xfrm>
          <a:prstGeom prst="rect">
            <a:avLst/>
          </a:prstGeom>
          <a:noFill/>
          <a:ln w="9525">
            <a:noFill/>
          </a:ln>
        </p:spPr>
        <p:txBody>
          <a:bodyPr wrap="square" anchor="t" anchorCtr="0">
            <a:spAutoFit/>
          </a:bodyPr>
          <a:p>
            <a:pPr algn="just"/>
            <a:r>
              <a:rPr lang="en-US" altLang="zh-CN" sz="1600" b="1">
                <a:solidFill>
                  <a:srgbClr val="000000"/>
                </a:solidFill>
                <a:latin typeface="Calibri" panose="020F0502020204030204" charset="0"/>
              </a:rPr>
              <a:t>Faunal communities of the area are also fairly rich. The study area has several categories of water bodies, so the richness and diversity of aquatic flora and fauna is also high. A good number of birds were also observed which is due to good vegetation cover and open fields in the area.</a:t>
            </a:r>
            <a:endParaRPr lang="en-US" altLang="zh-CN" sz="1600" b="1">
              <a:solidFill>
                <a:srgbClr val="000000"/>
              </a:solidFill>
              <a:latin typeface="Calibri" panose="020F050202020403020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Text Box 3"/>
          <p:cNvSpPr txBox="1"/>
          <p:nvPr/>
        </p:nvSpPr>
        <p:spPr>
          <a:xfrm>
            <a:off x="258763" y="195263"/>
            <a:ext cx="8626475" cy="830262"/>
          </a:xfrm>
          <a:prstGeom prst="rect">
            <a:avLst/>
          </a:prstGeom>
          <a:noFill/>
          <a:ln w="9525">
            <a:noFill/>
          </a:ln>
        </p:spPr>
        <p:txBody>
          <a:bodyPr wrap="square" anchor="t" anchorCtr="0">
            <a:spAutoFit/>
          </a:bodyPr>
          <a:p>
            <a:pPr algn="ctr"/>
            <a:r>
              <a:rPr lang="en-US" altLang="zh-CN" sz="2400" b="1">
                <a:latin typeface="Calibri" panose="020F0502020204030204" charset="0"/>
              </a:rPr>
              <a:t>TRANSPORTATION PLAN - VEHICULAR TRAFFIC LOAD STUDY </a:t>
            </a:r>
            <a:endParaRPr lang="en-US" altLang="zh-CN" sz="2400" b="1">
              <a:latin typeface="Calibri" panose="020F0502020204030204" charset="0"/>
            </a:endParaRPr>
          </a:p>
          <a:p>
            <a:pPr algn="ctr"/>
            <a:r>
              <a:rPr lang="en-US" altLang="zh-CN" sz="2400" b="1">
                <a:latin typeface="Calibri" panose="020F0502020204030204" charset="0"/>
              </a:rPr>
              <a:t>AS PER IRC GUIDELINE</a:t>
            </a:r>
            <a:endParaRPr lang="en-US" altLang="zh-CN" sz="2400" b="1">
              <a:latin typeface="Calibri" panose="020F0502020204030204" charset="0"/>
            </a:endParaRPr>
          </a:p>
        </p:txBody>
      </p:sp>
      <p:graphicFrame>
        <p:nvGraphicFramePr>
          <p:cNvPr id="5" name="Table 4"/>
          <p:cNvGraphicFramePr/>
          <p:nvPr/>
        </p:nvGraphicFramePr>
        <p:xfrm>
          <a:off x="296863" y="1025525"/>
          <a:ext cx="8528050" cy="5368925"/>
        </p:xfrm>
        <a:graphic>
          <a:graphicData uri="http://schemas.openxmlformats.org/drawingml/2006/table">
            <a:tbl>
              <a:tblPr firstRow="1" bandRow="1">
                <a:tableStyleId>{5C22544A-7EE6-4342-B048-85BDC9FD1C3A}</a:tableStyleId>
              </a:tblPr>
              <a:tblGrid>
                <a:gridCol w="2927985"/>
                <a:gridCol w="3080736"/>
                <a:gridCol w="2519329"/>
              </a:tblGrid>
              <a:tr h="0">
                <a:tc>
                  <a:txBody>
                    <a:bodyPr/>
                    <a:lstStyle/>
                    <a:p>
                      <a:pPr algn="ctr">
                        <a:lnSpc>
                          <a:spcPct val="90000"/>
                        </a:lnSpc>
                        <a:buNone/>
                      </a:pPr>
                      <a:r>
                        <a:rPr lang="en-US" sz="1600">
                          <a:solidFill>
                            <a:schemeClr val="tx1"/>
                          </a:solidFill>
                        </a:rPr>
                        <a:t>Particulars</a:t>
                      </a:r>
                      <a:endParaRPr lang="en-US" sz="1600">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lnSpc>
                          <a:spcPct val="90000"/>
                        </a:lnSpc>
                        <a:buNone/>
                      </a:pPr>
                      <a:r>
                        <a:rPr lang="en-US" sz="1600">
                          <a:solidFill>
                            <a:schemeClr val="tx1"/>
                          </a:solidFill>
                        </a:rPr>
                        <a:t>Details </a:t>
                      </a:r>
                      <a:endParaRPr lang="en-US" sz="1600">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lnSpc>
                          <a:spcPct val="90000"/>
                        </a:lnSpc>
                        <a:buNone/>
                      </a:pPr>
                      <a:r>
                        <a:rPr lang="en-US" sz="1600">
                          <a:solidFill>
                            <a:schemeClr val="tx1"/>
                          </a:solidFill>
                        </a:rPr>
                        <a:t>Remarks</a:t>
                      </a:r>
                      <a:endParaRPr lang="en-US" sz="1600">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0">
                <a:tc>
                  <a:txBody>
                    <a:bodyPr/>
                    <a:lstStyle/>
                    <a:p>
                      <a:pPr>
                        <a:lnSpc>
                          <a:spcPct val="90000"/>
                        </a:lnSpc>
                        <a:buNone/>
                      </a:pPr>
                      <a:r>
                        <a:rPr lang="en-US" sz="1600"/>
                        <a:t>Traffic Load Study period</a:t>
                      </a:r>
                      <a:endParaRPr lang="en-US" sz="16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just">
                        <a:lnSpc>
                          <a:spcPct val="90000"/>
                        </a:lnSpc>
                        <a:buNone/>
                      </a:pPr>
                      <a:r>
                        <a:rPr lang="en-US" sz="1600"/>
                        <a:t>24 hours on 11.11.2020, 12.11.2020 and 13.11.2020 at 3 different locations respectively</a:t>
                      </a:r>
                      <a:endParaRPr lang="en-US" sz="16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nSpc>
                          <a:spcPct val="90000"/>
                        </a:lnSpc>
                        <a:buNone/>
                      </a:pPr>
                      <a:endParaRPr lang="en-US" sz="16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0">
                <a:tc>
                  <a:txBody>
                    <a:bodyPr/>
                    <a:lstStyle/>
                    <a:p>
                      <a:pPr>
                        <a:lnSpc>
                          <a:spcPct val="90000"/>
                        </a:lnSpc>
                        <a:buNone/>
                      </a:pPr>
                      <a:r>
                        <a:rPr lang="en-US" sz="1600"/>
                        <a:t>Traffic Load (Baseline) (PCU/Day)</a:t>
                      </a:r>
                      <a:endParaRPr lang="en-US" sz="16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nSpc>
                          <a:spcPct val="90000"/>
                        </a:lnSpc>
                        <a:buNone/>
                      </a:pPr>
                      <a:r>
                        <a:rPr lang="en-US" sz="1600"/>
                        <a:t>28844 at NH-2 near Ranisayar More</a:t>
                      </a:r>
                      <a:endParaRPr lang="en-US" sz="1600"/>
                    </a:p>
                    <a:p>
                      <a:pPr>
                        <a:lnSpc>
                          <a:spcPct val="90000"/>
                        </a:lnSpc>
                        <a:buNone/>
                      </a:pPr>
                      <a:r>
                        <a:rPr lang="en-US" sz="1600"/>
                        <a:t>10511 at Jamuria Cinema More</a:t>
                      </a:r>
                      <a:endParaRPr lang="en-US" sz="1600"/>
                    </a:p>
                    <a:p>
                      <a:pPr>
                        <a:lnSpc>
                          <a:spcPct val="90000"/>
                        </a:lnSpc>
                        <a:buNone/>
                      </a:pPr>
                      <a:r>
                        <a:rPr lang="en-US" sz="1600"/>
                        <a:t>11385 at Chakdola More Bus stand</a:t>
                      </a:r>
                      <a:endParaRPr lang="en-US" sz="16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nSpc>
                          <a:spcPct val="90000"/>
                        </a:lnSpc>
                        <a:buNone/>
                      </a:pPr>
                      <a:endParaRPr lang="en-US" sz="16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377190">
                <a:tc>
                  <a:txBody>
                    <a:bodyPr/>
                    <a:lstStyle/>
                    <a:p>
                      <a:pPr>
                        <a:lnSpc>
                          <a:spcPct val="90000"/>
                        </a:lnSpc>
                        <a:buNone/>
                      </a:pPr>
                      <a:r>
                        <a:rPr lang="en-US" sz="1600"/>
                        <a:t>Additional traffic load during operation of the proposed expansion project (PCU/Day)</a:t>
                      </a:r>
                      <a:endParaRPr lang="en-US" sz="16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nSpc>
                          <a:spcPct val="90000"/>
                        </a:lnSpc>
                        <a:buNone/>
                      </a:pPr>
                      <a:r>
                        <a:rPr lang="en-US" sz="1600"/>
                        <a:t>1434</a:t>
                      </a:r>
                      <a:endParaRPr lang="en-US" sz="1600"/>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nSpc>
                          <a:spcPct val="90000"/>
                        </a:lnSpc>
                        <a:buNone/>
                      </a:pPr>
                      <a:endParaRPr lang="en-US" sz="16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68654">
                <a:tc>
                  <a:txBody>
                    <a:bodyPr/>
                    <a:lstStyle/>
                    <a:p>
                      <a:pPr>
                        <a:lnSpc>
                          <a:spcPct val="90000"/>
                        </a:lnSpc>
                        <a:buNone/>
                      </a:pPr>
                      <a:r>
                        <a:rPr lang="en-US" sz="1600"/>
                        <a:t>Total Traffic Load During Operation of Existing and Proposed Expansion (PCU/Day)</a:t>
                      </a:r>
                      <a:endParaRPr lang="en-US" sz="16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nSpc>
                          <a:spcPct val="90000"/>
                        </a:lnSpc>
                        <a:buNone/>
                      </a:pPr>
                      <a:r>
                        <a:rPr lang="en-US" sz="1600" dirty="0">
                          <a:sym typeface="+mn-ea"/>
                        </a:rPr>
                        <a:t>30278 at NH-2 near </a:t>
                      </a:r>
                      <a:r>
                        <a:rPr lang="en-US" sz="1600" dirty="0" err="1">
                          <a:sym typeface="+mn-ea"/>
                        </a:rPr>
                        <a:t>Ranisayar</a:t>
                      </a:r>
                      <a:r>
                        <a:rPr lang="en-US" sz="1600" dirty="0">
                          <a:sym typeface="+mn-ea"/>
                        </a:rPr>
                        <a:t> More</a:t>
                      </a:r>
                      <a:endParaRPr lang="en-US" sz="1600" dirty="0"/>
                    </a:p>
                    <a:p>
                      <a:pPr>
                        <a:lnSpc>
                          <a:spcPct val="90000"/>
                        </a:lnSpc>
                        <a:buNone/>
                      </a:pPr>
                      <a:r>
                        <a:rPr lang="en-US" sz="1600" dirty="0">
                          <a:sym typeface="+mn-ea"/>
                        </a:rPr>
                        <a:t>11945 at </a:t>
                      </a:r>
                      <a:r>
                        <a:rPr lang="en-US" sz="1600" dirty="0" err="1">
                          <a:sym typeface="+mn-ea"/>
                        </a:rPr>
                        <a:t>Jamuria</a:t>
                      </a:r>
                      <a:r>
                        <a:rPr lang="en-US" sz="1600" dirty="0">
                          <a:sym typeface="+mn-ea"/>
                        </a:rPr>
                        <a:t> Cinema More</a:t>
                      </a:r>
                      <a:endParaRPr lang="en-US" sz="1600" dirty="0"/>
                    </a:p>
                    <a:p>
                      <a:pPr>
                        <a:lnSpc>
                          <a:spcPct val="90000"/>
                        </a:lnSpc>
                        <a:buNone/>
                      </a:pPr>
                      <a:r>
                        <a:rPr lang="en-US" sz="1600" dirty="0">
                          <a:sym typeface="+mn-ea"/>
                        </a:rPr>
                        <a:t>12819 at </a:t>
                      </a:r>
                      <a:r>
                        <a:rPr lang="en-US" sz="1600" dirty="0" err="1">
                          <a:sym typeface="+mn-ea"/>
                        </a:rPr>
                        <a:t>Chakdola</a:t>
                      </a:r>
                      <a:r>
                        <a:rPr lang="en-US" sz="1600" dirty="0">
                          <a:sym typeface="+mn-ea"/>
                        </a:rPr>
                        <a:t> More Bus stand</a:t>
                      </a:r>
                      <a:endParaRPr lang="en-US" sz="16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nSpc>
                          <a:spcPct val="90000"/>
                        </a:lnSpc>
                        <a:buNone/>
                      </a:pPr>
                      <a:endParaRPr lang="en-US" sz="16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322580">
                <a:tc>
                  <a:txBody>
                    <a:bodyPr/>
                    <a:lstStyle/>
                    <a:p>
                      <a:pPr>
                        <a:lnSpc>
                          <a:spcPct val="90000"/>
                        </a:lnSpc>
                        <a:buNone/>
                      </a:pPr>
                      <a:r>
                        <a:rPr lang="en-US" sz="1600" dirty="0"/>
                        <a:t>Traffic Capacity as per the </a:t>
                      </a:r>
                      <a:r>
                        <a:rPr lang="en-US" sz="1600" dirty="0">
                          <a:solidFill>
                            <a:schemeClr val="tx1"/>
                          </a:solidFill>
                        </a:rPr>
                        <a:t>IRC 73: 1980 for Highways (PCU/Day)</a:t>
                      </a:r>
                      <a:endParaRPr lang="en-US" sz="1600" dirty="0">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nSpc>
                          <a:spcPct val="90000"/>
                        </a:lnSpc>
                        <a:buNone/>
                      </a:pPr>
                      <a:r>
                        <a:rPr lang="en-US" sz="1600" dirty="0">
                          <a:sym typeface="+mn-ea"/>
                        </a:rPr>
                        <a:t>86,400 for NH-2 near </a:t>
                      </a:r>
                      <a:r>
                        <a:rPr lang="en-US" sz="1600" dirty="0" err="1">
                          <a:sym typeface="+mn-ea"/>
                        </a:rPr>
                        <a:t>Ranisayar</a:t>
                      </a:r>
                      <a:r>
                        <a:rPr lang="en-US" sz="1600" dirty="0">
                          <a:sym typeface="+mn-ea"/>
                        </a:rPr>
                        <a:t> More</a:t>
                      </a:r>
                      <a:endParaRPr lang="en-US" sz="1600" dirty="0"/>
                    </a:p>
                    <a:p>
                      <a:pPr>
                        <a:lnSpc>
                          <a:spcPct val="90000"/>
                        </a:lnSpc>
                        <a:buNone/>
                      </a:pPr>
                      <a:r>
                        <a:rPr lang="en-US" sz="1600" dirty="0">
                          <a:sym typeface="+mn-ea"/>
                        </a:rPr>
                        <a:t>36,000 for </a:t>
                      </a:r>
                      <a:r>
                        <a:rPr lang="en-US" sz="1600" dirty="0" err="1">
                          <a:sym typeface="+mn-ea"/>
                        </a:rPr>
                        <a:t>Jamuria</a:t>
                      </a:r>
                      <a:r>
                        <a:rPr lang="en-US" sz="1600" dirty="0">
                          <a:sym typeface="+mn-ea"/>
                        </a:rPr>
                        <a:t> Road at </a:t>
                      </a:r>
                      <a:r>
                        <a:rPr lang="en-US" sz="1600" dirty="0" err="1">
                          <a:sym typeface="+mn-ea"/>
                        </a:rPr>
                        <a:t>Jamuria</a:t>
                      </a:r>
                      <a:r>
                        <a:rPr lang="en-US" sz="1600" dirty="0">
                          <a:sym typeface="+mn-ea"/>
                        </a:rPr>
                        <a:t> Cinema More</a:t>
                      </a:r>
                      <a:endParaRPr lang="en-US" sz="1600" dirty="0"/>
                    </a:p>
                    <a:p>
                      <a:pPr>
                        <a:lnSpc>
                          <a:spcPct val="90000"/>
                        </a:lnSpc>
                        <a:buNone/>
                      </a:pPr>
                      <a:r>
                        <a:rPr lang="en-US" sz="1600" dirty="0">
                          <a:sym typeface="+mn-ea"/>
                        </a:rPr>
                        <a:t>86,400 for </a:t>
                      </a:r>
                      <a:r>
                        <a:rPr lang="en-US" sz="1600" dirty="0" smtClean="0">
                          <a:sym typeface="+mn-ea"/>
                        </a:rPr>
                        <a:t>NH-60 </a:t>
                      </a:r>
                      <a:r>
                        <a:rPr lang="en-US" sz="1600" dirty="0">
                          <a:sym typeface="+mn-ea"/>
                        </a:rPr>
                        <a:t>at </a:t>
                      </a:r>
                      <a:r>
                        <a:rPr lang="en-US" sz="1600" dirty="0" err="1">
                          <a:sym typeface="+mn-ea"/>
                        </a:rPr>
                        <a:t>Chakdola</a:t>
                      </a:r>
                      <a:r>
                        <a:rPr lang="en-US" sz="1600" dirty="0">
                          <a:sym typeface="+mn-ea"/>
                        </a:rPr>
                        <a:t> More Bus stand</a:t>
                      </a:r>
                      <a:endParaRPr lang="en-US" sz="16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nSpc>
                          <a:spcPct val="90000"/>
                        </a:lnSpc>
                        <a:buNone/>
                      </a:pPr>
                      <a:r>
                        <a:rPr lang="en-US" sz="1600" dirty="0"/>
                        <a:t>As per IRC:106 – 1990 code, </a:t>
                      </a:r>
                      <a:endParaRPr lang="en-US" sz="1600" dirty="0"/>
                    </a:p>
                    <a:p>
                      <a:pPr>
                        <a:lnSpc>
                          <a:spcPct val="90000"/>
                        </a:lnSpc>
                        <a:buNone/>
                      </a:pPr>
                      <a:r>
                        <a:rPr lang="en-US" sz="1600" dirty="0"/>
                        <a:t>Guidelines for Capacity of Urban Roads in Plain </a:t>
                      </a:r>
                      <a:r>
                        <a:rPr lang="en-US" sz="1600" dirty="0" smtClean="0"/>
                        <a:t>Areas, the total traffic load during operation of the proposed expansion shall be well within the traffic capacity.</a:t>
                      </a:r>
                      <a:endParaRPr lang="en-US" sz="1600" dirty="0" smtClean="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2" name="Slide Number Placeholder 1"/>
          <p:cNvSpPr>
            <a:spLocks noGrp="1"/>
          </p:cNvSpPr>
          <p:nvPr>
            <p:ph type="sldNum" sz="quarter" idx="12"/>
          </p:nvPr>
        </p:nvSpPr>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Text Box 3"/>
          <p:cNvSpPr txBox="1"/>
          <p:nvPr/>
        </p:nvSpPr>
        <p:spPr>
          <a:xfrm>
            <a:off x="1060450" y="61913"/>
            <a:ext cx="2667000" cy="368300"/>
          </a:xfrm>
          <a:prstGeom prst="rect">
            <a:avLst/>
          </a:prstGeom>
          <a:noFill/>
          <a:ln w="9525">
            <a:noFill/>
          </a:ln>
        </p:spPr>
        <p:txBody>
          <a:bodyPr wrap="square" anchor="t" anchorCtr="0">
            <a:spAutoFit/>
          </a:bodyPr>
          <a:p>
            <a:pPr algn="ctr"/>
            <a:r>
              <a:rPr lang="en-US" altLang="zh-CN" b="1">
                <a:latin typeface="Calibri" panose="020F0502020204030204" charset="0"/>
              </a:rPr>
              <a:t>Isopleths of SO</a:t>
            </a:r>
            <a:r>
              <a:rPr lang="en-US" altLang="zh-CN" b="1" baseline="-25000">
                <a:latin typeface="Calibri" panose="020F0502020204030204" charset="0"/>
              </a:rPr>
              <a:t>2</a:t>
            </a:r>
            <a:r>
              <a:rPr lang="en-US" altLang="zh-CN" b="1">
                <a:latin typeface="Calibri" panose="020F0502020204030204" charset="0"/>
              </a:rPr>
              <a:t> (Case- I)</a:t>
            </a:r>
            <a:endParaRPr lang="en-US" altLang="zh-CN" b="1">
              <a:latin typeface="Calibri" panose="020F0502020204030204" charset="0"/>
            </a:endParaRPr>
          </a:p>
        </p:txBody>
      </p:sp>
      <p:sp>
        <p:nvSpPr>
          <p:cNvPr id="38914" name="Text Box 10"/>
          <p:cNvSpPr txBox="1"/>
          <p:nvPr/>
        </p:nvSpPr>
        <p:spPr>
          <a:xfrm>
            <a:off x="893763" y="3422650"/>
            <a:ext cx="3048000" cy="368300"/>
          </a:xfrm>
          <a:prstGeom prst="rect">
            <a:avLst/>
          </a:prstGeom>
          <a:noFill/>
          <a:ln w="9525">
            <a:noFill/>
          </a:ln>
        </p:spPr>
        <p:txBody>
          <a:bodyPr wrap="square" anchor="t" anchorCtr="0">
            <a:spAutoFit/>
          </a:bodyPr>
          <a:p>
            <a:pPr algn="ctr"/>
            <a:r>
              <a:rPr lang="en-US" altLang="zh-CN" b="1" dirty="0">
                <a:latin typeface="Calibri" panose="020F0502020204030204" charset="0"/>
              </a:rPr>
              <a:t>Isopleths of NOx (Case- I)</a:t>
            </a:r>
            <a:endParaRPr lang="en-US" altLang="zh-CN" b="1" dirty="0">
              <a:latin typeface="Calibri" panose="020F0502020204030204" charset="0"/>
            </a:endParaRPr>
          </a:p>
        </p:txBody>
      </p:sp>
      <p:pic>
        <p:nvPicPr>
          <p:cNvPr id="38915" name="Picture 1"/>
          <p:cNvPicPr>
            <a:picLocks noChangeAspect="1"/>
          </p:cNvPicPr>
          <p:nvPr/>
        </p:nvPicPr>
        <p:blipFill>
          <a:blip r:embed="rId1"/>
          <a:stretch>
            <a:fillRect/>
          </a:stretch>
        </p:blipFill>
        <p:spPr>
          <a:xfrm>
            <a:off x="463550" y="420688"/>
            <a:ext cx="3908425" cy="2952750"/>
          </a:xfrm>
          <a:prstGeom prst="rect">
            <a:avLst/>
          </a:prstGeom>
          <a:noFill/>
          <a:ln w="9525" cap="flat" cmpd="sng">
            <a:solidFill>
              <a:schemeClr val="tx1"/>
            </a:solidFill>
            <a:prstDash val="solid"/>
            <a:round/>
            <a:headEnd type="none" w="med" len="med"/>
            <a:tailEnd type="none" w="med" len="med"/>
          </a:ln>
        </p:spPr>
      </p:pic>
      <p:pic>
        <p:nvPicPr>
          <p:cNvPr id="38916" name="Picture 5"/>
          <p:cNvPicPr>
            <a:picLocks noChangeAspect="1"/>
          </p:cNvPicPr>
          <p:nvPr/>
        </p:nvPicPr>
        <p:blipFill>
          <a:blip r:embed="rId2"/>
          <a:stretch>
            <a:fillRect/>
          </a:stretch>
        </p:blipFill>
        <p:spPr>
          <a:xfrm>
            <a:off x="4765675" y="442913"/>
            <a:ext cx="3835400" cy="2900362"/>
          </a:xfrm>
          <a:prstGeom prst="rect">
            <a:avLst/>
          </a:prstGeom>
          <a:noFill/>
          <a:ln w="9525" cap="flat" cmpd="sng">
            <a:solidFill>
              <a:schemeClr val="tx1"/>
            </a:solidFill>
            <a:prstDash val="solid"/>
            <a:round/>
            <a:headEnd type="none" w="med" len="med"/>
            <a:tailEnd type="none" w="med" len="med"/>
          </a:ln>
        </p:spPr>
      </p:pic>
      <p:pic>
        <p:nvPicPr>
          <p:cNvPr id="38917" name="Picture 12"/>
          <p:cNvPicPr>
            <a:picLocks noChangeAspect="1"/>
          </p:cNvPicPr>
          <p:nvPr/>
        </p:nvPicPr>
        <p:blipFill>
          <a:blip r:embed="rId3"/>
          <a:stretch>
            <a:fillRect/>
          </a:stretch>
        </p:blipFill>
        <p:spPr>
          <a:xfrm>
            <a:off x="401638" y="3781425"/>
            <a:ext cx="4003675" cy="2930525"/>
          </a:xfrm>
          <a:prstGeom prst="rect">
            <a:avLst/>
          </a:prstGeom>
          <a:noFill/>
          <a:ln w="9525" cap="flat" cmpd="sng">
            <a:solidFill>
              <a:schemeClr val="tx1"/>
            </a:solidFill>
            <a:prstDash val="solid"/>
            <a:round/>
            <a:headEnd type="none" w="med" len="med"/>
            <a:tailEnd type="none" w="med" len="med"/>
          </a:ln>
        </p:spPr>
      </p:pic>
      <p:pic>
        <p:nvPicPr>
          <p:cNvPr id="38918" name="Picture 14"/>
          <p:cNvPicPr>
            <a:picLocks noChangeAspect="1"/>
          </p:cNvPicPr>
          <p:nvPr/>
        </p:nvPicPr>
        <p:blipFill>
          <a:blip r:embed="rId4"/>
          <a:stretch>
            <a:fillRect/>
          </a:stretch>
        </p:blipFill>
        <p:spPr>
          <a:xfrm>
            <a:off x="4699000" y="3756025"/>
            <a:ext cx="4057650" cy="2970213"/>
          </a:xfrm>
          <a:prstGeom prst="rect">
            <a:avLst/>
          </a:prstGeom>
          <a:noFill/>
          <a:ln w="9525" cap="flat" cmpd="sng">
            <a:solidFill>
              <a:schemeClr val="tx1"/>
            </a:solidFill>
            <a:prstDash val="solid"/>
            <a:round/>
            <a:headEnd type="none" w="med" len="med"/>
            <a:tailEnd type="none" w="med" len="med"/>
          </a:ln>
        </p:spPr>
      </p:pic>
      <p:sp>
        <p:nvSpPr>
          <p:cNvPr id="38919" name="Text Box 2"/>
          <p:cNvSpPr txBox="1"/>
          <p:nvPr/>
        </p:nvSpPr>
        <p:spPr>
          <a:xfrm>
            <a:off x="5080000" y="92075"/>
            <a:ext cx="3006725" cy="368300"/>
          </a:xfrm>
          <a:prstGeom prst="rect">
            <a:avLst/>
          </a:prstGeom>
          <a:noFill/>
          <a:ln w="9525">
            <a:noFill/>
          </a:ln>
        </p:spPr>
        <p:txBody>
          <a:bodyPr wrap="square" anchor="t" anchorCtr="0">
            <a:spAutoFit/>
          </a:bodyPr>
          <a:p>
            <a:pPr algn="ctr"/>
            <a:r>
              <a:rPr lang="en-US" altLang="zh-CN" b="1">
                <a:latin typeface="Calibri" panose="020F0502020204030204" charset="0"/>
              </a:rPr>
              <a:t>Isopleths of SO</a:t>
            </a:r>
            <a:r>
              <a:rPr lang="en-US" altLang="zh-CN" b="1" baseline="-25000">
                <a:latin typeface="Calibri" panose="020F0502020204030204" charset="0"/>
              </a:rPr>
              <a:t>2</a:t>
            </a:r>
            <a:r>
              <a:rPr lang="en-US" altLang="zh-CN" b="1">
                <a:latin typeface="Calibri" panose="020F0502020204030204" charset="0"/>
              </a:rPr>
              <a:t> (Case- III)</a:t>
            </a:r>
            <a:endParaRPr lang="en-US" altLang="zh-CN" b="1">
              <a:latin typeface="Calibri" panose="020F0502020204030204" charset="0"/>
            </a:endParaRPr>
          </a:p>
        </p:txBody>
      </p:sp>
      <p:sp>
        <p:nvSpPr>
          <p:cNvPr id="38920" name="Text Box 4"/>
          <p:cNvSpPr txBox="1"/>
          <p:nvPr/>
        </p:nvSpPr>
        <p:spPr>
          <a:xfrm>
            <a:off x="5080000" y="3422650"/>
            <a:ext cx="3130550" cy="368300"/>
          </a:xfrm>
          <a:prstGeom prst="rect">
            <a:avLst/>
          </a:prstGeom>
          <a:noFill/>
          <a:ln w="9525">
            <a:noFill/>
          </a:ln>
        </p:spPr>
        <p:txBody>
          <a:bodyPr wrap="square" anchor="t" anchorCtr="0">
            <a:spAutoFit/>
          </a:bodyPr>
          <a:p>
            <a:pPr algn="ctr"/>
            <a:r>
              <a:rPr lang="en-US" altLang="zh-CN" b="1" dirty="0">
                <a:latin typeface="Calibri" panose="020F0502020204030204" charset="0"/>
              </a:rPr>
              <a:t>Isopleths of NOx (Case- III)</a:t>
            </a:r>
            <a:endParaRPr lang="en-US" altLang="zh-CN" b="1" dirty="0">
              <a:latin typeface="Calibri" panose="020F0502020204030204" charset="0"/>
            </a:endParaRPr>
          </a:p>
        </p:txBody>
      </p:sp>
      <p:sp>
        <p:nvSpPr>
          <p:cNvPr id="7" name="Slide Number Placeholder 6"/>
          <p:cNvSpPr>
            <a:spLocks noGrp="1"/>
          </p:cNvSpPr>
          <p:nvPr>
            <p:ph type="sldNum" sz="quarter" idx="12"/>
          </p:nvPr>
        </p:nvSpPr>
        <p:spPr>
          <a:xfrm>
            <a:off x="7013575" y="6356350"/>
            <a:ext cx="2057400" cy="365125"/>
          </a:xfrm>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Text Box 3"/>
          <p:cNvSpPr txBox="1"/>
          <p:nvPr/>
        </p:nvSpPr>
        <p:spPr>
          <a:xfrm>
            <a:off x="5095875" y="0"/>
            <a:ext cx="3035300" cy="336550"/>
          </a:xfrm>
          <a:prstGeom prst="rect">
            <a:avLst/>
          </a:prstGeom>
          <a:noFill/>
          <a:ln w="9525">
            <a:noFill/>
          </a:ln>
        </p:spPr>
        <p:txBody>
          <a:bodyPr wrap="square" anchor="t" anchorCtr="0">
            <a:spAutoFit/>
          </a:bodyPr>
          <a:p>
            <a:pPr algn="ctr"/>
            <a:r>
              <a:rPr lang="en-US" altLang="zh-CN" sz="1600" b="1" dirty="0">
                <a:latin typeface="Calibri" panose="020F0502020204030204" charset="0"/>
              </a:rPr>
              <a:t>Isopleths of PM (Case- II)</a:t>
            </a:r>
            <a:endParaRPr lang="en-US" altLang="zh-CN" sz="1600" b="1" dirty="0">
              <a:latin typeface="Calibri" panose="020F0502020204030204" charset="0"/>
            </a:endParaRPr>
          </a:p>
        </p:txBody>
      </p:sp>
      <p:pic>
        <p:nvPicPr>
          <p:cNvPr id="40962" name="Picture 1"/>
          <p:cNvPicPr>
            <a:picLocks noChangeAspect="1"/>
          </p:cNvPicPr>
          <p:nvPr/>
        </p:nvPicPr>
        <p:blipFill>
          <a:blip r:embed="rId1"/>
          <a:stretch>
            <a:fillRect/>
          </a:stretch>
        </p:blipFill>
        <p:spPr>
          <a:xfrm>
            <a:off x="341313" y="250825"/>
            <a:ext cx="4027487" cy="3133725"/>
          </a:xfrm>
          <a:prstGeom prst="rect">
            <a:avLst/>
          </a:prstGeom>
          <a:noFill/>
          <a:ln w="9525" cap="flat" cmpd="sng">
            <a:solidFill>
              <a:schemeClr val="tx1"/>
            </a:solidFill>
            <a:prstDash val="solid"/>
            <a:round/>
            <a:headEnd type="none" w="med" len="med"/>
            <a:tailEnd type="none" w="med" len="med"/>
          </a:ln>
        </p:spPr>
      </p:pic>
      <p:pic>
        <p:nvPicPr>
          <p:cNvPr id="40963" name="Picture 5"/>
          <p:cNvPicPr>
            <a:picLocks noChangeAspect="1"/>
          </p:cNvPicPr>
          <p:nvPr/>
        </p:nvPicPr>
        <p:blipFill>
          <a:blip r:embed="rId2"/>
          <a:stretch>
            <a:fillRect/>
          </a:stretch>
        </p:blipFill>
        <p:spPr>
          <a:xfrm>
            <a:off x="4545013" y="269875"/>
            <a:ext cx="4138612" cy="3114675"/>
          </a:xfrm>
          <a:prstGeom prst="rect">
            <a:avLst/>
          </a:prstGeom>
          <a:noFill/>
          <a:ln w="9525" cap="flat" cmpd="sng">
            <a:solidFill>
              <a:schemeClr val="tx1"/>
            </a:solidFill>
            <a:prstDash val="solid"/>
            <a:round/>
            <a:headEnd type="none" w="med" len="med"/>
            <a:tailEnd type="none" w="med" len="med"/>
          </a:ln>
        </p:spPr>
      </p:pic>
      <p:pic>
        <p:nvPicPr>
          <p:cNvPr id="40964" name="Picture 8"/>
          <p:cNvPicPr>
            <a:picLocks noChangeAspect="1"/>
          </p:cNvPicPr>
          <p:nvPr/>
        </p:nvPicPr>
        <p:blipFill>
          <a:blip r:embed="rId3"/>
          <a:stretch>
            <a:fillRect/>
          </a:stretch>
        </p:blipFill>
        <p:spPr>
          <a:xfrm>
            <a:off x="4562475" y="3765550"/>
            <a:ext cx="4121150" cy="3013075"/>
          </a:xfrm>
          <a:prstGeom prst="rect">
            <a:avLst/>
          </a:prstGeom>
          <a:noFill/>
          <a:ln w="9525" cap="flat" cmpd="sng">
            <a:solidFill>
              <a:schemeClr val="tx1"/>
            </a:solidFill>
            <a:prstDash val="solid"/>
            <a:round/>
            <a:headEnd type="none" w="med" len="med"/>
            <a:tailEnd type="none" w="med" len="med"/>
          </a:ln>
        </p:spPr>
      </p:pic>
      <p:sp>
        <p:nvSpPr>
          <p:cNvPr id="40965" name="TextBox 2"/>
          <p:cNvSpPr txBox="1"/>
          <p:nvPr/>
        </p:nvSpPr>
        <p:spPr>
          <a:xfrm>
            <a:off x="280988" y="3468688"/>
            <a:ext cx="4148137" cy="3322637"/>
          </a:xfrm>
          <a:prstGeom prst="rect">
            <a:avLst/>
          </a:prstGeom>
          <a:noFill/>
          <a:ln w="9525">
            <a:noFill/>
          </a:ln>
        </p:spPr>
        <p:txBody>
          <a:bodyPr wrap="square" anchor="t" anchorCtr="0">
            <a:spAutoFit/>
          </a:bodyPr>
          <a:p>
            <a:pPr algn="just"/>
            <a:r>
              <a:rPr lang="en-GB" altLang="en-US" sz="1400" b="1" dirty="0">
                <a:latin typeface="Calibri" panose="020F0502020204030204" charset="0"/>
              </a:rPr>
              <a:t>Case-I:</a:t>
            </a:r>
            <a:r>
              <a:rPr lang="en-GB" altLang="en-US" sz="1400" dirty="0">
                <a:latin typeface="Calibri" panose="020F0502020204030204" charset="0"/>
              </a:rPr>
              <a:t> Ultimate Scenario with Air Pollution Control Devices – Existing + Proposed projects (for 37 stacks, attached with existing units, units after capacity Enhancement, units under Implementation/to be implemented &amp; New Units) </a:t>
            </a:r>
            <a:endParaRPr lang="en-GB" altLang="en-US" sz="1400" dirty="0">
              <a:latin typeface="Calibri" panose="020F0502020204030204" charset="0"/>
            </a:endParaRPr>
          </a:p>
          <a:p>
            <a:pPr algn="just"/>
            <a:endParaRPr lang="en-GB" altLang="en-US" sz="1400" dirty="0">
              <a:latin typeface="Calibri" panose="020F0502020204030204" charset="0"/>
            </a:endParaRPr>
          </a:p>
          <a:p>
            <a:pPr algn="just"/>
            <a:r>
              <a:rPr lang="en-GB" altLang="en-US" sz="1400" b="1" dirty="0">
                <a:latin typeface="Calibri" panose="020F0502020204030204" charset="0"/>
              </a:rPr>
              <a:t>Case-II</a:t>
            </a:r>
            <a:r>
              <a:rPr lang="en-GB" altLang="en-US" sz="1400" dirty="0">
                <a:latin typeface="Calibri" panose="020F0502020204030204" charset="0"/>
              </a:rPr>
              <a:t>: Ultimate Scenario without Air Pollution Control Devices – Existing + Proposed projects (for 37 stacks attached with existing units, units after capacity Enhancement, units under Implementation/to be implemented &amp; New Units) </a:t>
            </a:r>
            <a:endParaRPr lang="en-GB" altLang="en-US" sz="1400" dirty="0">
              <a:latin typeface="Calibri" panose="020F0502020204030204" charset="0"/>
            </a:endParaRPr>
          </a:p>
          <a:p>
            <a:pPr algn="just"/>
            <a:endParaRPr lang="en-GB" altLang="en-US" sz="1400" dirty="0">
              <a:latin typeface="Calibri" panose="020F0502020204030204" charset="0"/>
            </a:endParaRPr>
          </a:p>
          <a:p>
            <a:pPr algn="just"/>
            <a:r>
              <a:rPr lang="en-GB" altLang="en-US" sz="1400" b="1" dirty="0">
                <a:latin typeface="Calibri" panose="020F0502020204030204" charset="0"/>
              </a:rPr>
              <a:t>Case-III</a:t>
            </a:r>
            <a:r>
              <a:rPr lang="en-GB" altLang="en-US" sz="1400" dirty="0">
                <a:latin typeface="Calibri" panose="020F0502020204030204" charset="0"/>
              </a:rPr>
              <a:t>: Future scenario (only incremental load) – enhanced load of the Existing Units + units under Implementation/to be implemented + New Units)</a:t>
            </a:r>
            <a:endParaRPr lang="en-GB" altLang="en-US" sz="1400" dirty="0">
              <a:latin typeface="Calibri" panose="020F0502020204030204" charset="0"/>
            </a:endParaRPr>
          </a:p>
        </p:txBody>
      </p:sp>
      <p:sp>
        <p:nvSpPr>
          <p:cNvPr id="40966" name="Text Box 4"/>
          <p:cNvSpPr txBox="1"/>
          <p:nvPr/>
        </p:nvSpPr>
        <p:spPr>
          <a:xfrm>
            <a:off x="858838" y="-66675"/>
            <a:ext cx="3036887" cy="336550"/>
          </a:xfrm>
          <a:prstGeom prst="rect">
            <a:avLst/>
          </a:prstGeom>
          <a:noFill/>
          <a:ln w="9525">
            <a:noFill/>
          </a:ln>
        </p:spPr>
        <p:txBody>
          <a:bodyPr wrap="square" anchor="t" anchorCtr="0">
            <a:spAutoFit/>
          </a:bodyPr>
          <a:p>
            <a:pPr algn="ctr"/>
            <a:r>
              <a:rPr lang="en-US" altLang="zh-CN" sz="1600" b="1">
                <a:latin typeface="Calibri" panose="020F0502020204030204" charset="0"/>
              </a:rPr>
              <a:t>Isopleths of PM (Case- I)</a:t>
            </a:r>
            <a:endParaRPr lang="en-US" altLang="zh-CN" sz="1600" b="1">
              <a:latin typeface="Calibri" panose="020F0502020204030204" charset="0"/>
            </a:endParaRPr>
          </a:p>
        </p:txBody>
      </p:sp>
      <p:sp>
        <p:nvSpPr>
          <p:cNvPr id="40967" name="Text Box 6"/>
          <p:cNvSpPr txBox="1"/>
          <p:nvPr/>
        </p:nvSpPr>
        <p:spPr>
          <a:xfrm>
            <a:off x="5365750" y="3444875"/>
            <a:ext cx="2546350" cy="338138"/>
          </a:xfrm>
          <a:prstGeom prst="rect">
            <a:avLst/>
          </a:prstGeom>
          <a:noFill/>
          <a:ln w="9525">
            <a:noFill/>
          </a:ln>
        </p:spPr>
        <p:txBody>
          <a:bodyPr wrap="square" anchor="t" anchorCtr="0">
            <a:spAutoFit/>
          </a:bodyPr>
          <a:p>
            <a:pPr algn="ctr"/>
            <a:r>
              <a:rPr lang="en-US" altLang="zh-CN" sz="1600" b="1">
                <a:latin typeface="Calibri" panose="020F0502020204030204" charset="0"/>
              </a:rPr>
              <a:t>Isopleths of PM (Case- III)</a:t>
            </a:r>
            <a:endParaRPr lang="en-US" altLang="zh-CN" sz="1600" b="1">
              <a:latin typeface="Calibri" panose="020F0502020204030204" charset="0"/>
            </a:endParaRPr>
          </a:p>
        </p:txBody>
      </p:sp>
      <p:sp>
        <p:nvSpPr>
          <p:cNvPr id="8" name="Slide Number Placeholder 7"/>
          <p:cNvSpPr>
            <a:spLocks noGrp="1"/>
          </p:cNvSpPr>
          <p:nvPr>
            <p:ph type="sldNum" sz="quarter" idx="12"/>
          </p:nvPr>
        </p:nvSpPr>
        <p:spPr>
          <a:xfrm>
            <a:off x="6983413" y="6356350"/>
            <a:ext cx="2057400" cy="365125"/>
          </a:xfrm>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Slide Number Placeholder 3"/>
          <p:cNvSpPr>
            <a:spLocks noGrp="1"/>
          </p:cNvSpPr>
          <p:nvPr>
            <p:ph type="sldNum" sz="quarter" idx="12"/>
          </p:nvPr>
        </p:nvSpPr>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
        <p:nvSpPr>
          <p:cNvPr id="5" name="Rectangle 4"/>
          <p:cNvSpPr/>
          <p:nvPr/>
        </p:nvSpPr>
        <p:spPr>
          <a:xfrm>
            <a:off x="415925" y="1304925"/>
            <a:ext cx="8326438" cy="3784600"/>
          </a:xfrm>
          <a:prstGeom prst="rect">
            <a:avLst/>
          </a:prstGeom>
          <a:solidFill>
            <a:schemeClr val="accent4">
              <a:lumMod val="20000"/>
              <a:lumOff val="80000"/>
            </a:schemeClr>
          </a:solidFill>
          <a:ln>
            <a:solidFill>
              <a:schemeClr val="accent1"/>
            </a:solidFill>
          </a:ln>
        </p:spPr>
        <p:txBody>
          <a:bodyPr wrap="square">
            <a:spAutoFit/>
          </a:bodyPr>
          <a:lstStyle/>
          <a:p>
            <a:pPr algn="just" fontAlgn="auto">
              <a:lnSpc>
                <a:spcPct val="150000"/>
              </a:lnSpc>
              <a:spcAft>
                <a:spcPts val="0"/>
              </a:spcAft>
            </a:pPr>
            <a:r>
              <a:rPr lang="en-GB" strike="noStrike" noProof="1" dirty="0">
                <a:latin typeface="Bookman Old Style" panose="02050604050505020204" pitchFamily="18" charset="0"/>
                <a:ea typeface="SimSun" panose="02010600030101010101" pitchFamily="2" charset="-122"/>
                <a:cs typeface="Courier New" panose="02070309020205020404" pitchFamily="49" charset="0"/>
              </a:rPr>
              <a:t>The maximum incremental value of SO</a:t>
            </a:r>
            <a:r>
              <a:rPr lang="en-GB" strike="noStrike" baseline="-25000" noProof="1" dirty="0">
                <a:latin typeface="Bookman Old Style" panose="02050604050505020204" pitchFamily="18" charset="0"/>
                <a:ea typeface="SimSun" panose="02010600030101010101" pitchFamily="2" charset="-122"/>
                <a:cs typeface="Courier New" panose="02070309020205020404" pitchFamily="49" charset="0"/>
              </a:rPr>
              <a:t>2</a:t>
            </a:r>
            <a:r>
              <a:rPr lang="en-GB" strike="noStrike" noProof="1" dirty="0">
                <a:latin typeface="Bookman Old Style" panose="02050604050505020204" pitchFamily="18" charset="0"/>
                <a:ea typeface="SimSun" panose="02010600030101010101" pitchFamily="2" charset="-122"/>
                <a:cs typeface="Courier New" panose="02070309020205020404" pitchFamily="49" charset="0"/>
              </a:rPr>
              <a:t>, NOx &amp; PM </a:t>
            </a:r>
            <a:r>
              <a:rPr lang="en-US" strike="noStrike" noProof="1" dirty="0">
                <a:latin typeface="Bookman Old Style" panose="02050604050505020204" pitchFamily="18" charset="0"/>
                <a:ea typeface="SimSun" panose="02010600030101010101" pitchFamily="2" charset="-122"/>
                <a:cs typeface="Courier New" panose="02070309020205020404" pitchFamily="49" charset="0"/>
              </a:rPr>
              <a:t>in Case-I (during operation of the overall plant) </a:t>
            </a:r>
            <a:r>
              <a:rPr lang="en-GB" strike="noStrike" noProof="1" dirty="0">
                <a:latin typeface="Bookman Old Style" panose="02050604050505020204" pitchFamily="18" charset="0"/>
                <a:ea typeface="SimSun" panose="02010600030101010101" pitchFamily="2" charset="-122"/>
                <a:cs typeface="Courier New" panose="02070309020205020404" pitchFamily="49" charset="0"/>
              </a:rPr>
              <a:t>would be about </a:t>
            </a:r>
            <a:r>
              <a:rPr lang="en-US" strike="noStrike" noProof="1" dirty="0">
                <a:latin typeface="Bookman Old Style" panose="02050604050505020204" pitchFamily="18" charset="0"/>
                <a:ea typeface="SimSun" panose="02010600030101010101" pitchFamily="2" charset="-122"/>
                <a:cs typeface="Courier New" panose="02070309020205020404" pitchFamily="49" charset="0"/>
              </a:rPr>
              <a:t>9.45 </a:t>
            </a:r>
            <a:r>
              <a:rPr lang="en-GB" strike="noStrike" noProof="1" dirty="0">
                <a:latin typeface="Bookman Old Style" panose="02050604050505020204" pitchFamily="18" charset="0"/>
                <a:ea typeface="SimSun" panose="02010600030101010101" pitchFamily="2" charset="-122"/>
                <a:cs typeface="Courier New" panose="02070309020205020404" pitchFamily="49" charset="0"/>
              </a:rPr>
              <a:t>µg/m</a:t>
            </a:r>
            <a:r>
              <a:rPr lang="en-GB" strike="noStrike" baseline="30000" noProof="1" dirty="0">
                <a:latin typeface="Bookman Old Style" panose="02050604050505020204" pitchFamily="18" charset="0"/>
                <a:ea typeface="SimSun" panose="02010600030101010101" pitchFamily="2" charset="-122"/>
                <a:cs typeface="Courier New" panose="02070309020205020404" pitchFamily="49" charset="0"/>
              </a:rPr>
              <a:t>3</a:t>
            </a:r>
            <a:r>
              <a:rPr lang="en-GB" strike="noStrike" noProof="1" dirty="0">
                <a:latin typeface="Bookman Old Style" panose="02050604050505020204" pitchFamily="18" charset="0"/>
                <a:ea typeface="SimSun" panose="02010600030101010101" pitchFamily="2" charset="-122"/>
                <a:cs typeface="Courier New" panose="02070309020205020404" pitchFamily="49" charset="0"/>
              </a:rPr>
              <a:t>,</a:t>
            </a:r>
            <a:r>
              <a:rPr lang="en-GB" strike="noStrike" baseline="30000" noProof="1" dirty="0">
                <a:latin typeface="Bookman Old Style" panose="02050604050505020204" pitchFamily="18" charset="0"/>
                <a:ea typeface="SimSun" panose="02010600030101010101" pitchFamily="2" charset="-122"/>
                <a:cs typeface="Courier New" panose="02070309020205020404" pitchFamily="49" charset="0"/>
              </a:rPr>
              <a:t> </a:t>
            </a:r>
            <a:r>
              <a:rPr lang="en-US" strike="noStrike" noProof="1" dirty="0">
                <a:latin typeface="Bookman Old Style" panose="02050604050505020204" pitchFamily="18" charset="0"/>
                <a:ea typeface="SimSun" panose="02010600030101010101" pitchFamily="2" charset="-122"/>
                <a:cs typeface="Courier New" panose="02070309020205020404" pitchFamily="49" charset="0"/>
              </a:rPr>
              <a:t>9.31</a:t>
            </a:r>
            <a:r>
              <a:rPr lang="en-GB" strike="noStrike" noProof="1" dirty="0">
                <a:latin typeface="Bookman Old Style" panose="02050604050505020204" pitchFamily="18" charset="0"/>
                <a:ea typeface="SimSun" panose="02010600030101010101" pitchFamily="2" charset="-122"/>
                <a:cs typeface="Courier New" panose="02070309020205020404" pitchFamily="49" charset="0"/>
              </a:rPr>
              <a:t> µg/m</a:t>
            </a:r>
            <a:r>
              <a:rPr lang="en-GB" strike="noStrike" baseline="30000" noProof="1" dirty="0">
                <a:latin typeface="Bookman Old Style" panose="02050604050505020204" pitchFamily="18" charset="0"/>
                <a:ea typeface="SimSun" panose="02010600030101010101" pitchFamily="2" charset="-122"/>
                <a:cs typeface="Courier New" panose="02070309020205020404" pitchFamily="49" charset="0"/>
              </a:rPr>
              <a:t>3 </a:t>
            </a:r>
            <a:r>
              <a:rPr lang="en-GB" strike="noStrike" noProof="1" dirty="0">
                <a:latin typeface="Bookman Old Style" panose="02050604050505020204" pitchFamily="18" charset="0"/>
                <a:ea typeface="SimSun" panose="02010600030101010101" pitchFamily="2" charset="-122"/>
                <a:cs typeface="Courier New" panose="02070309020205020404" pitchFamily="49" charset="0"/>
              </a:rPr>
              <a:t>and </a:t>
            </a:r>
            <a:r>
              <a:rPr lang="en-US" strike="noStrike" noProof="1" dirty="0">
                <a:latin typeface="Bookman Old Style" panose="02050604050505020204" pitchFamily="18" charset="0"/>
                <a:ea typeface="SimSun" panose="02010600030101010101" pitchFamily="2" charset="-122"/>
                <a:cs typeface="Courier New" panose="02070309020205020404" pitchFamily="49" charset="0"/>
              </a:rPr>
              <a:t>5.96</a:t>
            </a:r>
            <a:r>
              <a:rPr lang="en-GB" strike="noStrike" noProof="1" dirty="0">
                <a:latin typeface="Bookman Old Style" panose="02050604050505020204" pitchFamily="18" charset="0"/>
                <a:ea typeface="SimSun" panose="02010600030101010101" pitchFamily="2" charset="-122"/>
                <a:cs typeface="Courier New" panose="02070309020205020404" pitchFamily="49" charset="0"/>
              </a:rPr>
              <a:t> µg/m</a:t>
            </a:r>
            <a:r>
              <a:rPr lang="en-GB" strike="noStrike" baseline="30000" noProof="1" dirty="0">
                <a:latin typeface="Bookman Old Style" panose="02050604050505020204" pitchFamily="18" charset="0"/>
                <a:ea typeface="SimSun" panose="02010600030101010101" pitchFamily="2" charset="-122"/>
                <a:cs typeface="Courier New" panose="02070309020205020404" pitchFamily="49" charset="0"/>
              </a:rPr>
              <a:t>3</a:t>
            </a:r>
            <a:r>
              <a:rPr lang="en-GB" strike="noStrike" noProof="1" dirty="0">
                <a:latin typeface="Bookman Old Style" panose="02050604050505020204" pitchFamily="18" charset="0"/>
                <a:ea typeface="SimSun" panose="02010600030101010101" pitchFamily="2" charset="-122"/>
                <a:cs typeface="Courier New" panose="02070309020205020404" pitchFamily="49" charset="0"/>
              </a:rPr>
              <a:t> respectively, which will occur at a distance of </a:t>
            </a:r>
            <a:r>
              <a:rPr lang="en-US" strike="noStrike" noProof="1" dirty="0">
                <a:latin typeface="Bookman Old Style" panose="02050604050505020204" pitchFamily="18" charset="0"/>
                <a:ea typeface="SimSun" panose="02010600030101010101" pitchFamily="2" charset="-122"/>
                <a:cs typeface="Courier New" panose="02070309020205020404" pitchFamily="49" charset="0"/>
              </a:rPr>
              <a:t>1</a:t>
            </a:r>
            <a:r>
              <a:rPr lang="en-GB" strike="noStrike" noProof="1" dirty="0">
                <a:latin typeface="Bookman Old Style" panose="02050604050505020204" pitchFamily="18" charset="0"/>
                <a:ea typeface="SimSun" panose="02010600030101010101" pitchFamily="2" charset="-122"/>
                <a:cs typeface="Courier New" panose="02070309020205020404" pitchFamily="49" charset="0"/>
              </a:rPr>
              <a:t>.5-</a:t>
            </a:r>
            <a:r>
              <a:rPr lang="en-US" strike="noStrike" noProof="1" dirty="0">
                <a:latin typeface="Bookman Old Style" panose="02050604050505020204" pitchFamily="18" charset="0"/>
                <a:ea typeface="SimSun" panose="02010600030101010101" pitchFamily="2" charset="-122"/>
                <a:cs typeface="Courier New" panose="02070309020205020404" pitchFamily="49" charset="0"/>
              </a:rPr>
              <a:t>1.0</a:t>
            </a:r>
            <a:r>
              <a:rPr lang="en-GB" strike="noStrike" noProof="1" dirty="0">
                <a:latin typeface="Bookman Old Style" panose="02050604050505020204" pitchFamily="18" charset="0"/>
                <a:ea typeface="SimSun" panose="02010600030101010101" pitchFamily="2" charset="-122"/>
                <a:cs typeface="Courier New" panose="02070309020205020404" pitchFamily="49" charset="0"/>
              </a:rPr>
              <a:t> km in </a:t>
            </a:r>
            <a:r>
              <a:rPr lang="en-US" strike="noStrike" noProof="1" dirty="0">
                <a:latin typeface="Bookman Old Style" panose="02050604050505020204" pitchFamily="18" charset="0"/>
                <a:ea typeface="SimSun" panose="02010600030101010101" pitchFamily="2" charset="-122"/>
                <a:cs typeface="Courier New" panose="02070309020205020404" pitchFamily="49" charset="0"/>
              </a:rPr>
              <a:t>SSE &amp; SE</a:t>
            </a:r>
            <a:r>
              <a:rPr lang="en-GB" strike="noStrike" noProof="1" dirty="0">
                <a:latin typeface="Bookman Old Style" panose="02050604050505020204" pitchFamily="18" charset="0"/>
                <a:ea typeface="SimSun" panose="02010600030101010101" pitchFamily="2" charset="-122"/>
                <a:cs typeface="Courier New" panose="02070309020205020404" pitchFamily="49" charset="0"/>
              </a:rPr>
              <a:t> direction</a:t>
            </a:r>
            <a:r>
              <a:rPr lang="en-US" strike="noStrike" noProof="1" dirty="0">
                <a:latin typeface="Bookman Old Style" panose="02050604050505020204" pitchFamily="18" charset="0"/>
                <a:ea typeface="SimSun" panose="02010600030101010101" pitchFamily="2" charset="-122"/>
                <a:cs typeface="Courier New" panose="02070309020205020404" pitchFamily="49" charset="0"/>
              </a:rPr>
              <a:t>s</a:t>
            </a:r>
            <a:r>
              <a:rPr lang="en-GB" strike="noStrike" noProof="1" dirty="0">
                <a:latin typeface="Bookman Old Style" panose="02050604050505020204" pitchFamily="18" charset="0"/>
                <a:ea typeface="SimSun" panose="02010600030101010101" pitchFamily="2" charset="-122"/>
                <a:cs typeface="Courier New" panose="02070309020205020404" pitchFamily="49" charset="0"/>
              </a:rPr>
              <a:t>. The maximum incremental value of SO</a:t>
            </a:r>
            <a:r>
              <a:rPr lang="en-GB" strike="noStrike" baseline="-25000" noProof="1" dirty="0">
                <a:latin typeface="Bookman Old Style" panose="02050604050505020204" pitchFamily="18" charset="0"/>
                <a:ea typeface="SimSun" panose="02010600030101010101" pitchFamily="2" charset="-122"/>
                <a:cs typeface="Courier New" panose="02070309020205020404" pitchFamily="49" charset="0"/>
              </a:rPr>
              <a:t>2</a:t>
            </a:r>
            <a:r>
              <a:rPr lang="en-GB" strike="noStrike" noProof="1" dirty="0">
                <a:latin typeface="Bookman Old Style" panose="02050604050505020204" pitchFamily="18" charset="0"/>
                <a:ea typeface="SimSun" panose="02010600030101010101" pitchFamily="2" charset="-122"/>
                <a:cs typeface="Courier New" panose="02070309020205020404" pitchFamily="49" charset="0"/>
              </a:rPr>
              <a:t>, NOx &amp; PM </a:t>
            </a:r>
            <a:r>
              <a:rPr lang="en-US" strike="noStrike" noProof="1" dirty="0">
                <a:latin typeface="Bookman Old Style" panose="02050604050505020204" pitchFamily="18" charset="0"/>
                <a:ea typeface="SimSun" panose="02010600030101010101" pitchFamily="2" charset="-122"/>
                <a:cs typeface="Courier New" panose="02070309020205020404" pitchFamily="49" charset="0"/>
              </a:rPr>
              <a:t>in Case-III (due to additional load after proposed project) </a:t>
            </a:r>
            <a:r>
              <a:rPr lang="en-GB" strike="noStrike" noProof="1" dirty="0">
                <a:latin typeface="Bookman Old Style" panose="02050604050505020204" pitchFamily="18" charset="0"/>
                <a:ea typeface="SimSun" panose="02010600030101010101" pitchFamily="2" charset="-122"/>
                <a:cs typeface="Courier New" panose="02070309020205020404" pitchFamily="49" charset="0"/>
              </a:rPr>
              <a:t>would be about </a:t>
            </a:r>
            <a:r>
              <a:rPr lang="en-US" strike="noStrike" noProof="1" dirty="0">
                <a:latin typeface="Bookman Old Style" panose="02050604050505020204" pitchFamily="18" charset="0"/>
                <a:ea typeface="SimSun" panose="02010600030101010101" pitchFamily="2" charset="-122"/>
                <a:cs typeface="Courier New" panose="02070309020205020404" pitchFamily="49" charset="0"/>
              </a:rPr>
              <a:t>7.69 </a:t>
            </a:r>
            <a:r>
              <a:rPr lang="en-GB" strike="noStrike" noProof="1" dirty="0">
                <a:latin typeface="Bookman Old Style" panose="02050604050505020204" pitchFamily="18" charset="0"/>
                <a:ea typeface="SimSun" panose="02010600030101010101" pitchFamily="2" charset="-122"/>
                <a:cs typeface="Courier New" panose="02070309020205020404" pitchFamily="49" charset="0"/>
              </a:rPr>
              <a:t>µg/m</a:t>
            </a:r>
            <a:r>
              <a:rPr lang="en-GB" strike="noStrike" baseline="30000" noProof="1" dirty="0">
                <a:latin typeface="Bookman Old Style" panose="02050604050505020204" pitchFamily="18" charset="0"/>
                <a:ea typeface="SimSun" panose="02010600030101010101" pitchFamily="2" charset="-122"/>
                <a:cs typeface="Courier New" panose="02070309020205020404" pitchFamily="49" charset="0"/>
              </a:rPr>
              <a:t>3</a:t>
            </a:r>
            <a:r>
              <a:rPr lang="en-GB" strike="noStrike" noProof="1" dirty="0">
                <a:latin typeface="Bookman Old Style" panose="02050604050505020204" pitchFamily="18" charset="0"/>
                <a:ea typeface="SimSun" panose="02010600030101010101" pitchFamily="2" charset="-122"/>
                <a:cs typeface="Courier New" panose="02070309020205020404" pitchFamily="49" charset="0"/>
              </a:rPr>
              <a:t>,</a:t>
            </a:r>
            <a:r>
              <a:rPr lang="en-GB" strike="noStrike" baseline="30000" noProof="1" dirty="0">
                <a:latin typeface="Bookman Old Style" panose="02050604050505020204" pitchFamily="18" charset="0"/>
                <a:ea typeface="SimSun" panose="02010600030101010101" pitchFamily="2" charset="-122"/>
                <a:cs typeface="Courier New" panose="02070309020205020404" pitchFamily="49" charset="0"/>
              </a:rPr>
              <a:t> </a:t>
            </a:r>
            <a:r>
              <a:rPr lang="en-US" strike="noStrike" noProof="1" dirty="0">
                <a:latin typeface="Bookman Old Style" panose="02050604050505020204" pitchFamily="18" charset="0"/>
                <a:ea typeface="SimSun" panose="02010600030101010101" pitchFamily="2" charset="-122"/>
                <a:cs typeface="Courier New" panose="02070309020205020404" pitchFamily="49" charset="0"/>
              </a:rPr>
              <a:t>7.57</a:t>
            </a:r>
            <a:r>
              <a:rPr lang="en-GB" strike="noStrike" noProof="1" dirty="0">
                <a:latin typeface="Bookman Old Style" panose="02050604050505020204" pitchFamily="18" charset="0"/>
                <a:ea typeface="SimSun" panose="02010600030101010101" pitchFamily="2" charset="-122"/>
                <a:cs typeface="Courier New" panose="02070309020205020404" pitchFamily="49" charset="0"/>
              </a:rPr>
              <a:t> µg/m</a:t>
            </a:r>
            <a:r>
              <a:rPr lang="en-GB" strike="noStrike" baseline="30000" noProof="1" dirty="0">
                <a:latin typeface="Bookman Old Style" panose="02050604050505020204" pitchFamily="18" charset="0"/>
                <a:ea typeface="SimSun" panose="02010600030101010101" pitchFamily="2" charset="-122"/>
                <a:cs typeface="Courier New" panose="02070309020205020404" pitchFamily="49" charset="0"/>
              </a:rPr>
              <a:t>3 </a:t>
            </a:r>
            <a:r>
              <a:rPr lang="en-GB" strike="noStrike" noProof="1" dirty="0">
                <a:latin typeface="Bookman Old Style" panose="02050604050505020204" pitchFamily="18" charset="0"/>
                <a:ea typeface="SimSun" panose="02010600030101010101" pitchFamily="2" charset="-122"/>
                <a:cs typeface="Courier New" panose="02070309020205020404" pitchFamily="49" charset="0"/>
              </a:rPr>
              <a:t>and </a:t>
            </a:r>
            <a:r>
              <a:rPr lang="en-US" strike="noStrike" noProof="1" dirty="0">
                <a:latin typeface="Bookman Old Style" panose="02050604050505020204" pitchFamily="18" charset="0"/>
                <a:ea typeface="SimSun" panose="02010600030101010101" pitchFamily="2" charset="-122"/>
                <a:cs typeface="Courier New" panose="02070309020205020404" pitchFamily="49" charset="0"/>
              </a:rPr>
              <a:t>5.15</a:t>
            </a:r>
            <a:r>
              <a:rPr lang="en-GB" strike="noStrike" noProof="1" dirty="0">
                <a:latin typeface="Bookman Old Style" panose="02050604050505020204" pitchFamily="18" charset="0"/>
                <a:ea typeface="SimSun" panose="02010600030101010101" pitchFamily="2" charset="-122"/>
                <a:cs typeface="Courier New" panose="02070309020205020404" pitchFamily="49" charset="0"/>
              </a:rPr>
              <a:t> µg/m</a:t>
            </a:r>
            <a:r>
              <a:rPr lang="en-GB" strike="noStrike" baseline="30000" noProof="1" dirty="0">
                <a:latin typeface="Bookman Old Style" panose="02050604050505020204" pitchFamily="18" charset="0"/>
                <a:ea typeface="SimSun" panose="02010600030101010101" pitchFamily="2" charset="-122"/>
                <a:cs typeface="Courier New" panose="02070309020205020404" pitchFamily="49" charset="0"/>
              </a:rPr>
              <a:t>3</a:t>
            </a:r>
            <a:r>
              <a:rPr lang="en-GB" strike="noStrike" noProof="1" dirty="0">
                <a:latin typeface="Bookman Old Style" panose="02050604050505020204" pitchFamily="18" charset="0"/>
                <a:ea typeface="SimSun" panose="02010600030101010101" pitchFamily="2" charset="-122"/>
                <a:cs typeface="Courier New" panose="02070309020205020404" pitchFamily="49" charset="0"/>
              </a:rPr>
              <a:t> respectively, which will occur at a distance of </a:t>
            </a:r>
            <a:r>
              <a:rPr lang="en-US" strike="noStrike" noProof="1" dirty="0">
                <a:latin typeface="Bookman Old Style" panose="02050604050505020204" pitchFamily="18" charset="0"/>
                <a:ea typeface="SimSun" panose="02010600030101010101" pitchFamily="2" charset="-122"/>
                <a:cs typeface="Courier New" panose="02070309020205020404" pitchFamily="49" charset="0"/>
              </a:rPr>
              <a:t>1</a:t>
            </a:r>
            <a:r>
              <a:rPr lang="en-GB" strike="noStrike" noProof="1" dirty="0">
                <a:latin typeface="Bookman Old Style" panose="02050604050505020204" pitchFamily="18" charset="0"/>
                <a:ea typeface="SimSun" panose="02010600030101010101" pitchFamily="2" charset="-122"/>
                <a:cs typeface="Courier New" panose="02070309020205020404" pitchFamily="49" charset="0"/>
              </a:rPr>
              <a:t>.</a:t>
            </a:r>
            <a:r>
              <a:rPr lang="en-US" strike="noStrike" noProof="1" dirty="0">
                <a:latin typeface="Bookman Old Style" panose="02050604050505020204" pitchFamily="18" charset="0"/>
                <a:ea typeface="SimSun" panose="02010600030101010101" pitchFamily="2" charset="-122"/>
                <a:cs typeface="Courier New" panose="02070309020205020404" pitchFamily="49" charset="0"/>
              </a:rPr>
              <a:t>8</a:t>
            </a:r>
            <a:r>
              <a:rPr lang="en-GB" strike="noStrike" noProof="1" dirty="0">
                <a:latin typeface="Bookman Old Style" panose="02050604050505020204" pitchFamily="18" charset="0"/>
                <a:ea typeface="SimSun" panose="02010600030101010101" pitchFamily="2" charset="-122"/>
                <a:cs typeface="Courier New" panose="02070309020205020404" pitchFamily="49" charset="0"/>
              </a:rPr>
              <a:t>-</a:t>
            </a:r>
            <a:r>
              <a:rPr lang="en-US" strike="noStrike" noProof="1" dirty="0">
                <a:latin typeface="Bookman Old Style" panose="02050604050505020204" pitchFamily="18" charset="0"/>
                <a:ea typeface="SimSun" panose="02010600030101010101" pitchFamily="2" charset="-122"/>
                <a:cs typeface="Courier New" panose="02070309020205020404" pitchFamily="49" charset="0"/>
              </a:rPr>
              <a:t>1.0</a:t>
            </a:r>
            <a:r>
              <a:rPr lang="en-GB" strike="noStrike" noProof="1" dirty="0">
                <a:latin typeface="Bookman Old Style" panose="02050604050505020204" pitchFamily="18" charset="0"/>
                <a:ea typeface="SimSun" panose="02010600030101010101" pitchFamily="2" charset="-122"/>
                <a:cs typeface="Courier New" panose="02070309020205020404" pitchFamily="49" charset="0"/>
              </a:rPr>
              <a:t> km in </a:t>
            </a:r>
            <a:r>
              <a:rPr lang="en-US" strike="noStrike" noProof="1" dirty="0">
                <a:latin typeface="Bookman Old Style" panose="02050604050505020204" pitchFamily="18" charset="0"/>
                <a:ea typeface="SimSun" panose="02010600030101010101" pitchFamily="2" charset="-122"/>
                <a:cs typeface="Courier New" panose="02070309020205020404" pitchFamily="49" charset="0"/>
              </a:rPr>
              <a:t>SSE &amp; </a:t>
            </a:r>
            <a:r>
              <a:rPr lang="en-US" strike="noStrike" noProof="1" dirty="0">
                <a:solidFill>
                  <a:srgbClr val="000000"/>
                </a:solidFill>
                <a:latin typeface="Bookman Old Style" panose="02050604050505020204" pitchFamily="18" charset="0"/>
                <a:ea typeface="Times New Roman" panose="02020603050405020304" pitchFamily="18" charset="0"/>
                <a:cs typeface="Tahoma" panose="020B0604030504040204" pitchFamily="34" charset="0"/>
              </a:rPr>
              <a:t>SE </a:t>
            </a:r>
            <a:r>
              <a:rPr lang="en-GB" strike="noStrike" noProof="1" dirty="0">
                <a:latin typeface="Bookman Old Style" panose="02050604050505020204" pitchFamily="18" charset="0"/>
                <a:ea typeface="SimSun" panose="02010600030101010101" pitchFamily="2" charset="-122"/>
                <a:cs typeface="Courier New" panose="02070309020205020404" pitchFamily="49" charset="0"/>
              </a:rPr>
              <a:t>direction</a:t>
            </a:r>
            <a:r>
              <a:rPr lang="en-US" strike="noStrike" noProof="1" dirty="0">
                <a:latin typeface="Bookman Old Style" panose="02050604050505020204" pitchFamily="18" charset="0"/>
                <a:ea typeface="SimSun" panose="02010600030101010101" pitchFamily="2" charset="-122"/>
                <a:cs typeface="Courier New" panose="02070309020205020404" pitchFamily="49" charset="0"/>
              </a:rPr>
              <a:t>s</a:t>
            </a:r>
            <a:r>
              <a:rPr lang="en-GB" strike="noStrike" noProof="1" dirty="0">
                <a:latin typeface="Bookman Old Style" panose="02050604050505020204" pitchFamily="18" charset="0"/>
                <a:ea typeface="SimSun" panose="02010600030101010101" pitchFamily="2" charset="-122"/>
                <a:cs typeface="Courier New" panose="02070309020205020404" pitchFamily="49" charset="0"/>
              </a:rPr>
              <a:t>. However, it may be observed that </a:t>
            </a:r>
            <a:r>
              <a:rPr lang="en-GB" strike="noStrike" noProof="1" dirty="0" err="1">
                <a:latin typeface="Bookman Old Style" panose="02050604050505020204" pitchFamily="18" charset="0"/>
                <a:ea typeface="SimSun" panose="02010600030101010101" pitchFamily="2" charset="-122"/>
                <a:cs typeface="Courier New" panose="02070309020205020404" pitchFamily="49" charset="0"/>
              </a:rPr>
              <a:t>th</a:t>
            </a:r>
            <a:r>
              <a:rPr lang="en-US" strike="noStrike" noProof="1" dirty="0">
                <a:latin typeface="Bookman Old Style" panose="02050604050505020204" pitchFamily="18" charset="0"/>
                <a:ea typeface="SimSun" panose="02010600030101010101" pitchFamily="2" charset="-122"/>
                <a:cs typeface="Courier New" panose="02070309020205020404" pitchFamily="49" charset="0"/>
              </a:rPr>
              <a:t>e</a:t>
            </a:r>
            <a:r>
              <a:rPr lang="en-GB" strike="noStrike" noProof="1" dirty="0">
                <a:latin typeface="Bookman Old Style" panose="02050604050505020204" pitchFamily="18" charset="0"/>
                <a:ea typeface="SimSun" panose="02010600030101010101" pitchFamily="2" charset="-122"/>
                <a:cs typeface="Courier New" panose="02070309020205020404" pitchFamily="49" charset="0"/>
              </a:rPr>
              <a:t>s</a:t>
            </a:r>
            <a:r>
              <a:rPr lang="en-US" strike="noStrike" noProof="1" dirty="0">
                <a:latin typeface="Bookman Old Style" panose="02050604050505020204" pitchFamily="18" charset="0"/>
                <a:ea typeface="SimSun" panose="02010600030101010101" pitchFamily="2" charset="-122"/>
                <a:cs typeface="Courier New" panose="02070309020205020404" pitchFamily="49" charset="0"/>
              </a:rPr>
              <a:t>e</a:t>
            </a:r>
            <a:r>
              <a:rPr lang="en-GB" strike="noStrike" noProof="1" dirty="0">
                <a:latin typeface="Bookman Old Style" panose="02050604050505020204" pitchFamily="18" charset="0"/>
                <a:ea typeface="SimSun" panose="02010600030101010101" pitchFamily="2" charset="-122"/>
                <a:cs typeface="Courier New" panose="02070309020205020404" pitchFamily="49" charset="0"/>
              </a:rPr>
              <a:t> value</a:t>
            </a:r>
            <a:r>
              <a:rPr lang="en-US" strike="noStrike" noProof="1" dirty="0">
                <a:latin typeface="Bookman Old Style" panose="02050604050505020204" pitchFamily="18" charset="0"/>
                <a:ea typeface="SimSun" panose="02010600030101010101" pitchFamily="2" charset="-122"/>
                <a:cs typeface="Courier New" panose="02070309020205020404" pitchFamily="49" charset="0"/>
              </a:rPr>
              <a:t>s</a:t>
            </a:r>
            <a:r>
              <a:rPr lang="en-GB" strike="noStrike" noProof="1" dirty="0">
                <a:latin typeface="Bookman Old Style" panose="02050604050505020204" pitchFamily="18" charset="0"/>
                <a:ea typeface="SimSun" panose="02010600030101010101" pitchFamily="2" charset="-122"/>
                <a:cs typeface="Courier New" panose="02070309020205020404" pitchFamily="49" charset="0"/>
              </a:rPr>
              <a:t> ha</a:t>
            </a:r>
            <a:r>
              <a:rPr lang="en-US" strike="noStrike" noProof="1" dirty="0" err="1">
                <a:latin typeface="Bookman Old Style" panose="02050604050505020204" pitchFamily="18" charset="0"/>
                <a:ea typeface="SimSun" panose="02010600030101010101" pitchFamily="2" charset="-122"/>
                <a:cs typeface="Courier New" panose="02070309020205020404" pitchFamily="49" charset="0"/>
              </a:rPr>
              <a:t>ve</a:t>
            </a:r>
            <a:r>
              <a:rPr lang="en-GB" strike="noStrike" noProof="1" dirty="0">
                <a:latin typeface="Bookman Old Style" panose="02050604050505020204" pitchFamily="18" charset="0"/>
                <a:ea typeface="SimSun" panose="02010600030101010101" pitchFamily="2" charset="-122"/>
                <a:cs typeface="Courier New" panose="02070309020205020404" pitchFamily="49" charset="0"/>
              </a:rPr>
              <a:t> been attained only on one day in the post monsoon season.   </a:t>
            </a:r>
            <a:endParaRPr lang="en-IN" sz="1200" strike="noStrike" noProof="1" dirty="0">
              <a:effectLst/>
              <a:latin typeface="Times New Roman" panose="02020603050405020304" pitchFamily="18" charset="0"/>
              <a:ea typeface="SimSun" panose="02010600030101010101" pitchFamily="2" charset="-122"/>
              <a:cs typeface="Courier New" panose="02070309020205020404" pitchFamily="49" charset="0"/>
            </a:endParaRPr>
          </a:p>
        </p:txBody>
      </p:sp>
      <p:sp>
        <p:nvSpPr>
          <p:cNvPr id="43011" name="Rectangle 5"/>
          <p:cNvSpPr/>
          <p:nvPr/>
        </p:nvSpPr>
        <p:spPr>
          <a:xfrm>
            <a:off x="2338388" y="709613"/>
            <a:ext cx="4591050" cy="369887"/>
          </a:xfrm>
          <a:prstGeom prst="rect">
            <a:avLst/>
          </a:prstGeom>
          <a:noFill/>
          <a:ln w="9525">
            <a:noFill/>
          </a:ln>
        </p:spPr>
        <p:txBody>
          <a:bodyPr wrap="none" anchor="t" anchorCtr="0">
            <a:spAutoFit/>
          </a:bodyPr>
          <a:p>
            <a:pPr algn="ctr"/>
            <a:r>
              <a:rPr lang="en-GB" altLang="en-US" b="1" dirty="0">
                <a:latin typeface="Bookman Old Style" panose="02050604050505020204" pitchFamily="18" charset="0"/>
                <a:ea typeface="SimSun" panose="02010600030101010101" pitchFamily="2" charset="-122"/>
              </a:rPr>
              <a:t>ANALYSIS OF MODELLING RESULTS</a:t>
            </a:r>
            <a:endParaRPr lang="en-IN" altLang="en-US" dirty="0">
              <a:latin typeface="Calibri" panose="020F050202020403020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Text Box 3"/>
          <p:cNvSpPr txBox="1"/>
          <p:nvPr/>
        </p:nvSpPr>
        <p:spPr>
          <a:xfrm>
            <a:off x="1955800" y="42863"/>
            <a:ext cx="5232400" cy="430212"/>
          </a:xfrm>
          <a:prstGeom prst="rect">
            <a:avLst/>
          </a:prstGeom>
          <a:noFill/>
          <a:ln w="9525">
            <a:noFill/>
          </a:ln>
        </p:spPr>
        <p:txBody>
          <a:bodyPr wrap="square" anchor="t" anchorCtr="0">
            <a:spAutoFit/>
          </a:bodyPr>
          <a:p>
            <a:pPr algn="ctr"/>
            <a:r>
              <a:rPr lang="en-US" altLang="zh-CN" sz="2200" b="1">
                <a:latin typeface="Calibri" panose="020F0502020204030204" charset="0"/>
              </a:rPr>
              <a:t>PUBLIC CONSULTATION PHOTOGRAPHS</a:t>
            </a:r>
            <a:endParaRPr lang="en-US" altLang="zh-CN" sz="2200" b="1">
              <a:latin typeface="Calibri" panose="020F0502020204030204" charset="0"/>
            </a:endParaRPr>
          </a:p>
        </p:txBody>
      </p:sp>
      <p:pic>
        <p:nvPicPr>
          <p:cNvPr id="44034" name="Picture 1" descr="_ARB0944"/>
          <p:cNvPicPr>
            <a:picLocks noChangeAspect="1"/>
          </p:cNvPicPr>
          <p:nvPr/>
        </p:nvPicPr>
        <p:blipFill>
          <a:blip r:embed="rId1"/>
          <a:stretch>
            <a:fillRect/>
          </a:stretch>
        </p:blipFill>
        <p:spPr>
          <a:xfrm>
            <a:off x="7431088" y="4768850"/>
            <a:ext cx="1076325" cy="1922463"/>
          </a:xfrm>
          <a:prstGeom prst="rect">
            <a:avLst/>
          </a:prstGeom>
          <a:noFill/>
          <a:ln w="9525">
            <a:noFill/>
          </a:ln>
        </p:spPr>
      </p:pic>
      <p:pic>
        <p:nvPicPr>
          <p:cNvPr id="44035" name="Picture 2" descr="_ARB0945"/>
          <p:cNvPicPr>
            <a:picLocks noChangeAspect="1"/>
          </p:cNvPicPr>
          <p:nvPr/>
        </p:nvPicPr>
        <p:blipFill>
          <a:blip r:embed="rId2"/>
          <a:stretch>
            <a:fillRect/>
          </a:stretch>
        </p:blipFill>
        <p:spPr>
          <a:xfrm>
            <a:off x="2795588" y="4768850"/>
            <a:ext cx="1536700" cy="1925638"/>
          </a:xfrm>
          <a:prstGeom prst="rect">
            <a:avLst/>
          </a:prstGeom>
          <a:noFill/>
          <a:ln w="9525">
            <a:noFill/>
          </a:ln>
        </p:spPr>
      </p:pic>
      <p:pic>
        <p:nvPicPr>
          <p:cNvPr id="44036" name="Picture 4" descr="_ARB0930"/>
          <p:cNvPicPr>
            <a:picLocks noChangeAspect="1"/>
          </p:cNvPicPr>
          <p:nvPr/>
        </p:nvPicPr>
        <p:blipFill>
          <a:blip r:embed="rId3"/>
          <a:stretch>
            <a:fillRect/>
          </a:stretch>
        </p:blipFill>
        <p:spPr>
          <a:xfrm>
            <a:off x="358775" y="428625"/>
            <a:ext cx="4810125" cy="2179638"/>
          </a:xfrm>
          <a:prstGeom prst="rect">
            <a:avLst/>
          </a:prstGeom>
          <a:noFill/>
          <a:ln w="9525">
            <a:noFill/>
          </a:ln>
        </p:spPr>
      </p:pic>
      <p:pic>
        <p:nvPicPr>
          <p:cNvPr id="44037" name="Picture 5" descr="_ARB0934"/>
          <p:cNvPicPr>
            <a:picLocks noChangeAspect="1"/>
          </p:cNvPicPr>
          <p:nvPr/>
        </p:nvPicPr>
        <p:blipFill>
          <a:blip r:embed="rId4"/>
          <a:stretch>
            <a:fillRect/>
          </a:stretch>
        </p:blipFill>
        <p:spPr>
          <a:xfrm>
            <a:off x="5364163" y="390525"/>
            <a:ext cx="3459162" cy="2306638"/>
          </a:xfrm>
          <a:prstGeom prst="rect">
            <a:avLst/>
          </a:prstGeom>
          <a:noFill/>
          <a:ln w="9525">
            <a:noFill/>
          </a:ln>
        </p:spPr>
      </p:pic>
      <p:pic>
        <p:nvPicPr>
          <p:cNvPr id="44038" name="Picture 6" descr="_ARB0936"/>
          <p:cNvPicPr>
            <a:picLocks noChangeAspect="1"/>
          </p:cNvPicPr>
          <p:nvPr/>
        </p:nvPicPr>
        <p:blipFill>
          <a:blip r:embed="rId5"/>
          <a:stretch>
            <a:fillRect/>
          </a:stretch>
        </p:blipFill>
        <p:spPr>
          <a:xfrm>
            <a:off x="4662488" y="4768850"/>
            <a:ext cx="2582862" cy="1922463"/>
          </a:xfrm>
          <a:prstGeom prst="rect">
            <a:avLst/>
          </a:prstGeom>
          <a:noFill/>
          <a:ln w="9525">
            <a:noFill/>
          </a:ln>
        </p:spPr>
      </p:pic>
      <p:pic>
        <p:nvPicPr>
          <p:cNvPr id="44039" name="Picture 7" descr="_ARB0939"/>
          <p:cNvPicPr>
            <a:picLocks noChangeAspect="1"/>
          </p:cNvPicPr>
          <p:nvPr/>
        </p:nvPicPr>
        <p:blipFill>
          <a:blip r:embed="rId6"/>
          <a:stretch>
            <a:fillRect/>
          </a:stretch>
        </p:blipFill>
        <p:spPr>
          <a:xfrm>
            <a:off x="4487863" y="2790825"/>
            <a:ext cx="3441700" cy="1854200"/>
          </a:xfrm>
          <a:prstGeom prst="rect">
            <a:avLst/>
          </a:prstGeom>
          <a:noFill/>
          <a:ln w="9525">
            <a:noFill/>
          </a:ln>
        </p:spPr>
      </p:pic>
      <p:pic>
        <p:nvPicPr>
          <p:cNvPr id="44040" name="Picture 8" descr="_ARB0940"/>
          <p:cNvPicPr>
            <a:picLocks noChangeAspect="1"/>
          </p:cNvPicPr>
          <p:nvPr/>
        </p:nvPicPr>
        <p:blipFill>
          <a:blip r:embed="rId7"/>
          <a:stretch>
            <a:fillRect/>
          </a:stretch>
        </p:blipFill>
        <p:spPr>
          <a:xfrm>
            <a:off x="1327150" y="2697163"/>
            <a:ext cx="2905125" cy="1936750"/>
          </a:xfrm>
          <a:prstGeom prst="rect">
            <a:avLst/>
          </a:prstGeom>
          <a:noFill/>
          <a:ln w="9525">
            <a:noFill/>
          </a:ln>
        </p:spPr>
      </p:pic>
      <p:pic>
        <p:nvPicPr>
          <p:cNvPr id="44041" name="Picture 9" descr="_ARB0942"/>
          <p:cNvPicPr>
            <a:picLocks noChangeAspect="1"/>
          </p:cNvPicPr>
          <p:nvPr/>
        </p:nvPicPr>
        <p:blipFill>
          <a:blip r:embed="rId8"/>
          <a:stretch>
            <a:fillRect/>
          </a:stretch>
        </p:blipFill>
        <p:spPr>
          <a:xfrm>
            <a:off x="744538" y="4768850"/>
            <a:ext cx="1671637" cy="1911350"/>
          </a:xfrm>
          <a:prstGeom prst="rect">
            <a:avLst/>
          </a:prstGeom>
          <a:noFill/>
          <a:ln w="9525">
            <a:noFill/>
          </a:ln>
        </p:spPr>
      </p:pic>
      <p:sp>
        <p:nvSpPr>
          <p:cNvPr id="11" name="Slide Number Placeholder 10"/>
          <p:cNvSpPr>
            <a:spLocks noGrp="1"/>
          </p:cNvSpPr>
          <p:nvPr>
            <p:ph type="sldNum" sz="quarter" idx="12"/>
          </p:nvPr>
        </p:nvSpPr>
        <p:spPr>
          <a:xfrm>
            <a:off x="6896100" y="6356350"/>
            <a:ext cx="2057400" cy="365125"/>
          </a:xfrm>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Text Box 3"/>
          <p:cNvSpPr txBox="1"/>
          <p:nvPr/>
        </p:nvSpPr>
        <p:spPr>
          <a:xfrm>
            <a:off x="2762250" y="193675"/>
            <a:ext cx="3736975" cy="460375"/>
          </a:xfrm>
          <a:prstGeom prst="rect">
            <a:avLst/>
          </a:prstGeom>
          <a:noFill/>
          <a:ln w="9525">
            <a:noFill/>
          </a:ln>
        </p:spPr>
        <p:txBody>
          <a:bodyPr wrap="square" anchor="t" anchorCtr="0">
            <a:spAutoFit/>
          </a:bodyPr>
          <a:p>
            <a:pPr algn="ctr"/>
            <a:r>
              <a:rPr lang="en-US" altLang="zh-CN" sz="2400" b="1">
                <a:latin typeface="Calibri" panose="020F0502020204030204" charset="0"/>
              </a:rPr>
              <a:t>PUBLIC CONSULTATION</a:t>
            </a:r>
            <a:endParaRPr lang="en-US" altLang="zh-CN" sz="2400" b="1">
              <a:latin typeface="Calibri" panose="020F0502020204030204" charset="0"/>
            </a:endParaRPr>
          </a:p>
        </p:txBody>
      </p:sp>
      <p:sp>
        <p:nvSpPr>
          <p:cNvPr id="5" name="Text Box 4"/>
          <p:cNvSpPr txBox="1"/>
          <p:nvPr/>
        </p:nvSpPr>
        <p:spPr>
          <a:xfrm>
            <a:off x="342900" y="803275"/>
            <a:ext cx="8502650" cy="5630863"/>
          </a:xfrm>
          <a:prstGeom prst="rect">
            <a:avLst/>
          </a:prstGeom>
          <a:noFill/>
        </p:spPr>
        <p:txBody>
          <a:bodyPr wrap="square" rtlCol="0" anchor="t">
            <a:spAutoFit/>
          </a:bodyPr>
          <a:lstStyle/>
          <a:p>
            <a:pPr marL="285750" indent="-285750" fontAlgn="auto">
              <a:buFont typeface="Arial" panose="020B0604020202020204" pitchFamily="34" charset="0"/>
              <a:buChar char="•"/>
            </a:pPr>
            <a:r>
              <a:rPr lang="en-US" noProof="1" dirty="0">
                <a:latin typeface="+mn-lt"/>
                <a:ea typeface="+mn-ea"/>
                <a:cs typeface="+mn-cs"/>
              </a:rPr>
              <a:t>Notice made through advertisement in the Newspapers  </a:t>
            </a:r>
            <a:r>
              <a:rPr lang="en-US" noProof="1" dirty="0" err="1">
                <a:latin typeface="+mn-lt"/>
                <a:ea typeface="+mn-ea"/>
                <a:cs typeface="+mn-cs"/>
              </a:rPr>
              <a:t>Sanmarg</a:t>
            </a:r>
            <a:r>
              <a:rPr lang="en-US" noProof="1" dirty="0">
                <a:latin typeface="+mn-lt"/>
                <a:ea typeface="+mn-ea"/>
                <a:cs typeface="+mn-cs"/>
              </a:rPr>
              <a:t> (Hindi), </a:t>
            </a:r>
            <a:r>
              <a:rPr lang="en-US" noProof="1" dirty="0" err="1">
                <a:latin typeface="+mn-lt"/>
                <a:ea typeface="+mn-ea"/>
                <a:cs typeface="+mn-cs"/>
              </a:rPr>
              <a:t>Bartaman</a:t>
            </a:r>
            <a:r>
              <a:rPr lang="en-US" noProof="1" dirty="0">
                <a:latin typeface="+mn-lt"/>
                <a:ea typeface="+mn-ea"/>
                <a:cs typeface="+mn-cs"/>
              </a:rPr>
              <a:t> (Bengali) and The Times of India (English) on 06.02.2021, 05.03.2021 and 05.03.2021 respectively.</a:t>
            </a:r>
            <a:endParaRPr lang="en-US" noProof="1" dirty="0"/>
          </a:p>
          <a:p>
            <a:pPr fontAlgn="auto">
              <a:buFont typeface="Arial" panose="020B0604020202020204" pitchFamily="34" charset="0"/>
              <a:buNone/>
            </a:pPr>
            <a:endParaRPr lang="en-US" noProof="1" dirty="0"/>
          </a:p>
          <a:p>
            <a:pPr marL="285750" indent="-285750" fontAlgn="auto">
              <a:buFont typeface="Arial" panose="020B0604020202020204" pitchFamily="34" charset="0"/>
              <a:buChar char="•"/>
            </a:pPr>
            <a:r>
              <a:rPr lang="en-US" noProof="1" dirty="0">
                <a:latin typeface="+mn-lt"/>
                <a:ea typeface="+mn-ea"/>
                <a:cs typeface="+mn-cs"/>
              </a:rPr>
              <a:t>Conducted on 9</a:t>
            </a:r>
            <a:r>
              <a:rPr lang="en-US" baseline="30000" noProof="1" dirty="0">
                <a:latin typeface="+mn-lt"/>
                <a:ea typeface="+mn-ea"/>
                <a:cs typeface="+mn-cs"/>
              </a:rPr>
              <a:t>th</a:t>
            </a:r>
            <a:r>
              <a:rPr lang="en-US" noProof="1" dirty="0">
                <a:latin typeface="+mn-lt"/>
                <a:ea typeface="+mn-ea"/>
                <a:cs typeface="+mn-cs"/>
              </a:rPr>
              <a:t> March, 2021 at 12.00 noon at </a:t>
            </a:r>
            <a:r>
              <a:rPr lang="en-US" noProof="1" dirty="0" err="1">
                <a:latin typeface="+mn-lt"/>
                <a:ea typeface="+mn-ea"/>
                <a:cs typeface="+mn-cs"/>
              </a:rPr>
              <a:t>Jamuria</a:t>
            </a:r>
            <a:r>
              <a:rPr lang="en-US" noProof="1" dirty="0">
                <a:latin typeface="+mn-lt"/>
                <a:ea typeface="+mn-ea"/>
                <a:cs typeface="+mn-cs"/>
              </a:rPr>
              <a:t> Town Hall, </a:t>
            </a:r>
            <a:r>
              <a:rPr lang="en-US" noProof="1" dirty="0" err="1">
                <a:latin typeface="+mn-lt"/>
                <a:ea typeface="+mn-ea"/>
                <a:cs typeface="+mn-cs"/>
              </a:rPr>
              <a:t>Jamuria</a:t>
            </a:r>
            <a:r>
              <a:rPr lang="en-US" noProof="1" dirty="0">
                <a:latin typeface="+mn-lt"/>
                <a:ea typeface="+mn-ea"/>
                <a:cs typeface="+mn-cs"/>
              </a:rPr>
              <a:t>, Dist. - </a:t>
            </a:r>
            <a:r>
              <a:rPr lang="en-US" noProof="1" dirty="0" err="1">
                <a:latin typeface="+mn-lt"/>
                <a:ea typeface="+mn-ea"/>
                <a:cs typeface="+mn-cs"/>
              </a:rPr>
              <a:t>Paschim</a:t>
            </a:r>
            <a:r>
              <a:rPr lang="en-US" noProof="1" dirty="0">
                <a:latin typeface="+mn-lt"/>
                <a:ea typeface="+mn-ea"/>
                <a:cs typeface="+mn-cs"/>
              </a:rPr>
              <a:t> Bardhaman, West Bengal under the chairmanship of Sri. </a:t>
            </a:r>
            <a:r>
              <a:rPr lang="en-US" noProof="1" dirty="0" err="1">
                <a:latin typeface="+mn-lt"/>
                <a:ea typeface="+mn-ea"/>
                <a:cs typeface="+mn-cs"/>
              </a:rPr>
              <a:t>Apratim</a:t>
            </a:r>
            <a:r>
              <a:rPr lang="en-US" noProof="1" dirty="0">
                <a:latin typeface="+mn-lt"/>
                <a:ea typeface="+mn-ea"/>
                <a:cs typeface="+mn-cs"/>
              </a:rPr>
              <a:t> Ghosh, Additional District Magistrate, </a:t>
            </a:r>
            <a:r>
              <a:rPr lang="en-US" noProof="1" dirty="0" err="1">
                <a:latin typeface="+mn-lt"/>
                <a:ea typeface="+mn-ea"/>
                <a:cs typeface="+mn-cs"/>
              </a:rPr>
              <a:t>Paschim</a:t>
            </a:r>
            <a:r>
              <a:rPr lang="en-US" noProof="1" dirty="0">
                <a:latin typeface="+mn-lt"/>
                <a:ea typeface="+mn-ea"/>
                <a:cs typeface="+mn-cs"/>
              </a:rPr>
              <a:t> Bardhaman</a:t>
            </a:r>
            <a:endParaRPr lang="en-US" noProof="1" dirty="0"/>
          </a:p>
          <a:p>
            <a:pPr fontAlgn="auto">
              <a:buFont typeface="Arial" panose="020B0604020202020204" pitchFamily="34" charset="0"/>
              <a:buNone/>
            </a:pPr>
            <a:endParaRPr lang="en-US" noProof="1" dirty="0"/>
          </a:p>
          <a:p>
            <a:pPr marL="285750" indent="-285750" fontAlgn="auto">
              <a:buFont typeface="Arial" panose="020B0604020202020204" pitchFamily="34" charset="0"/>
              <a:buChar char="•"/>
            </a:pPr>
            <a:r>
              <a:rPr lang="en-US" noProof="1" dirty="0">
                <a:latin typeface="+mn-lt"/>
                <a:ea typeface="+mn-ea"/>
                <a:cs typeface="+mn-cs"/>
              </a:rPr>
              <a:t>Attended by 89 people</a:t>
            </a:r>
            <a:endParaRPr lang="en-US" noProof="1" dirty="0"/>
          </a:p>
          <a:p>
            <a:pPr fontAlgn="auto">
              <a:buFont typeface="Arial" panose="020B0604020202020204" pitchFamily="34" charset="0"/>
              <a:buNone/>
            </a:pPr>
            <a:endParaRPr lang="en-US" noProof="1" dirty="0"/>
          </a:p>
          <a:p>
            <a:pPr marL="285750" indent="-285750" fontAlgn="auto">
              <a:buFont typeface="Arial" panose="020B0604020202020204" pitchFamily="34" charset="0"/>
              <a:buChar char="•"/>
            </a:pPr>
            <a:r>
              <a:rPr lang="en-US" noProof="1" dirty="0">
                <a:latin typeface="+mn-lt"/>
                <a:ea typeface="+mn-ea"/>
                <a:cs typeface="+mn-cs"/>
              </a:rPr>
              <a:t>Issues are: </a:t>
            </a:r>
            <a:endParaRPr lang="en-US" noProof="1" dirty="0"/>
          </a:p>
          <a:p>
            <a:pPr marL="556260" indent="-285115" fontAlgn="auto">
              <a:buFont typeface="Wingdings" panose="05000000000000000000" charset="0"/>
              <a:buChar char="§"/>
            </a:pPr>
            <a:r>
              <a:rPr lang="en-US" noProof="1" dirty="0">
                <a:latin typeface="+mn-lt"/>
                <a:ea typeface="+mn-ea"/>
                <a:cs typeface="+mn-cs"/>
              </a:rPr>
              <a:t>Greenbelt development</a:t>
            </a:r>
            <a:endParaRPr lang="en-US" noProof="1" dirty="0"/>
          </a:p>
          <a:p>
            <a:pPr marL="556260" indent="-285115" fontAlgn="auto">
              <a:buFont typeface="Wingdings" panose="05000000000000000000" charset="0"/>
              <a:buChar char="§"/>
            </a:pPr>
            <a:r>
              <a:rPr lang="en-US" noProof="1" dirty="0">
                <a:latin typeface="+mn-lt"/>
                <a:ea typeface="+mn-ea"/>
                <a:cs typeface="+mn-cs"/>
              </a:rPr>
              <a:t>Source of water for the proposed expansion project</a:t>
            </a:r>
            <a:endParaRPr lang="en-US" noProof="1" dirty="0"/>
          </a:p>
          <a:p>
            <a:pPr marL="556260" indent="-285115" fontAlgn="auto">
              <a:buFont typeface="Wingdings" panose="05000000000000000000" charset="0"/>
              <a:buChar char="§"/>
            </a:pPr>
            <a:r>
              <a:rPr lang="en-US" noProof="1" dirty="0">
                <a:latin typeface="+mn-lt"/>
                <a:ea typeface="+mn-ea"/>
                <a:cs typeface="+mn-cs"/>
              </a:rPr>
              <a:t>Employment of local people</a:t>
            </a:r>
            <a:endParaRPr lang="en-US" noProof="1" dirty="0"/>
          </a:p>
          <a:p>
            <a:pPr marL="556260" indent="-285115" fontAlgn="auto">
              <a:buFont typeface="Wingdings" panose="05000000000000000000" charset="0"/>
              <a:buChar char="§"/>
            </a:pPr>
            <a:r>
              <a:rPr lang="en-US" noProof="1" dirty="0">
                <a:latin typeface="+mn-lt"/>
                <a:ea typeface="+mn-ea"/>
                <a:cs typeface="+mn-cs"/>
              </a:rPr>
              <a:t>Regarding Plastic Waste and its recycling</a:t>
            </a:r>
            <a:endParaRPr lang="en-US" noProof="1" dirty="0"/>
          </a:p>
          <a:p>
            <a:pPr marL="556260" indent="-285115" fontAlgn="auto">
              <a:buFont typeface="Wingdings" panose="05000000000000000000" charset="0"/>
              <a:buChar char="§"/>
            </a:pPr>
            <a:r>
              <a:rPr lang="en-US" noProof="1" dirty="0">
                <a:latin typeface="+mn-lt"/>
                <a:ea typeface="+mn-ea"/>
                <a:cs typeface="+mn-cs"/>
              </a:rPr>
              <a:t>Providing financial aid &amp; employment for local widows</a:t>
            </a:r>
            <a:endParaRPr lang="en-US" noProof="1" dirty="0"/>
          </a:p>
          <a:p>
            <a:pPr marL="556260" indent="-285115" fontAlgn="auto">
              <a:buFont typeface="Wingdings" panose="05000000000000000000" charset="0"/>
              <a:buChar char="§"/>
            </a:pPr>
            <a:r>
              <a:rPr lang="en-US" noProof="1" dirty="0">
                <a:latin typeface="+mn-lt"/>
                <a:ea typeface="+mn-ea"/>
                <a:cs typeface="+mn-cs"/>
              </a:rPr>
              <a:t>Regarding Medical Camp for Eye Care</a:t>
            </a:r>
            <a:endParaRPr lang="en-US" noProof="1" dirty="0"/>
          </a:p>
          <a:p>
            <a:pPr marL="556260" indent="-285115" fontAlgn="auto">
              <a:buFont typeface="Wingdings" panose="05000000000000000000" charset="0"/>
              <a:buChar char="§"/>
            </a:pPr>
            <a:r>
              <a:rPr lang="en-US" noProof="1" dirty="0">
                <a:latin typeface="+mn-lt"/>
                <a:ea typeface="+mn-ea"/>
                <a:cs typeface="+mn-cs"/>
              </a:rPr>
              <a:t>Regarding water spreading on road</a:t>
            </a:r>
            <a:endParaRPr lang="en-US" noProof="1" dirty="0"/>
          </a:p>
          <a:p>
            <a:pPr marL="556260" indent="-285115" fontAlgn="auto">
              <a:buFont typeface="Wingdings" panose="05000000000000000000" charset="0"/>
              <a:buChar char="§"/>
            </a:pPr>
            <a:r>
              <a:rPr lang="en-US" noProof="1" dirty="0">
                <a:latin typeface="+mn-lt"/>
                <a:ea typeface="+mn-ea"/>
                <a:cs typeface="+mn-cs"/>
              </a:rPr>
              <a:t>Regarding setting up of Cultural &amp; sports </a:t>
            </a:r>
            <a:r>
              <a:rPr lang="en-US" noProof="1" dirty="0" err="1">
                <a:latin typeface="+mn-lt"/>
                <a:ea typeface="+mn-ea"/>
                <a:cs typeface="+mn-cs"/>
              </a:rPr>
              <a:t>centre</a:t>
            </a:r>
            <a:endParaRPr lang="en-US" noProof="1" dirty="0"/>
          </a:p>
          <a:p>
            <a:pPr marL="556260" indent="-285115" fontAlgn="auto">
              <a:buFont typeface="Wingdings" panose="05000000000000000000" charset="0"/>
              <a:buChar char="§"/>
            </a:pPr>
            <a:r>
              <a:rPr lang="en-US" noProof="1" dirty="0">
                <a:latin typeface="+mn-lt"/>
                <a:ea typeface="+mn-ea"/>
                <a:cs typeface="+mn-cs"/>
              </a:rPr>
              <a:t>Improvement of local school</a:t>
            </a:r>
            <a:endParaRPr lang="en-US" noProof="1" dirty="0"/>
          </a:p>
        </p:txBody>
      </p:sp>
      <p:sp>
        <p:nvSpPr>
          <p:cNvPr id="2" name="Slide Number Placeholder 1"/>
          <p:cNvSpPr>
            <a:spLocks noGrp="1"/>
          </p:cNvSpPr>
          <p:nvPr>
            <p:ph type="sldNum" sz="quarter" idx="12"/>
          </p:nvPr>
        </p:nvSpPr>
        <p:spPr>
          <a:xfrm>
            <a:off x="6940550" y="6356350"/>
            <a:ext cx="2057400" cy="365125"/>
          </a:xfrm>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Text Box 3"/>
          <p:cNvSpPr txBox="1"/>
          <p:nvPr/>
        </p:nvSpPr>
        <p:spPr>
          <a:xfrm>
            <a:off x="1925638" y="-50800"/>
            <a:ext cx="5421312" cy="768350"/>
          </a:xfrm>
          <a:prstGeom prst="rect">
            <a:avLst/>
          </a:prstGeom>
          <a:noFill/>
          <a:ln w="9525">
            <a:noFill/>
          </a:ln>
        </p:spPr>
        <p:txBody>
          <a:bodyPr wrap="square" anchor="t" anchorCtr="0">
            <a:spAutoFit/>
          </a:bodyPr>
          <a:p>
            <a:pPr algn="ctr"/>
            <a:r>
              <a:rPr lang="en-US" altLang="zh-CN" sz="2400" b="1" dirty="0">
                <a:latin typeface="Calibri" panose="020F0502020204030204" charset="0"/>
              </a:rPr>
              <a:t>ACTION PLAN TO ADDRESS PH ISSUES</a:t>
            </a:r>
            <a:endParaRPr lang="en-US" altLang="zh-CN" sz="2400" b="1" dirty="0">
              <a:latin typeface="Calibri" panose="020F0502020204030204" charset="0"/>
            </a:endParaRPr>
          </a:p>
          <a:p>
            <a:pPr algn="ctr"/>
            <a:r>
              <a:rPr lang="en-US" altLang="zh-CN" sz="2000" b="1" dirty="0">
                <a:latin typeface="Calibri" panose="020F0502020204030204" charset="0"/>
              </a:rPr>
              <a:t>(As per </a:t>
            </a:r>
            <a:r>
              <a:rPr lang="en-US" altLang="zh-CN" sz="2000" b="1" dirty="0" err="1">
                <a:latin typeface="Calibri" panose="020F0502020204030204" charset="0"/>
              </a:rPr>
              <a:t>MoEF&amp;CC</a:t>
            </a:r>
            <a:r>
              <a:rPr lang="en-US" altLang="zh-CN" sz="2000" b="1" dirty="0">
                <a:latin typeface="Calibri" panose="020F0502020204030204" charset="0"/>
              </a:rPr>
              <a:t> OM dated 30-09-2020)</a:t>
            </a:r>
            <a:endParaRPr lang="en-US" altLang="zh-CN" sz="2000" b="1" dirty="0">
              <a:latin typeface="Calibri" panose="020F0502020204030204" charset="0"/>
            </a:endParaRPr>
          </a:p>
        </p:txBody>
      </p:sp>
      <p:graphicFrame>
        <p:nvGraphicFramePr>
          <p:cNvPr id="46082" name="Table 46081"/>
          <p:cNvGraphicFramePr/>
          <p:nvPr/>
        </p:nvGraphicFramePr>
        <p:xfrm>
          <a:off x="171450" y="654050"/>
          <a:ext cx="8791575" cy="5854700"/>
        </p:xfrm>
        <a:graphic>
          <a:graphicData uri="http://schemas.openxmlformats.org/drawingml/2006/table">
            <a:tbl>
              <a:tblPr/>
              <a:tblGrid>
                <a:gridCol w="1004888"/>
                <a:gridCol w="2020887"/>
                <a:gridCol w="922338"/>
                <a:gridCol w="993775"/>
                <a:gridCol w="1014412"/>
                <a:gridCol w="992188"/>
                <a:gridCol w="855662"/>
                <a:gridCol w="987425"/>
              </a:tblGrid>
              <a:tr h="188913">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dirty="0">
                          <a:solidFill>
                            <a:srgbClr val="000000"/>
                          </a:solidFill>
                          <a:latin typeface="Arial" panose="020B0604020202020204" pitchFamily="34" charset="0"/>
                        </a:rPr>
                        <a:t>Concerns raised during Public Hearing</a:t>
                      </a:r>
                      <a:endParaRPr lang="en-US" altLang="zh-CN" sz="1200" b="1" dirty="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Physical Activity and Action Plan</a:t>
                      </a:r>
                      <a:endParaRPr lang="en-US" altLang="zh-CN" sz="1200" b="1">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Particulars</a:t>
                      </a:r>
                      <a:endParaRPr lang="en-US" altLang="zh-CN" sz="1200" b="1">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5">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YEAR OF IMPLEMENTATION</a:t>
                      </a:r>
                      <a:endParaRPr lang="en-US" altLang="zh-CN" sz="1200" b="1">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725487">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1</a:t>
                      </a:r>
                      <a:r>
                        <a:rPr lang="en-US" altLang="zh-CN" sz="1200" b="1" baseline="30000">
                          <a:solidFill>
                            <a:srgbClr val="000000"/>
                          </a:solidFill>
                          <a:latin typeface="Arial" panose="020B0604020202020204" pitchFamily="34" charset="0"/>
                        </a:rPr>
                        <a:t>st</a:t>
                      </a:r>
                      <a:r>
                        <a:rPr lang="en-US" altLang="zh-CN" sz="1200" b="1">
                          <a:solidFill>
                            <a:srgbClr val="000000"/>
                          </a:solidFill>
                          <a:latin typeface="Arial" panose="020B0604020202020204" pitchFamily="34" charset="0"/>
                        </a:rPr>
                        <a:t> Year</a:t>
                      </a:r>
                      <a:endParaRPr lang="en-US" altLang="zh-CN" sz="1200" b="1">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2</a:t>
                      </a:r>
                      <a:r>
                        <a:rPr lang="en-US" altLang="zh-CN" sz="1200" b="1" baseline="30000">
                          <a:solidFill>
                            <a:srgbClr val="000000"/>
                          </a:solidFill>
                          <a:latin typeface="Arial" panose="020B0604020202020204" pitchFamily="34" charset="0"/>
                        </a:rPr>
                        <a:t>nd</a:t>
                      </a:r>
                      <a:r>
                        <a:rPr lang="en-US" altLang="zh-CN" sz="1200" b="1">
                          <a:solidFill>
                            <a:srgbClr val="000000"/>
                          </a:solidFill>
                          <a:latin typeface="Arial" panose="020B0604020202020204" pitchFamily="34" charset="0"/>
                        </a:rPr>
                        <a:t> Year</a:t>
                      </a:r>
                      <a:endParaRPr lang="en-US" altLang="zh-CN" sz="1200" b="1">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3</a:t>
                      </a:r>
                      <a:r>
                        <a:rPr lang="en-US" altLang="zh-CN" sz="1200" b="1" baseline="30000">
                          <a:solidFill>
                            <a:srgbClr val="000000"/>
                          </a:solidFill>
                          <a:latin typeface="Arial" panose="020B0604020202020204" pitchFamily="34" charset="0"/>
                        </a:rPr>
                        <a:t>rd</a:t>
                      </a:r>
                      <a:r>
                        <a:rPr lang="en-US" altLang="zh-CN" sz="1200" b="1">
                          <a:solidFill>
                            <a:srgbClr val="000000"/>
                          </a:solidFill>
                          <a:latin typeface="Arial" panose="020B0604020202020204" pitchFamily="34" charset="0"/>
                        </a:rPr>
                        <a:t> Year</a:t>
                      </a:r>
                      <a:endParaRPr lang="en-US" altLang="zh-CN" sz="1200" b="1">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4</a:t>
                      </a:r>
                      <a:r>
                        <a:rPr lang="en-US" altLang="zh-CN" sz="1200" b="1" baseline="30000">
                          <a:solidFill>
                            <a:srgbClr val="000000"/>
                          </a:solidFill>
                          <a:latin typeface="Arial" panose="020B0604020202020204" pitchFamily="34" charset="0"/>
                        </a:rPr>
                        <a:t>th</a:t>
                      </a:r>
                      <a:r>
                        <a:rPr lang="en-US" altLang="zh-CN" sz="1200" b="1">
                          <a:solidFill>
                            <a:srgbClr val="000000"/>
                          </a:solidFill>
                          <a:latin typeface="Arial" panose="020B0604020202020204" pitchFamily="34" charset="0"/>
                        </a:rPr>
                        <a:t>  Year</a:t>
                      </a:r>
                      <a:endParaRPr lang="en-US" altLang="zh-CN" sz="1200" b="1">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5</a:t>
                      </a:r>
                      <a:r>
                        <a:rPr lang="en-US" altLang="zh-CN" sz="1200" b="1" baseline="30000">
                          <a:solidFill>
                            <a:srgbClr val="000000"/>
                          </a:solidFill>
                          <a:latin typeface="Arial" panose="020B0604020202020204" pitchFamily="34" charset="0"/>
                        </a:rPr>
                        <a:t>th</a:t>
                      </a:r>
                      <a:r>
                        <a:rPr lang="en-US" altLang="zh-CN" sz="1200" b="1">
                          <a:solidFill>
                            <a:srgbClr val="000000"/>
                          </a:solidFill>
                          <a:latin typeface="Arial" panose="020B0604020202020204" pitchFamily="34" charset="0"/>
                        </a:rPr>
                        <a:t> Year</a:t>
                      </a:r>
                      <a:endParaRPr lang="en-US" altLang="zh-CN" sz="1200" b="1">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14400">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dirty="0">
                          <a:solidFill>
                            <a:srgbClr val="000000"/>
                          </a:solidFill>
                          <a:latin typeface="Arial" panose="020B0604020202020204" pitchFamily="34" charset="0"/>
                        </a:rPr>
                        <a:t>Greenbelt development in the area</a:t>
                      </a:r>
                      <a:endParaRPr lang="en-US" altLang="zh-CN" sz="1200" dirty="0">
                        <a:solidFill>
                          <a:srgbClr val="000000"/>
                        </a:solidFill>
                        <a:latin typeface="Arial" panose="020B0604020202020204" pitchFamily="34" charset="0"/>
                        <a:ea typeface="Symbol" panose="05050102010706020507" charset="0"/>
                      </a:endParaRPr>
                    </a:p>
                  </a:txBody>
                  <a:tcPr marL="45719" marR="45719"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just">
                        <a:buSzTx/>
                        <a:buNone/>
                      </a:pPr>
                      <a:r>
                        <a:rPr lang="en-US" altLang="zh-CN" sz="1200" dirty="0">
                          <a:solidFill>
                            <a:srgbClr val="000000"/>
                          </a:solidFill>
                          <a:latin typeface="Arial" panose="020B0604020202020204" pitchFamily="34" charset="0"/>
                        </a:rPr>
                        <a:t>There is proposal for development of parks, plantation of trees (greenbelt development) in the nearby areas.</a:t>
                      </a:r>
                      <a:endParaRPr lang="en-US" altLang="zh-CN" sz="1200" dirty="0">
                        <a:solidFill>
                          <a:srgbClr val="000000"/>
                        </a:solidFill>
                        <a:latin typeface="Arial" panose="020B0604020202020204" pitchFamily="34" charset="0"/>
                        <a:ea typeface="Bookman Old Style" panose="02050604050505020204" pitchFamily="18" charset="0"/>
                      </a:endParaRPr>
                    </a:p>
                  </a:txBody>
                  <a:tcPr marL="45719" marR="45719"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Physical Target</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Development of 1 park Plantation of 1000 nos. of trees</a:t>
                      </a:r>
                      <a:endParaRPr lang="en-US" altLang="zh-CN" sz="1200">
                        <a:solidFill>
                          <a:srgbClr val="000000"/>
                        </a:solidFill>
                        <a:latin typeface="Arial" panose="020B0604020202020204" pitchFamily="34" charset="0"/>
                        <a:ea typeface="Wingdings" panose="05000000000000000000"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Development of 1 park Plantation of 1000 nos. of trees</a:t>
                      </a:r>
                      <a:endParaRPr lang="en-US" altLang="zh-CN" sz="1200">
                        <a:solidFill>
                          <a:srgbClr val="000000"/>
                        </a:solidFill>
                        <a:latin typeface="Arial" panose="020B0604020202020204" pitchFamily="34" charset="0"/>
                        <a:ea typeface="Wingdings" panose="05000000000000000000"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Development of 1 park Plantation of 1000 nos. of trees</a:t>
                      </a:r>
                      <a:endParaRPr lang="en-US" altLang="zh-CN" sz="1200">
                        <a:solidFill>
                          <a:srgbClr val="000000"/>
                        </a:solidFill>
                        <a:latin typeface="Arial" panose="020B0604020202020204" pitchFamily="34" charset="0"/>
                        <a:ea typeface="Wingdings" panose="05000000000000000000"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Plantation of 2000 nos. of trees</a:t>
                      </a:r>
                      <a:endParaRPr lang="en-US" altLang="zh-CN" sz="1200">
                        <a:solidFill>
                          <a:srgbClr val="000000"/>
                        </a:solidFill>
                        <a:latin typeface="Arial" panose="020B0604020202020204" pitchFamily="34" charset="0"/>
                        <a:ea typeface="Wingdings" panose="05000000000000000000"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Plantation of 2000 nos. of trees</a:t>
                      </a:r>
                      <a:endParaRPr lang="en-US" altLang="zh-CN" sz="1200">
                        <a:solidFill>
                          <a:srgbClr val="000000"/>
                        </a:solidFill>
                        <a:latin typeface="Arial" panose="020B0604020202020204" pitchFamily="34" charset="0"/>
                        <a:ea typeface="Wingdings" panose="05000000000000000000"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512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Budget : Rs. 111 Lakhs</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25 Lakhs</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25 Lakhs</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25 Lakhs</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18 Lakhs</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18 Lakhs</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71500">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Source of water for the proposed expansion project</a:t>
                      </a:r>
                      <a:endParaRPr lang="en-US" altLang="zh-CN" sz="1200">
                        <a:solidFill>
                          <a:srgbClr val="000000"/>
                        </a:solidFill>
                        <a:latin typeface="Arial" panose="020B0604020202020204" pitchFamily="34" charset="0"/>
                        <a:ea typeface="Symbol" panose="05050102010706020507" charset="0"/>
                      </a:endParaRPr>
                    </a:p>
                  </a:txBody>
                  <a:tcPr marL="45719" marR="45719"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just">
                        <a:buSzTx/>
                        <a:buNone/>
                      </a:pPr>
                      <a:r>
                        <a:rPr lang="en-US" altLang="zh-CN" sz="1200">
                          <a:solidFill>
                            <a:srgbClr val="000000"/>
                          </a:solidFill>
                          <a:latin typeface="Arial" panose="020B0604020202020204" pitchFamily="34" charset="0"/>
                        </a:rPr>
                        <a:t>Requirement of the total 16,706 KLD water (Existing : 9605 KLD and Expansion : 7101 KLD) will be sourced from Ajoy river and Asansol Municipal Corporation. </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Physical Target</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3022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Budget</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111250">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Employment of local people</a:t>
                      </a:r>
                      <a:endParaRPr lang="en-US" altLang="zh-CN" sz="1200">
                        <a:solidFill>
                          <a:srgbClr val="000000"/>
                        </a:solidFill>
                        <a:latin typeface="Arial" panose="020B0604020202020204" pitchFamily="34" charset="0"/>
                        <a:ea typeface="Symbol" panose="05050102010706020507" charset="0"/>
                      </a:endParaRPr>
                    </a:p>
                  </a:txBody>
                  <a:tcPr marL="45719" marR="45719"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just">
                        <a:buSzTx/>
                        <a:buNone/>
                      </a:pPr>
                      <a:r>
                        <a:rPr lang="en-US" altLang="zh-CN" sz="1200">
                          <a:solidFill>
                            <a:srgbClr val="000000"/>
                          </a:solidFill>
                          <a:latin typeface="Arial" panose="020B0604020202020204" pitchFamily="34" charset="0"/>
                        </a:rPr>
                        <a:t>In the proposed project, top most priority will be given to the local people based on their academic qualification. Skill development for unemployed local youths through National Skill Development Corporation, Govt. of India Scheme. Construction of a building along with the necessary infrastructures for this purpose like different machineries for industries.</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Physical Target</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5">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Construction of 6 - room training building and installation of 20 sewing machines, 10 computer systems &amp; 10 machines for making hand craft items along with necessary raw materials, developing 5 workshops for practical training, providing equipment, machinery and raw materials based on the need of the local people </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4478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Budget: Rs. 114 Lakhs</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24 Lakhs</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35 Lakhs</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25 Lakhs</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15 Lakhs</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15 Lakhs</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a:xfrm>
            <a:off x="6924675" y="6443663"/>
            <a:ext cx="2057400" cy="365125"/>
          </a:xfrm>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Text Box 3"/>
          <p:cNvSpPr txBox="1"/>
          <p:nvPr/>
        </p:nvSpPr>
        <p:spPr>
          <a:xfrm>
            <a:off x="1925638" y="193675"/>
            <a:ext cx="5421312" cy="1201738"/>
          </a:xfrm>
          <a:prstGeom prst="rect">
            <a:avLst/>
          </a:prstGeom>
          <a:noFill/>
          <a:ln w="9525">
            <a:noFill/>
          </a:ln>
        </p:spPr>
        <p:txBody>
          <a:bodyPr wrap="square" anchor="t" anchorCtr="0">
            <a:spAutoFit/>
          </a:bodyPr>
          <a:p>
            <a:pPr algn="ctr"/>
            <a:r>
              <a:rPr lang="en-US" altLang="zh-CN" sz="2400" b="1" dirty="0">
                <a:latin typeface="Calibri" panose="020F0502020204030204" charset="0"/>
              </a:rPr>
              <a:t>ACTION PLAN TO ADDRESS PH ISSUES</a:t>
            </a:r>
            <a:endParaRPr lang="en-US" altLang="zh-CN" sz="2400" b="1" dirty="0">
              <a:latin typeface="Calibri" panose="020F0502020204030204" charset="0"/>
            </a:endParaRPr>
          </a:p>
          <a:p>
            <a:pPr algn="ctr"/>
            <a:r>
              <a:rPr lang="en-US" altLang="zh-CN" sz="2400" b="1" dirty="0">
                <a:latin typeface="Calibri" panose="020F0502020204030204" charset="0"/>
              </a:rPr>
              <a:t>(As per </a:t>
            </a:r>
            <a:r>
              <a:rPr lang="en-US" altLang="zh-CN" sz="2400" b="1" dirty="0" err="1">
                <a:latin typeface="Calibri" panose="020F0502020204030204" charset="0"/>
              </a:rPr>
              <a:t>MoEF&amp;CC</a:t>
            </a:r>
            <a:r>
              <a:rPr lang="en-US" altLang="zh-CN" sz="2400" b="1" dirty="0">
                <a:latin typeface="Calibri" panose="020F0502020204030204" charset="0"/>
              </a:rPr>
              <a:t> OM dated 30-09-2020)</a:t>
            </a:r>
            <a:endParaRPr lang="en-US" altLang="zh-CN" sz="2400" b="1" dirty="0">
              <a:latin typeface="Calibri" panose="020F0502020204030204" charset="0"/>
            </a:endParaRPr>
          </a:p>
          <a:p>
            <a:pPr algn="ctr"/>
            <a:endParaRPr lang="en-US" altLang="zh-CN" sz="2400" b="1" dirty="0">
              <a:latin typeface="Calibri" panose="020F0502020204030204" charset="0"/>
            </a:endParaRPr>
          </a:p>
        </p:txBody>
      </p:sp>
      <p:graphicFrame>
        <p:nvGraphicFramePr>
          <p:cNvPr id="47106" name="Table 47105"/>
          <p:cNvGraphicFramePr/>
          <p:nvPr/>
        </p:nvGraphicFramePr>
        <p:xfrm>
          <a:off x="222250" y="1004888"/>
          <a:ext cx="8699500" cy="5043487"/>
        </p:xfrm>
        <a:graphic>
          <a:graphicData uri="http://schemas.openxmlformats.org/drawingml/2006/table">
            <a:tbl>
              <a:tblPr/>
              <a:tblGrid>
                <a:gridCol w="1444625"/>
                <a:gridCol w="2263775"/>
                <a:gridCol w="998538"/>
                <a:gridCol w="776287"/>
                <a:gridCol w="852488"/>
                <a:gridCol w="795337"/>
                <a:gridCol w="793750"/>
                <a:gridCol w="774700"/>
              </a:tblGrid>
              <a:tr h="244475">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Concerns raised during Public Hearing</a:t>
                      </a:r>
                      <a:endParaRPr lang="en-US" altLang="zh-CN" sz="1200">
                        <a:solidFill>
                          <a:srgbClr val="000000"/>
                        </a:solidFill>
                        <a:latin typeface="Arial" panose="020B0604020202020204" pitchFamily="34" charset="0"/>
                      </a:endParaRPr>
                    </a:p>
                  </a:txBody>
                  <a:tcPr marL="45719" marR="45719"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Physical Activity and Action Plan</a:t>
                      </a:r>
                      <a:endParaRPr lang="en-US" altLang="zh-CN" sz="1200" b="1" u="sng">
                        <a:solidFill>
                          <a:srgbClr val="000000"/>
                        </a:solidFill>
                        <a:latin typeface="Arial" panose="020B0604020202020204" pitchFamily="34" charset="0"/>
                      </a:endParaRPr>
                    </a:p>
                  </a:txBody>
                  <a:tcPr marL="45719" marR="45719"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Particulars</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5">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YEAR OF IMPLEMENTATION</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048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1</a:t>
                      </a:r>
                      <a:r>
                        <a:rPr lang="en-US" altLang="zh-CN" sz="1200" b="1" baseline="30000">
                          <a:solidFill>
                            <a:srgbClr val="000000"/>
                          </a:solidFill>
                          <a:latin typeface="Arial" panose="020B0604020202020204" pitchFamily="34" charset="0"/>
                        </a:rPr>
                        <a:t>st</a:t>
                      </a:r>
                      <a:r>
                        <a:rPr lang="en-US" altLang="zh-CN" sz="1200" b="1">
                          <a:solidFill>
                            <a:srgbClr val="000000"/>
                          </a:solidFill>
                          <a:latin typeface="Arial" panose="020B0604020202020204" pitchFamily="34" charset="0"/>
                        </a:rPr>
                        <a:t> Year</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2</a:t>
                      </a:r>
                      <a:r>
                        <a:rPr lang="en-US" altLang="zh-CN" sz="1200" b="1" baseline="30000">
                          <a:solidFill>
                            <a:srgbClr val="000000"/>
                          </a:solidFill>
                          <a:latin typeface="Arial" panose="020B0604020202020204" pitchFamily="34" charset="0"/>
                        </a:rPr>
                        <a:t>nd</a:t>
                      </a:r>
                      <a:r>
                        <a:rPr lang="en-US" altLang="zh-CN" sz="1200" b="1">
                          <a:solidFill>
                            <a:srgbClr val="000000"/>
                          </a:solidFill>
                          <a:latin typeface="Arial" panose="020B0604020202020204" pitchFamily="34" charset="0"/>
                        </a:rPr>
                        <a:t> Year</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3</a:t>
                      </a:r>
                      <a:r>
                        <a:rPr lang="en-US" altLang="zh-CN" sz="1200" b="1" baseline="30000">
                          <a:solidFill>
                            <a:srgbClr val="000000"/>
                          </a:solidFill>
                          <a:latin typeface="Arial" panose="020B0604020202020204" pitchFamily="34" charset="0"/>
                        </a:rPr>
                        <a:t>rd</a:t>
                      </a:r>
                      <a:r>
                        <a:rPr lang="en-US" altLang="zh-CN" sz="1200" b="1">
                          <a:solidFill>
                            <a:srgbClr val="000000"/>
                          </a:solidFill>
                          <a:latin typeface="Arial" panose="020B0604020202020204" pitchFamily="34" charset="0"/>
                        </a:rPr>
                        <a:t> Year</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4</a:t>
                      </a:r>
                      <a:r>
                        <a:rPr lang="en-US" altLang="zh-CN" sz="1200" b="1" baseline="30000">
                          <a:solidFill>
                            <a:srgbClr val="000000"/>
                          </a:solidFill>
                          <a:latin typeface="Arial" panose="020B0604020202020204" pitchFamily="34" charset="0"/>
                        </a:rPr>
                        <a:t>th</a:t>
                      </a:r>
                      <a:r>
                        <a:rPr lang="en-US" altLang="zh-CN" sz="1200" b="1">
                          <a:solidFill>
                            <a:srgbClr val="000000"/>
                          </a:solidFill>
                          <a:latin typeface="Arial" panose="020B0604020202020204" pitchFamily="34" charset="0"/>
                        </a:rPr>
                        <a:t>  Year</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5</a:t>
                      </a:r>
                      <a:r>
                        <a:rPr lang="en-US" altLang="zh-CN" sz="1200" b="1" baseline="30000">
                          <a:solidFill>
                            <a:srgbClr val="000000"/>
                          </a:solidFill>
                          <a:latin typeface="Arial" panose="020B0604020202020204" pitchFamily="34" charset="0"/>
                        </a:rPr>
                        <a:t>th</a:t>
                      </a:r>
                      <a:r>
                        <a:rPr lang="en-US" altLang="zh-CN" sz="1200" b="1">
                          <a:solidFill>
                            <a:srgbClr val="000000"/>
                          </a:solidFill>
                          <a:latin typeface="Arial" panose="020B0604020202020204" pitchFamily="34" charset="0"/>
                        </a:rPr>
                        <a:t> Year</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20800">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Regarding Plastic Waste and its recycling</a:t>
                      </a:r>
                      <a:endParaRPr lang="en-US" altLang="zh-CN" sz="1200">
                        <a:solidFill>
                          <a:srgbClr val="000000"/>
                        </a:solidFill>
                        <a:latin typeface="Arial" panose="020B0604020202020204" pitchFamily="34" charset="0"/>
                      </a:endParaRPr>
                    </a:p>
                    <a:p>
                      <a:pPr lvl="0">
                        <a:buSzTx/>
                        <a:buNone/>
                      </a:pPr>
                      <a:r>
                        <a:rPr lang="en-US" altLang="zh-CN" sz="1200">
                          <a:solidFill>
                            <a:srgbClr val="000000"/>
                          </a:solidFill>
                          <a:latin typeface="Arial" panose="020B0604020202020204" pitchFamily="34" charset="0"/>
                          <a:ea typeface="SimSun" panose="02010600030101010101" pitchFamily="2" charset="-122"/>
                        </a:rPr>
                        <a:t> </a:t>
                      </a:r>
                      <a:endParaRPr lang="en-US" altLang="zh-CN" sz="1200">
                        <a:solidFill>
                          <a:srgbClr val="000000"/>
                        </a:solidFill>
                        <a:latin typeface="Arial" panose="020B0604020202020204" pitchFamily="34" charset="0"/>
                      </a:endParaRPr>
                    </a:p>
                  </a:txBody>
                  <a:tcPr marL="45719" marR="45719"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The plant premises shall be declared as a plastic free zone. Plastic waste generation shall be minimized and the waste generated shall be disposed at a designated site from where it shall be collected at regular intervals and disposed through registered vendors.</a:t>
                      </a:r>
                      <a:endParaRPr lang="en-US" altLang="zh-CN" sz="1200" b="1" u="sng">
                        <a:solidFill>
                          <a:srgbClr val="000000"/>
                        </a:solidFill>
                        <a:latin typeface="Arial" panose="020B0604020202020204" pitchFamily="34" charset="0"/>
                      </a:endParaRPr>
                    </a:p>
                  </a:txBody>
                  <a:tcPr marL="45719" marR="45719"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Physical Target</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5">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The physical Target for the entire activities shall be achieved in 5 years.</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25438">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Budget</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5">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Included in the EMP Cost.</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098550">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Providing financial aid &amp; employment for local widows</a:t>
                      </a:r>
                      <a:endParaRPr lang="en-US" altLang="zh-CN" sz="1200">
                        <a:solidFill>
                          <a:srgbClr val="000000"/>
                        </a:solidFill>
                        <a:latin typeface="Arial" panose="020B0604020202020204" pitchFamily="34" charset="0"/>
                      </a:endParaRPr>
                    </a:p>
                    <a:p>
                      <a:pPr lvl="0">
                        <a:buSzTx/>
                        <a:buNone/>
                      </a:pPr>
                      <a:r>
                        <a:rPr lang="en-US" altLang="zh-CN" sz="1200">
                          <a:solidFill>
                            <a:srgbClr val="000000"/>
                          </a:solidFill>
                          <a:latin typeface="Arial" panose="020B0604020202020204" pitchFamily="34" charset="0"/>
                        </a:rPr>
                        <a:t>Regarding present poor condition of the local women</a:t>
                      </a:r>
                      <a:endParaRPr lang="en-US" altLang="zh-CN" sz="1200">
                        <a:solidFill>
                          <a:srgbClr val="000000"/>
                        </a:solidFill>
                        <a:latin typeface="Arial" panose="020B0604020202020204" pitchFamily="34" charset="0"/>
                        <a:ea typeface="Symbol" panose="05050102010706020507" charset="0"/>
                      </a:endParaRPr>
                    </a:p>
                  </a:txBody>
                  <a:tcPr marL="45719" marR="45719"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Women of Mamudpur village along with their existing self-help group shall be involved in various activities like jute handcraft, sewing, jam jelly and sauce making project etc. </a:t>
                      </a:r>
                      <a:endParaRPr lang="en-US" altLang="zh-CN" sz="1200" b="1" u="sng">
                        <a:solidFill>
                          <a:srgbClr val="000000"/>
                        </a:solidFill>
                        <a:latin typeface="Arial" panose="020B0604020202020204" pitchFamily="34" charset="0"/>
                      </a:endParaRPr>
                    </a:p>
                  </a:txBody>
                  <a:tcPr marL="45719" marR="45719"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Physical Target</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5">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Workshop centre with latest tailoring machines for training of women especially widows in activities like jute handicraft, sewing, jam jelly and sauce making project etc., financial assistance to the local self-help groups already operational in the area, working for the upliftment of women.</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6512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Budget : Rs. 78 Lakhs</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25 Lakhs</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20 Lakhs</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13 Lakhs</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10 Lakhs</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10 Lakhs</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28700">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Regarding Medical Camp for Eye Care</a:t>
                      </a:r>
                      <a:endParaRPr lang="en-US" altLang="zh-CN" sz="1200">
                        <a:solidFill>
                          <a:srgbClr val="000000"/>
                        </a:solidFill>
                        <a:latin typeface="Arial" panose="020B0604020202020204" pitchFamily="34" charset="0"/>
                      </a:endParaRPr>
                    </a:p>
                    <a:p>
                      <a:pPr lvl="0">
                        <a:buSzTx/>
                        <a:buNone/>
                      </a:pPr>
                      <a:r>
                        <a:rPr lang="en-US" altLang="zh-CN" sz="1200">
                          <a:solidFill>
                            <a:srgbClr val="000000"/>
                          </a:solidFill>
                          <a:latin typeface="Arial" panose="020B0604020202020204" pitchFamily="34" charset="0"/>
                          <a:ea typeface="SimSun" panose="02010600030101010101" pitchFamily="2" charset="-122"/>
                        </a:rPr>
                        <a:t> </a:t>
                      </a:r>
                      <a:endParaRPr lang="en-US" altLang="zh-CN" sz="1200">
                        <a:solidFill>
                          <a:srgbClr val="000000"/>
                        </a:solidFill>
                        <a:latin typeface="Arial" panose="020B0604020202020204" pitchFamily="34" charset="0"/>
                      </a:endParaRPr>
                    </a:p>
                  </a:txBody>
                  <a:tcPr marL="45719" marR="45719"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Medical camp for eye checkup for local people suffering from eye ailment shall be organized. Arrangements shall be made for cataract operation in Shankar Netralaya, Kolkata, at free of cost.</a:t>
                      </a:r>
                      <a:endParaRPr lang="en-US" altLang="zh-CN" sz="1200" b="1" u="sng">
                        <a:solidFill>
                          <a:srgbClr val="000000"/>
                        </a:solidFill>
                        <a:latin typeface="Arial" panose="020B0604020202020204" pitchFamily="34" charset="0"/>
                      </a:endParaRPr>
                    </a:p>
                  </a:txBody>
                  <a:tcPr marL="45719" marR="45719"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Physical Target</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5">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It will be done on regular basis.</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556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Budget</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5">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As per requirement</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bl>
          </a:graphicData>
        </a:graphic>
      </p:graphicFrame>
      <p:sp>
        <p:nvSpPr>
          <p:cNvPr id="3" name="Slide Number Placeholder 2"/>
          <p:cNvSpPr>
            <a:spLocks noGrp="1"/>
          </p:cNvSpPr>
          <p:nvPr>
            <p:ph type="sldNum" sz="quarter" idx="12"/>
          </p:nvPr>
        </p:nvSpPr>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Text Box 3"/>
          <p:cNvSpPr txBox="1"/>
          <p:nvPr/>
        </p:nvSpPr>
        <p:spPr>
          <a:xfrm>
            <a:off x="3216275" y="152400"/>
            <a:ext cx="2540000" cy="398463"/>
          </a:xfrm>
          <a:prstGeom prst="rect">
            <a:avLst/>
          </a:prstGeom>
          <a:noFill/>
          <a:ln w="9525">
            <a:noFill/>
          </a:ln>
        </p:spPr>
        <p:txBody>
          <a:bodyPr wrap="square" anchor="t" anchorCtr="0">
            <a:spAutoFit/>
          </a:bodyPr>
          <a:p>
            <a:pPr algn="ctr"/>
            <a:r>
              <a:rPr lang="en-US" altLang="zh-CN" sz="2000" b="1">
                <a:latin typeface="Calibri" panose="020F0502020204030204" charset="0"/>
              </a:rPr>
              <a:t>LOCATION MAP</a:t>
            </a:r>
            <a:endParaRPr lang="en-US" altLang="zh-CN" sz="2000" b="1">
              <a:latin typeface="Calibri" panose="020F0502020204030204" charset="0"/>
            </a:endParaRPr>
          </a:p>
        </p:txBody>
      </p:sp>
      <p:grpSp>
        <p:nvGrpSpPr>
          <p:cNvPr id="6146" name="Group 1073744832"/>
          <p:cNvGrpSpPr/>
          <p:nvPr/>
        </p:nvGrpSpPr>
        <p:grpSpPr>
          <a:xfrm>
            <a:off x="312738" y="642938"/>
            <a:ext cx="8504237" cy="5688012"/>
            <a:chOff x="4641" y="24532"/>
            <a:chExt cx="10800" cy="7696"/>
          </a:xfrm>
        </p:grpSpPr>
        <p:pic>
          <p:nvPicPr>
            <p:cNvPr id="6147" name="Picture 1"/>
            <p:cNvPicPr>
              <a:picLocks noChangeAspect="1"/>
            </p:cNvPicPr>
            <p:nvPr/>
          </p:nvPicPr>
          <p:blipFill>
            <a:blip r:embed="rId1"/>
            <a:stretch>
              <a:fillRect/>
            </a:stretch>
          </p:blipFill>
          <p:spPr>
            <a:xfrm>
              <a:off x="4641" y="24532"/>
              <a:ext cx="10800" cy="7696"/>
            </a:xfrm>
            <a:prstGeom prst="rect">
              <a:avLst/>
            </a:prstGeom>
            <a:noFill/>
            <a:ln w="28575" cap="flat" cmpd="sng">
              <a:solidFill>
                <a:srgbClr val="548DD4"/>
              </a:solidFill>
              <a:prstDash val="solid"/>
              <a:miter/>
              <a:headEnd type="none" w="med" len="med"/>
              <a:tailEnd type="none" w="med" len="med"/>
            </a:ln>
          </p:spPr>
        </p:pic>
        <p:sp>
          <p:nvSpPr>
            <p:cNvPr id="6148" name="Text Box 1073744704"/>
            <p:cNvSpPr txBox="1"/>
            <p:nvPr/>
          </p:nvSpPr>
          <p:spPr>
            <a:xfrm>
              <a:off x="4674" y="29575"/>
              <a:ext cx="3577" cy="2628"/>
            </a:xfrm>
            <a:prstGeom prst="rect">
              <a:avLst/>
            </a:prstGeom>
            <a:solidFill>
              <a:srgbClr val="FFFFFF"/>
            </a:solidFill>
            <a:ln w="9525">
              <a:noFill/>
            </a:ln>
          </p:spPr>
          <p:txBody>
            <a:bodyPr wrap="square" anchor="t" anchorCtr="0"/>
            <a:p>
              <a:r>
                <a:rPr lang="en-US" altLang="zh-CN" sz="1200" b="1" dirty="0">
                  <a:latin typeface="Calibri" panose="020F0502020204030204" charset="0"/>
                </a:rPr>
                <a:t>Project Site:</a:t>
              </a:r>
              <a:endParaRPr lang="en-US" altLang="zh-CN" sz="1200" b="1" dirty="0">
                <a:latin typeface="Calibri" panose="020F0502020204030204" charset="0"/>
              </a:endParaRPr>
            </a:p>
            <a:p>
              <a:r>
                <a:rPr lang="en-US" altLang="zh-CN" sz="1200" b="1" dirty="0">
                  <a:latin typeface="Calibri" panose="020F0502020204030204" charset="0"/>
                </a:rPr>
                <a:t>Village: </a:t>
              </a:r>
              <a:r>
                <a:rPr lang="en-US" altLang="zh-CN" sz="1200" b="1" dirty="0" err="1">
                  <a:latin typeface="Calibri" panose="020F0502020204030204" charset="0"/>
                </a:rPr>
                <a:t>Dhasna</a:t>
              </a:r>
              <a:r>
                <a:rPr lang="en-US" altLang="zh-CN" sz="1200" b="1" dirty="0">
                  <a:latin typeface="Calibri" panose="020F0502020204030204" charset="0"/>
                </a:rPr>
                <a:t>, P.O: </a:t>
              </a:r>
              <a:r>
                <a:rPr lang="en-US" altLang="zh-CN" sz="1200" b="1" dirty="0" err="1">
                  <a:latin typeface="Calibri" panose="020F0502020204030204" charset="0"/>
                </a:rPr>
                <a:t>Bahadurpur</a:t>
              </a:r>
              <a:r>
                <a:rPr lang="en-US" altLang="zh-CN" sz="1200" b="1" dirty="0">
                  <a:latin typeface="Calibri" panose="020F0502020204030204" charset="0"/>
                </a:rPr>
                <a:t>, P.S. - </a:t>
              </a:r>
              <a:r>
                <a:rPr lang="en-US" altLang="zh-CN" sz="1200" b="1" dirty="0" err="1">
                  <a:latin typeface="Calibri" panose="020F0502020204030204" charset="0"/>
                </a:rPr>
                <a:t>Jamuria</a:t>
              </a:r>
              <a:r>
                <a:rPr lang="en-US" altLang="zh-CN" sz="1200" b="1" dirty="0">
                  <a:latin typeface="Calibri" panose="020F0502020204030204" charset="0"/>
                </a:rPr>
                <a:t>, District – </a:t>
              </a:r>
              <a:r>
                <a:rPr lang="en-US" altLang="zh-CN" sz="1200" b="1" dirty="0" err="1">
                  <a:latin typeface="Calibri" panose="020F0502020204030204" charset="0"/>
                </a:rPr>
                <a:t>Paschim</a:t>
              </a:r>
              <a:r>
                <a:rPr lang="en-US" altLang="zh-CN" sz="1200" b="1" dirty="0">
                  <a:latin typeface="Calibri" panose="020F0502020204030204" charset="0"/>
                </a:rPr>
                <a:t> </a:t>
              </a:r>
              <a:r>
                <a:rPr lang="en-US" altLang="zh-CN" sz="1200" b="1" dirty="0" err="1">
                  <a:latin typeface="Calibri" panose="020F0502020204030204" charset="0"/>
                </a:rPr>
                <a:t>Burdwan</a:t>
              </a:r>
              <a:r>
                <a:rPr lang="en-US" altLang="zh-CN" sz="1200" b="1" dirty="0">
                  <a:latin typeface="Calibri" panose="020F0502020204030204" charset="0"/>
                </a:rPr>
                <a:t>, West Bengal. </a:t>
              </a:r>
              <a:endParaRPr lang="en-US" altLang="zh-CN" sz="1200" b="1" dirty="0">
                <a:latin typeface="Calibri" panose="020F0502020204030204" charset="0"/>
              </a:endParaRPr>
            </a:p>
            <a:p>
              <a:endParaRPr lang="en-US" altLang="zh-CN" sz="1200" b="1" dirty="0">
                <a:latin typeface="Calibri" panose="020F0502020204030204" charset="0"/>
              </a:endParaRPr>
            </a:p>
            <a:p>
              <a:r>
                <a:rPr lang="en-US" altLang="zh-CN" sz="1200" b="1" dirty="0">
                  <a:latin typeface="Calibri" panose="020F0502020204030204" charset="0"/>
                </a:rPr>
                <a:t>Site Co-ordinate:</a:t>
              </a:r>
              <a:endParaRPr lang="en-US" altLang="zh-CN" sz="1200" b="1" dirty="0">
                <a:latin typeface="Calibri" panose="020F0502020204030204" charset="0"/>
              </a:endParaRPr>
            </a:p>
            <a:p>
              <a:r>
                <a:rPr lang="en-US" altLang="zh-CN" sz="1200" b="1" dirty="0">
                  <a:latin typeface="Calibri" panose="020F0502020204030204" charset="0"/>
                </a:rPr>
                <a:t>Latitude 23°40’02.06"N to 23°41’50.13"N and Longitude 87°07’00.06"E to 87°07’53.20"E with Above Mean Sea Level 104 meters</a:t>
              </a:r>
              <a:endParaRPr lang="en-US" altLang="zh-CN" sz="1200" b="1" dirty="0">
                <a:latin typeface="Calibri" panose="020F0502020204030204" charset="0"/>
              </a:endParaRPr>
            </a:p>
            <a:p>
              <a:endParaRPr lang="en-US" altLang="zh-CN" sz="1200" b="1" dirty="0">
                <a:latin typeface="Calibri" panose="020F0502020204030204" charset="0"/>
              </a:endParaRPr>
            </a:p>
          </p:txBody>
        </p:sp>
      </p:grpSp>
      <p:sp>
        <p:nvSpPr>
          <p:cNvPr id="6149" name="TextBox 4"/>
          <p:cNvSpPr txBox="1"/>
          <p:nvPr/>
        </p:nvSpPr>
        <p:spPr>
          <a:xfrm>
            <a:off x="6596063" y="4665663"/>
            <a:ext cx="1328737" cy="307975"/>
          </a:xfrm>
          <a:prstGeom prst="rect">
            <a:avLst/>
          </a:prstGeom>
          <a:noFill/>
          <a:ln w="9525">
            <a:noFill/>
          </a:ln>
        </p:spPr>
        <p:txBody>
          <a:bodyPr wrap="square" anchor="t" anchorCtr="0">
            <a:spAutoFit/>
          </a:bodyPr>
          <a:p>
            <a:pPr algn="ctr"/>
            <a:r>
              <a:rPr lang="en-GB" altLang="en-US" sz="1400" b="1" dirty="0">
                <a:solidFill>
                  <a:schemeClr val="bg1"/>
                </a:solidFill>
                <a:latin typeface="Calibri" panose="020F0502020204030204" charset="0"/>
              </a:rPr>
              <a:t>Project Site</a:t>
            </a:r>
            <a:endParaRPr lang="en-IN" altLang="en-US" sz="1400" b="1" dirty="0">
              <a:solidFill>
                <a:schemeClr val="bg1"/>
              </a:solidFill>
              <a:latin typeface="Calibri" panose="020F0502020204030204" charset="0"/>
            </a:endParaRPr>
          </a:p>
        </p:txBody>
      </p:sp>
      <p:sp>
        <p:nvSpPr>
          <p:cNvPr id="2" name="Slide Number Placeholder 1"/>
          <p:cNvSpPr>
            <a:spLocks noGrp="1"/>
          </p:cNvSpPr>
          <p:nvPr>
            <p:ph type="sldNum" sz="quarter" idx="12"/>
          </p:nvPr>
        </p:nvSpPr>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8129" name="Table 48128"/>
          <p:cNvGraphicFramePr/>
          <p:nvPr/>
        </p:nvGraphicFramePr>
        <p:xfrm>
          <a:off x="303213" y="255588"/>
          <a:ext cx="8537575" cy="5854700"/>
        </p:xfrm>
        <a:graphic>
          <a:graphicData uri="http://schemas.openxmlformats.org/drawingml/2006/table">
            <a:tbl>
              <a:tblPr/>
              <a:tblGrid>
                <a:gridCol w="1074738"/>
                <a:gridCol w="3052762"/>
                <a:gridCol w="939800"/>
                <a:gridCol w="998538"/>
                <a:gridCol w="1020762"/>
                <a:gridCol w="477838"/>
                <a:gridCol w="534987"/>
                <a:gridCol w="438150"/>
              </a:tblGrid>
              <a:tr h="214313">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Concerns raised during Public Hearing</a:t>
                      </a:r>
                      <a:endParaRPr lang="en-US" altLang="zh-CN" sz="1200">
                        <a:solidFill>
                          <a:srgbClr val="000000"/>
                        </a:solidFill>
                        <a:latin typeface="Arial" panose="020B0604020202020204" pitchFamily="34"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Font typeface="Arial" panose="020B0604020202020204" pitchFamily="34" charset="0"/>
                        <a:buNone/>
                      </a:pPr>
                      <a:r>
                        <a:rPr lang="en-US" altLang="zh-CN" sz="1200" b="1">
                          <a:solidFill>
                            <a:srgbClr val="000000"/>
                          </a:solidFill>
                          <a:latin typeface="Arial" panose="020B0604020202020204" pitchFamily="34" charset="0"/>
                        </a:rPr>
                        <a:t>Physical Activity and Action Plan</a:t>
                      </a:r>
                      <a:endParaRPr lang="en-US" altLang="zh-CN" sz="1200" b="1" u="sng">
                        <a:solidFill>
                          <a:srgbClr val="000000"/>
                        </a:solidFill>
                        <a:latin typeface="Arial" panose="020B0604020202020204" pitchFamily="34"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Particulars</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5">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YEAR OF IMPLEMENTATION</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51752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1</a:t>
                      </a:r>
                      <a:r>
                        <a:rPr lang="en-US" altLang="zh-CN" sz="1200" b="1" baseline="30000">
                          <a:solidFill>
                            <a:srgbClr val="000000"/>
                          </a:solidFill>
                          <a:latin typeface="Arial" panose="020B0604020202020204" pitchFamily="34" charset="0"/>
                        </a:rPr>
                        <a:t>st</a:t>
                      </a:r>
                      <a:r>
                        <a:rPr lang="en-US" altLang="zh-CN" sz="1200" b="1">
                          <a:solidFill>
                            <a:srgbClr val="000000"/>
                          </a:solidFill>
                          <a:latin typeface="Arial" panose="020B0604020202020204" pitchFamily="34" charset="0"/>
                        </a:rPr>
                        <a:t> Year</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2</a:t>
                      </a:r>
                      <a:r>
                        <a:rPr lang="en-US" altLang="zh-CN" sz="1200" b="1" baseline="30000">
                          <a:solidFill>
                            <a:srgbClr val="000000"/>
                          </a:solidFill>
                          <a:latin typeface="Arial" panose="020B0604020202020204" pitchFamily="34" charset="0"/>
                        </a:rPr>
                        <a:t>nd</a:t>
                      </a:r>
                      <a:r>
                        <a:rPr lang="en-US" altLang="zh-CN" sz="1200" b="1">
                          <a:solidFill>
                            <a:srgbClr val="000000"/>
                          </a:solidFill>
                          <a:latin typeface="Arial" panose="020B0604020202020204" pitchFamily="34" charset="0"/>
                        </a:rPr>
                        <a:t> Year</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3</a:t>
                      </a:r>
                      <a:r>
                        <a:rPr lang="en-US" altLang="zh-CN" sz="1200" b="1" baseline="30000">
                          <a:solidFill>
                            <a:srgbClr val="000000"/>
                          </a:solidFill>
                          <a:latin typeface="Arial" panose="020B0604020202020204" pitchFamily="34" charset="0"/>
                        </a:rPr>
                        <a:t>rd</a:t>
                      </a:r>
                      <a:r>
                        <a:rPr lang="en-US" altLang="zh-CN" sz="1200" b="1">
                          <a:solidFill>
                            <a:srgbClr val="000000"/>
                          </a:solidFill>
                          <a:latin typeface="Arial" panose="020B0604020202020204" pitchFamily="34" charset="0"/>
                        </a:rPr>
                        <a:t> Year</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4</a:t>
                      </a:r>
                      <a:r>
                        <a:rPr lang="en-US" altLang="zh-CN" sz="1200" b="1" baseline="30000">
                          <a:solidFill>
                            <a:srgbClr val="000000"/>
                          </a:solidFill>
                          <a:latin typeface="Arial" panose="020B0604020202020204" pitchFamily="34" charset="0"/>
                        </a:rPr>
                        <a:t>th</a:t>
                      </a:r>
                      <a:r>
                        <a:rPr lang="en-US" altLang="zh-CN" sz="1200" b="1">
                          <a:solidFill>
                            <a:srgbClr val="000000"/>
                          </a:solidFill>
                          <a:latin typeface="Arial" panose="020B0604020202020204" pitchFamily="34" charset="0"/>
                        </a:rPr>
                        <a:t>  Year</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5</a:t>
                      </a:r>
                      <a:r>
                        <a:rPr lang="en-US" altLang="zh-CN" sz="1200" b="1" baseline="30000">
                          <a:solidFill>
                            <a:srgbClr val="000000"/>
                          </a:solidFill>
                          <a:latin typeface="Arial" panose="020B0604020202020204" pitchFamily="34" charset="0"/>
                        </a:rPr>
                        <a:t>th</a:t>
                      </a:r>
                      <a:r>
                        <a:rPr lang="en-US" altLang="zh-CN" sz="1200" b="1">
                          <a:solidFill>
                            <a:srgbClr val="000000"/>
                          </a:solidFill>
                          <a:latin typeface="Arial" panose="020B0604020202020204" pitchFamily="34" charset="0"/>
                        </a:rPr>
                        <a:t> Year</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41537">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Regarding pollution control by installing proper pollution control equipment</a:t>
                      </a:r>
                      <a:endParaRPr lang="en-US" altLang="zh-CN" sz="1200">
                        <a:solidFill>
                          <a:srgbClr val="000000"/>
                        </a:solidFill>
                        <a:latin typeface="Arial" panose="020B0604020202020204" pitchFamily="34" charset="0"/>
                      </a:endParaRPr>
                    </a:p>
                    <a:p>
                      <a:pPr lvl="0">
                        <a:buSzTx/>
                        <a:buNone/>
                      </a:pPr>
                      <a:r>
                        <a:rPr lang="en-US" altLang="zh-CN" sz="1200">
                          <a:solidFill>
                            <a:srgbClr val="000000"/>
                          </a:solidFill>
                          <a:latin typeface="Arial" panose="020B0604020202020204" pitchFamily="34" charset="0"/>
                          <a:ea typeface="SimSun" panose="02010600030101010101" pitchFamily="2" charset="-122"/>
                        </a:rPr>
                        <a:t> </a:t>
                      </a:r>
                      <a:endParaRPr lang="en-US" altLang="zh-CN" sz="1200">
                        <a:solidFill>
                          <a:srgbClr val="000000"/>
                        </a:solidFill>
                        <a:latin typeface="Arial" panose="020B0604020202020204" pitchFamily="34" charset="0"/>
                      </a:endParaRPr>
                    </a:p>
                  </a:txBody>
                  <a:tcPr marL="45719" marR="45719"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marL="171450" lvl="0" indent="-171450" algn="just">
                        <a:buSzTx/>
                        <a:buFont typeface="Arial" panose="020B0604020202020204" pitchFamily="34" charset="0"/>
                        <a:buChar char="•"/>
                      </a:pPr>
                      <a:r>
                        <a:rPr lang="en-US" altLang="zh-CN" sz="1200">
                          <a:solidFill>
                            <a:srgbClr val="000000"/>
                          </a:solidFill>
                          <a:latin typeface="Arial" panose="020B0604020202020204" pitchFamily="34" charset="0"/>
                        </a:rPr>
                        <a:t>Adequate control measures like installation of ESP, Bag filters, dust suppression system, fume extraction system, sprinklers &amp; stacks of adequate height at relevant places will be installed.</a:t>
                      </a:r>
                      <a:endParaRPr lang="en-US" altLang="zh-CN" sz="1200">
                        <a:solidFill>
                          <a:srgbClr val="000000"/>
                        </a:solidFill>
                        <a:latin typeface="Arial" panose="020B0604020202020204" pitchFamily="34" charset="0"/>
                      </a:endParaRPr>
                    </a:p>
                    <a:p>
                      <a:pPr marL="171450" lvl="0" indent="-171450" algn="just">
                        <a:buSzTx/>
                        <a:buFont typeface="Arial" panose="020B0604020202020204" pitchFamily="34" charset="0"/>
                        <a:buChar char="•"/>
                      </a:pPr>
                      <a:r>
                        <a:rPr lang="en-US" altLang="zh-CN" sz="1200">
                          <a:solidFill>
                            <a:srgbClr val="000000"/>
                          </a:solidFill>
                          <a:latin typeface="Arial" panose="020B0604020202020204" pitchFamily="34" charset="0"/>
                        </a:rPr>
                        <a:t>Air borne dust shall be controlled by mobile water tanker inside the plant premises. </a:t>
                      </a:r>
                      <a:endParaRPr lang="en-US" altLang="zh-CN" sz="1200">
                        <a:solidFill>
                          <a:srgbClr val="000000"/>
                        </a:solidFill>
                        <a:latin typeface="Arial" panose="020B0604020202020204" pitchFamily="34" charset="0"/>
                      </a:endParaRPr>
                    </a:p>
                    <a:p>
                      <a:pPr marL="171450" lvl="0" indent="-171450" algn="just">
                        <a:buSzTx/>
                        <a:buFont typeface="Arial" panose="020B0604020202020204" pitchFamily="34" charset="0"/>
                        <a:buChar char="•"/>
                      </a:pPr>
                      <a:r>
                        <a:rPr lang="en-US" altLang="zh-CN" sz="1200">
                          <a:solidFill>
                            <a:srgbClr val="000000"/>
                          </a:solidFill>
                          <a:latin typeface="Arial" panose="020B0604020202020204" pitchFamily="34" charset="0"/>
                        </a:rPr>
                        <a:t>Maintenance of air pollution control equipment shall be done at regular intervals.</a:t>
                      </a:r>
                      <a:endParaRPr lang="en-US" altLang="zh-CN" sz="1200">
                        <a:solidFill>
                          <a:srgbClr val="000000"/>
                        </a:solidFill>
                        <a:latin typeface="Arial" panose="020B0604020202020204" pitchFamily="34" charset="0"/>
                      </a:endParaRPr>
                    </a:p>
                    <a:p>
                      <a:pPr marL="171450" lvl="0" indent="-171450" algn="just">
                        <a:buSzTx/>
                        <a:buFont typeface="Arial" panose="020B0604020202020204" pitchFamily="34" charset="0"/>
                        <a:buChar char="•"/>
                      </a:pPr>
                      <a:r>
                        <a:rPr lang="en-US" altLang="zh-CN" sz="1200">
                          <a:solidFill>
                            <a:srgbClr val="000000"/>
                          </a:solidFill>
                          <a:latin typeface="Arial" panose="020B0604020202020204" pitchFamily="34" charset="0"/>
                        </a:rPr>
                        <a:t>All roads shall be paved on which movement of raw materials or products will take place inside the plant premises.</a:t>
                      </a:r>
                      <a:endParaRPr lang="en-US" altLang="zh-CN" sz="1200">
                        <a:solidFill>
                          <a:srgbClr val="000000"/>
                        </a:solidFill>
                        <a:latin typeface="Arial" panose="020B0604020202020204" pitchFamily="34" charset="0"/>
                      </a:endParaRPr>
                    </a:p>
                    <a:p>
                      <a:pPr marL="171450" lvl="0" indent="-171450" algn="just">
                        <a:buSzTx/>
                        <a:buFont typeface="Arial" panose="020B0604020202020204" pitchFamily="34" charset="0"/>
                        <a:buChar char="•"/>
                      </a:pPr>
                      <a:r>
                        <a:rPr lang="en-US" altLang="zh-CN" sz="1200">
                          <a:solidFill>
                            <a:srgbClr val="000000"/>
                          </a:solidFill>
                          <a:latin typeface="Arial" panose="020B0604020202020204" pitchFamily="34" charset="0"/>
                        </a:rPr>
                        <a:t>No waste water will be discharged outside the plant area. The plant is designed as a zero discharge plant. The entire wastewater will be recirculated and recycled.</a:t>
                      </a:r>
                      <a:endParaRPr lang="en-US" altLang="zh-CN" sz="1200">
                        <a:solidFill>
                          <a:srgbClr val="000000"/>
                        </a:solidFill>
                        <a:latin typeface="Arial" panose="020B0604020202020204" pitchFamily="34" charset="0"/>
                      </a:endParaRPr>
                    </a:p>
                    <a:p>
                      <a:pPr marL="171450" lvl="0" indent="-171450" algn="just">
                        <a:buSzTx/>
                        <a:buFont typeface="Arial" panose="020B0604020202020204" pitchFamily="34" charset="0"/>
                        <a:buChar char="•"/>
                      </a:pPr>
                      <a:r>
                        <a:rPr lang="en-US" altLang="zh-CN" sz="1200">
                          <a:solidFill>
                            <a:srgbClr val="000000"/>
                          </a:solidFill>
                          <a:latin typeface="Arial" panose="020B0604020202020204" pitchFamily="34" charset="0"/>
                        </a:rPr>
                        <a:t>The equipment shall comply with the Statutory limit of 85 dB(A) (at 1 m. from the source). </a:t>
                      </a:r>
                      <a:endParaRPr lang="en-US" altLang="zh-CN" sz="1200">
                        <a:solidFill>
                          <a:srgbClr val="000000"/>
                        </a:solidFill>
                        <a:latin typeface="Arial" panose="020B0604020202020204" pitchFamily="34" charset="0"/>
                      </a:endParaRPr>
                    </a:p>
                    <a:p>
                      <a:pPr marL="171450" lvl="0" indent="-171450" algn="just">
                        <a:buSzTx/>
                        <a:buFont typeface="Arial" panose="020B0604020202020204" pitchFamily="34" charset="0"/>
                        <a:buChar char="•"/>
                      </a:pPr>
                      <a:r>
                        <a:rPr lang="en-US" altLang="zh-CN" sz="1200">
                          <a:solidFill>
                            <a:srgbClr val="000000"/>
                          </a:solidFill>
                          <a:latin typeface="Arial" panose="020B0604020202020204" pitchFamily="34" charset="0"/>
                        </a:rPr>
                        <a:t>Noise Reduction Systems will be provided.</a:t>
                      </a:r>
                      <a:endParaRPr lang="en-US" altLang="zh-CN" sz="1200" b="1" u="sng">
                        <a:solidFill>
                          <a:srgbClr val="000000"/>
                        </a:solidFill>
                        <a:latin typeface="Arial" panose="020B0604020202020204" pitchFamily="34" charset="0"/>
                      </a:endParaRPr>
                    </a:p>
                  </a:txBody>
                  <a:tcPr marL="45719" marR="45719"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Physical Target</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5">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The physical Target for the entire activities shall be achieved in 5 years.</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249488">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Budget </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5">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Included in the EMP Cost.</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66712">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Regarding water spreading on road</a:t>
                      </a:r>
                      <a:endParaRPr lang="en-US" altLang="zh-CN" sz="1200">
                        <a:solidFill>
                          <a:srgbClr val="000000"/>
                        </a:solidFill>
                        <a:latin typeface="Arial" panose="020B0604020202020204" pitchFamily="34" charset="0"/>
                        <a:ea typeface="Symbol" panose="05050102010706020507" charset="0"/>
                      </a:endParaRPr>
                    </a:p>
                  </a:txBody>
                  <a:tcPr marL="45719" marR="45719"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Procurement of Mobile tankers for water sprinkling on Jamuria-Haripur Road.</a:t>
                      </a:r>
                      <a:endParaRPr lang="en-US" altLang="zh-CN" sz="1200" b="1" u="sng">
                        <a:solidFill>
                          <a:srgbClr val="000000"/>
                        </a:solidFill>
                        <a:latin typeface="Arial" panose="020B0604020202020204" pitchFamily="34" charset="0"/>
                      </a:endParaRPr>
                    </a:p>
                  </a:txBody>
                  <a:tcPr marL="45719" marR="45719"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Physical Target</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Procurement of 1 tanker </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Procurement of 1 tanker </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512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Budget : Rs. 30 Lakhs</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15 Lakhs</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15 Lakhs</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9153" name="Table 49152"/>
          <p:cNvGraphicFramePr/>
          <p:nvPr/>
        </p:nvGraphicFramePr>
        <p:xfrm>
          <a:off x="327025" y="225425"/>
          <a:ext cx="8491538" cy="3849688"/>
        </p:xfrm>
        <a:graphic>
          <a:graphicData uri="http://schemas.openxmlformats.org/drawingml/2006/table">
            <a:tbl>
              <a:tblPr/>
              <a:tblGrid>
                <a:gridCol w="1074738"/>
                <a:gridCol w="1852612"/>
                <a:gridCol w="895350"/>
                <a:gridCol w="968375"/>
                <a:gridCol w="788988"/>
                <a:gridCol w="1041400"/>
                <a:gridCol w="1031875"/>
                <a:gridCol w="838200"/>
              </a:tblGrid>
              <a:tr h="273050">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dirty="0">
                          <a:solidFill>
                            <a:srgbClr val="000000"/>
                          </a:solidFill>
                          <a:latin typeface="Arial" panose="020B0604020202020204" pitchFamily="34" charset="0"/>
                        </a:rPr>
                        <a:t>Concerns raised during Public Hearing</a:t>
                      </a:r>
                      <a:endParaRPr lang="en-US" altLang="zh-CN" sz="1200" dirty="0">
                        <a:solidFill>
                          <a:srgbClr val="000000"/>
                        </a:solidFill>
                        <a:latin typeface="Arial" panose="020B0604020202020204" pitchFamily="34"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Physical Activity and Action Plan</a:t>
                      </a:r>
                      <a:endParaRPr lang="en-US" altLang="zh-CN" sz="1200">
                        <a:solidFill>
                          <a:srgbClr val="000000"/>
                        </a:solidFill>
                        <a:latin typeface="Arial" panose="020B0604020202020204" pitchFamily="34"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Particulars</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5">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YEAR OF IMPLEMENTATION</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58788">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1</a:t>
                      </a:r>
                      <a:r>
                        <a:rPr lang="en-US" altLang="zh-CN" sz="1200" b="1" baseline="30000">
                          <a:solidFill>
                            <a:srgbClr val="000000"/>
                          </a:solidFill>
                          <a:latin typeface="Arial" panose="020B0604020202020204" pitchFamily="34" charset="0"/>
                        </a:rPr>
                        <a:t>st</a:t>
                      </a:r>
                      <a:r>
                        <a:rPr lang="en-US" altLang="zh-CN" sz="1200" b="1">
                          <a:solidFill>
                            <a:srgbClr val="000000"/>
                          </a:solidFill>
                          <a:latin typeface="Arial" panose="020B0604020202020204" pitchFamily="34" charset="0"/>
                        </a:rPr>
                        <a:t> Year</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2</a:t>
                      </a:r>
                      <a:r>
                        <a:rPr lang="en-US" altLang="zh-CN" sz="1200" b="1" baseline="30000">
                          <a:solidFill>
                            <a:srgbClr val="000000"/>
                          </a:solidFill>
                          <a:latin typeface="Arial" panose="020B0604020202020204" pitchFamily="34" charset="0"/>
                        </a:rPr>
                        <a:t>nd</a:t>
                      </a:r>
                      <a:r>
                        <a:rPr lang="en-US" altLang="zh-CN" sz="1200" b="1">
                          <a:solidFill>
                            <a:srgbClr val="000000"/>
                          </a:solidFill>
                          <a:latin typeface="Arial" panose="020B0604020202020204" pitchFamily="34" charset="0"/>
                        </a:rPr>
                        <a:t> Year</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3</a:t>
                      </a:r>
                      <a:r>
                        <a:rPr lang="en-US" altLang="zh-CN" sz="1200" b="1" baseline="30000">
                          <a:solidFill>
                            <a:srgbClr val="000000"/>
                          </a:solidFill>
                          <a:latin typeface="Arial" panose="020B0604020202020204" pitchFamily="34" charset="0"/>
                        </a:rPr>
                        <a:t>rd</a:t>
                      </a:r>
                      <a:r>
                        <a:rPr lang="en-US" altLang="zh-CN" sz="1200" b="1">
                          <a:solidFill>
                            <a:srgbClr val="000000"/>
                          </a:solidFill>
                          <a:latin typeface="Arial" panose="020B0604020202020204" pitchFamily="34" charset="0"/>
                        </a:rPr>
                        <a:t> Year</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4</a:t>
                      </a:r>
                      <a:r>
                        <a:rPr lang="en-US" altLang="zh-CN" sz="1200" b="1" baseline="30000">
                          <a:solidFill>
                            <a:srgbClr val="000000"/>
                          </a:solidFill>
                          <a:latin typeface="Arial" panose="020B0604020202020204" pitchFamily="34" charset="0"/>
                        </a:rPr>
                        <a:t>th</a:t>
                      </a:r>
                      <a:r>
                        <a:rPr lang="en-US" altLang="zh-CN" sz="1200" b="1">
                          <a:solidFill>
                            <a:srgbClr val="000000"/>
                          </a:solidFill>
                          <a:latin typeface="Arial" panose="020B0604020202020204" pitchFamily="34" charset="0"/>
                        </a:rPr>
                        <a:t>  Year</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5</a:t>
                      </a:r>
                      <a:r>
                        <a:rPr lang="en-US" altLang="zh-CN" sz="1200" b="1" baseline="30000">
                          <a:solidFill>
                            <a:srgbClr val="000000"/>
                          </a:solidFill>
                          <a:latin typeface="Arial" panose="020B0604020202020204" pitchFamily="34" charset="0"/>
                        </a:rPr>
                        <a:t>th</a:t>
                      </a:r>
                      <a:r>
                        <a:rPr lang="en-US" altLang="zh-CN" sz="1200" b="1">
                          <a:solidFill>
                            <a:srgbClr val="000000"/>
                          </a:solidFill>
                          <a:latin typeface="Arial" panose="020B0604020202020204" pitchFamily="34" charset="0"/>
                        </a:rPr>
                        <a:t> Year</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09587">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Regarding setting up of Cultural &amp; Sports centre</a:t>
                      </a:r>
                      <a:endParaRPr lang="en-US" altLang="zh-CN" sz="1200">
                        <a:solidFill>
                          <a:srgbClr val="000000"/>
                        </a:solidFill>
                        <a:latin typeface="Arial" panose="020B0604020202020204" pitchFamily="34" charset="0"/>
                      </a:endParaRPr>
                    </a:p>
                    <a:p>
                      <a:pPr lvl="0" algn="ctr">
                        <a:buSzTx/>
                        <a:buNone/>
                      </a:pPr>
                      <a:r>
                        <a:rPr lang="en-US" altLang="zh-CN" sz="1200">
                          <a:solidFill>
                            <a:srgbClr val="000000"/>
                          </a:solidFill>
                          <a:latin typeface="Arial" panose="020B0604020202020204" pitchFamily="34" charset="0"/>
                          <a:ea typeface="SimSun" panose="02010600030101010101" pitchFamily="2" charset="-122"/>
                        </a:rPr>
                        <a:t> </a:t>
                      </a:r>
                      <a:endParaRPr lang="en-US" altLang="zh-CN" sz="1200">
                        <a:solidFill>
                          <a:srgbClr val="000000"/>
                        </a:solidFill>
                        <a:latin typeface="Arial" panose="020B0604020202020204" pitchFamily="34" charset="0"/>
                      </a:endParaRPr>
                    </a:p>
                  </a:txBody>
                  <a:tcPr marL="45719" marR="45719"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Development of cultural &amp; Sports centre at Chandipur for carrying out various events / activities will be started after visiting Chandipur village</a:t>
                      </a:r>
                      <a:r>
                        <a:rPr lang="en-US" altLang="zh-CN" sz="1200">
                          <a:solidFill>
                            <a:srgbClr val="000000"/>
                          </a:solidFill>
                          <a:latin typeface="Arial" panose="020B0604020202020204" pitchFamily="34" charset="0"/>
                          <a:ea typeface="SimSun" panose="02010600030101010101" pitchFamily="2" charset="-122"/>
                        </a:rPr>
                        <a:t> </a:t>
                      </a:r>
                      <a:endParaRPr lang="en-US" altLang="zh-CN" sz="1200">
                        <a:solidFill>
                          <a:srgbClr val="000000"/>
                        </a:solidFill>
                        <a:latin typeface="Arial" panose="020B0604020202020204" pitchFamily="34" charset="0"/>
                      </a:endParaRPr>
                    </a:p>
                  </a:txBody>
                  <a:tcPr marL="45719" marR="45719"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Physical Target</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5">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Development of cultural &amp; Sports centre at Chandipur for carrying out various events / activities</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58737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Budget: Rs. 68 Lakhs</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30 Lakhs</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20 Lakhs</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10 Lakhs</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5 Lakhs</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3 Lakhs</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63675">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dirty="0">
                          <a:solidFill>
                            <a:srgbClr val="000000"/>
                          </a:solidFill>
                          <a:latin typeface="Arial" panose="020B0604020202020204" pitchFamily="34" charset="0"/>
                        </a:rPr>
                        <a:t>Regarding improvement of the local </a:t>
                      </a:r>
                      <a:r>
                        <a:rPr lang="en-US" altLang="zh-CN" sz="1200" dirty="0" err="1">
                          <a:solidFill>
                            <a:srgbClr val="000000"/>
                          </a:solidFill>
                          <a:latin typeface="Arial" panose="020B0604020202020204" pitchFamily="34" charset="0"/>
                        </a:rPr>
                        <a:t>Adibashi</a:t>
                      </a:r>
                      <a:r>
                        <a:rPr lang="en-US" altLang="zh-CN" sz="1200" dirty="0">
                          <a:solidFill>
                            <a:srgbClr val="000000"/>
                          </a:solidFill>
                          <a:latin typeface="Arial" panose="020B0604020202020204" pitchFamily="34" charset="0"/>
                        </a:rPr>
                        <a:t> school</a:t>
                      </a:r>
                      <a:endParaRPr lang="en-US" altLang="zh-CN" sz="1200" dirty="0">
                        <a:solidFill>
                          <a:srgbClr val="000000"/>
                        </a:solidFill>
                        <a:latin typeface="Arial" panose="020B0604020202020204" pitchFamily="34" charset="0"/>
                        <a:ea typeface="Symbol" panose="05050102010706020507" charset="0"/>
                      </a:endParaRPr>
                    </a:p>
                  </a:txBody>
                  <a:tcPr marL="45719" marR="45719"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dirty="0">
                          <a:solidFill>
                            <a:srgbClr val="000000"/>
                          </a:solidFill>
                          <a:latin typeface="Arial" panose="020B0604020202020204" pitchFamily="34" charset="0"/>
                        </a:rPr>
                        <a:t>Development of building infrastructure, playground, class rooms, library facilities and providing computers in the Local </a:t>
                      </a:r>
                      <a:r>
                        <a:rPr lang="en-US" altLang="zh-CN" sz="1200" dirty="0" err="1">
                          <a:solidFill>
                            <a:srgbClr val="000000"/>
                          </a:solidFill>
                          <a:latin typeface="Arial" panose="020B0604020202020204" pitchFamily="34" charset="0"/>
                        </a:rPr>
                        <a:t>Adibashi</a:t>
                      </a:r>
                      <a:r>
                        <a:rPr lang="en-US" altLang="zh-CN" sz="1200" dirty="0">
                          <a:solidFill>
                            <a:srgbClr val="000000"/>
                          </a:solidFill>
                          <a:latin typeface="Arial" panose="020B0604020202020204" pitchFamily="34" charset="0"/>
                        </a:rPr>
                        <a:t> School (</a:t>
                      </a:r>
                      <a:r>
                        <a:rPr lang="en-US" altLang="zh-CN" sz="1200" dirty="0" err="1">
                          <a:solidFill>
                            <a:srgbClr val="000000"/>
                          </a:solidFill>
                          <a:latin typeface="Arial" panose="020B0604020202020204" pitchFamily="34" charset="0"/>
                        </a:rPr>
                        <a:t>Dhasna</a:t>
                      </a:r>
                      <a:r>
                        <a:rPr lang="en-US" altLang="zh-CN" sz="1200" dirty="0">
                          <a:solidFill>
                            <a:srgbClr val="000000"/>
                          </a:solidFill>
                          <a:latin typeface="Arial" panose="020B0604020202020204" pitchFamily="34" charset="0"/>
                        </a:rPr>
                        <a:t> Free</a:t>
                      </a:r>
                      <a:r>
                        <a:rPr lang="en-US" altLang="zh-CN" sz="1200" baseline="0" dirty="0">
                          <a:solidFill>
                            <a:srgbClr val="000000"/>
                          </a:solidFill>
                          <a:latin typeface="Arial" panose="020B0604020202020204" pitchFamily="34" charset="0"/>
                        </a:rPr>
                        <a:t> Primary School</a:t>
                      </a:r>
                      <a:r>
                        <a:rPr lang="en-US" altLang="zh-CN" sz="1200" dirty="0">
                          <a:solidFill>
                            <a:srgbClr val="000000"/>
                          </a:solidFill>
                          <a:latin typeface="Arial" panose="020B0604020202020204" pitchFamily="34" charset="0"/>
                        </a:rPr>
                        <a:t>).</a:t>
                      </a:r>
                      <a:endParaRPr lang="en-US" altLang="zh-CN" sz="1200" dirty="0">
                        <a:solidFill>
                          <a:srgbClr val="000000"/>
                        </a:solidFill>
                        <a:latin typeface="Arial" panose="020B0604020202020204" pitchFamily="34" charset="0"/>
                      </a:endParaRPr>
                    </a:p>
                    <a:p>
                      <a:pPr lvl="0">
                        <a:buSzTx/>
                        <a:buNone/>
                      </a:pPr>
                      <a:r>
                        <a:rPr lang="en-US" altLang="zh-CN" sz="1200" dirty="0">
                          <a:solidFill>
                            <a:srgbClr val="000000"/>
                          </a:solidFill>
                          <a:latin typeface="Arial" panose="020B0604020202020204" pitchFamily="34" charset="0"/>
                          <a:ea typeface="SimSun" panose="02010600030101010101" pitchFamily="2" charset="-122"/>
                        </a:rPr>
                        <a:t> </a:t>
                      </a:r>
                      <a:endParaRPr lang="en-US" altLang="zh-CN" sz="1200" dirty="0">
                        <a:solidFill>
                          <a:srgbClr val="000000"/>
                        </a:solidFill>
                        <a:latin typeface="Arial" panose="020B0604020202020204" pitchFamily="34" charset="0"/>
                      </a:endParaRPr>
                    </a:p>
                  </a:txBody>
                  <a:tcPr marL="45719" marR="45719"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Physical Target</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Renovation &amp; repairing of school building and constructing 4 extra classrooms in the school</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Supplying desks, benches, chairs, black-boards</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Development of library and providing books</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Development of playground in the school  and providing sports goods to the students</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Providing 10 nos. of computers to the school</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6713">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Budget : Rs. 40 Lakhs</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15 Lakhs</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10 Lakhs</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5 Lakhs</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5 Lakhs</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5 Lakhs</a:t>
                      </a:r>
                      <a:endParaRPr lang="en-US" altLang="zh-CN" sz="1200">
                        <a:solidFill>
                          <a:srgbClr val="000000"/>
                        </a:solidFill>
                        <a:latin typeface="Arial" panose="020B0604020202020204" pitchFamily="34" charset="0"/>
                        <a:ea typeface="Bookman Old Style" panose="02050604050505020204" pitchFamily="18" charset="0"/>
                      </a:endParaRPr>
                    </a:p>
                  </a:txBody>
                  <a:tcPr marL="45719" marR="45719"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0500">
                <a:tc gridSpan="8">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dirty="0">
                          <a:solidFill>
                            <a:srgbClr val="000000"/>
                          </a:solidFill>
                          <a:latin typeface="Arial" panose="020B0604020202020204" pitchFamily="34" charset="0"/>
                        </a:rPr>
                        <a:t>Total Budget - Public Hearing related: </a:t>
                      </a:r>
                      <a:r>
                        <a:rPr lang="en-US" altLang="zh-CN" sz="1200" b="1" dirty="0" err="1">
                          <a:solidFill>
                            <a:srgbClr val="000000"/>
                          </a:solidFill>
                          <a:latin typeface="Arial" panose="020B0604020202020204" pitchFamily="34" charset="0"/>
                        </a:rPr>
                        <a:t>Rs</a:t>
                      </a:r>
                      <a:r>
                        <a:rPr lang="en-US" altLang="zh-CN" sz="1200" b="1" dirty="0">
                          <a:solidFill>
                            <a:srgbClr val="000000"/>
                          </a:solidFill>
                          <a:latin typeface="Arial" panose="020B0604020202020204" pitchFamily="34" charset="0"/>
                        </a:rPr>
                        <a:t>. 441 Lakhs</a:t>
                      </a:r>
                      <a:endParaRPr lang="en-US" altLang="zh-CN" sz="1200" b="1" dirty="0">
                        <a:solidFill>
                          <a:srgbClr val="000000"/>
                        </a:solidFill>
                        <a:latin typeface="Arial" panose="020B0604020202020204" pitchFamily="34" charset="0"/>
                      </a:endParaRPr>
                    </a:p>
                  </a:txBody>
                  <a:tcPr marL="45719" marR="45719"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bl>
          </a:graphicData>
        </a:graphic>
      </p:graphicFrame>
      <p:graphicFrame>
        <p:nvGraphicFramePr>
          <p:cNvPr id="49209" name="Table 49208"/>
          <p:cNvGraphicFramePr/>
          <p:nvPr/>
        </p:nvGraphicFramePr>
        <p:xfrm>
          <a:off x="282575" y="4284663"/>
          <a:ext cx="8578850" cy="2389187"/>
        </p:xfrm>
        <a:graphic>
          <a:graphicData uri="http://schemas.openxmlformats.org/drawingml/2006/table">
            <a:tbl>
              <a:tblPr/>
              <a:tblGrid>
                <a:gridCol w="1911350"/>
                <a:gridCol w="984250"/>
                <a:gridCol w="1168400"/>
                <a:gridCol w="1139825"/>
                <a:gridCol w="1092200"/>
                <a:gridCol w="1157288"/>
                <a:gridCol w="1125537"/>
              </a:tblGrid>
              <a:tr h="182563">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Need based Activities</a:t>
                      </a:r>
                      <a:endParaRPr lang="en-US" altLang="zh-CN" sz="1200" b="1">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Particulars</a:t>
                      </a:r>
                      <a:endParaRPr lang="en-US" altLang="zh-CN" sz="1200" b="1">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5">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Year of Implementation</a:t>
                      </a:r>
                      <a:endParaRPr lang="en-US" altLang="zh-CN" sz="1200" b="1">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82562">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 </a:t>
                      </a:r>
                      <a:endParaRPr lang="en-US" altLang="zh-CN" sz="1200" b="1">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 </a:t>
                      </a:r>
                      <a:endParaRPr lang="en-US" altLang="zh-CN" sz="1200" b="1">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1</a:t>
                      </a:r>
                      <a:r>
                        <a:rPr lang="en-US" altLang="zh-CN" sz="1200" b="1" baseline="30000">
                          <a:solidFill>
                            <a:srgbClr val="000000"/>
                          </a:solidFill>
                          <a:latin typeface="Arial" panose="020B0604020202020204" pitchFamily="34" charset="0"/>
                        </a:rPr>
                        <a:t>st</a:t>
                      </a:r>
                      <a:r>
                        <a:rPr lang="en-US" altLang="zh-CN" sz="1200" b="1">
                          <a:solidFill>
                            <a:srgbClr val="000000"/>
                          </a:solidFill>
                          <a:latin typeface="Arial" panose="020B0604020202020204" pitchFamily="34" charset="0"/>
                        </a:rPr>
                        <a:t> Year</a:t>
                      </a:r>
                      <a:endParaRPr lang="en-US" altLang="zh-CN" sz="1200" b="1">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2</a:t>
                      </a:r>
                      <a:r>
                        <a:rPr lang="en-US" altLang="zh-CN" sz="1200" b="1" baseline="30000">
                          <a:solidFill>
                            <a:srgbClr val="000000"/>
                          </a:solidFill>
                          <a:latin typeface="Arial" panose="020B0604020202020204" pitchFamily="34" charset="0"/>
                        </a:rPr>
                        <a:t>nd</a:t>
                      </a:r>
                      <a:r>
                        <a:rPr lang="en-US" altLang="zh-CN" sz="1200" b="1">
                          <a:solidFill>
                            <a:srgbClr val="000000"/>
                          </a:solidFill>
                          <a:latin typeface="Arial" panose="020B0604020202020204" pitchFamily="34" charset="0"/>
                        </a:rPr>
                        <a:t> Year</a:t>
                      </a:r>
                      <a:endParaRPr lang="en-US" altLang="zh-CN" sz="1200" b="1">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3</a:t>
                      </a:r>
                      <a:r>
                        <a:rPr lang="en-US" altLang="zh-CN" sz="1200" b="1" baseline="30000">
                          <a:solidFill>
                            <a:srgbClr val="000000"/>
                          </a:solidFill>
                          <a:latin typeface="Arial" panose="020B0604020202020204" pitchFamily="34" charset="0"/>
                        </a:rPr>
                        <a:t>rd</a:t>
                      </a:r>
                      <a:r>
                        <a:rPr lang="en-US" altLang="zh-CN" sz="1200" b="1">
                          <a:solidFill>
                            <a:srgbClr val="000000"/>
                          </a:solidFill>
                          <a:latin typeface="Arial" panose="020B0604020202020204" pitchFamily="34" charset="0"/>
                        </a:rPr>
                        <a:t> Year</a:t>
                      </a:r>
                      <a:endParaRPr lang="en-US" altLang="zh-CN" sz="1200" b="1">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4</a:t>
                      </a:r>
                      <a:r>
                        <a:rPr lang="en-US" altLang="zh-CN" sz="1200" b="1" baseline="30000">
                          <a:solidFill>
                            <a:srgbClr val="000000"/>
                          </a:solidFill>
                          <a:latin typeface="Arial" panose="020B0604020202020204" pitchFamily="34" charset="0"/>
                        </a:rPr>
                        <a:t>th</a:t>
                      </a:r>
                      <a:r>
                        <a:rPr lang="en-US" altLang="zh-CN" sz="1200" b="1">
                          <a:solidFill>
                            <a:srgbClr val="000000"/>
                          </a:solidFill>
                          <a:latin typeface="Arial" panose="020B0604020202020204" pitchFamily="34" charset="0"/>
                        </a:rPr>
                        <a:t> Year</a:t>
                      </a:r>
                      <a:endParaRPr lang="en-US" altLang="zh-CN" sz="1200" b="1">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5</a:t>
                      </a:r>
                      <a:r>
                        <a:rPr lang="en-US" altLang="zh-CN" sz="1200" b="1" baseline="30000">
                          <a:solidFill>
                            <a:srgbClr val="000000"/>
                          </a:solidFill>
                          <a:latin typeface="Arial" panose="020B0604020202020204" pitchFamily="34" charset="0"/>
                        </a:rPr>
                        <a:t>th</a:t>
                      </a:r>
                      <a:r>
                        <a:rPr lang="en-US" altLang="zh-CN" sz="1200" b="1">
                          <a:solidFill>
                            <a:srgbClr val="000000"/>
                          </a:solidFill>
                          <a:latin typeface="Arial" panose="020B0604020202020204" pitchFamily="34" charset="0"/>
                        </a:rPr>
                        <a:t> Year</a:t>
                      </a:r>
                      <a:endParaRPr lang="en-US" altLang="zh-CN" sz="1200" b="1">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9275">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Construction of W/C/Toilet (2) each - 10 numbers (@ Rs. 3.00 Lakhs per set of 2 Toilets).</a:t>
                      </a:r>
                      <a:endParaRPr lang="en-US" altLang="zh-CN" sz="1200">
                        <a:solidFill>
                          <a:srgbClr val="000000"/>
                        </a:solidFill>
                        <a:latin typeface="Arial" panose="020B0604020202020204" pitchFamily="34" charset="0"/>
                      </a:endParaRPr>
                    </a:p>
                  </a:txBody>
                  <a:tcPr marL="73025" marR="73025"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Physical Target:</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Construction of 2 nos. Toilets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Construction of 2 nos. Toilets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Construction of 2 nos. Toilets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Construction of 2 nos. Toilets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Construction of 2 nos. Toilets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6713">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Budget : Rs. 30 Lakhs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6 Lakhs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6 Lakhs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6 Lakhs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6 Lakhs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6 Lakhs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42950">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Construction &amp; Repairing of roads in the surrounding areas</a:t>
                      </a:r>
                      <a:endParaRPr lang="en-US" altLang="zh-CN" sz="1200">
                        <a:solidFill>
                          <a:srgbClr val="000000"/>
                        </a:solidFill>
                        <a:latin typeface="Arial" panose="020B0604020202020204" pitchFamily="34" charset="0"/>
                      </a:endParaRPr>
                    </a:p>
                  </a:txBody>
                  <a:tcPr marL="73025" marR="73025"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Physical Target:</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Construction of 1 km and repairing of existing roads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Construction of 1 km and repairing of existing roads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Construction of 1 km and repairing of existing roads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Construction of 1 km and repairing of existing roads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Construction of 1 km and repairing of existing roads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512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Budget : Rs. 50 Lakhs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10 Lakhs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10 Lakhs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10 Lakhs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10 Lakhs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10 Lakhs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a:xfrm>
            <a:off x="7070725" y="6356350"/>
            <a:ext cx="2057400" cy="365125"/>
          </a:xfrm>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0177" name="Table 50176"/>
          <p:cNvGraphicFramePr/>
          <p:nvPr/>
        </p:nvGraphicFramePr>
        <p:xfrm>
          <a:off x="454025" y="266700"/>
          <a:ext cx="8404225" cy="6219825"/>
        </p:xfrm>
        <a:graphic>
          <a:graphicData uri="http://schemas.openxmlformats.org/drawingml/2006/table">
            <a:tbl>
              <a:tblPr/>
              <a:tblGrid>
                <a:gridCol w="1755775"/>
                <a:gridCol w="1143000"/>
                <a:gridCol w="1149350"/>
                <a:gridCol w="1104900"/>
                <a:gridCol w="1069975"/>
                <a:gridCol w="1092200"/>
                <a:gridCol w="1089025"/>
              </a:tblGrid>
              <a:tr h="36512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Need based Activities</a:t>
                      </a:r>
                      <a:endParaRPr lang="en-US" altLang="zh-CN" sz="1200" b="1">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Particulars</a:t>
                      </a:r>
                      <a:endParaRPr lang="en-US" altLang="zh-CN" sz="1200" b="1">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5">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Year of Implementation</a:t>
                      </a:r>
                      <a:endParaRPr lang="en-US" altLang="zh-CN" sz="1200" b="1">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82563">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 </a:t>
                      </a:r>
                      <a:endParaRPr lang="en-US" altLang="zh-CN" sz="1200" b="1">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 </a:t>
                      </a:r>
                      <a:endParaRPr lang="en-US" altLang="zh-CN" sz="1200" b="1">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1</a:t>
                      </a:r>
                      <a:r>
                        <a:rPr lang="en-US" altLang="zh-CN" sz="1200" b="1" baseline="30000">
                          <a:solidFill>
                            <a:srgbClr val="000000"/>
                          </a:solidFill>
                          <a:latin typeface="Arial" panose="020B0604020202020204" pitchFamily="34" charset="0"/>
                        </a:rPr>
                        <a:t>st</a:t>
                      </a:r>
                      <a:r>
                        <a:rPr lang="en-US" altLang="zh-CN" sz="1200" b="1">
                          <a:solidFill>
                            <a:srgbClr val="000000"/>
                          </a:solidFill>
                          <a:latin typeface="Arial" panose="020B0604020202020204" pitchFamily="34" charset="0"/>
                        </a:rPr>
                        <a:t> Year</a:t>
                      </a:r>
                      <a:endParaRPr lang="en-US" altLang="zh-CN" sz="1200" b="1">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2</a:t>
                      </a:r>
                      <a:r>
                        <a:rPr lang="en-US" altLang="zh-CN" sz="1200" b="1" baseline="30000">
                          <a:solidFill>
                            <a:srgbClr val="000000"/>
                          </a:solidFill>
                          <a:latin typeface="Arial" panose="020B0604020202020204" pitchFamily="34" charset="0"/>
                        </a:rPr>
                        <a:t>nd</a:t>
                      </a:r>
                      <a:r>
                        <a:rPr lang="en-US" altLang="zh-CN" sz="1200" b="1">
                          <a:solidFill>
                            <a:srgbClr val="000000"/>
                          </a:solidFill>
                          <a:latin typeface="Arial" panose="020B0604020202020204" pitchFamily="34" charset="0"/>
                        </a:rPr>
                        <a:t> Year</a:t>
                      </a:r>
                      <a:endParaRPr lang="en-US" altLang="zh-CN" sz="1200" b="1">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3</a:t>
                      </a:r>
                      <a:r>
                        <a:rPr lang="en-US" altLang="zh-CN" sz="1200" b="1" baseline="30000">
                          <a:solidFill>
                            <a:srgbClr val="000000"/>
                          </a:solidFill>
                          <a:latin typeface="Arial" panose="020B0604020202020204" pitchFamily="34" charset="0"/>
                        </a:rPr>
                        <a:t>rd</a:t>
                      </a:r>
                      <a:r>
                        <a:rPr lang="en-US" altLang="zh-CN" sz="1200" b="1">
                          <a:solidFill>
                            <a:srgbClr val="000000"/>
                          </a:solidFill>
                          <a:latin typeface="Arial" panose="020B0604020202020204" pitchFamily="34" charset="0"/>
                        </a:rPr>
                        <a:t> Year</a:t>
                      </a:r>
                      <a:endParaRPr lang="en-US" altLang="zh-CN" sz="1200" b="1">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4</a:t>
                      </a:r>
                      <a:r>
                        <a:rPr lang="en-US" altLang="zh-CN" sz="1200" b="1" baseline="30000">
                          <a:solidFill>
                            <a:srgbClr val="000000"/>
                          </a:solidFill>
                          <a:latin typeface="Arial" panose="020B0604020202020204" pitchFamily="34" charset="0"/>
                        </a:rPr>
                        <a:t>th</a:t>
                      </a:r>
                      <a:r>
                        <a:rPr lang="en-US" altLang="zh-CN" sz="1200" b="1">
                          <a:solidFill>
                            <a:srgbClr val="000000"/>
                          </a:solidFill>
                          <a:latin typeface="Arial" panose="020B0604020202020204" pitchFamily="34" charset="0"/>
                        </a:rPr>
                        <a:t> Year</a:t>
                      </a:r>
                      <a:endParaRPr lang="en-US" altLang="zh-CN" sz="1200" b="1">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5</a:t>
                      </a:r>
                      <a:r>
                        <a:rPr lang="en-US" altLang="zh-CN" sz="1200" b="1" baseline="30000">
                          <a:solidFill>
                            <a:srgbClr val="000000"/>
                          </a:solidFill>
                          <a:latin typeface="Arial" panose="020B0604020202020204" pitchFamily="34" charset="0"/>
                        </a:rPr>
                        <a:t>th</a:t>
                      </a:r>
                      <a:r>
                        <a:rPr lang="en-US" altLang="zh-CN" sz="1200" b="1">
                          <a:solidFill>
                            <a:srgbClr val="000000"/>
                          </a:solidFill>
                          <a:latin typeface="Arial" panose="020B0604020202020204" pitchFamily="34" charset="0"/>
                        </a:rPr>
                        <a:t> Year</a:t>
                      </a:r>
                      <a:endParaRPr lang="en-US" altLang="zh-CN" sz="1200" b="1">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81037">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Street Lighting (Solar) provision at suitable public places in and around the nearby villages (150 numbers, @ Rs. 20,000/- per Solar Light)</a:t>
                      </a:r>
                      <a:endParaRPr lang="en-US" altLang="zh-CN" sz="1200">
                        <a:solidFill>
                          <a:srgbClr val="000000"/>
                        </a:solidFill>
                        <a:latin typeface="Arial" panose="020B0604020202020204" pitchFamily="34" charset="0"/>
                      </a:endParaRPr>
                    </a:p>
                  </a:txBody>
                  <a:tcPr marL="73025" marR="73025"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Physical Target:</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Providing 30 nos. Solar light</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Providing 30 nos. Solar light</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Providing 30 nos. Solar light</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Providing 30 nos. Solar light</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Providing 30 nos. Solar light</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0007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Budget : Rs. 30 Lakhs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6 Lakhs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6 Lakhs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6 Lakhs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6 Lakhs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6 Lakhs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1838">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Creation of irrigation and other agricultural infrastructures in the peripheral villages</a:t>
                      </a:r>
                      <a:endParaRPr lang="en-US" altLang="zh-CN" sz="1200">
                        <a:solidFill>
                          <a:srgbClr val="000000"/>
                        </a:solidFill>
                        <a:latin typeface="Arial" panose="020B0604020202020204" pitchFamily="34" charset="0"/>
                      </a:endParaRPr>
                    </a:p>
                  </a:txBody>
                  <a:tcPr marL="73025" marR="73025"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Physical Target:</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Development  of pipelines to carry the irrigation water from Ajay / Damodar river to the fields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Supplying crop harvesting machines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Supplying pest control machines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6712">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Budget : Rs. 107 Lakhs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32 Lakhs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30 Lakhs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30 Lakhs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10 Lakhs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5 Lakhs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1838">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Drinking water supply facility for the local villagers by treating (Ajay / Damodar) river water.</a:t>
                      </a:r>
                      <a:endParaRPr lang="en-US" altLang="zh-CN" sz="1200">
                        <a:solidFill>
                          <a:srgbClr val="000000"/>
                        </a:solidFill>
                        <a:latin typeface="Arial" panose="020B0604020202020204" pitchFamily="34" charset="0"/>
                      </a:endParaRPr>
                    </a:p>
                  </a:txBody>
                  <a:tcPr marL="73025" marR="73025"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Physical Target:</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Setting up of a water treatment plant</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512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Budget : Rs. 20 Lakhs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20 Lakhs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1837">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Development and maintenance of existing ponds in the local villages</a:t>
                      </a:r>
                      <a:endParaRPr lang="en-US" altLang="zh-CN" sz="1200">
                        <a:solidFill>
                          <a:srgbClr val="000000"/>
                        </a:solidFill>
                        <a:latin typeface="Arial" panose="020B0604020202020204" pitchFamily="34" charset="0"/>
                      </a:endParaRPr>
                    </a:p>
                  </a:txBody>
                  <a:tcPr marL="73025" marR="73025"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Physical Target:</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Development &amp; maintenance of 2 ponds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Development &amp; maintenance of 2 ponds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Development &amp; maintenance of 2 ponds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Development &amp; maintenance of 2 ponds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Development &amp; maintenance of 2 ponds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6713">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Budget : Rs. 25 Lakhs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5 Lakhs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5 Lakhs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5 Lakhs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5 Lakhs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5 Lakhs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1837">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Construction of Rain Water Harvesting structures in nearby villages for groundwater recharging</a:t>
                      </a:r>
                      <a:endParaRPr lang="en-US" altLang="zh-CN" sz="1200">
                        <a:solidFill>
                          <a:srgbClr val="000000"/>
                        </a:solidFill>
                        <a:latin typeface="Arial" panose="020B0604020202020204" pitchFamily="34" charset="0"/>
                      </a:endParaRPr>
                    </a:p>
                  </a:txBody>
                  <a:tcPr marL="73025" marR="73025"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Physical Target:</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Construction of 20 nos. RWH structures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Construction of 20 nos. RWH structures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Construction of 20 nos. RWH structures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Construction of 20 nos. RWH structures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Construction of 14 nos. RWH structures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512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Budget : Rs. 28.5 Lakhs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6 Lakhs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6 Lakhs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6 Lakhs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6 Lakhs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4.5 Lakhs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a:xfrm>
            <a:off x="7100888" y="6400800"/>
            <a:ext cx="2057400" cy="365125"/>
          </a:xfrm>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1201" name="Table 51200"/>
          <p:cNvGraphicFramePr/>
          <p:nvPr/>
        </p:nvGraphicFramePr>
        <p:xfrm>
          <a:off x="457200" y="439738"/>
          <a:ext cx="8335963" cy="4681537"/>
        </p:xfrm>
        <a:graphic>
          <a:graphicData uri="http://schemas.openxmlformats.org/drawingml/2006/table">
            <a:tbl>
              <a:tblPr/>
              <a:tblGrid>
                <a:gridCol w="1911350"/>
                <a:gridCol w="968375"/>
                <a:gridCol w="1095375"/>
                <a:gridCol w="1092200"/>
                <a:gridCol w="1076325"/>
                <a:gridCol w="1052513"/>
                <a:gridCol w="1139825"/>
              </a:tblGrid>
              <a:tr h="250825">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dirty="0">
                          <a:solidFill>
                            <a:srgbClr val="000000"/>
                          </a:solidFill>
                          <a:latin typeface="Arial" panose="020B0604020202020204" pitchFamily="34" charset="0"/>
                        </a:rPr>
                        <a:t>Need based Activities</a:t>
                      </a:r>
                      <a:endParaRPr lang="en-US" altLang="zh-CN" sz="1200" b="1" dirty="0">
                        <a:solidFill>
                          <a:srgbClr val="000000"/>
                        </a:solidFill>
                        <a:latin typeface="Arial" panose="020B0604020202020204" pitchFamily="34"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Particulars</a:t>
                      </a:r>
                      <a:endParaRPr lang="en-US" altLang="zh-CN" sz="1200" b="1">
                        <a:solidFill>
                          <a:srgbClr val="000000"/>
                        </a:solidFill>
                        <a:latin typeface="Arial" panose="020B0604020202020204" pitchFamily="34"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5">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Year of Implementation</a:t>
                      </a:r>
                      <a:endParaRPr lang="en-US" altLang="zh-CN" sz="1200" b="1">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20663">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1</a:t>
                      </a:r>
                      <a:r>
                        <a:rPr lang="en-US" altLang="zh-CN" sz="1200" b="1" baseline="30000">
                          <a:solidFill>
                            <a:srgbClr val="000000"/>
                          </a:solidFill>
                          <a:latin typeface="Arial" panose="020B0604020202020204" pitchFamily="34" charset="0"/>
                        </a:rPr>
                        <a:t>st</a:t>
                      </a:r>
                      <a:r>
                        <a:rPr lang="en-US" altLang="zh-CN" sz="1200" b="1">
                          <a:solidFill>
                            <a:srgbClr val="000000"/>
                          </a:solidFill>
                          <a:latin typeface="Arial" panose="020B0604020202020204" pitchFamily="34" charset="0"/>
                        </a:rPr>
                        <a:t> Year</a:t>
                      </a:r>
                      <a:endParaRPr lang="en-US" altLang="zh-CN" sz="1200" b="1">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2</a:t>
                      </a:r>
                      <a:r>
                        <a:rPr lang="en-US" altLang="zh-CN" sz="1200" b="1" baseline="30000">
                          <a:solidFill>
                            <a:srgbClr val="000000"/>
                          </a:solidFill>
                          <a:latin typeface="Arial" panose="020B0604020202020204" pitchFamily="34" charset="0"/>
                        </a:rPr>
                        <a:t>nd</a:t>
                      </a:r>
                      <a:r>
                        <a:rPr lang="en-US" altLang="zh-CN" sz="1200" b="1">
                          <a:solidFill>
                            <a:srgbClr val="000000"/>
                          </a:solidFill>
                          <a:latin typeface="Arial" panose="020B0604020202020204" pitchFamily="34" charset="0"/>
                        </a:rPr>
                        <a:t> Year</a:t>
                      </a:r>
                      <a:endParaRPr lang="en-US" altLang="zh-CN" sz="1200" b="1">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3</a:t>
                      </a:r>
                      <a:r>
                        <a:rPr lang="en-US" altLang="zh-CN" sz="1200" b="1" baseline="30000">
                          <a:solidFill>
                            <a:srgbClr val="000000"/>
                          </a:solidFill>
                          <a:latin typeface="Arial" panose="020B0604020202020204" pitchFamily="34" charset="0"/>
                        </a:rPr>
                        <a:t>rd</a:t>
                      </a:r>
                      <a:r>
                        <a:rPr lang="en-US" altLang="zh-CN" sz="1200" b="1">
                          <a:solidFill>
                            <a:srgbClr val="000000"/>
                          </a:solidFill>
                          <a:latin typeface="Arial" panose="020B0604020202020204" pitchFamily="34" charset="0"/>
                        </a:rPr>
                        <a:t> Year</a:t>
                      </a:r>
                      <a:endParaRPr lang="en-US" altLang="zh-CN" sz="1200" b="1">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4</a:t>
                      </a:r>
                      <a:r>
                        <a:rPr lang="en-US" altLang="zh-CN" sz="1200" b="1" baseline="30000">
                          <a:solidFill>
                            <a:srgbClr val="000000"/>
                          </a:solidFill>
                          <a:latin typeface="Arial" panose="020B0604020202020204" pitchFamily="34" charset="0"/>
                        </a:rPr>
                        <a:t>th</a:t>
                      </a:r>
                      <a:r>
                        <a:rPr lang="en-US" altLang="zh-CN" sz="1200" b="1">
                          <a:solidFill>
                            <a:srgbClr val="000000"/>
                          </a:solidFill>
                          <a:latin typeface="Arial" panose="020B0604020202020204" pitchFamily="34" charset="0"/>
                        </a:rPr>
                        <a:t> Year</a:t>
                      </a:r>
                      <a:endParaRPr lang="en-US" altLang="zh-CN" sz="1200" b="1">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5</a:t>
                      </a:r>
                      <a:r>
                        <a:rPr lang="en-US" altLang="zh-CN" sz="1200" b="1" baseline="30000">
                          <a:solidFill>
                            <a:srgbClr val="000000"/>
                          </a:solidFill>
                          <a:latin typeface="Arial" panose="020B0604020202020204" pitchFamily="34" charset="0"/>
                        </a:rPr>
                        <a:t>th</a:t>
                      </a:r>
                      <a:r>
                        <a:rPr lang="en-US" altLang="zh-CN" sz="1200" b="1">
                          <a:solidFill>
                            <a:srgbClr val="000000"/>
                          </a:solidFill>
                          <a:latin typeface="Arial" panose="020B0604020202020204" pitchFamily="34" charset="0"/>
                        </a:rPr>
                        <a:t> Year</a:t>
                      </a:r>
                      <a:endParaRPr lang="en-US" altLang="zh-CN" sz="1200" b="1">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6712">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Rain Water Harvesting ponds in nearby villages</a:t>
                      </a:r>
                      <a:endParaRPr lang="en-US" altLang="zh-CN" sz="1200">
                        <a:solidFill>
                          <a:srgbClr val="000000"/>
                        </a:solidFill>
                        <a:latin typeface="Arial" panose="020B0604020202020204" pitchFamily="34" charset="0"/>
                      </a:endParaRPr>
                    </a:p>
                    <a:p>
                      <a:pPr lvl="0">
                        <a:buSzTx/>
                        <a:buNone/>
                      </a:pPr>
                      <a:r>
                        <a:rPr lang="en-US" altLang="zh-CN" sz="1200">
                          <a:solidFill>
                            <a:srgbClr val="000000"/>
                          </a:solidFill>
                          <a:latin typeface="Arial" panose="020B0604020202020204" pitchFamily="34" charset="0"/>
                          <a:ea typeface="SimSun" panose="02010600030101010101" pitchFamily="2" charset="-122"/>
                        </a:rPr>
                        <a:t> </a:t>
                      </a:r>
                      <a:endParaRPr lang="en-US" altLang="zh-CN" sz="1200">
                        <a:solidFill>
                          <a:srgbClr val="000000"/>
                        </a:solidFill>
                        <a:latin typeface="Arial" panose="020B0604020202020204" pitchFamily="34" charset="0"/>
                      </a:endParaRPr>
                    </a:p>
                  </a:txBody>
                  <a:tcPr marL="73025" marR="73025"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Physical Target:</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Development of 2 ponds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Development of 2 ponds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Development of 2 ponds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Development of 2 ponds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Development of 2 ponds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512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Budget: Rs. 30 Lakhs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6 Lakhs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6 Lakhs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6 Lakhs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6 Lakhs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6 Lakhs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14400">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dirty="0">
                          <a:solidFill>
                            <a:srgbClr val="000000"/>
                          </a:solidFill>
                          <a:latin typeface="Arial" panose="020B0604020202020204" pitchFamily="34" charset="0"/>
                        </a:rPr>
                        <a:t>Providing green and blue dustbins in local villages (under </a:t>
                      </a:r>
                      <a:r>
                        <a:rPr lang="en-US" altLang="zh-CN" sz="1200" dirty="0" err="1">
                          <a:solidFill>
                            <a:srgbClr val="000000"/>
                          </a:solidFill>
                          <a:latin typeface="Arial" panose="020B0604020202020204" pitchFamily="34" charset="0"/>
                        </a:rPr>
                        <a:t>Swach</a:t>
                      </a:r>
                      <a:r>
                        <a:rPr lang="en-US" altLang="zh-CN" sz="1200" dirty="0">
                          <a:solidFill>
                            <a:srgbClr val="000000"/>
                          </a:solidFill>
                          <a:latin typeface="Arial" panose="020B0604020202020204" pitchFamily="34" charset="0"/>
                        </a:rPr>
                        <a:t> Bharat Scheme) for waste segregation and handling</a:t>
                      </a:r>
                      <a:endParaRPr lang="en-US" altLang="zh-CN" sz="1200" dirty="0">
                        <a:solidFill>
                          <a:srgbClr val="000000"/>
                        </a:solidFill>
                        <a:latin typeface="Arial" panose="020B0604020202020204" pitchFamily="34" charset="0"/>
                      </a:endParaRPr>
                    </a:p>
                    <a:p>
                      <a:pPr lvl="0">
                        <a:buSzTx/>
                        <a:buNone/>
                      </a:pPr>
                      <a:r>
                        <a:rPr lang="en-US" altLang="zh-CN" sz="1200" dirty="0">
                          <a:solidFill>
                            <a:srgbClr val="000000"/>
                          </a:solidFill>
                          <a:latin typeface="Arial" panose="020B0604020202020204" pitchFamily="34" charset="0"/>
                          <a:ea typeface="SimSun" panose="02010600030101010101" pitchFamily="2" charset="-122"/>
                        </a:rPr>
                        <a:t> </a:t>
                      </a:r>
                      <a:endParaRPr lang="en-US" altLang="zh-CN" sz="1200" dirty="0">
                        <a:solidFill>
                          <a:srgbClr val="000000"/>
                        </a:solidFill>
                        <a:latin typeface="Arial" panose="020B0604020202020204" pitchFamily="34" charset="0"/>
                      </a:endParaRPr>
                    </a:p>
                  </a:txBody>
                  <a:tcPr marL="73025" marR="73025"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Physical Target:</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dirty="0">
                          <a:solidFill>
                            <a:srgbClr val="000000"/>
                          </a:solidFill>
                          <a:latin typeface="Arial" panose="020B0604020202020204" pitchFamily="34" charset="0"/>
                        </a:rPr>
                        <a:t>Providing 250 green dustbins and 250 blue dustbins</a:t>
                      </a:r>
                      <a:endParaRPr lang="en-US" altLang="zh-CN" sz="1200" dirty="0">
                        <a:solidFill>
                          <a:srgbClr val="000000"/>
                        </a:solidFill>
                        <a:latin typeface="Arial" panose="020B0604020202020204" pitchFamily="34" charset="0"/>
                        <a:ea typeface="Bookman Old Style" panose="02050604050505020204" pitchFamily="18" charset="0"/>
                      </a:endParaRPr>
                    </a:p>
                  </a:txBody>
                  <a:tcPr marL="73025" marR="73025"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dirty="0">
                          <a:solidFill>
                            <a:srgbClr val="000000"/>
                          </a:solidFill>
                          <a:latin typeface="Arial" panose="020B0604020202020204" pitchFamily="34" charset="0"/>
                        </a:rPr>
                        <a:t>Providing 250 green dustbins and 250 blue dustbins</a:t>
                      </a:r>
                      <a:endParaRPr lang="en-US" altLang="zh-CN" sz="1200" dirty="0">
                        <a:solidFill>
                          <a:srgbClr val="000000"/>
                        </a:solidFill>
                        <a:latin typeface="Arial" panose="020B0604020202020204" pitchFamily="34" charset="0"/>
                        <a:ea typeface="Bookman Old Style" panose="02050604050505020204" pitchFamily="18" charset="0"/>
                      </a:endParaRPr>
                    </a:p>
                  </a:txBody>
                  <a:tcPr marL="73025" marR="73025"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dirty="0">
                          <a:solidFill>
                            <a:srgbClr val="000000"/>
                          </a:solidFill>
                          <a:latin typeface="Arial" panose="020B0604020202020204" pitchFamily="34" charset="0"/>
                        </a:rPr>
                        <a:t>Providing 250 green dustbins and 250 blue dustbins</a:t>
                      </a:r>
                      <a:endParaRPr lang="en-US" altLang="zh-CN" sz="1200" dirty="0">
                        <a:solidFill>
                          <a:srgbClr val="000000"/>
                        </a:solidFill>
                        <a:latin typeface="Arial" panose="020B0604020202020204" pitchFamily="34" charset="0"/>
                        <a:ea typeface="Bookman Old Style" panose="02050604050505020204" pitchFamily="18" charset="0"/>
                      </a:endParaRPr>
                    </a:p>
                  </a:txBody>
                  <a:tcPr marL="73025" marR="73025"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dirty="0">
                          <a:solidFill>
                            <a:srgbClr val="000000"/>
                          </a:solidFill>
                          <a:latin typeface="Arial" panose="020B0604020202020204" pitchFamily="34" charset="0"/>
                        </a:rPr>
                        <a:t>Providing 250 green dustbins and 250 blue dustbins</a:t>
                      </a:r>
                      <a:endParaRPr lang="en-US" altLang="zh-CN" sz="1200" dirty="0">
                        <a:solidFill>
                          <a:srgbClr val="000000"/>
                        </a:solidFill>
                        <a:latin typeface="Arial" panose="020B0604020202020204" pitchFamily="34" charset="0"/>
                        <a:ea typeface="Bookman Old Style" panose="02050604050505020204" pitchFamily="18" charset="0"/>
                      </a:endParaRPr>
                    </a:p>
                  </a:txBody>
                  <a:tcPr marL="73025" marR="73025"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dirty="0">
                          <a:solidFill>
                            <a:srgbClr val="000000"/>
                          </a:solidFill>
                          <a:latin typeface="Arial" panose="020B0604020202020204" pitchFamily="34" charset="0"/>
                        </a:rPr>
                        <a:t>Providing 250 green dustbins and 250 blue dustbins</a:t>
                      </a:r>
                      <a:endParaRPr lang="en-US" altLang="zh-CN" sz="1200" dirty="0">
                        <a:solidFill>
                          <a:srgbClr val="000000"/>
                        </a:solidFill>
                        <a:latin typeface="Arial" panose="020B0604020202020204" pitchFamily="34" charset="0"/>
                        <a:ea typeface="Bookman Old Style" panose="02050604050505020204" pitchFamily="18" charset="0"/>
                      </a:endParaRPr>
                    </a:p>
                  </a:txBody>
                  <a:tcPr marL="73025" marR="73025"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6713">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Budget : Rs. 2.5 Lakhs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0.5 Lakh</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0.5 Lakh</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0.5 Lakh</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0.5 Lakh</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0.5 Lakh</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6712">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Procurement of buses to facilitate transportation of school students</a:t>
                      </a:r>
                      <a:endParaRPr lang="en-US" altLang="zh-CN" sz="1200">
                        <a:solidFill>
                          <a:srgbClr val="000000"/>
                        </a:solidFill>
                        <a:latin typeface="Arial" panose="020B0604020202020204" pitchFamily="34" charset="0"/>
                      </a:endParaRPr>
                    </a:p>
                    <a:p>
                      <a:pPr lvl="0">
                        <a:buSzTx/>
                        <a:buNone/>
                      </a:pPr>
                      <a:r>
                        <a:rPr lang="en-US" altLang="zh-CN" sz="1200">
                          <a:solidFill>
                            <a:srgbClr val="000000"/>
                          </a:solidFill>
                          <a:latin typeface="Arial" panose="020B0604020202020204" pitchFamily="34" charset="0"/>
                          <a:ea typeface="SimSun" panose="02010600030101010101" pitchFamily="2" charset="-122"/>
                        </a:rPr>
                        <a:t> </a:t>
                      </a:r>
                      <a:endParaRPr lang="en-US" altLang="zh-CN" sz="1200">
                        <a:solidFill>
                          <a:srgbClr val="000000"/>
                        </a:solidFill>
                        <a:latin typeface="Arial" panose="020B0604020202020204" pitchFamily="34" charset="0"/>
                      </a:endParaRPr>
                    </a:p>
                  </a:txBody>
                  <a:tcPr marL="73025" marR="73025"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Physical Target:</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Procurement of 1 bus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Procurement of 1 bus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512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Budget : Rs. 28 Lakhs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14 Lakhs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14 Lakhs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1838">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Reformation of Singaran River by clearing of water hyacinth and plastic waste</a:t>
                      </a:r>
                      <a:endParaRPr lang="en-US" altLang="zh-CN" sz="1200">
                        <a:solidFill>
                          <a:srgbClr val="000000"/>
                        </a:solidFill>
                        <a:latin typeface="Arial" panose="020B0604020202020204" pitchFamily="34" charset="0"/>
                      </a:endParaRPr>
                    </a:p>
                    <a:p>
                      <a:pPr lvl="0">
                        <a:buSzTx/>
                        <a:buNone/>
                      </a:pPr>
                      <a:r>
                        <a:rPr lang="en-US" altLang="zh-CN" sz="1200">
                          <a:solidFill>
                            <a:srgbClr val="000000"/>
                          </a:solidFill>
                          <a:latin typeface="Arial" panose="020B0604020202020204" pitchFamily="34" charset="0"/>
                          <a:ea typeface="SimSun" panose="02010600030101010101" pitchFamily="2" charset="-122"/>
                        </a:rPr>
                        <a:t> </a:t>
                      </a:r>
                      <a:endParaRPr lang="en-US" altLang="zh-CN" sz="1200">
                        <a:solidFill>
                          <a:srgbClr val="000000"/>
                        </a:solidFill>
                        <a:latin typeface="Arial" panose="020B0604020202020204" pitchFamily="34" charset="0"/>
                      </a:endParaRPr>
                    </a:p>
                  </a:txBody>
                  <a:tcPr marL="73025" marR="73025"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Physical Target:</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5">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Cleaning of the Singaran River twice in a year, by clearing of water hyacinth and plastic waste being dumped into the river. Setting up of awareness message printed placards along the shore to spread consciousness and prevent the locals from dumping waste into the river.</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66712">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Budget : Rs. 20 Lakhs</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4 Lakh</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4 Lakh</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4 Lakh</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4 Lakh</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Rs. 4 Lakh</a:t>
                      </a:r>
                      <a:endParaRPr lang="en-US" altLang="zh-CN" sz="120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4150">
                <a:tc gridSpan="7">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Total Budget -  Need based activities :  Rs. 371 Lakhs</a:t>
                      </a:r>
                      <a:endParaRPr lang="en-US" altLang="zh-CN" sz="1200" b="1">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82563">
                <a:tc gridSpan="7">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dirty="0">
                          <a:solidFill>
                            <a:srgbClr val="000000"/>
                          </a:solidFill>
                          <a:latin typeface="Arial" panose="020B0604020202020204" pitchFamily="34" charset="0"/>
                        </a:rPr>
                        <a:t>Overall Budget (Public Hearing related + Need based Activities): </a:t>
                      </a:r>
                      <a:r>
                        <a:rPr lang="en-US" altLang="zh-CN" sz="1200" b="1" dirty="0" err="1">
                          <a:solidFill>
                            <a:srgbClr val="000000"/>
                          </a:solidFill>
                          <a:latin typeface="Arial" panose="020B0604020202020204" pitchFamily="34" charset="0"/>
                        </a:rPr>
                        <a:t>Rs</a:t>
                      </a:r>
                      <a:r>
                        <a:rPr lang="en-US" altLang="zh-CN" sz="1200" b="1" dirty="0">
                          <a:solidFill>
                            <a:srgbClr val="000000"/>
                          </a:solidFill>
                          <a:latin typeface="Arial" panose="020B0604020202020204" pitchFamily="34" charset="0"/>
                        </a:rPr>
                        <a:t>. 812 Lakhs</a:t>
                      </a:r>
                      <a:endParaRPr lang="en-US" altLang="zh-CN" sz="1200" b="1" dirty="0">
                        <a:solidFill>
                          <a:srgbClr val="000000"/>
                        </a:solidFill>
                        <a:latin typeface="Arial" panose="020B0604020202020204" pitchFamily="34" charset="0"/>
                        <a:ea typeface="Bookman Old Style" panose="02050604050505020204" pitchFamily="18" charset="0"/>
                      </a:endParaRPr>
                    </a:p>
                  </a:txBody>
                  <a:tcPr marL="73025" marR="73025"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bl>
          </a:graphicData>
        </a:graphic>
      </p:graphicFrame>
      <p:sp>
        <p:nvSpPr>
          <p:cNvPr id="2" name="Slide Number Placeholder 1"/>
          <p:cNvSpPr>
            <a:spLocks noGrp="1"/>
          </p:cNvSpPr>
          <p:nvPr>
            <p:ph type="sldNum" sz="quarter" idx="12"/>
          </p:nvPr>
        </p:nvSpPr>
        <p:spPr>
          <a:xfrm>
            <a:off x="6881813" y="6283325"/>
            <a:ext cx="2057400" cy="365125"/>
          </a:xfrm>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Text Box 3"/>
          <p:cNvSpPr txBox="1"/>
          <p:nvPr/>
        </p:nvSpPr>
        <p:spPr>
          <a:xfrm>
            <a:off x="1889125" y="149225"/>
            <a:ext cx="5453063" cy="460375"/>
          </a:xfrm>
          <a:prstGeom prst="rect">
            <a:avLst/>
          </a:prstGeom>
          <a:noFill/>
          <a:ln w="9525">
            <a:noFill/>
          </a:ln>
        </p:spPr>
        <p:txBody>
          <a:bodyPr wrap="square" anchor="t" anchorCtr="0">
            <a:spAutoFit/>
          </a:bodyPr>
          <a:p>
            <a:pPr algn="ctr"/>
            <a:r>
              <a:rPr lang="en-US" altLang="zh-CN" sz="2400" b="1" dirty="0">
                <a:latin typeface="Calibri" panose="020F0502020204030204" charset="0"/>
              </a:rPr>
              <a:t>EMP – AIR (Construction / Operation)</a:t>
            </a:r>
            <a:endParaRPr lang="en-US" altLang="zh-CN" sz="2400" b="1" dirty="0">
              <a:latin typeface="Calibri" panose="020F0502020204030204" charset="0"/>
            </a:endParaRPr>
          </a:p>
        </p:txBody>
      </p:sp>
      <p:sp>
        <p:nvSpPr>
          <p:cNvPr id="100" name="Text Box 99"/>
          <p:cNvSpPr txBox="1"/>
          <p:nvPr/>
        </p:nvSpPr>
        <p:spPr>
          <a:xfrm>
            <a:off x="279400" y="1611313"/>
            <a:ext cx="3152775" cy="3538538"/>
          </a:xfrm>
          <a:prstGeom prst="rect">
            <a:avLst/>
          </a:prstGeom>
          <a:noFill/>
          <a:ln w="9525">
            <a:noFill/>
          </a:ln>
        </p:spPr>
        <p:txBody>
          <a:bodyPr wrap="square">
            <a:spAutoFit/>
          </a:bodyPr>
          <a:lstStyle/>
          <a:p>
            <a:pPr algn="just" fontAlgn="auto">
              <a:buFont typeface="Arial" panose="020B0604020202020204" pitchFamily="34" charset="0"/>
              <a:buNone/>
            </a:pPr>
            <a:r>
              <a:rPr lang="en-US" sz="1600" b="1" noProof="1" dirty="0">
                <a:latin typeface="+mn-lt"/>
                <a:ea typeface="+mn-ea"/>
                <a:cs typeface="+mn-lt"/>
              </a:rPr>
              <a:t>During Construction</a:t>
            </a:r>
            <a:endParaRPr lang="en-US" sz="1600" b="1" noProof="1" dirty="0">
              <a:cs typeface="+mn-lt"/>
            </a:endParaRPr>
          </a:p>
          <a:p>
            <a:pPr marL="285750" indent="-285750" algn="just" fontAlgn="auto">
              <a:buFont typeface="Arial" panose="020B0604020202020204" pitchFamily="34" charset="0"/>
              <a:buChar char="•"/>
            </a:pPr>
            <a:r>
              <a:rPr lang="en-US" sz="1600" b="0" noProof="1" dirty="0">
                <a:latin typeface="+mn-lt"/>
                <a:ea typeface="+mn-ea"/>
                <a:cs typeface="+mn-lt"/>
              </a:rPr>
              <a:t>All vehicles shall be maintained and have valid PUC.</a:t>
            </a:r>
            <a:endParaRPr lang="en-US" sz="1600" b="0" noProof="1" dirty="0">
              <a:cs typeface="+mn-lt"/>
            </a:endParaRPr>
          </a:p>
          <a:p>
            <a:pPr marL="285750" indent="-285750" algn="just" fontAlgn="auto">
              <a:buFont typeface="Arial" panose="020B0604020202020204" pitchFamily="34" charset="0"/>
              <a:buChar char="•"/>
            </a:pPr>
            <a:r>
              <a:rPr lang="en-US" sz="1600" noProof="1" dirty="0">
                <a:latin typeface="+mn-lt"/>
                <a:ea typeface="+mn-ea"/>
                <a:cs typeface="+mn-lt"/>
              </a:rPr>
              <a:t>During construction, SSPL shall take adequate measures (e.g. water spraying) to avoid dust emissions.</a:t>
            </a:r>
            <a:endParaRPr lang="en-US" sz="1600" noProof="1" dirty="0">
              <a:cs typeface="+mn-lt"/>
            </a:endParaRPr>
          </a:p>
          <a:p>
            <a:pPr marL="285750" indent="-285750" algn="just" fontAlgn="auto">
              <a:buFont typeface="Arial" panose="020B0604020202020204" pitchFamily="34" charset="0"/>
              <a:buChar char="•"/>
            </a:pPr>
            <a:r>
              <a:rPr lang="en-US" sz="1600" noProof="1" dirty="0">
                <a:latin typeface="+mn-lt"/>
                <a:ea typeface="+mn-ea"/>
                <a:cs typeface="+mn-lt"/>
              </a:rPr>
              <a:t>Proper maintenance of the construction equipment shall be ensured. </a:t>
            </a:r>
            <a:endParaRPr lang="en-US" sz="1600" noProof="1" dirty="0">
              <a:cs typeface="+mn-lt"/>
            </a:endParaRPr>
          </a:p>
          <a:p>
            <a:pPr marL="285750" indent="-285750" algn="just" fontAlgn="auto">
              <a:buFont typeface="Arial" panose="020B0604020202020204" pitchFamily="34" charset="0"/>
              <a:buChar char="•"/>
            </a:pPr>
            <a:r>
              <a:rPr lang="en-US" sz="1600" noProof="1" dirty="0">
                <a:latin typeface="+mn-lt"/>
                <a:ea typeface="+mn-ea"/>
                <a:cs typeface="+mn-lt"/>
              </a:rPr>
              <a:t>Construction material/ the debris shall be transported with proper cover to avoid the fugitive emissions of dust.</a:t>
            </a:r>
            <a:endParaRPr lang="en-US" sz="1600" noProof="1" dirty="0">
              <a:cs typeface="+mn-lt"/>
            </a:endParaRPr>
          </a:p>
        </p:txBody>
      </p:sp>
      <p:sp>
        <p:nvSpPr>
          <p:cNvPr id="7" name="Text Box 6"/>
          <p:cNvSpPr txBox="1"/>
          <p:nvPr/>
        </p:nvSpPr>
        <p:spPr>
          <a:xfrm>
            <a:off x="3644900" y="665163"/>
            <a:ext cx="5275263" cy="6000750"/>
          </a:xfrm>
          <a:prstGeom prst="rect">
            <a:avLst/>
          </a:prstGeom>
          <a:noFill/>
          <a:ln w="9525">
            <a:noFill/>
          </a:ln>
        </p:spPr>
        <p:txBody>
          <a:bodyPr wrap="square">
            <a:spAutoFit/>
          </a:bodyPr>
          <a:lstStyle/>
          <a:p>
            <a:pPr algn="just" fontAlgn="auto">
              <a:buClrTx/>
              <a:buSzTx/>
              <a:buFont typeface="Arial" panose="020B0604020202020204" pitchFamily="34" charset="0"/>
              <a:buNone/>
            </a:pPr>
            <a:r>
              <a:rPr lang="en-US" sz="1600" b="1" noProof="1" dirty="0">
                <a:latin typeface="+mn-lt"/>
                <a:ea typeface="+mn-ea"/>
                <a:cs typeface="+mn-lt"/>
              </a:rPr>
              <a:t>Control of Fugitive Emissions during Operation</a:t>
            </a:r>
            <a:endParaRPr lang="en-US" sz="1600" b="0" noProof="1" dirty="0">
              <a:solidFill>
                <a:srgbClr val="000000"/>
              </a:solidFill>
              <a:cs typeface="+mn-lt"/>
            </a:endParaRPr>
          </a:p>
          <a:p>
            <a:pPr algn="just" fontAlgn="auto">
              <a:buClrTx/>
              <a:buSzTx/>
              <a:buFont typeface="Arial" panose="020B0604020202020204" pitchFamily="34" charset="0"/>
              <a:buNone/>
            </a:pPr>
            <a:r>
              <a:rPr lang="en-US" sz="1600" b="0" noProof="1" dirty="0">
                <a:solidFill>
                  <a:srgbClr val="000000"/>
                </a:solidFill>
                <a:latin typeface="+mn-lt"/>
                <a:ea typeface="+mn-ea"/>
                <a:cs typeface="+mn-lt"/>
              </a:rPr>
              <a:t>For the purpose of effective prevention and control of fugitive emissions, following efforts will be made:</a:t>
            </a:r>
            <a:endParaRPr lang="en-US" sz="1600" b="0" noProof="1" dirty="0">
              <a:solidFill>
                <a:srgbClr val="000000"/>
              </a:solidFill>
              <a:cs typeface="+mn-lt"/>
            </a:endParaRPr>
          </a:p>
          <a:p>
            <a:pPr marL="285750" indent="-285750" algn="just" fontAlgn="auto">
              <a:buClrTx/>
              <a:buSzTx/>
              <a:buFont typeface="Arial" panose="020B0604020202020204" pitchFamily="34" charset="0"/>
              <a:buChar char="•"/>
            </a:pPr>
            <a:r>
              <a:rPr lang="en-US" sz="1600" b="0" noProof="1" dirty="0">
                <a:latin typeface="+mn-lt"/>
                <a:ea typeface="+mn-ea"/>
                <a:cs typeface="+mn-lt"/>
              </a:rPr>
              <a:t>Storage area shall be clearly earmarked.</a:t>
            </a:r>
            <a:endParaRPr lang="en-US" sz="1600" b="0" noProof="1" dirty="0">
              <a:cs typeface="+mn-lt"/>
            </a:endParaRPr>
          </a:p>
          <a:p>
            <a:pPr marL="285750" indent="-285750" algn="just" fontAlgn="auto">
              <a:buClrTx/>
              <a:buSzTx/>
              <a:buFont typeface="Arial" panose="020B0604020202020204" pitchFamily="34" charset="0"/>
              <a:buChar char="•"/>
            </a:pPr>
            <a:r>
              <a:rPr lang="en-US" sz="1600" b="0" noProof="1" dirty="0">
                <a:latin typeface="+mn-lt"/>
                <a:ea typeface="+mn-ea"/>
                <a:cs typeface="+mn-lt"/>
              </a:rPr>
              <a:t>Enclosure shall be provided for all the loading &amp; unloading operations, if possible.</a:t>
            </a:r>
            <a:endParaRPr lang="en-US" sz="1600" b="0" noProof="1" dirty="0">
              <a:cs typeface="+mn-lt"/>
            </a:endParaRPr>
          </a:p>
          <a:p>
            <a:pPr marL="285750" indent="-285750" algn="just" fontAlgn="auto">
              <a:buClrTx/>
              <a:buSzTx/>
              <a:buFont typeface="Arial" panose="020B0604020202020204" pitchFamily="34" charset="0"/>
              <a:buChar char="•"/>
            </a:pPr>
            <a:r>
              <a:rPr lang="en-US" sz="1600" b="0" noProof="1" dirty="0">
                <a:latin typeface="+mn-lt"/>
                <a:ea typeface="+mn-ea"/>
                <a:cs typeface="+mn-lt"/>
              </a:rPr>
              <a:t>Sufficient number of mobile or stationary vacuum cleaners shall be provided to clean plant roads, shop floors, roofs, regularly. </a:t>
            </a:r>
            <a:endParaRPr lang="en-US" sz="1600" b="0" noProof="1" dirty="0">
              <a:cs typeface="+mn-lt"/>
            </a:endParaRPr>
          </a:p>
          <a:p>
            <a:pPr marL="285750" indent="-285750" algn="just" fontAlgn="auto">
              <a:buClrTx/>
              <a:buSzTx/>
              <a:buFont typeface="Arial" panose="020B0604020202020204" pitchFamily="34" charset="0"/>
              <a:buChar char="•"/>
            </a:pPr>
            <a:r>
              <a:rPr lang="en-US" sz="1600" b="0" noProof="1" dirty="0">
                <a:latin typeface="+mn-lt"/>
                <a:ea typeface="+mn-ea"/>
                <a:cs typeface="+mn-lt"/>
              </a:rPr>
              <a:t>All transfer points shall be fully enclosed.</a:t>
            </a:r>
            <a:endParaRPr lang="en-US" sz="1600" b="0" noProof="1" dirty="0">
              <a:cs typeface="+mn-lt"/>
            </a:endParaRPr>
          </a:p>
          <a:p>
            <a:pPr marL="285750" indent="-285750" algn="just" fontAlgn="auto">
              <a:buClrTx/>
              <a:buSzTx/>
              <a:buFont typeface="Arial" panose="020B0604020202020204" pitchFamily="34" charset="0"/>
              <a:buChar char="•"/>
            </a:pPr>
            <a:r>
              <a:rPr lang="en-US" sz="1600" b="0" noProof="1" dirty="0">
                <a:latin typeface="+mn-lt"/>
                <a:ea typeface="+mn-ea"/>
                <a:cs typeface="+mn-lt"/>
              </a:rPr>
              <a:t>Airborne dust shall be controlled by sprinkling of water.</a:t>
            </a:r>
            <a:endParaRPr lang="en-US" sz="1600" b="0" noProof="1" dirty="0">
              <a:cs typeface="+mn-lt"/>
            </a:endParaRPr>
          </a:p>
          <a:p>
            <a:pPr marL="285750" indent="-285750" algn="just" fontAlgn="auto">
              <a:buClrTx/>
              <a:buSzTx/>
              <a:buFont typeface="Arial" panose="020B0604020202020204" pitchFamily="34" charset="0"/>
              <a:buChar char="•"/>
            </a:pPr>
            <a:r>
              <a:rPr lang="en-US" sz="1600" b="0" noProof="1" dirty="0">
                <a:latin typeface="+mn-lt"/>
                <a:ea typeface="+mn-ea"/>
                <a:cs typeface="+mn-lt"/>
              </a:rPr>
              <a:t>All roads shall be paved on which movement of raw materials or products will take place.</a:t>
            </a:r>
            <a:endParaRPr lang="en-US" sz="1600" b="0" noProof="1" dirty="0">
              <a:cs typeface="+mn-lt"/>
            </a:endParaRPr>
          </a:p>
          <a:p>
            <a:pPr marL="285750" indent="-285750" algn="just" fontAlgn="auto">
              <a:buClrTx/>
              <a:buSzTx/>
              <a:buFont typeface="Arial" panose="020B0604020202020204" pitchFamily="34" charset="0"/>
              <a:buChar char="•"/>
            </a:pPr>
            <a:r>
              <a:rPr lang="en-US" sz="1600" b="0" noProof="1" dirty="0">
                <a:latin typeface="+mn-lt"/>
                <a:ea typeface="+mn-ea"/>
                <a:cs typeface="+mn-lt"/>
              </a:rPr>
              <a:t>Preventive measures shall be employed to minimize dust build up on road.</a:t>
            </a:r>
            <a:endParaRPr lang="en-US" sz="1600" b="0" noProof="1" dirty="0">
              <a:cs typeface="+mn-lt"/>
            </a:endParaRPr>
          </a:p>
          <a:p>
            <a:pPr marL="285750" indent="-285750" algn="just" fontAlgn="auto">
              <a:buClrTx/>
              <a:buSzTx/>
              <a:buFont typeface="Arial" panose="020B0604020202020204" pitchFamily="34" charset="0"/>
              <a:buChar char="•"/>
            </a:pPr>
            <a:r>
              <a:rPr lang="en-US" sz="1600" b="0" noProof="1" dirty="0">
                <a:latin typeface="+mn-lt"/>
                <a:ea typeface="+mn-ea"/>
                <a:cs typeface="+mn-lt"/>
              </a:rPr>
              <a:t>Conveyors shall be provided with conveyor cover.</a:t>
            </a:r>
            <a:endParaRPr lang="en-US" sz="1600" b="0" noProof="1" dirty="0">
              <a:cs typeface="+mn-lt"/>
            </a:endParaRPr>
          </a:p>
          <a:p>
            <a:pPr marL="285750" indent="-285750" algn="just" fontAlgn="auto">
              <a:buClrTx/>
              <a:buSzTx/>
              <a:buFont typeface="Arial" panose="020B0604020202020204" pitchFamily="34" charset="0"/>
              <a:buChar char="•"/>
            </a:pPr>
            <a:r>
              <a:rPr lang="en-US" sz="1600" b="0" noProof="1" dirty="0">
                <a:latin typeface="+mn-lt"/>
                <a:ea typeface="+mn-ea"/>
                <a:cs typeface="+mn-lt"/>
              </a:rPr>
              <a:t>Maintenance of air pollution control equipment shall be done regularly.</a:t>
            </a:r>
            <a:endParaRPr lang="en-US" sz="1600" b="0" noProof="1" dirty="0">
              <a:cs typeface="+mn-lt"/>
            </a:endParaRPr>
          </a:p>
          <a:p>
            <a:pPr marL="285750" indent="-285750" algn="just" fontAlgn="auto">
              <a:buClrTx/>
              <a:buSzTx/>
              <a:buFont typeface="Arial" panose="020B0604020202020204" pitchFamily="34" charset="0"/>
              <a:buChar char="•"/>
            </a:pPr>
            <a:r>
              <a:rPr lang="en-US" sz="1600" b="0" noProof="1" dirty="0">
                <a:latin typeface="+mn-lt"/>
                <a:ea typeface="+mn-ea"/>
                <a:cs typeface="+mn-lt"/>
              </a:rPr>
              <a:t>All the workers shall be provided with disposable dust mask.</a:t>
            </a:r>
            <a:endParaRPr lang="en-US" sz="1600" b="0" noProof="1" dirty="0">
              <a:cs typeface="+mn-lt"/>
            </a:endParaRPr>
          </a:p>
          <a:p>
            <a:pPr marL="285750" indent="-285750" algn="just" fontAlgn="auto">
              <a:buClrTx/>
              <a:buSzTx/>
              <a:buFont typeface="Arial" panose="020B0604020202020204" pitchFamily="34" charset="0"/>
              <a:buChar char="•"/>
            </a:pPr>
            <a:r>
              <a:rPr lang="en-US" sz="1600" b="0" noProof="1" dirty="0">
                <a:latin typeface="+mn-lt"/>
                <a:ea typeface="+mn-ea"/>
                <a:cs typeface="+mn-lt"/>
              </a:rPr>
              <a:t>Green belt will be developed around the plant to arrest the fugitive emissions.</a:t>
            </a:r>
            <a:endParaRPr lang="en-US" sz="1600" b="0" noProof="1" dirty="0">
              <a:cs typeface="+mn-lt"/>
            </a:endParaRPr>
          </a:p>
          <a:p>
            <a:pPr marL="285750" indent="-285750" algn="just" fontAlgn="auto">
              <a:buClrTx/>
              <a:buSzTx/>
              <a:buFont typeface="Arial" panose="020B0604020202020204" pitchFamily="34" charset="0"/>
              <a:buChar char="•"/>
            </a:pPr>
            <a:r>
              <a:rPr lang="en-US" sz="1600" b="0" noProof="1" dirty="0">
                <a:latin typeface="+mn-lt"/>
                <a:ea typeface="+mn-ea"/>
                <a:cs typeface="+mn-lt"/>
              </a:rPr>
              <a:t>Regular training shall be given to the personnel operating and maintaining fugitive emissions control systems.</a:t>
            </a:r>
            <a:endParaRPr lang="en-US" sz="1600" noProof="1" dirty="0">
              <a:cs typeface="+mn-lt"/>
            </a:endParaRPr>
          </a:p>
        </p:txBody>
      </p:sp>
      <p:sp>
        <p:nvSpPr>
          <p:cNvPr id="2" name="Slide Number Placeholder 1"/>
          <p:cNvSpPr>
            <a:spLocks noGrp="1"/>
          </p:cNvSpPr>
          <p:nvPr>
            <p:ph type="sldNum" sz="quarter" idx="12"/>
          </p:nvPr>
        </p:nvSpPr>
        <p:spPr>
          <a:xfrm>
            <a:off x="7056438" y="6356350"/>
            <a:ext cx="2057400" cy="365125"/>
          </a:xfrm>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3249" name="Table 53248"/>
          <p:cNvGraphicFramePr/>
          <p:nvPr/>
        </p:nvGraphicFramePr>
        <p:xfrm>
          <a:off x="238125" y="476250"/>
          <a:ext cx="8661400" cy="6238875"/>
        </p:xfrm>
        <a:graphic>
          <a:graphicData uri="http://schemas.openxmlformats.org/drawingml/2006/table">
            <a:tbl>
              <a:tblPr/>
              <a:tblGrid>
                <a:gridCol w="4027488"/>
                <a:gridCol w="4633912"/>
              </a:tblGrid>
              <a:tr h="20002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300" b="1">
                          <a:solidFill>
                            <a:srgbClr val="000000"/>
                          </a:solidFill>
                          <a:latin typeface="Arial" panose="020B0604020202020204" pitchFamily="34" charset="0"/>
                        </a:rPr>
                        <a:t>Probable Pollution Sources</a:t>
                      </a:r>
                      <a:endParaRPr lang="en-US" altLang="zh-CN" sz="1300" b="1">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DD9C3"/>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300" b="1">
                          <a:solidFill>
                            <a:srgbClr val="000000"/>
                          </a:solidFill>
                          <a:latin typeface="Arial" panose="020B0604020202020204" pitchFamily="34" charset="0"/>
                        </a:rPr>
                        <a:t>Mitigation Measures</a:t>
                      </a:r>
                      <a:endParaRPr lang="en-US" altLang="zh-CN" sz="1300" b="1">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DD9C3"/>
                    </a:solidFill>
                  </a:tcPr>
                </a:tc>
              </a:tr>
              <a:tr h="200025">
                <a:tc grid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300" b="1">
                          <a:solidFill>
                            <a:srgbClr val="000000"/>
                          </a:solidFill>
                          <a:latin typeface="Arial" panose="020B0604020202020204" pitchFamily="34" charset="0"/>
                        </a:rPr>
                        <a:t>Sinter Plant:</a:t>
                      </a:r>
                      <a:endParaRPr lang="en-US" altLang="zh-CN" sz="1300" b="1">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9D9D9"/>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00050">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300">
                          <a:solidFill>
                            <a:srgbClr val="000000"/>
                          </a:solidFill>
                          <a:latin typeface="Arial" panose="020B0604020202020204" pitchFamily="34" charset="0"/>
                        </a:rPr>
                        <a:t>Fumes from process &amp; Dust from Raw Material Handling Section </a:t>
                      </a:r>
                      <a:endParaRPr lang="en-US" altLang="zh-CN" sz="13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300" dirty="0">
                          <a:solidFill>
                            <a:srgbClr val="000000"/>
                          </a:solidFill>
                          <a:latin typeface="Arial" panose="020B0604020202020204" pitchFamily="34" charset="0"/>
                        </a:rPr>
                        <a:t>Control system based on MEROS Technology</a:t>
                      </a:r>
                      <a:endParaRPr lang="en-US" altLang="zh-CN" sz="1300" dirty="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200025">
                <a:tc grid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300" b="1" dirty="0">
                          <a:solidFill>
                            <a:srgbClr val="000000"/>
                          </a:solidFill>
                          <a:latin typeface="Arial" panose="020B0604020202020204" pitchFamily="34" charset="0"/>
                        </a:rPr>
                        <a:t>Pellet Plant:</a:t>
                      </a:r>
                      <a:endParaRPr lang="en-US" altLang="zh-CN" sz="1300" b="1" dirty="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9D9D9"/>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00050">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300">
                          <a:solidFill>
                            <a:srgbClr val="000000"/>
                          </a:solidFill>
                          <a:latin typeface="Arial" panose="020B0604020202020204" pitchFamily="34" charset="0"/>
                        </a:rPr>
                        <a:t>Fumes from process &amp; Dust from Raw Material Handling Section </a:t>
                      </a:r>
                      <a:endParaRPr lang="en-US" altLang="zh-CN" sz="13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300">
                          <a:solidFill>
                            <a:srgbClr val="000000"/>
                          </a:solidFill>
                          <a:latin typeface="Arial" panose="020B0604020202020204" pitchFamily="34" charset="0"/>
                        </a:rPr>
                        <a:t>Electrostatic Precipitator (ESP) &amp; Bag Filters comprising of PTFE membrane bags</a:t>
                      </a:r>
                      <a:endParaRPr lang="en-US" altLang="zh-CN" sz="13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200025">
                <a:tc grid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300" b="1">
                          <a:solidFill>
                            <a:srgbClr val="000000"/>
                          </a:solidFill>
                          <a:latin typeface="Arial" panose="020B0604020202020204" pitchFamily="34" charset="0"/>
                        </a:rPr>
                        <a:t>Blast Furnace:</a:t>
                      </a:r>
                      <a:endParaRPr lang="en-US" altLang="zh-CN" sz="1300" b="1">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9D9D9"/>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9687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300" dirty="0">
                          <a:solidFill>
                            <a:srgbClr val="000000"/>
                          </a:solidFill>
                          <a:latin typeface="Arial" panose="020B0604020202020204" pitchFamily="34" charset="0"/>
                        </a:rPr>
                        <a:t>Dust and Fumes from Blast Furnace, Ladles and Cast House and dust from stock house</a:t>
                      </a:r>
                      <a:endParaRPr lang="en-US" altLang="zh-CN" sz="1300" dirty="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300">
                          <a:solidFill>
                            <a:srgbClr val="000000"/>
                          </a:solidFill>
                          <a:latin typeface="Arial" panose="020B0604020202020204" pitchFamily="34" charset="0"/>
                        </a:rPr>
                        <a:t>Dust Collectors, Gas Cleaning Plant, Fume Extraction System  and Bag Filter comprising of PTFE membrane bags</a:t>
                      </a:r>
                      <a:endParaRPr lang="en-US" altLang="zh-CN" sz="13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200025">
                <a:tc grid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300" b="1">
                          <a:solidFill>
                            <a:srgbClr val="000000"/>
                          </a:solidFill>
                          <a:latin typeface="Arial" panose="020B0604020202020204" pitchFamily="34" charset="0"/>
                        </a:rPr>
                        <a:t>Sponge Iron Plant:</a:t>
                      </a:r>
                      <a:endParaRPr lang="en-US" altLang="zh-CN" sz="1300" b="1">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9D9D9"/>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60007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300">
                          <a:solidFill>
                            <a:srgbClr val="000000"/>
                          </a:solidFill>
                          <a:latin typeface="Arial" panose="020B0604020202020204" pitchFamily="34" charset="0"/>
                        </a:rPr>
                        <a:t>Dust &amp; Fumes from DRI Kilns &amp; Dust from Raw Material Handling Section, Material transfer, Product separation and loading point</a:t>
                      </a:r>
                      <a:endParaRPr lang="en-US" altLang="zh-CN" sz="13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300">
                          <a:solidFill>
                            <a:srgbClr val="000000"/>
                          </a:solidFill>
                          <a:latin typeface="Arial" panose="020B0604020202020204" pitchFamily="34" charset="0"/>
                        </a:rPr>
                        <a:t>Electrostatic Precipitator (ESP) &amp; Bag Filters comprising of PTFE membrane bags</a:t>
                      </a:r>
                      <a:endParaRPr lang="en-US" altLang="zh-CN" sz="13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200025">
                <a:tc grid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300" b="1">
                          <a:solidFill>
                            <a:srgbClr val="000000"/>
                          </a:solidFill>
                          <a:latin typeface="Arial" panose="020B0604020202020204" pitchFamily="34" charset="0"/>
                        </a:rPr>
                        <a:t>Steel Melting Shop :</a:t>
                      </a:r>
                      <a:endParaRPr lang="en-US" altLang="zh-CN" sz="1300" b="1">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9D9D9"/>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0002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300">
                          <a:solidFill>
                            <a:srgbClr val="000000"/>
                          </a:solidFill>
                          <a:latin typeface="Arial" panose="020B0604020202020204" pitchFamily="34" charset="0"/>
                        </a:rPr>
                        <a:t>Dust and Fumes from Furnaces </a:t>
                      </a:r>
                      <a:endParaRPr lang="en-US" altLang="zh-CN" sz="13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300">
                          <a:solidFill>
                            <a:srgbClr val="000000"/>
                          </a:solidFill>
                          <a:latin typeface="Arial" panose="020B0604020202020204" pitchFamily="34" charset="0"/>
                        </a:rPr>
                        <a:t>Fume Extraction System and Bag Filters </a:t>
                      </a:r>
                      <a:endParaRPr lang="en-US" altLang="zh-CN" sz="13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200025">
                <a:tc grid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300" b="1">
                          <a:solidFill>
                            <a:srgbClr val="000000"/>
                          </a:solidFill>
                          <a:latin typeface="Arial" panose="020B0604020202020204" pitchFamily="34" charset="0"/>
                        </a:rPr>
                        <a:t>Coke Oven Plant:</a:t>
                      </a:r>
                      <a:endParaRPr lang="en-US" altLang="zh-CN" sz="1300" b="1">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7D7D7"/>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0002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300">
                          <a:solidFill>
                            <a:srgbClr val="000000"/>
                          </a:solidFill>
                          <a:latin typeface="Arial" panose="020B0604020202020204" pitchFamily="34" charset="0"/>
                        </a:rPr>
                        <a:t>Coke Oven Plant</a:t>
                      </a:r>
                      <a:endParaRPr lang="en-US" altLang="zh-CN" sz="13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300">
                          <a:solidFill>
                            <a:srgbClr val="000000"/>
                          </a:solidFill>
                          <a:latin typeface="Arial" panose="020B0604020202020204" pitchFamily="34" charset="0"/>
                        </a:rPr>
                        <a:t>Bag Filter comprising of PTFE membrane bags</a:t>
                      </a:r>
                      <a:endParaRPr lang="en-US" altLang="zh-CN" sz="13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0025">
                <a:tc grid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300" b="1">
                          <a:solidFill>
                            <a:srgbClr val="000000"/>
                          </a:solidFill>
                          <a:latin typeface="Arial" panose="020B0604020202020204" pitchFamily="34" charset="0"/>
                        </a:rPr>
                        <a:t>LD Converter:</a:t>
                      </a:r>
                      <a:endParaRPr lang="en-US" altLang="zh-CN" sz="1300" b="1">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7D7D7"/>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0002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300">
                          <a:solidFill>
                            <a:srgbClr val="000000"/>
                          </a:solidFill>
                          <a:latin typeface="Arial" panose="020B0604020202020204" pitchFamily="34" charset="0"/>
                        </a:rPr>
                        <a:t>Dust and Fumes from LD Converter </a:t>
                      </a:r>
                      <a:endParaRPr lang="en-US" altLang="zh-CN" sz="13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300">
                          <a:solidFill>
                            <a:srgbClr val="000000"/>
                          </a:solidFill>
                          <a:latin typeface="Arial" panose="020B0604020202020204" pitchFamily="34" charset="0"/>
                        </a:rPr>
                        <a:t>Fume Extraction System and Bag Filter </a:t>
                      </a:r>
                      <a:endParaRPr lang="en-US" altLang="zh-CN" sz="13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002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300" b="1">
                          <a:solidFill>
                            <a:srgbClr val="000000"/>
                          </a:solidFill>
                          <a:latin typeface="Arial" panose="020B0604020202020204" pitchFamily="34" charset="0"/>
                        </a:rPr>
                        <a:t>Rolling Mill:</a:t>
                      </a:r>
                      <a:endParaRPr lang="en-US" altLang="zh-CN" sz="1300" b="1">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9D9D9"/>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300" b="1">
                          <a:solidFill>
                            <a:srgbClr val="000000"/>
                          </a:solidFill>
                          <a:latin typeface="Arial" panose="020B0604020202020204" pitchFamily="34" charset="0"/>
                        </a:rPr>
                        <a:t> </a:t>
                      </a:r>
                      <a:endParaRPr lang="en-US" altLang="zh-CN" sz="1300" b="1">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9D9D9"/>
                    </a:solidFill>
                  </a:tcPr>
                </a:tc>
              </a:tr>
              <a:tr h="400050">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300">
                          <a:solidFill>
                            <a:srgbClr val="000000"/>
                          </a:solidFill>
                          <a:latin typeface="Arial" panose="020B0604020202020204" pitchFamily="34" charset="0"/>
                        </a:rPr>
                        <a:t>Minor Fumes from Heating Furnace (Direct charging of hot billet)</a:t>
                      </a:r>
                      <a:endParaRPr lang="en-US" altLang="zh-CN" sz="13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300">
                          <a:solidFill>
                            <a:srgbClr val="000000"/>
                          </a:solidFill>
                          <a:latin typeface="Arial" panose="020B0604020202020204" pitchFamily="34" charset="0"/>
                        </a:rPr>
                        <a:t>Skylight exhaust system</a:t>
                      </a:r>
                      <a:endParaRPr lang="en-US" altLang="zh-CN" sz="13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200025">
                <a:tc grid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300" b="1">
                          <a:solidFill>
                            <a:srgbClr val="000000"/>
                          </a:solidFill>
                          <a:latin typeface="Arial" panose="020B0604020202020204" pitchFamily="34" charset="0"/>
                        </a:rPr>
                        <a:t>Ductile Iron Pipe Unit:</a:t>
                      </a:r>
                      <a:endParaRPr lang="en-US" altLang="zh-CN" sz="1300" b="1">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9D9D9"/>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0002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300">
                          <a:solidFill>
                            <a:srgbClr val="000000"/>
                          </a:solidFill>
                          <a:latin typeface="Arial" panose="020B0604020202020204" pitchFamily="34" charset="0"/>
                        </a:rPr>
                        <a:t>Fumes from Furnaces</a:t>
                      </a:r>
                      <a:endParaRPr lang="en-US" altLang="zh-CN" sz="13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300">
                          <a:solidFill>
                            <a:srgbClr val="000000"/>
                          </a:solidFill>
                          <a:latin typeface="Arial" panose="020B0604020202020204" pitchFamily="34" charset="0"/>
                        </a:rPr>
                        <a:t>Pulse Jet Bag Filter, OCEMS(PM)</a:t>
                      </a:r>
                      <a:endParaRPr lang="en-US" altLang="zh-CN" sz="13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20002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300">
                          <a:solidFill>
                            <a:srgbClr val="000000"/>
                          </a:solidFill>
                          <a:latin typeface="Arial" panose="020B0604020202020204" pitchFamily="34" charset="0"/>
                        </a:rPr>
                        <a:t>Bitumen Coating Line</a:t>
                      </a:r>
                      <a:endParaRPr lang="en-US" altLang="zh-CN" sz="13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300">
                          <a:solidFill>
                            <a:srgbClr val="000000"/>
                          </a:solidFill>
                          <a:latin typeface="Arial" panose="020B0604020202020204" pitchFamily="34" charset="0"/>
                        </a:rPr>
                        <a:t>Fume Extraction System, Scrubber</a:t>
                      </a:r>
                      <a:endParaRPr lang="en-US" altLang="zh-CN" sz="13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0025">
                <a:tc grid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300" b="1">
                          <a:solidFill>
                            <a:srgbClr val="000000"/>
                          </a:solidFill>
                          <a:latin typeface="Arial" panose="020B0604020202020204" pitchFamily="34" charset="0"/>
                        </a:rPr>
                        <a:t>Captive Power Plant:</a:t>
                      </a:r>
                      <a:endParaRPr lang="en-US" altLang="zh-CN" sz="1300" b="1">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7D7D7"/>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0002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300">
                          <a:solidFill>
                            <a:srgbClr val="000000"/>
                          </a:solidFill>
                          <a:latin typeface="Arial" panose="020B0604020202020204" pitchFamily="34" charset="0"/>
                        </a:rPr>
                        <a:t>Unloading of Coal</a:t>
                      </a:r>
                      <a:endParaRPr lang="en-US" altLang="zh-CN" sz="13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300">
                          <a:solidFill>
                            <a:srgbClr val="000000"/>
                          </a:solidFill>
                          <a:latin typeface="Arial" panose="020B0604020202020204" pitchFamily="34" charset="0"/>
                        </a:rPr>
                        <a:t>Sprinkler / Dry Fog Dust Suppression System</a:t>
                      </a:r>
                      <a:endParaRPr lang="en-US" altLang="zh-CN" sz="13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241300">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300">
                          <a:solidFill>
                            <a:srgbClr val="000000"/>
                          </a:solidFill>
                          <a:latin typeface="Arial" panose="020B0604020202020204" pitchFamily="34" charset="0"/>
                        </a:rPr>
                        <a:t>Coal Handling </a:t>
                      </a:r>
                      <a:endParaRPr lang="en-US" altLang="zh-CN" sz="13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300">
                          <a:solidFill>
                            <a:srgbClr val="000000"/>
                          </a:solidFill>
                          <a:latin typeface="Arial" panose="020B0604020202020204" pitchFamily="34" charset="0"/>
                        </a:rPr>
                        <a:t>Bag Filter / Dry Fog Dust Suppression System</a:t>
                      </a:r>
                      <a:endParaRPr lang="en-US" altLang="zh-CN" sz="13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20002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300">
                          <a:solidFill>
                            <a:srgbClr val="000000"/>
                          </a:solidFill>
                          <a:latin typeface="Arial" panose="020B0604020202020204" pitchFamily="34" charset="0"/>
                        </a:rPr>
                        <a:t>Boiler Flue Gases</a:t>
                      </a:r>
                      <a:endParaRPr lang="en-US" altLang="zh-CN" sz="13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300">
                          <a:solidFill>
                            <a:srgbClr val="000000"/>
                          </a:solidFill>
                          <a:latin typeface="Arial" panose="020B0604020202020204" pitchFamily="34" charset="0"/>
                        </a:rPr>
                        <a:t>Electrostatic Precipitation (ESP) </a:t>
                      </a:r>
                      <a:endParaRPr lang="en-US" altLang="zh-CN" sz="13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20002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300">
                          <a:solidFill>
                            <a:srgbClr val="000000"/>
                          </a:solidFill>
                          <a:latin typeface="Arial" panose="020B0604020202020204" pitchFamily="34" charset="0"/>
                        </a:rPr>
                        <a:t>Ash Handling Area</a:t>
                      </a:r>
                      <a:endParaRPr lang="en-US" altLang="zh-CN" sz="13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300" dirty="0">
                          <a:solidFill>
                            <a:srgbClr val="000000"/>
                          </a:solidFill>
                          <a:latin typeface="Arial" panose="020B0604020202020204" pitchFamily="34" charset="0"/>
                        </a:rPr>
                        <a:t>Fixed and Mobile water Sprinkler</a:t>
                      </a:r>
                      <a:endParaRPr lang="en-US" altLang="zh-CN" sz="13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bl>
          </a:graphicData>
        </a:graphic>
      </p:graphicFrame>
      <p:sp>
        <p:nvSpPr>
          <p:cNvPr id="53329" name="Text Box 3"/>
          <p:cNvSpPr txBox="1"/>
          <p:nvPr/>
        </p:nvSpPr>
        <p:spPr>
          <a:xfrm>
            <a:off x="1889125" y="11113"/>
            <a:ext cx="5453063" cy="460375"/>
          </a:xfrm>
          <a:prstGeom prst="rect">
            <a:avLst/>
          </a:prstGeom>
          <a:noFill/>
          <a:ln w="9525">
            <a:noFill/>
          </a:ln>
        </p:spPr>
        <p:txBody>
          <a:bodyPr wrap="square" anchor="t" anchorCtr="0">
            <a:spAutoFit/>
          </a:bodyPr>
          <a:p>
            <a:pPr algn="ctr"/>
            <a:r>
              <a:rPr lang="en-US" altLang="zh-CN" sz="2400" b="1" dirty="0">
                <a:latin typeface="Calibri" panose="020F0502020204030204" charset="0"/>
              </a:rPr>
              <a:t>EMP – AIR (Operation)</a:t>
            </a:r>
            <a:endParaRPr lang="en-US" altLang="zh-CN" sz="2400" b="1" dirty="0">
              <a:latin typeface="Calibri" panose="020F0502020204030204" charset="0"/>
            </a:endParaRPr>
          </a:p>
        </p:txBody>
      </p:sp>
      <p:sp>
        <p:nvSpPr>
          <p:cNvPr id="2" name="Slide Number Placeholder 1"/>
          <p:cNvSpPr>
            <a:spLocks noGrp="1"/>
          </p:cNvSpPr>
          <p:nvPr>
            <p:ph type="sldNum" sz="quarter" idx="12"/>
          </p:nvPr>
        </p:nvSpPr>
        <p:spPr>
          <a:xfrm>
            <a:off x="7115175" y="6356350"/>
            <a:ext cx="2057400" cy="365125"/>
          </a:xfrm>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Text Box 3"/>
          <p:cNvSpPr txBox="1"/>
          <p:nvPr/>
        </p:nvSpPr>
        <p:spPr>
          <a:xfrm>
            <a:off x="1541463" y="1458913"/>
            <a:ext cx="5953125" cy="460375"/>
          </a:xfrm>
          <a:prstGeom prst="rect">
            <a:avLst/>
          </a:prstGeom>
          <a:noFill/>
          <a:ln w="9525">
            <a:noFill/>
          </a:ln>
        </p:spPr>
        <p:txBody>
          <a:bodyPr wrap="square" anchor="t" anchorCtr="0">
            <a:spAutoFit/>
          </a:bodyPr>
          <a:p>
            <a:pPr algn="ctr"/>
            <a:r>
              <a:rPr lang="en-US" altLang="zh-CN" sz="2400" b="1" dirty="0">
                <a:latin typeface="Calibri" panose="020F0502020204030204" charset="0"/>
              </a:rPr>
              <a:t>EMP – WATER (Construction / Operation)</a:t>
            </a:r>
            <a:endParaRPr lang="en-US" altLang="zh-CN" sz="2400" b="1" dirty="0">
              <a:latin typeface="Calibri" panose="020F0502020204030204" charset="0"/>
            </a:endParaRPr>
          </a:p>
        </p:txBody>
      </p:sp>
      <p:sp>
        <p:nvSpPr>
          <p:cNvPr id="54274" name="Text Box 99"/>
          <p:cNvSpPr txBox="1"/>
          <p:nvPr/>
        </p:nvSpPr>
        <p:spPr>
          <a:xfrm>
            <a:off x="384175" y="3244850"/>
            <a:ext cx="2424113" cy="2030413"/>
          </a:xfrm>
          <a:prstGeom prst="rect">
            <a:avLst/>
          </a:prstGeom>
          <a:noFill/>
          <a:ln w="9525">
            <a:noFill/>
          </a:ln>
        </p:spPr>
        <p:txBody>
          <a:bodyPr wrap="square" anchor="t" anchorCtr="0">
            <a:spAutoFit/>
          </a:bodyPr>
          <a:p>
            <a:pPr algn="just"/>
            <a:r>
              <a:rPr lang="en-US" altLang="zh-CN" sz="1400" b="1" dirty="0">
                <a:latin typeface="Arial" panose="020B0604020202020204" pitchFamily="34" charset="0"/>
              </a:rPr>
              <a:t>During construction </a:t>
            </a:r>
            <a:r>
              <a:rPr lang="en-US" altLang="zh-CN" sz="1400" dirty="0">
                <a:latin typeface="Arial" panose="020B0604020202020204" pitchFamily="34" charset="0"/>
              </a:rPr>
              <a:t>phase, drains from different construction sites will be led to sedimentation pits where excess suspended solids will be settled out and relatively clear supernatant will be discharged into the outside surface drains.</a:t>
            </a:r>
            <a:endParaRPr lang="en-US" altLang="zh-CN" sz="1400" dirty="0">
              <a:latin typeface="Arial" panose="020B0604020202020204" pitchFamily="34" charset="0"/>
            </a:endParaRPr>
          </a:p>
        </p:txBody>
      </p:sp>
      <p:sp>
        <p:nvSpPr>
          <p:cNvPr id="54275" name="Text Box 4"/>
          <p:cNvSpPr txBox="1"/>
          <p:nvPr/>
        </p:nvSpPr>
        <p:spPr>
          <a:xfrm>
            <a:off x="3355975" y="2476500"/>
            <a:ext cx="5465763" cy="522288"/>
          </a:xfrm>
          <a:prstGeom prst="rect">
            <a:avLst/>
          </a:prstGeom>
          <a:noFill/>
          <a:ln w="9525">
            <a:noFill/>
          </a:ln>
        </p:spPr>
        <p:txBody>
          <a:bodyPr wrap="square" anchor="t" anchorCtr="0">
            <a:spAutoFit/>
          </a:bodyPr>
          <a:p>
            <a:pPr algn="just"/>
            <a:r>
              <a:rPr lang="en-US" altLang="zh-CN" sz="1400" b="1" dirty="0">
                <a:latin typeface="Arial" panose="020B0604020202020204" pitchFamily="34" charset="0"/>
              </a:rPr>
              <a:t>M/s SSPL</a:t>
            </a:r>
            <a:r>
              <a:rPr lang="en-US" altLang="zh-CN" sz="1400" dirty="0">
                <a:latin typeface="Arial" panose="020B0604020202020204" pitchFamily="34" charset="0"/>
              </a:rPr>
              <a:t> will follow “the zero wastewater discharge concept” and the entire wastewater will be recycled to the plant for various uses.</a:t>
            </a:r>
            <a:endParaRPr lang="en-US" altLang="zh-CN" sz="1400" dirty="0">
              <a:latin typeface="Arial" panose="020B0604020202020204" pitchFamily="34" charset="0"/>
            </a:endParaRPr>
          </a:p>
        </p:txBody>
      </p:sp>
      <p:graphicFrame>
        <p:nvGraphicFramePr>
          <p:cNvPr id="54276" name="Table 54275"/>
          <p:cNvGraphicFramePr/>
          <p:nvPr/>
        </p:nvGraphicFramePr>
        <p:xfrm>
          <a:off x="3355975" y="2998788"/>
          <a:ext cx="5467350" cy="3171825"/>
        </p:xfrm>
        <a:graphic>
          <a:graphicData uri="http://schemas.openxmlformats.org/drawingml/2006/table">
            <a:tbl>
              <a:tblPr/>
              <a:tblGrid>
                <a:gridCol w="1839913"/>
                <a:gridCol w="1433512"/>
                <a:gridCol w="2193925"/>
              </a:tblGrid>
              <a:tr h="198438">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300" b="1">
                          <a:solidFill>
                            <a:srgbClr val="000000"/>
                          </a:solidFill>
                          <a:latin typeface="Arial" panose="020B0604020202020204" pitchFamily="34" charset="0"/>
                        </a:rPr>
                        <a:t>Source</a:t>
                      </a:r>
                      <a:endParaRPr lang="en-US" altLang="zh-CN" sz="13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DDD9C3"/>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300" b="1">
                          <a:solidFill>
                            <a:srgbClr val="000000"/>
                          </a:solidFill>
                          <a:latin typeface="Arial" panose="020B0604020202020204" pitchFamily="34" charset="0"/>
                        </a:rPr>
                        <a:t>Pollutants</a:t>
                      </a:r>
                      <a:endParaRPr lang="en-US" altLang="zh-CN" sz="13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DDD9C3"/>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300" b="1">
                          <a:solidFill>
                            <a:srgbClr val="000000"/>
                          </a:solidFill>
                          <a:latin typeface="Arial" panose="020B0604020202020204" pitchFamily="34" charset="0"/>
                        </a:rPr>
                        <a:t>Control System</a:t>
                      </a:r>
                      <a:endParaRPr lang="en-US" altLang="zh-CN" sz="13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DDD9C3"/>
                    </a:solidFill>
                  </a:tcPr>
                </a:tc>
              </a:tr>
              <a:tr h="595312">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300">
                          <a:solidFill>
                            <a:srgbClr val="000000"/>
                          </a:solidFill>
                          <a:latin typeface="Arial" panose="020B0604020202020204" pitchFamily="34" charset="0"/>
                        </a:rPr>
                        <a:t>Raw Water Treatment Plant (softening through ion exchange)</a:t>
                      </a:r>
                      <a:endParaRPr lang="en-US" altLang="zh-CN" sz="13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300" dirty="0">
                          <a:solidFill>
                            <a:srgbClr val="000000"/>
                          </a:solidFill>
                          <a:latin typeface="Arial" panose="020B0604020202020204" pitchFamily="34" charset="0"/>
                        </a:rPr>
                        <a:t>Treatment through ion exchange</a:t>
                      </a:r>
                      <a:endParaRPr lang="en-US" altLang="zh-CN" sz="1300" dirty="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300">
                          <a:solidFill>
                            <a:srgbClr val="000000"/>
                          </a:solidFill>
                          <a:latin typeface="Arial" panose="020B0604020202020204" pitchFamily="34" charset="0"/>
                        </a:rPr>
                        <a:t>Ion exchanger maintained by the supply agency. </a:t>
                      </a:r>
                      <a:endParaRPr lang="en-US" altLang="zh-CN" sz="13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9372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300">
                          <a:solidFill>
                            <a:srgbClr val="000000"/>
                          </a:solidFill>
                          <a:latin typeface="Arial" panose="020B0604020202020204" pitchFamily="34" charset="0"/>
                        </a:rPr>
                        <a:t>Cooling Tower &amp; Boiler Blow down </a:t>
                      </a:r>
                      <a:endParaRPr lang="en-US" altLang="zh-CN" sz="13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300">
                          <a:solidFill>
                            <a:srgbClr val="000000"/>
                          </a:solidFill>
                          <a:latin typeface="Arial" panose="020B0604020202020204" pitchFamily="34" charset="0"/>
                        </a:rPr>
                        <a:t>Temperature, Dissolved Solids, Free Cl and TSS</a:t>
                      </a:r>
                      <a:endParaRPr lang="en-US" altLang="zh-CN" sz="13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300">
                          <a:solidFill>
                            <a:srgbClr val="000000"/>
                          </a:solidFill>
                          <a:latin typeface="Arial" panose="020B0604020202020204" pitchFamily="34" charset="0"/>
                        </a:rPr>
                        <a:t>Used in the plant area for Gardening/ Dust suppression.</a:t>
                      </a:r>
                      <a:endParaRPr lang="en-US" altLang="zh-CN" sz="13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90600">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300">
                          <a:solidFill>
                            <a:srgbClr val="000000"/>
                          </a:solidFill>
                          <a:latin typeface="Arial" panose="020B0604020202020204" pitchFamily="34" charset="0"/>
                        </a:rPr>
                        <a:t>DM Water Plant </a:t>
                      </a:r>
                      <a:endParaRPr lang="en-US" altLang="zh-CN" sz="13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300">
                          <a:solidFill>
                            <a:srgbClr val="000000"/>
                          </a:solidFill>
                          <a:latin typeface="Arial" panose="020B0604020202020204" pitchFamily="34" charset="0"/>
                        </a:rPr>
                        <a:t>pH    </a:t>
                      </a:r>
                      <a:endParaRPr lang="en-US" altLang="zh-CN" sz="13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300">
                          <a:solidFill>
                            <a:srgbClr val="000000"/>
                          </a:solidFill>
                          <a:latin typeface="Arial" panose="020B0604020202020204" pitchFamily="34" charset="0"/>
                        </a:rPr>
                        <a:t>After Neutralizing Pit, the treated waste water will be used in non-critical purposes within the plant premises.</a:t>
                      </a:r>
                      <a:endParaRPr lang="en-US" altLang="zh-CN" sz="13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93750">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300">
                          <a:solidFill>
                            <a:srgbClr val="000000"/>
                          </a:solidFill>
                          <a:latin typeface="Arial" panose="020B0604020202020204" pitchFamily="34" charset="0"/>
                        </a:rPr>
                        <a:t>Canteens, Toilets </a:t>
                      </a:r>
                      <a:endParaRPr lang="en-US" altLang="zh-CN" sz="13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300">
                          <a:solidFill>
                            <a:srgbClr val="000000"/>
                          </a:solidFill>
                          <a:latin typeface="Arial" panose="020B0604020202020204" pitchFamily="34" charset="0"/>
                        </a:rPr>
                        <a:t>BOD, O&amp;G, TSS / TDS. </a:t>
                      </a:r>
                      <a:endParaRPr lang="en-US" altLang="zh-CN" sz="13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300" dirty="0">
                          <a:solidFill>
                            <a:srgbClr val="000000"/>
                          </a:solidFill>
                          <a:latin typeface="Arial" panose="020B0604020202020204" pitchFamily="34" charset="0"/>
                        </a:rPr>
                        <a:t>Sewage Treatment Plant (STP). Treated waste water will be used for gardening purpose.</a:t>
                      </a:r>
                      <a:endParaRPr lang="en-US" altLang="zh-CN" sz="1300" dirty="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54302" name="Text Box 7"/>
          <p:cNvSpPr txBox="1"/>
          <p:nvPr/>
        </p:nvSpPr>
        <p:spPr>
          <a:xfrm>
            <a:off x="5000625" y="2170113"/>
            <a:ext cx="2303463" cy="306387"/>
          </a:xfrm>
          <a:prstGeom prst="rect">
            <a:avLst/>
          </a:prstGeom>
          <a:noFill/>
          <a:ln w="9525">
            <a:noFill/>
          </a:ln>
        </p:spPr>
        <p:txBody>
          <a:bodyPr wrap="square" anchor="t" anchorCtr="0">
            <a:spAutoFit/>
          </a:bodyPr>
          <a:p>
            <a:pPr algn="ctr"/>
            <a:r>
              <a:rPr lang="en-US" altLang="zh-CN" sz="1400" dirty="0">
                <a:latin typeface="Arial" panose="020B0604020202020204" pitchFamily="34" charset="0"/>
              </a:rPr>
              <a:t>During Operation</a:t>
            </a:r>
            <a:endParaRPr lang="en-US" altLang="zh-CN" sz="1400" dirty="0">
              <a:latin typeface="Arial" panose="020B0604020202020204" pitchFamily="34" charset="0"/>
            </a:endParaRPr>
          </a:p>
        </p:txBody>
      </p:sp>
      <p:sp>
        <p:nvSpPr>
          <p:cNvPr id="54303" name="Text Box 3"/>
          <p:cNvSpPr txBox="1"/>
          <p:nvPr/>
        </p:nvSpPr>
        <p:spPr>
          <a:xfrm>
            <a:off x="1957388" y="120650"/>
            <a:ext cx="5346700" cy="460375"/>
          </a:xfrm>
          <a:prstGeom prst="rect">
            <a:avLst/>
          </a:prstGeom>
          <a:noFill/>
          <a:ln w="9525">
            <a:noFill/>
          </a:ln>
        </p:spPr>
        <p:txBody>
          <a:bodyPr wrap="square" anchor="t" anchorCtr="0">
            <a:spAutoFit/>
          </a:bodyPr>
          <a:p>
            <a:pPr algn="ctr"/>
            <a:r>
              <a:rPr lang="en-US" altLang="zh-CN" sz="2400" b="1" dirty="0">
                <a:latin typeface="Calibri" panose="020F0502020204030204" charset="0"/>
              </a:rPr>
              <a:t>EMP – NOISE (Construction / Operation)</a:t>
            </a:r>
            <a:endParaRPr lang="en-US" altLang="zh-CN" sz="2400" b="1" dirty="0">
              <a:latin typeface="Calibri" panose="020F0502020204030204" charset="0"/>
            </a:endParaRPr>
          </a:p>
        </p:txBody>
      </p:sp>
      <p:sp>
        <p:nvSpPr>
          <p:cNvPr id="54304" name="Text Box 99"/>
          <p:cNvSpPr txBox="1"/>
          <p:nvPr/>
        </p:nvSpPr>
        <p:spPr>
          <a:xfrm>
            <a:off x="595313" y="679450"/>
            <a:ext cx="8226425" cy="522288"/>
          </a:xfrm>
          <a:prstGeom prst="rect">
            <a:avLst/>
          </a:prstGeom>
          <a:noFill/>
          <a:ln w="9525">
            <a:noFill/>
          </a:ln>
        </p:spPr>
        <p:txBody>
          <a:bodyPr wrap="square" anchor="t" anchorCtr="0">
            <a:spAutoFit/>
          </a:bodyPr>
          <a:p>
            <a:r>
              <a:rPr lang="en-US" altLang="zh-CN" sz="1400" dirty="0">
                <a:latin typeface="Arial" panose="020B0604020202020204" pitchFamily="34" charset="0"/>
              </a:rPr>
              <a:t>Both during Construction and operation phases, the equipment shall comply with the Statutory limit of 85 dB(A) (at 1 m. from the source).</a:t>
            </a:r>
            <a:endParaRPr lang="en-US" altLang="zh-CN" sz="1400" dirty="0">
              <a:latin typeface="Arial" panose="020B0604020202020204" pitchFamily="34" charset="0"/>
            </a:endParaRPr>
          </a:p>
        </p:txBody>
      </p:sp>
      <p:sp>
        <p:nvSpPr>
          <p:cNvPr id="2" name="Slide Number Placeholder 1"/>
          <p:cNvSpPr>
            <a:spLocks noGrp="1"/>
          </p:cNvSpPr>
          <p:nvPr>
            <p:ph type="sldNum" sz="quarter" idx="12"/>
          </p:nvPr>
        </p:nvSpPr>
        <p:spPr>
          <a:xfrm>
            <a:off x="7056438" y="6356350"/>
            <a:ext cx="2057400" cy="365125"/>
          </a:xfrm>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Text Box 3"/>
          <p:cNvSpPr txBox="1"/>
          <p:nvPr/>
        </p:nvSpPr>
        <p:spPr>
          <a:xfrm>
            <a:off x="2722563" y="-36512"/>
            <a:ext cx="3836987" cy="398462"/>
          </a:xfrm>
          <a:prstGeom prst="rect">
            <a:avLst/>
          </a:prstGeom>
          <a:noFill/>
          <a:ln w="9525">
            <a:noFill/>
          </a:ln>
        </p:spPr>
        <p:txBody>
          <a:bodyPr wrap="square" anchor="t" anchorCtr="0">
            <a:spAutoFit/>
          </a:bodyPr>
          <a:p>
            <a:pPr algn="ctr"/>
            <a:r>
              <a:rPr lang="en-US" altLang="zh-CN" sz="2000" b="1" dirty="0">
                <a:latin typeface="Calibri" panose="020F0502020204030204" charset="0"/>
              </a:rPr>
              <a:t>EMP at site during Construction</a:t>
            </a:r>
            <a:endParaRPr lang="en-US" altLang="zh-CN" sz="2000" b="1" dirty="0">
              <a:latin typeface="Calibri" panose="020F0502020204030204" charset="0"/>
            </a:endParaRPr>
          </a:p>
        </p:txBody>
      </p:sp>
      <p:sp>
        <p:nvSpPr>
          <p:cNvPr id="5" name="Text Box 4"/>
          <p:cNvSpPr txBox="1"/>
          <p:nvPr/>
        </p:nvSpPr>
        <p:spPr>
          <a:xfrm>
            <a:off x="117475" y="377825"/>
            <a:ext cx="3787775" cy="3046413"/>
          </a:xfrm>
          <a:prstGeom prst="rect">
            <a:avLst/>
          </a:prstGeom>
          <a:noFill/>
        </p:spPr>
        <p:txBody>
          <a:bodyPr wrap="square" rtlCol="0" anchor="t">
            <a:spAutoFit/>
          </a:bodyPr>
          <a:lstStyle/>
          <a:p>
            <a:pPr algn="just" fontAlgn="auto">
              <a:buNone/>
            </a:pPr>
            <a:r>
              <a:rPr lang="en-US" sz="1400" noProof="1" dirty="0" smtClean="0">
                <a:solidFill>
                  <a:srgbClr val="0070C0"/>
                </a:solidFill>
                <a:latin typeface="+mn-lt"/>
                <a:ea typeface="+mn-ea"/>
                <a:cs typeface="+mn-cs"/>
              </a:rPr>
              <a:t>1)   Management </a:t>
            </a:r>
            <a:r>
              <a:rPr lang="en-US" sz="1400" noProof="1" dirty="0">
                <a:solidFill>
                  <a:srgbClr val="0070C0"/>
                </a:solidFill>
                <a:latin typeface="+mn-lt"/>
                <a:ea typeface="+mn-ea"/>
                <a:cs typeface="+mn-cs"/>
              </a:rPr>
              <a:t>of fugitive emissions </a:t>
            </a:r>
            <a:r>
              <a:rPr lang="en-US" sz="1400" noProof="1" dirty="0" smtClean="0">
                <a:solidFill>
                  <a:srgbClr val="0070C0"/>
                </a:solidFill>
                <a:latin typeface="+mn-lt"/>
                <a:ea typeface="+mn-ea"/>
                <a:cs typeface="+mn-cs"/>
              </a:rPr>
              <a:t> </a:t>
            </a:r>
            <a:endParaRPr lang="en-US" sz="1400" noProof="1" dirty="0" smtClean="0">
              <a:solidFill>
                <a:srgbClr val="0070C0"/>
              </a:solidFill>
            </a:endParaRPr>
          </a:p>
          <a:p>
            <a:pPr marL="212090" indent="-143510" algn="just" fontAlgn="auto">
              <a:buFont typeface="Arial" panose="020B0604020202020204" pitchFamily="34" charset="0"/>
              <a:buChar char="•"/>
            </a:pPr>
            <a:r>
              <a:rPr lang="en-US" sz="1400" noProof="1" dirty="0" smtClean="0">
                <a:latin typeface="+mn-lt"/>
                <a:ea typeface="+mn-ea"/>
                <a:cs typeface="+mn-lt"/>
              </a:rPr>
              <a:t>All </a:t>
            </a:r>
            <a:r>
              <a:rPr lang="en-US" sz="1400" noProof="1" dirty="0">
                <a:latin typeface="+mn-lt"/>
                <a:ea typeface="+mn-ea"/>
                <a:cs typeface="+mn-lt"/>
              </a:rPr>
              <a:t>vehicles shall be maintained with valid PUC.</a:t>
            </a:r>
            <a:endParaRPr lang="en-US" sz="1400" noProof="1" dirty="0">
              <a:cs typeface="+mn-lt"/>
            </a:endParaRPr>
          </a:p>
          <a:p>
            <a:pPr marL="212090" indent="-143510" algn="just" fontAlgn="auto">
              <a:buFont typeface="Arial" panose="020B0604020202020204" pitchFamily="34" charset="0"/>
              <a:buChar char="•"/>
            </a:pPr>
            <a:r>
              <a:rPr lang="en-US" sz="1400" noProof="1" dirty="0">
                <a:latin typeface="+mn-lt"/>
                <a:ea typeface="+mn-ea"/>
                <a:cs typeface="+mn-lt"/>
              </a:rPr>
              <a:t>Adequate measures (e.g. water spraying) to avoid dust emissions.</a:t>
            </a:r>
            <a:endParaRPr lang="en-US" sz="1400" noProof="1" dirty="0">
              <a:cs typeface="+mn-lt"/>
            </a:endParaRPr>
          </a:p>
          <a:p>
            <a:pPr marL="212090" indent="-143510" algn="just" fontAlgn="auto">
              <a:buFont typeface="Arial" panose="020B0604020202020204" pitchFamily="34" charset="0"/>
              <a:buChar char="•"/>
            </a:pPr>
            <a:r>
              <a:rPr lang="en-US" sz="1400" noProof="1" dirty="0">
                <a:latin typeface="+mn-lt"/>
                <a:ea typeface="+mn-ea"/>
                <a:cs typeface="+mn-lt"/>
                <a:sym typeface="+mn-ea"/>
              </a:rPr>
              <a:t>Ensuring p</a:t>
            </a:r>
            <a:r>
              <a:rPr lang="en-US" sz="1400" noProof="1" dirty="0">
                <a:latin typeface="+mn-lt"/>
                <a:ea typeface="+mn-ea"/>
                <a:cs typeface="+mn-lt"/>
              </a:rPr>
              <a:t>roper maintenance of construction equipment. </a:t>
            </a:r>
            <a:endParaRPr lang="en-US" sz="1400" noProof="1" dirty="0">
              <a:cs typeface="+mn-lt"/>
            </a:endParaRPr>
          </a:p>
          <a:p>
            <a:pPr marL="212090" indent="-143510" algn="just" fontAlgn="auto">
              <a:buFont typeface="Arial" panose="020B0604020202020204" pitchFamily="34" charset="0"/>
              <a:buChar char="•"/>
            </a:pPr>
            <a:r>
              <a:rPr lang="en-US" sz="1400" noProof="1" dirty="0">
                <a:latin typeface="+mn-lt"/>
                <a:ea typeface="+mn-ea"/>
                <a:cs typeface="+mn-lt"/>
                <a:sym typeface="+mn-ea"/>
              </a:rPr>
              <a:t>Transportation of c</a:t>
            </a:r>
            <a:r>
              <a:rPr lang="en-US" sz="1400" noProof="1" dirty="0">
                <a:latin typeface="+mn-lt"/>
                <a:ea typeface="+mn-ea"/>
                <a:cs typeface="+mn-lt"/>
              </a:rPr>
              <a:t>onstruction material/debris with proper cover to avoid the fugitive emissions of dust.</a:t>
            </a:r>
            <a:endParaRPr lang="en-US" sz="1400" noProof="1" dirty="0">
              <a:cs typeface="+mn-lt"/>
            </a:endParaRPr>
          </a:p>
          <a:p>
            <a:pPr fontAlgn="auto"/>
            <a:endParaRPr lang="en-US" sz="500" noProof="1" dirty="0" smtClean="0">
              <a:solidFill>
                <a:srgbClr val="FF0000"/>
              </a:solidFill>
            </a:endParaRPr>
          </a:p>
          <a:p>
            <a:pPr fontAlgn="auto"/>
            <a:r>
              <a:rPr lang="en-US" sz="1400" noProof="1" dirty="0" smtClean="0">
                <a:solidFill>
                  <a:srgbClr val="0070C0"/>
                </a:solidFill>
                <a:latin typeface="+mn-lt"/>
                <a:ea typeface="+mn-ea"/>
                <a:cs typeface="+mn-cs"/>
              </a:rPr>
              <a:t>2)  Covering </a:t>
            </a:r>
            <a:r>
              <a:rPr lang="en-US" sz="1400" noProof="1" dirty="0">
                <a:solidFill>
                  <a:srgbClr val="0070C0"/>
                </a:solidFill>
                <a:latin typeface="+mn-lt"/>
                <a:ea typeface="+mn-ea"/>
                <a:cs typeface="+mn-cs"/>
              </a:rPr>
              <a:t>responsible person’s contact details</a:t>
            </a:r>
            <a:endParaRPr lang="en-US" sz="1400" noProof="1" dirty="0">
              <a:solidFill>
                <a:srgbClr val="0070C0"/>
              </a:solidFill>
            </a:endParaRPr>
          </a:p>
          <a:p>
            <a:pPr fontAlgn="auto"/>
            <a:r>
              <a:rPr lang="en-US" sz="1400" noProof="1" dirty="0" smtClean="0">
                <a:solidFill>
                  <a:srgbClr val="FF0000"/>
                </a:solidFill>
                <a:latin typeface="+mn-lt"/>
                <a:ea typeface="+mn-ea"/>
                <a:cs typeface="+mn-cs"/>
              </a:rPr>
              <a:t>      </a:t>
            </a:r>
            <a:r>
              <a:rPr lang="en-US" sz="1400" noProof="1" dirty="0" smtClean="0">
                <a:latin typeface="+mn-lt"/>
                <a:ea typeface="+mn-ea"/>
                <a:cs typeface="+mn-cs"/>
              </a:rPr>
              <a:t>Name - Sumit Chakraborty</a:t>
            </a:r>
            <a:endParaRPr lang="en-US" sz="1400" noProof="1" dirty="0" smtClean="0"/>
          </a:p>
          <a:p>
            <a:pPr fontAlgn="auto"/>
            <a:r>
              <a:rPr lang="en-US" sz="1400" noProof="1" dirty="0" smtClean="0">
                <a:solidFill>
                  <a:srgbClr val="FF0000"/>
                </a:solidFill>
                <a:latin typeface="+mn-lt"/>
                <a:ea typeface="+mn-ea"/>
                <a:cs typeface="+mn-cs"/>
              </a:rPr>
              <a:t> </a:t>
            </a:r>
            <a:r>
              <a:rPr lang="en-US" sz="1400" noProof="1" dirty="0" smtClean="0">
                <a:latin typeface="+mn-lt"/>
                <a:ea typeface="+mn-ea"/>
                <a:cs typeface="+mn-cs"/>
              </a:rPr>
              <a:t>     Contact No. - 9903911618</a:t>
            </a:r>
            <a:endParaRPr lang="en-US" sz="1400" noProof="1" dirty="0" smtClean="0"/>
          </a:p>
          <a:p>
            <a:pPr fontAlgn="auto"/>
            <a:endParaRPr lang="en-US" sz="500" noProof="1" dirty="0" smtClean="0">
              <a:solidFill>
                <a:srgbClr val="FF0000"/>
              </a:solidFill>
            </a:endParaRPr>
          </a:p>
          <a:p>
            <a:pPr fontAlgn="auto"/>
            <a:r>
              <a:rPr lang="en-US" sz="1400" noProof="1" dirty="0" smtClean="0">
                <a:solidFill>
                  <a:srgbClr val="0070C0"/>
                </a:solidFill>
                <a:latin typeface="+mn-lt"/>
                <a:ea typeface="+mn-ea"/>
                <a:cs typeface="+mn-cs"/>
              </a:rPr>
              <a:t>3) Communication </a:t>
            </a:r>
            <a:r>
              <a:rPr lang="en-US" sz="1400" noProof="1" dirty="0">
                <a:solidFill>
                  <a:srgbClr val="0070C0"/>
                </a:solidFill>
                <a:latin typeface="+mn-lt"/>
                <a:ea typeface="+mn-ea"/>
                <a:cs typeface="+mn-cs"/>
              </a:rPr>
              <a:t>protocol details </a:t>
            </a:r>
            <a:endParaRPr lang="en-US" sz="1400" noProof="1" dirty="0">
              <a:solidFill>
                <a:srgbClr val="FF0000"/>
              </a:solidFill>
            </a:endParaRPr>
          </a:p>
        </p:txBody>
      </p:sp>
      <p:sp>
        <p:nvSpPr>
          <p:cNvPr id="23" name="Text Box 22"/>
          <p:cNvSpPr txBox="1"/>
          <p:nvPr/>
        </p:nvSpPr>
        <p:spPr>
          <a:xfrm>
            <a:off x="3905250" y="263525"/>
            <a:ext cx="5151438" cy="6584950"/>
          </a:xfrm>
          <a:prstGeom prst="rect">
            <a:avLst/>
          </a:prstGeom>
          <a:noFill/>
        </p:spPr>
        <p:txBody>
          <a:bodyPr wrap="square" rtlCol="0" anchor="t">
            <a:spAutoFit/>
          </a:bodyPr>
          <a:lstStyle/>
          <a:p>
            <a:pPr algn="just" fontAlgn="auto"/>
            <a:r>
              <a:rPr lang="en-US" sz="1400" noProof="1" dirty="0" smtClean="0">
                <a:solidFill>
                  <a:srgbClr val="0070C0"/>
                </a:solidFill>
                <a:latin typeface="+mn-lt"/>
                <a:ea typeface="+mn-ea"/>
                <a:cs typeface="+mn-cs"/>
                <a:sym typeface="+mn-ea"/>
              </a:rPr>
              <a:t>4) Site preparation</a:t>
            </a:r>
            <a:endParaRPr lang="en-US" sz="1400" noProof="1" dirty="0" smtClean="0">
              <a:solidFill>
                <a:srgbClr val="0070C0"/>
              </a:solidFill>
              <a:sym typeface="+mn-ea"/>
            </a:endParaRPr>
          </a:p>
          <a:p>
            <a:pPr marL="185420" algn="just" fontAlgn="auto"/>
            <a:r>
              <a:rPr lang="en-US" sz="1400" noProof="1" dirty="0" smtClean="0">
                <a:latin typeface="+mn-lt"/>
                <a:ea typeface="+mn-ea"/>
                <a:cs typeface="+mn-cs"/>
                <a:sym typeface="+mn-ea"/>
              </a:rPr>
              <a:t>Site clearing and preparation activities will involve removal of scanty vegetation in the plant site and landfilling to level the land by filling up the undulations.</a:t>
            </a:r>
            <a:endParaRPr lang="en-US" sz="1400" noProof="1" dirty="0" smtClean="0">
              <a:sym typeface="+mn-ea"/>
            </a:endParaRPr>
          </a:p>
          <a:p>
            <a:pPr marL="185420" algn="just" fontAlgn="auto"/>
            <a:endParaRPr lang="en-US" sz="500" noProof="1" dirty="0" smtClean="0">
              <a:sym typeface="+mn-ea"/>
            </a:endParaRPr>
          </a:p>
          <a:p>
            <a:pPr algn="just" fontAlgn="auto"/>
            <a:r>
              <a:rPr lang="en-US" sz="1400" noProof="1" dirty="0" smtClean="0">
                <a:solidFill>
                  <a:srgbClr val="0070C0"/>
                </a:solidFill>
                <a:latin typeface="+mn-lt"/>
                <a:ea typeface="+mn-ea"/>
                <a:cs typeface="+mn-cs"/>
                <a:sym typeface="+mn-ea"/>
              </a:rPr>
              <a:t>5) Setting </a:t>
            </a:r>
            <a:r>
              <a:rPr lang="en-US" sz="1400" noProof="1" dirty="0">
                <a:solidFill>
                  <a:srgbClr val="0070C0"/>
                </a:solidFill>
                <a:latin typeface="+mn-lt"/>
                <a:ea typeface="+mn-ea"/>
                <a:cs typeface="+mn-cs"/>
                <a:sym typeface="+mn-ea"/>
              </a:rPr>
              <a:t>up measuring stations at plant </a:t>
            </a:r>
            <a:r>
              <a:rPr lang="en-US" sz="1400" noProof="1" dirty="0" smtClean="0">
                <a:solidFill>
                  <a:srgbClr val="0070C0"/>
                </a:solidFill>
                <a:latin typeface="+mn-lt"/>
                <a:ea typeface="+mn-ea"/>
                <a:cs typeface="+mn-cs"/>
                <a:sym typeface="+mn-ea"/>
              </a:rPr>
              <a:t>boundary</a:t>
            </a:r>
            <a:endParaRPr lang="en-US" sz="1400" noProof="1" dirty="0" smtClean="0">
              <a:solidFill>
                <a:srgbClr val="0070C0"/>
              </a:solidFill>
              <a:sym typeface="+mn-ea"/>
            </a:endParaRPr>
          </a:p>
          <a:p>
            <a:pPr marL="198755" algn="just" fontAlgn="auto"/>
            <a:r>
              <a:rPr lang="en-US" sz="1400" noProof="1" dirty="0" smtClean="0">
                <a:latin typeface="+mn-lt"/>
                <a:ea typeface="+mn-ea"/>
                <a:cs typeface="+mn-cs"/>
                <a:sym typeface="+mn-ea"/>
              </a:rPr>
              <a:t>5 monitoring stations shall be set up along the plant boundary for regular monitoring of the environmental parameters.</a:t>
            </a:r>
            <a:endParaRPr lang="en-US" sz="1400" noProof="1" dirty="0" smtClean="0">
              <a:sym typeface="+mn-ea"/>
            </a:endParaRPr>
          </a:p>
          <a:p>
            <a:pPr marL="198755" algn="just" fontAlgn="auto"/>
            <a:endParaRPr lang="en-US" sz="500" noProof="1" dirty="0" smtClean="0">
              <a:sym typeface="+mn-ea"/>
            </a:endParaRPr>
          </a:p>
          <a:p>
            <a:pPr marL="198755" indent="-198755" algn="just" fontAlgn="auto"/>
            <a:r>
              <a:rPr lang="en-US" sz="1400" noProof="1" dirty="0" smtClean="0">
                <a:solidFill>
                  <a:srgbClr val="0070C0"/>
                </a:solidFill>
                <a:latin typeface="+mn-lt"/>
                <a:ea typeface="+mn-ea"/>
                <a:cs typeface="+mn-cs"/>
                <a:sym typeface="+mn-ea"/>
              </a:rPr>
              <a:t>6) Inspection </a:t>
            </a:r>
            <a:r>
              <a:rPr lang="en-US" sz="1400" noProof="1" dirty="0">
                <a:solidFill>
                  <a:srgbClr val="0070C0"/>
                </a:solidFill>
                <a:latin typeface="+mn-lt"/>
                <a:ea typeface="+mn-ea"/>
                <a:cs typeface="+mn-cs"/>
                <a:sym typeface="+mn-ea"/>
              </a:rPr>
              <a:t>of site by project authorities and district </a:t>
            </a:r>
            <a:r>
              <a:rPr lang="en-US" sz="1400" noProof="1" dirty="0" smtClean="0">
                <a:solidFill>
                  <a:srgbClr val="0070C0"/>
                </a:solidFill>
                <a:latin typeface="+mn-lt"/>
                <a:ea typeface="+mn-ea"/>
                <a:cs typeface="+mn-cs"/>
                <a:sym typeface="+mn-ea"/>
              </a:rPr>
              <a:t>authorities</a:t>
            </a:r>
            <a:endParaRPr lang="en-US" sz="1400" noProof="1" dirty="0" smtClean="0">
              <a:solidFill>
                <a:srgbClr val="0070C0"/>
              </a:solidFill>
              <a:sym typeface="+mn-ea"/>
            </a:endParaRPr>
          </a:p>
          <a:p>
            <a:pPr marL="198755" algn="just" fontAlgn="auto"/>
            <a:r>
              <a:rPr lang="en-US" sz="1400" noProof="1" dirty="0" smtClean="0">
                <a:latin typeface="+mn-lt"/>
                <a:ea typeface="+mn-ea"/>
                <a:cs typeface="+mn-cs"/>
                <a:sym typeface="+mn-ea"/>
              </a:rPr>
              <a:t>There will be regular inspection of the site by the concerned project authorities and the concerned district authorities to ensure the compliance of all the applicable norms </a:t>
            </a:r>
            <a:endParaRPr lang="en-US" sz="1400" noProof="1" dirty="0" smtClean="0">
              <a:sym typeface="+mn-ea"/>
            </a:endParaRPr>
          </a:p>
          <a:p>
            <a:pPr marL="198755" algn="just" fontAlgn="auto"/>
            <a:endParaRPr lang="en-US" sz="500" noProof="1" dirty="0" smtClean="0">
              <a:sym typeface="+mn-ea"/>
            </a:endParaRPr>
          </a:p>
          <a:p>
            <a:pPr marL="198755" indent="-198755" algn="just" fontAlgn="auto"/>
            <a:r>
              <a:rPr lang="en-US" sz="1400" noProof="1" dirty="0" smtClean="0">
                <a:solidFill>
                  <a:srgbClr val="0070C0"/>
                </a:solidFill>
                <a:latin typeface="+mn-lt"/>
                <a:ea typeface="+mn-ea"/>
                <a:cs typeface="+mn-cs"/>
                <a:sym typeface="+mn-ea"/>
              </a:rPr>
              <a:t>7) Complaint </a:t>
            </a:r>
            <a:r>
              <a:rPr lang="en-US" sz="1400" noProof="1" dirty="0">
                <a:solidFill>
                  <a:srgbClr val="0070C0"/>
                </a:solidFill>
                <a:latin typeface="+mn-lt"/>
                <a:ea typeface="+mn-ea"/>
                <a:cs typeface="+mn-cs"/>
                <a:sym typeface="+mn-ea"/>
              </a:rPr>
              <a:t>registration and response mechanism &amp; record keeping </a:t>
            </a:r>
            <a:r>
              <a:rPr lang="en-US" sz="1400" noProof="1" dirty="0" smtClean="0">
                <a:latin typeface="+mn-lt"/>
                <a:ea typeface="+mn-ea"/>
                <a:cs typeface="+mn-cs"/>
                <a:sym typeface="+mn-ea"/>
              </a:rPr>
              <a:t> A complaint register shall be maintained at the site to record the grievances of the local people / workers. Dedicated personnel shall be deployed fixing the responsibility to address the grievances along with maintaining the record of the same at the site itself.</a:t>
            </a:r>
            <a:endParaRPr lang="en-US" sz="1400" noProof="1" dirty="0" smtClean="0">
              <a:sym typeface="+mn-ea"/>
            </a:endParaRPr>
          </a:p>
          <a:p>
            <a:pPr marL="198755" indent="-198755" algn="just" fontAlgn="auto"/>
            <a:endParaRPr lang="en-US" sz="500" noProof="1" dirty="0" smtClean="0">
              <a:sym typeface="+mn-ea"/>
            </a:endParaRPr>
          </a:p>
          <a:p>
            <a:pPr marL="198755" indent="-198755" algn="just" fontAlgn="auto"/>
            <a:r>
              <a:rPr lang="en-US" sz="1400" noProof="1" dirty="0" smtClean="0">
                <a:solidFill>
                  <a:srgbClr val="0070C0"/>
                </a:solidFill>
                <a:latin typeface="+mn-lt"/>
                <a:ea typeface="+mn-ea"/>
                <a:cs typeface="+mn-cs"/>
                <a:sym typeface="+mn-ea"/>
              </a:rPr>
              <a:t>8)  Display </a:t>
            </a:r>
            <a:r>
              <a:rPr lang="en-US" sz="1400" noProof="1" dirty="0">
                <a:solidFill>
                  <a:srgbClr val="0070C0"/>
                </a:solidFill>
                <a:latin typeface="+mn-lt"/>
                <a:ea typeface="+mn-ea"/>
                <a:cs typeface="+mn-cs"/>
                <a:sym typeface="+mn-ea"/>
              </a:rPr>
              <a:t>of pollution level at site entry </a:t>
            </a:r>
            <a:r>
              <a:rPr lang="en-US" sz="1400" noProof="1" dirty="0" smtClean="0">
                <a:solidFill>
                  <a:srgbClr val="0070C0"/>
                </a:solidFill>
                <a:latin typeface="+mn-lt"/>
                <a:ea typeface="+mn-ea"/>
                <a:cs typeface="+mn-cs"/>
                <a:sym typeface="+mn-ea"/>
              </a:rPr>
              <a:t>point/gate</a:t>
            </a:r>
            <a:endParaRPr lang="en-US" sz="1400" noProof="1" dirty="0" smtClean="0">
              <a:solidFill>
                <a:srgbClr val="0070C0"/>
              </a:solidFill>
              <a:sym typeface="+mn-ea"/>
            </a:endParaRPr>
          </a:p>
          <a:p>
            <a:pPr marL="208280" algn="just" fontAlgn="auto"/>
            <a:r>
              <a:rPr lang="en-US" sz="1400" noProof="1" dirty="0" smtClean="0">
                <a:latin typeface="+mn-lt"/>
                <a:ea typeface="+mn-ea"/>
                <a:cs typeface="+mn-cs"/>
                <a:sym typeface="+mn-ea"/>
              </a:rPr>
              <a:t>There shall be one display board at </a:t>
            </a:r>
            <a:r>
              <a:rPr lang="en-US" sz="1400" noProof="1" dirty="0">
                <a:latin typeface="+mn-lt"/>
                <a:ea typeface="+mn-ea"/>
                <a:cs typeface="+mn-cs"/>
                <a:sym typeface="+mn-ea"/>
              </a:rPr>
              <a:t>site entry </a:t>
            </a:r>
            <a:r>
              <a:rPr lang="en-US" sz="1400" noProof="1" dirty="0" smtClean="0">
                <a:latin typeface="+mn-lt"/>
                <a:ea typeface="+mn-ea"/>
                <a:cs typeface="+mn-cs"/>
                <a:sym typeface="+mn-ea"/>
              </a:rPr>
              <a:t>point/gate containing all necessary parameters for ambient air quality, fugitive emissions, noise, etc.</a:t>
            </a:r>
            <a:endParaRPr lang="en-US" sz="1400" noProof="1" dirty="0" smtClean="0"/>
          </a:p>
          <a:p>
            <a:pPr marL="198755" indent="-198755" algn="just" fontAlgn="auto"/>
            <a:endParaRPr lang="en-US" sz="500" noProof="1" dirty="0"/>
          </a:p>
          <a:p>
            <a:pPr marL="208280" indent="-208280" algn="just" fontAlgn="auto"/>
            <a:r>
              <a:rPr lang="en-US" sz="1400" noProof="1" dirty="0" smtClean="0">
                <a:solidFill>
                  <a:srgbClr val="0070C0"/>
                </a:solidFill>
                <a:latin typeface="+mn-lt"/>
                <a:ea typeface="+mn-ea"/>
                <a:cs typeface="+mn-cs"/>
                <a:sym typeface="+mn-ea"/>
              </a:rPr>
              <a:t>9)  Mitigation </a:t>
            </a:r>
            <a:r>
              <a:rPr lang="en-US" sz="1400" noProof="1" dirty="0">
                <a:solidFill>
                  <a:srgbClr val="0070C0"/>
                </a:solidFill>
                <a:latin typeface="+mn-lt"/>
                <a:ea typeface="+mn-ea"/>
                <a:cs typeface="+mn-cs"/>
                <a:sym typeface="+mn-ea"/>
              </a:rPr>
              <a:t>measures including water fogging and air curtains and restoring back the site surroundings after completion of </a:t>
            </a:r>
            <a:r>
              <a:rPr lang="en-US" sz="1400" noProof="1" dirty="0" smtClean="0">
                <a:solidFill>
                  <a:srgbClr val="0070C0"/>
                </a:solidFill>
                <a:latin typeface="+mn-lt"/>
                <a:ea typeface="+mn-ea"/>
                <a:cs typeface="+mn-cs"/>
                <a:sym typeface="+mn-ea"/>
              </a:rPr>
              <a:t>construction</a:t>
            </a:r>
            <a:r>
              <a:rPr lang="en-US" sz="1400" noProof="1" dirty="0">
                <a:solidFill>
                  <a:srgbClr val="FF0000"/>
                </a:solidFill>
                <a:latin typeface="+mn-lt"/>
                <a:ea typeface="+mn-ea"/>
                <a:cs typeface="+mn-cs"/>
                <a:sym typeface="+mn-ea"/>
              </a:rPr>
              <a:t> </a:t>
            </a:r>
            <a:endParaRPr lang="en-US" sz="1400" noProof="1" dirty="0">
              <a:solidFill>
                <a:srgbClr val="FF0000"/>
              </a:solidFill>
              <a:sym typeface="+mn-ea"/>
            </a:endParaRPr>
          </a:p>
          <a:p>
            <a:pPr marL="208280" algn="just" fontAlgn="auto"/>
            <a:r>
              <a:rPr lang="en-US" sz="1400" noProof="1" dirty="0" smtClean="0">
                <a:latin typeface="+mn-lt"/>
                <a:ea typeface="+mn-ea"/>
                <a:cs typeface="+mn-cs"/>
                <a:sym typeface="+mn-ea"/>
              </a:rPr>
              <a:t>Mitigation measures already explained above. The entire activity shall be confined within the project site itself. </a:t>
            </a:r>
            <a:endParaRPr lang="en-US" sz="1400" noProof="1" dirty="0" smtClean="0"/>
          </a:p>
          <a:p>
            <a:pPr marL="198755" indent="-198755" algn="just" fontAlgn="auto"/>
            <a:endParaRPr lang="en-US" sz="500" noProof="1" dirty="0">
              <a:solidFill>
                <a:srgbClr val="FF0000"/>
              </a:solidFill>
            </a:endParaRPr>
          </a:p>
          <a:p>
            <a:pPr marL="198755" indent="-198755" algn="just" fontAlgn="auto"/>
            <a:r>
              <a:rPr lang="en-US" sz="1400" noProof="1" dirty="0" smtClean="0">
                <a:solidFill>
                  <a:srgbClr val="0070C0"/>
                </a:solidFill>
                <a:latin typeface="+mn-lt"/>
                <a:ea typeface="+mn-ea"/>
                <a:cs typeface="+mn-cs"/>
                <a:sym typeface="+mn-ea"/>
              </a:rPr>
              <a:t>10) Shall </a:t>
            </a:r>
            <a:r>
              <a:rPr lang="en-US" sz="1400" noProof="1" dirty="0">
                <a:solidFill>
                  <a:srgbClr val="0070C0"/>
                </a:solidFill>
                <a:latin typeface="+mn-lt"/>
                <a:ea typeface="+mn-ea"/>
                <a:cs typeface="+mn-cs"/>
                <a:sym typeface="+mn-ea"/>
              </a:rPr>
              <a:t>also be provided with project time </a:t>
            </a:r>
            <a:r>
              <a:rPr lang="en-US" sz="1400" noProof="1" dirty="0" smtClean="0">
                <a:solidFill>
                  <a:srgbClr val="0070C0"/>
                </a:solidFill>
                <a:latin typeface="+mn-lt"/>
                <a:ea typeface="+mn-ea"/>
                <a:cs typeface="+mn-cs"/>
                <a:sym typeface="+mn-ea"/>
              </a:rPr>
              <a:t>frame</a:t>
            </a:r>
            <a:r>
              <a:rPr lang="en-US" sz="1400" noProof="1" dirty="0">
                <a:solidFill>
                  <a:srgbClr val="0070C0"/>
                </a:solidFill>
                <a:latin typeface="+mn-lt"/>
                <a:ea typeface="+mn-ea"/>
                <a:cs typeface="+mn-cs"/>
                <a:sym typeface="+mn-ea"/>
              </a:rPr>
              <a:t> </a:t>
            </a:r>
            <a:endParaRPr lang="en-US" sz="1400" noProof="1" dirty="0">
              <a:solidFill>
                <a:srgbClr val="0070C0"/>
              </a:solidFill>
              <a:sym typeface="+mn-ea"/>
            </a:endParaRPr>
          </a:p>
          <a:p>
            <a:pPr marL="208280" algn="just" fontAlgn="auto"/>
            <a:r>
              <a:rPr lang="en-US" sz="1400" noProof="1" dirty="0">
                <a:latin typeface="+mn-lt"/>
                <a:ea typeface="+mn-ea"/>
                <a:cs typeface="+mn-cs"/>
                <a:sym typeface="+mn-ea"/>
              </a:rPr>
              <a:t>  </a:t>
            </a:r>
            <a:r>
              <a:rPr lang="en-US" sz="1400" noProof="1" dirty="0" smtClean="0">
                <a:latin typeface="+mn-lt"/>
                <a:ea typeface="+mn-ea"/>
                <a:cs typeface="+mn-cs"/>
                <a:sym typeface="+mn-ea"/>
              </a:rPr>
              <a:t>The entire project will be completed in 60 months.</a:t>
            </a:r>
            <a:endParaRPr lang="en-US" sz="1400" noProof="1" dirty="0" smtClean="0">
              <a:sym typeface="+mn-ea"/>
            </a:endParaRPr>
          </a:p>
        </p:txBody>
      </p:sp>
      <p:pic>
        <p:nvPicPr>
          <p:cNvPr id="55300" name="Picture 1"/>
          <p:cNvPicPr>
            <a:picLocks noChangeAspect="1"/>
          </p:cNvPicPr>
          <p:nvPr/>
        </p:nvPicPr>
        <p:blipFill>
          <a:blip r:embed="rId1"/>
          <a:stretch>
            <a:fillRect/>
          </a:stretch>
        </p:blipFill>
        <p:spPr>
          <a:xfrm>
            <a:off x="571500" y="3440113"/>
            <a:ext cx="2151063" cy="2978150"/>
          </a:xfrm>
          <a:prstGeom prst="rect">
            <a:avLst/>
          </a:prstGeom>
          <a:noFill/>
          <a:ln w="9525">
            <a:noFill/>
          </a:ln>
        </p:spPr>
      </p:pic>
      <p:sp>
        <p:nvSpPr>
          <p:cNvPr id="3" name="Slide Number Placeholder 2"/>
          <p:cNvSpPr>
            <a:spLocks noGrp="1"/>
          </p:cNvSpPr>
          <p:nvPr>
            <p:ph type="sldNum" sz="quarter" idx="12"/>
          </p:nvPr>
        </p:nvSpPr>
        <p:spPr>
          <a:xfrm>
            <a:off x="6997700" y="6356350"/>
            <a:ext cx="2057400" cy="365125"/>
          </a:xfrm>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Text Box 3"/>
          <p:cNvSpPr txBox="1"/>
          <p:nvPr/>
        </p:nvSpPr>
        <p:spPr>
          <a:xfrm>
            <a:off x="1344613" y="177800"/>
            <a:ext cx="6864350" cy="460375"/>
          </a:xfrm>
          <a:prstGeom prst="rect">
            <a:avLst/>
          </a:prstGeom>
          <a:noFill/>
          <a:ln w="9525">
            <a:noFill/>
          </a:ln>
        </p:spPr>
        <p:txBody>
          <a:bodyPr wrap="square" anchor="t" anchorCtr="0">
            <a:spAutoFit/>
          </a:bodyPr>
          <a:p>
            <a:pPr algn="ctr"/>
            <a:r>
              <a:rPr lang="en-US" altLang="zh-CN" sz="2400" b="1">
                <a:latin typeface="Calibri" panose="020F0502020204030204" charset="0"/>
              </a:rPr>
              <a:t>EMP – GREEN BELT (Construction/Operation)</a:t>
            </a:r>
            <a:endParaRPr lang="en-US" altLang="zh-CN" sz="2400" b="1">
              <a:latin typeface="Calibri" panose="020F0502020204030204" charset="0"/>
            </a:endParaRPr>
          </a:p>
        </p:txBody>
      </p:sp>
      <p:sp>
        <p:nvSpPr>
          <p:cNvPr id="56322" name="Text Box 99"/>
          <p:cNvSpPr txBox="1"/>
          <p:nvPr/>
        </p:nvSpPr>
        <p:spPr>
          <a:xfrm>
            <a:off x="438150" y="555625"/>
            <a:ext cx="8372475" cy="4092575"/>
          </a:xfrm>
          <a:prstGeom prst="rect">
            <a:avLst/>
          </a:prstGeom>
          <a:noFill/>
          <a:ln w="9525">
            <a:noFill/>
          </a:ln>
        </p:spPr>
        <p:txBody>
          <a:bodyPr wrap="square" anchor="t" anchorCtr="0">
            <a:spAutoFit/>
          </a:bodyPr>
          <a:p>
            <a:pPr algn="just"/>
            <a:r>
              <a:rPr lang="en-US" altLang="zh-CN" sz="1300" dirty="0">
                <a:latin typeface="Arial" panose="020B0604020202020204" pitchFamily="34" charset="0"/>
              </a:rPr>
              <a:t>Proposed project shall be installed on the available land, within the existing plant premises comprising of total 262.64 Hectares (649 acres) of land as well as on some additional land of 21.45 Hectares (53 acres) which has already been acquired by the company.  Total land area for the project shall be 284.09 Hectares (702 Acres).</a:t>
            </a:r>
            <a:endParaRPr lang="en-US" altLang="zh-CN" sz="1300" dirty="0">
              <a:latin typeface="Arial" panose="020B0604020202020204" pitchFamily="34" charset="0"/>
            </a:endParaRPr>
          </a:p>
          <a:p>
            <a:pPr algn="just"/>
            <a:endParaRPr lang="en-US" altLang="zh-CN" sz="1300" dirty="0">
              <a:latin typeface="Arial" panose="020B0604020202020204" pitchFamily="34" charset="0"/>
            </a:endParaRPr>
          </a:p>
          <a:p>
            <a:pPr algn="just"/>
            <a:r>
              <a:rPr lang="en-US" altLang="zh-CN" sz="1300" dirty="0">
                <a:latin typeface="Arial" panose="020B0604020202020204" pitchFamily="34" charset="0"/>
              </a:rPr>
              <a:t>As, the proposed project shall be installed on the vacant land within the existing plant premises as well as on the additional land which is also vacant, there is no proposal for felling of any tree during the construction period.</a:t>
            </a:r>
            <a:endParaRPr lang="en-US" altLang="zh-CN" sz="1300" dirty="0">
              <a:latin typeface="Arial" panose="020B0604020202020204" pitchFamily="34" charset="0"/>
            </a:endParaRPr>
          </a:p>
          <a:p>
            <a:pPr algn="just"/>
            <a:endParaRPr lang="en-US" altLang="zh-CN" sz="1300" dirty="0">
              <a:latin typeface="Arial" panose="020B0604020202020204" pitchFamily="34" charset="0"/>
            </a:endParaRPr>
          </a:p>
          <a:p>
            <a:pPr algn="just"/>
            <a:r>
              <a:rPr lang="en-US" altLang="zh-CN" sz="1300" b="1" dirty="0">
                <a:latin typeface="Arial" panose="020B0604020202020204" pitchFamily="34" charset="0"/>
              </a:rPr>
              <a:t>M/s </a:t>
            </a:r>
            <a:r>
              <a:rPr lang="en-US" altLang="zh-CN" sz="1300" b="1" dirty="0" err="1">
                <a:latin typeface="Arial" panose="020B0604020202020204" pitchFamily="34" charset="0"/>
              </a:rPr>
              <a:t>Shyam</a:t>
            </a:r>
            <a:r>
              <a:rPr lang="en-US" altLang="zh-CN" sz="1300" b="1" dirty="0">
                <a:latin typeface="Arial" panose="020B0604020202020204" pitchFamily="34" charset="0"/>
              </a:rPr>
              <a:t> </a:t>
            </a:r>
            <a:r>
              <a:rPr lang="en-US" altLang="zh-CN" sz="1300" b="1" dirty="0" err="1">
                <a:latin typeface="Arial" panose="020B0604020202020204" pitchFamily="34" charset="0"/>
              </a:rPr>
              <a:t>Sel</a:t>
            </a:r>
            <a:r>
              <a:rPr lang="en-US" altLang="zh-CN" sz="1300" b="1" dirty="0">
                <a:latin typeface="Arial" panose="020B0604020202020204" pitchFamily="34" charset="0"/>
              </a:rPr>
              <a:t> &amp; Power Ltd.</a:t>
            </a:r>
            <a:r>
              <a:rPr lang="en-US" altLang="zh-CN" sz="1300" dirty="0">
                <a:latin typeface="Arial" panose="020B0604020202020204" pitchFamily="34" charset="0"/>
              </a:rPr>
              <a:t> has earmarked 97.1 Hectares (239.94 acres) for Green Belt Development, which is around 34% of the total plant area of 284.09 Hectares (702 acres) of land. Out of this 97.1 Hectares (239.94 acres) of land for greenery, 87.4 Hectares (216 acres) of land is already developed as greenery within the plant premises where around 2,21,990 number of trees (@2540 trees per hectares) have been planted. Remaining 9.7 Hectares (24 acres) of land will be </a:t>
            </a:r>
            <a:r>
              <a:rPr lang="en-US" altLang="zh-CN" sz="1300" dirty="0" err="1">
                <a:latin typeface="Arial" panose="020B0604020202020204" pitchFamily="34" charset="0"/>
              </a:rPr>
              <a:t>utilised</a:t>
            </a:r>
            <a:r>
              <a:rPr lang="en-US" altLang="zh-CN" sz="1300" dirty="0">
                <a:latin typeface="Arial" panose="020B0604020202020204" pitchFamily="34" charset="0"/>
              </a:rPr>
              <a:t> for greenery development in the plant area where around 24,250 number of trees (@2500 trees per hectares) will be planted. Thus, finally total 2,46,240 number of trees shall come under greenbelt in the plant premises.  </a:t>
            </a:r>
            <a:endParaRPr lang="en-IN" altLang="en-US" sz="1300" dirty="0">
              <a:latin typeface="Arial" panose="020B0604020202020204" pitchFamily="34" charset="0"/>
            </a:endParaRPr>
          </a:p>
          <a:p>
            <a:pPr algn="just"/>
            <a:endParaRPr lang="en-US" altLang="zh-CN" sz="1300" dirty="0">
              <a:latin typeface="Arial" panose="020B0604020202020204" pitchFamily="34" charset="0"/>
            </a:endParaRPr>
          </a:p>
          <a:p>
            <a:pPr algn="just"/>
            <a:r>
              <a:rPr lang="en-US" altLang="zh-CN" sz="1300" dirty="0">
                <a:latin typeface="Arial" panose="020B0604020202020204" pitchFamily="34" charset="0"/>
              </a:rPr>
              <a:t>In addition to that around 18.4 Hectares (45.5 acres) of land will be used for greenbelt development purpose outside the plant premises. This 18.4 Hectares (45.5 acres) of land is just adjacent to the main plant. Around 46,000 number of trees (@2500 trees per hectares) will be planted in this additional land. Thus, total plantation area will be 28.1 Hectares (69.44 acres). </a:t>
            </a:r>
            <a:endParaRPr lang="en-US" altLang="zh-CN" sz="1300" dirty="0">
              <a:latin typeface="Arial" panose="020B0604020202020204" pitchFamily="34" charset="0"/>
            </a:endParaRPr>
          </a:p>
        </p:txBody>
      </p:sp>
      <p:sp>
        <p:nvSpPr>
          <p:cNvPr id="56323" name="Text Box 6"/>
          <p:cNvSpPr txBox="1"/>
          <p:nvPr/>
        </p:nvSpPr>
        <p:spPr>
          <a:xfrm>
            <a:off x="522288" y="4691063"/>
            <a:ext cx="8205787" cy="292100"/>
          </a:xfrm>
          <a:prstGeom prst="rect">
            <a:avLst/>
          </a:prstGeom>
          <a:noFill/>
          <a:ln w="9525">
            <a:noFill/>
          </a:ln>
        </p:spPr>
        <p:txBody>
          <a:bodyPr wrap="square" anchor="t" anchorCtr="0">
            <a:spAutoFit/>
          </a:bodyPr>
          <a:p>
            <a:pPr algn="ctr"/>
            <a:r>
              <a:rPr lang="en-US" altLang="zh-CN" sz="1300" b="1" dirty="0">
                <a:latin typeface="Arial" panose="020B0604020202020204" pitchFamily="34" charset="0"/>
              </a:rPr>
              <a:t>Time Schedule and Approximate Capital Cost of the Proposed Green Belt</a:t>
            </a:r>
            <a:endParaRPr lang="en-US" altLang="zh-CN" sz="1300" b="1" dirty="0">
              <a:latin typeface="Arial" panose="020B0604020202020204" pitchFamily="34" charset="0"/>
            </a:endParaRPr>
          </a:p>
        </p:txBody>
      </p:sp>
      <p:sp>
        <p:nvSpPr>
          <p:cNvPr id="2" name="Slide Number Placeholder 1"/>
          <p:cNvSpPr>
            <a:spLocks noGrp="1"/>
          </p:cNvSpPr>
          <p:nvPr>
            <p:ph type="sldNum" sz="quarter" idx="12"/>
          </p:nvPr>
        </p:nvSpPr>
        <p:spPr>
          <a:xfrm>
            <a:off x="7027863" y="6356350"/>
            <a:ext cx="2057400" cy="365125"/>
          </a:xfrm>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graphicFrame>
        <p:nvGraphicFramePr>
          <p:cNvPr id="3" name="Table 2"/>
          <p:cNvGraphicFramePr>
            <a:graphicFrameLocks noGrp="1"/>
          </p:cNvGraphicFramePr>
          <p:nvPr/>
        </p:nvGraphicFramePr>
        <p:xfrm>
          <a:off x="522288" y="4994275"/>
          <a:ext cx="7900988" cy="1681163"/>
        </p:xfrm>
        <a:graphic>
          <a:graphicData uri="http://schemas.openxmlformats.org/drawingml/2006/table">
            <a:tbl>
              <a:tblPr>
                <a:tableStyleId>{5C22544A-7EE6-4342-B048-85BDC9FD1C3A}</a:tableStyleId>
              </a:tblPr>
              <a:tblGrid>
                <a:gridCol w="2174185"/>
                <a:gridCol w="1875767"/>
                <a:gridCol w="3851007"/>
              </a:tblGrid>
              <a:tr h="339497">
                <a:tc>
                  <a:txBody>
                    <a:bodyPr/>
                    <a:lstStyle/>
                    <a:p>
                      <a:pPr algn="ctr">
                        <a:spcAft>
                          <a:spcPts val="0"/>
                        </a:spcAft>
                        <a:tabLst>
                          <a:tab pos="685800" algn="l"/>
                        </a:tabLst>
                      </a:pPr>
                      <a:r>
                        <a:rPr lang="en-US" sz="1100" b="1" dirty="0">
                          <a:effectLst/>
                        </a:rPr>
                        <a:t>Year of establishment / formation</a:t>
                      </a:r>
                      <a:endParaRPr lang="en-IN" sz="1000" b="1"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85800" algn="l"/>
                        </a:tabLst>
                      </a:pPr>
                      <a:r>
                        <a:rPr lang="en-US" sz="1100" b="1" dirty="0">
                          <a:effectLst/>
                        </a:rPr>
                        <a:t>Area to be planted</a:t>
                      </a:r>
                      <a:endParaRPr lang="en-IN" sz="1000" b="1" dirty="0">
                        <a:effectLst/>
                      </a:endParaRPr>
                    </a:p>
                    <a:p>
                      <a:pPr algn="ctr">
                        <a:spcAft>
                          <a:spcPts val="0"/>
                        </a:spcAft>
                        <a:tabLst>
                          <a:tab pos="685800" algn="l"/>
                        </a:tabLst>
                      </a:pPr>
                      <a:r>
                        <a:rPr lang="en-US" sz="1100" b="1" dirty="0">
                          <a:effectLst/>
                        </a:rPr>
                        <a:t>(in Hectare)</a:t>
                      </a:r>
                      <a:endParaRPr lang="en-IN" sz="1000" b="1"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85800" algn="l"/>
                        </a:tabLst>
                      </a:pPr>
                      <a:r>
                        <a:rPr lang="en-US" sz="1100" b="1" dirty="0">
                          <a:effectLst/>
                        </a:rPr>
                        <a:t>Expenditure on Formation/ Establishment</a:t>
                      </a:r>
                      <a:endParaRPr lang="en-IN" sz="1000" b="1" dirty="0">
                        <a:effectLst/>
                      </a:endParaRPr>
                    </a:p>
                    <a:p>
                      <a:pPr algn="ctr">
                        <a:spcAft>
                          <a:spcPts val="0"/>
                        </a:spcAft>
                        <a:tabLst>
                          <a:tab pos="685800" algn="l"/>
                        </a:tabLst>
                      </a:pPr>
                      <a:r>
                        <a:rPr lang="en-US" sz="1100" b="1" dirty="0">
                          <a:effectLst/>
                        </a:rPr>
                        <a:t>@7500 </a:t>
                      </a:r>
                      <a:r>
                        <a:rPr lang="en-US" sz="1100" b="1" dirty="0" err="1">
                          <a:effectLst/>
                        </a:rPr>
                        <a:t>Mandays</a:t>
                      </a:r>
                      <a:r>
                        <a:rPr lang="en-US" sz="1100" b="1" dirty="0">
                          <a:effectLst/>
                        </a:rPr>
                        <a:t> (MD) /hectare</a:t>
                      </a:r>
                      <a:endParaRPr lang="en-IN" sz="1000" b="1"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5366">
                <a:tc>
                  <a:txBody>
                    <a:bodyPr/>
                    <a:lstStyle/>
                    <a:p>
                      <a:pPr algn="ctr">
                        <a:spcAft>
                          <a:spcPts val="0"/>
                        </a:spcAft>
                        <a:tabLst>
                          <a:tab pos="685800" algn="l"/>
                        </a:tabLst>
                      </a:pPr>
                      <a:r>
                        <a:rPr lang="en-US" sz="1100" dirty="0">
                          <a:effectLst/>
                        </a:rPr>
                        <a:t>1</a:t>
                      </a:r>
                      <a:r>
                        <a:rPr lang="en-US" sz="1100" baseline="30000" dirty="0">
                          <a:effectLst/>
                        </a:rPr>
                        <a:t>st</a:t>
                      </a:r>
                      <a:r>
                        <a:rPr lang="en-US" sz="1100" dirty="0">
                          <a:effectLst/>
                        </a:rPr>
                        <a:t> Year</a:t>
                      </a:r>
                      <a:endParaRPr lang="en-IN" sz="1000"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tabLst>
                          <a:tab pos="685800" algn="l"/>
                        </a:tabLst>
                      </a:pPr>
                      <a:r>
                        <a:rPr lang="en-US" sz="1100" dirty="0">
                          <a:effectLst/>
                        </a:rPr>
                        <a:t>10.0</a:t>
                      </a:r>
                      <a:endParaRPr lang="en-IN" sz="1000"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tabLst>
                          <a:tab pos="685800" algn="l"/>
                        </a:tabLst>
                      </a:pPr>
                      <a:r>
                        <a:rPr lang="en-US" sz="1100" dirty="0">
                          <a:effectLst/>
                        </a:rPr>
                        <a:t>75,000</a:t>
                      </a:r>
                      <a:r>
                        <a:rPr lang="nb-NO" sz="1100" dirty="0">
                          <a:effectLst/>
                        </a:rPr>
                        <a:t> MD</a:t>
                      </a:r>
                      <a:r>
                        <a:rPr lang="en-US" sz="1100" dirty="0">
                          <a:effectLst/>
                        </a:rPr>
                        <a:t> o</a:t>
                      </a:r>
                      <a:r>
                        <a:rPr lang="nb-NO" sz="1100" dirty="0">
                          <a:effectLst/>
                        </a:rPr>
                        <a:t>r Rs. </a:t>
                      </a:r>
                      <a:r>
                        <a:rPr lang="en-US" sz="1100" dirty="0">
                          <a:effectLst/>
                        </a:rPr>
                        <a:t>3,00,00,000</a:t>
                      </a:r>
                      <a:endParaRPr lang="en-IN" sz="1000" dirty="0">
                        <a:effectLst/>
                      </a:endParaRPr>
                    </a:p>
                    <a:p>
                      <a:pPr algn="ctr">
                        <a:spcAft>
                          <a:spcPts val="0"/>
                        </a:spcAft>
                        <a:tabLst>
                          <a:tab pos="685800" algn="l"/>
                        </a:tabLst>
                      </a:pPr>
                      <a:r>
                        <a:rPr lang="nb-NO" sz="1100" dirty="0">
                          <a:effectLst/>
                        </a:rPr>
                        <a:t>(For 10</a:t>
                      </a:r>
                      <a:r>
                        <a:rPr lang="en-US" sz="1100" dirty="0">
                          <a:effectLst/>
                        </a:rPr>
                        <a:t>.0 Hectares</a:t>
                      </a:r>
                      <a:r>
                        <a:rPr lang="nb-NO" sz="1100" dirty="0">
                          <a:effectLst/>
                        </a:rPr>
                        <a:t>)</a:t>
                      </a:r>
                      <a:endParaRPr lang="en-IN" sz="10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5366">
                <a:tc>
                  <a:txBody>
                    <a:bodyPr/>
                    <a:lstStyle/>
                    <a:p>
                      <a:pPr algn="ctr">
                        <a:spcAft>
                          <a:spcPts val="0"/>
                        </a:spcAft>
                        <a:tabLst>
                          <a:tab pos="685800" algn="l"/>
                        </a:tabLst>
                      </a:pPr>
                      <a:r>
                        <a:rPr lang="en-US" sz="1100">
                          <a:effectLst/>
                        </a:rPr>
                        <a:t>2</a:t>
                      </a:r>
                      <a:r>
                        <a:rPr lang="en-US" sz="1100" baseline="30000">
                          <a:effectLst/>
                        </a:rPr>
                        <a:t>nd</a:t>
                      </a:r>
                      <a:r>
                        <a:rPr lang="en-US" sz="1100">
                          <a:effectLst/>
                        </a:rPr>
                        <a:t> Year</a:t>
                      </a:r>
                      <a:endParaRPr lang="en-IN" sz="100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tabLst>
                          <a:tab pos="685800" algn="l"/>
                        </a:tabLst>
                      </a:pPr>
                      <a:r>
                        <a:rPr lang="en-US" sz="1100" dirty="0">
                          <a:effectLst/>
                        </a:rPr>
                        <a:t>10.0</a:t>
                      </a:r>
                      <a:endParaRPr lang="en-IN" sz="1000"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tabLst>
                          <a:tab pos="685800" algn="l"/>
                        </a:tabLst>
                      </a:pPr>
                      <a:r>
                        <a:rPr lang="en-US" sz="1100">
                          <a:effectLst/>
                        </a:rPr>
                        <a:t>75,000</a:t>
                      </a:r>
                      <a:r>
                        <a:rPr lang="nb-NO" sz="1100">
                          <a:effectLst/>
                        </a:rPr>
                        <a:t> MD</a:t>
                      </a:r>
                      <a:r>
                        <a:rPr lang="en-US" sz="1100">
                          <a:effectLst/>
                        </a:rPr>
                        <a:t> o</a:t>
                      </a:r>
                      <a:r>
                        <a:rPr lang="nb-NO" sz="1100">
                          <a:effectLst/>
                        </a:rPr>
                        <a:t>r Rs. </a:t>
                      </a:r>
                      <a:r>
                        <a:rPr lang="en-US" sz="1100">
                          <a:effectLst/>
                        </a:rPr>
                        <a:t>3,00,00,000</a:t>
                      </a:r>
                      <a:endParaRPr lang="en-IN" sz="1000">
                        <a:effectLst/>
                      </a:endParaRPr>
                    </a:p>
                    <a:p>
                      <a:pPr algn="ctr">
                        <a:spcAft>
                          <a:spcPts val="0"/>
                        </a:spcAft>
                        <a:tabLst>
                          <a:tab pos="685800" algn="l"/>
                        </a:tabLst>
                      </a:pPr>
                      <a:r>
                        <a:rPr lang="nb-NO" sz="1100">
                          <a:effectLst/>
                        </a:rPr>
                        <a:t>(For 10</a:t>
                      </a:r>
                      <a:r>
                        <a:rPr lang="en-US" sz="1100">
                          <a:effectLst/>
                        </a:rPr>
                        <a:t>.0 Hectares</a:t>
                      </a:r>
                      <a:r>
                        <a:rPr lang="nb-NO" sz="1100">
                          <a:effectLst/>
                        </a:rPr>
                        <a:t>)</a:t>
                      </a:r>
                      <a:endParaRPr lang="en-IN" sz="100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5366">
                <a:tc>
                  <a:txBody>
                    <a:bodyPr/>
                    <a:lstStyle/>
                    <a:p>
                      <a:pPr algn="ctr">
                        <a:spcAft>
                          <a:spcPts val="0"/>
                        </a:spcAft>
                        <a:tabLst>
                          <a:tab pos="685800" algn="l"/>
                        </a:tabLst>
                      </a:pPr>
                      <a:r>
                        <a:rPr lang="nb-NO" sz="1100">
                          <a:effectLst/>
                        </a:rPr>
                        <a:t>3</a:t>
                      </a:r>
                      <a:r>
                        <a:rPr lang="nb-NO" sz="1100" baseline="30000">
                          <a:effectLst/>
                        </a:rPr>
                        <a:t>rd</a:t>
                      </a:r>
                      <a:r>
                        <a:rPr lang="en-US" sz="1100">
                          <a:effectLst/>
                        </a:rPr>
                        <a:t> Year</a:t>
                      </a:r>
                      <a:endParaRPr lang="en-IN" sz="100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tabLst>
                          <a:tab pos="685800" algn="l"/>
                        </a:tabLst>
                      </a:pPr>
                      <a:r>
                        <a:rPr lang="en-US" sz="1100" dirty="0">
                          <a:effectLst/>
                        </a:rPr>
                        <a:t>8.1</a:t>
                      </a:r>
                      <a:endParaRPr lang="en-IN" sz="1000"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tabLst>
                          <a:tab pos="685800" algn="l"/>
                        </a:tabLst>
                      </a:pPr>
                      <a:r>
                        <a:rPr lang="en-US" sz="1100" dirty="0">
                          <a:effectLst/>
                        </a:rPr>
                        <a:t>60,750</a:t>
                      </a:r>
                      <a:r>
                        <a:rPr lang="nb-NO" sz="1100" dirty="0">
                          <a:effectLst/>
                        </a:rPr>
                        <a:t> MD</a:t>
                      </a:r>
                      <a:r>
                        <a:rPr lang="en-US" sz="1100" dirty="0">
                          <a:effectLst/>
                        </a:rPr>
                        <a:t> o</a:t>
                      </a:r>
                      <a:r>
                        <a:rPr lang="nb-NO" sz="1100" dirty="0">
                          <a:effectLst/>
                        </a:rPr>
                        <a:t>r Rs. </a:t>
                      </a:r>
                      <a:r>
                        <a:rPr lang="en-US" sz="1100" dirty="0">
                          <a:effectLst/>
                        </a:rPr>
                        <a:t>2,43,00,000</a:t>
                      </a:r>
                      <a:endParaRPr lang="en-IN" sz="1000" dirty="0">
                        <a:effectLst/>
                      </a:endParaRPr>
                    </a:p>
                    <a:p>
                      <a:pPr algn="ctr">
                        <a:spcAft>
                          <a:spcPts val="0"/>
                        </a:spcAft>
                        <a:tabLst>
                          <a:tab pos="685800" algn="l"/>
                        </a:tabLst>
                      </a:pPr>
                      <a:r>
                        <a:rPr lang="nb-NO" sz="1100" dirty="0">
                          <a:effectLst/>
                        </a:rPr>
                        <a:t>(For 8.1</a:t>
                      </a:r>
                      <a:r>
                        <a:rPr lang="en-US" sz="1100" dirty="0">
                          <a:effectLst/>
                        </a:rPr>
                        <a:t> Hectares</a:t>
                      </a:r>
                      <a:r>
                        <a:rPr lang="nb-NO" sz="1100" dirty="0">
                          <a:effectLst/>
                        </a:rPr>
                        <a:t>)</a:t>
                      </a:r>
                      <a:endParaRPr lang="en-IN" sz="10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0270">
                <a:tc>
                  <a:txBody>
                    <a:bodyPr/>
                    <a:lstStyle/>
                    <a:p>
                      <a:pPr algn="ctr">
                        <a:spcAft>
                          <a:spcPts val="0"/>
                        </a:spcAft>
                        <a:tabLst>
                          <a:tab pos="685800" algn="l"/>
                        </a:tabLst>
                      </a:pPr>
                      <a:r>
                        <a:rPr lang="en-US" sz="1100">
                          <a:effectLst/>
                        </a:rPr>
                        <a:t>Total Initial Cost</a:t>
                      </a:r>
                      <a:endParaRPr lang="en-IN" sz="100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tabLst>
                          <a:tab pos="685800" algn="l"/>
                        </a:tabLst>
                      </a:pPr>
                      <a:r>
                        <a:rPr lang="en-US" sz="1100">
                          <a:effectLst/>
                        </a:rPr>
                        <a:t>28.1</a:t>
                      </a:r>
                      <a:endParaRPr lang="en-IN" sz="100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tabLst>
                          <a:tab pos="685800" algn="l"/>
                        </a:tabLst>
                      </a:pPr>
                      <a:r>
                        <a:rPr lang="en-US" sz="1100" dirty="0">
                          <a:effectLst/>
                        </a:rPr>
                        <a:t>2,10,750</a:t>
                      </a:r>
                      <a:r>
                        <a:rPr lang="nb-NO" sz="1100" dirty="0">
                          <a:effectLst/>
                        </a:rPr>
                        <a:t> MD</a:t>
                      </a:r>
                      <a:r>
                        <a:rPr lang="en-US" sz="1100" dirty="0">
                          <a:effectLst/>
                        </a:rPr>
                        <a:t> o</a:t>
                      </a:r>
                      <a:r>
                        <a:rPr lang="nb-NO" sz="1100" dirty="0">
                          <a:effectLst/>
                        </a:rPr>
                        <a:t>r Rs. </a:t>
                      </a:r>
                      <a:r>
                        <a:rPr lang="en-US" sz="1100" dirty="0">
                          <a:effectLst/>
                        </a:rPr>
                        <a:t>8,43,00,000</a:t>
                      </a:r>
                      <a:endParaRPr lang="en-IN" sz="1000" dirty="0">
                        <a:effectLst/>
                      </a:endParaRPr>
                    </a:p>
                    <a:p>
                      <a:pPr algn="ctr">
                        <a:spcAft>
                          <a:spcPts val="0"/>
                        </a:spcAft>
                        <a:tabLst>
                          <a:tab pos="685800" algn="l"/>
                        </a:tabLst>
                      </a:pPr>
                      <a:r>
                        <a:rPr lang="nb-NO" sz="1100" dirty="0">
                          <a:effectLst/>
                        </a:rPr>
                        <a:t>(For 28.1</a:t>
                      </a:r>
                      <a:r>
                        <a:rPr lang="en-US" sz="1100" dirty="0">
                          <a:effectLst/>
                        </a:rPr>
                        <a:t> ha</a:t>
                      </a:r>
                      <a:r>
                        <a:rPr lang="nb-NO" sz="1100" dirty="0">
                          <a:effectLst/>
                        </a:rPr>
                        <a:t>)</a:t>
                      </a:r>
                      <a:endParaRPr lang="en-IN" sz="10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Text Box 99"/>
          <p:cNvSpPr txBox="1"/>
          <p:nvPr/>
        </p:nvSpPr>
        <p:spPr>
          <a:xfrm>
            <a:off x="420688" y="287338"/>
            <a:ext cx="8262937" cy="336550"/>
          </a:xfrm>
          <a:prstGeom prst="rect">
            <a:avLst/>
          </a:prstGeom>
          <a:noFill/>
          <a:ln w="9525">
            <a:noFill/>
          </a:ln>
        </p:spPr>
        <p:txBody>
          <a:bodyPr wrap="square" anchor="t" anchorCtr="0">
            <a:spAutoFit/>
          </a:bodyPr>
          <a:p>
            <a:pPr algn="ctr"/>
            <a:r>
              <a:rPr lang="en-US" altLang="zh-CN" sz="1600" b="1">
                <a:latin typeface="Arial" panose="020B0604020202020204" pitchFamily="34" charset="0"/>
              </a:rPr>
              <a:t>Time Schedule and Approximate Maintenance Cost of the Proposed Green Belt</a:t>
            </a:r>
            <a:endParaRPr lang="en-US" altLang="zh-CN" sz="1600">
              <a:latin typeface="Arial" panose="020B0604020202020204" pitchFamily="34" charset="0"/>
            </a:endParaRPr>
          </a:p>
        </p:txBody>
      </p:sp>
      <p:sp>
        <p:nvSpPr>
          <p:cNvPr id="2" name="Slide Number Placeholder 1"/>
          <p:cNvSpPr>
            <a:spLocks noGrp="1"/>
          </p:cNvSpPr>
          <p:nvPr>
            <p:ph type="sldNum" sz="quarter" idx="12"/>
          </p:nvPr>
        </p:nvSpPr>
        <p:spPr>
          <a:xfrm>
            <a:off x="7042150" y="6356350"/>
            <a:ext cx="2057400" cy="365125"/>
          </a:xfrm>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graphicFrame>
        <p:nvGraphicFramePr>
          <p:cNvPr id="3" name="Table 2"/>
          <p:cNvGraphicFramePr>
            <a:graphicFrameLocks noGrp="1"/>
          </p:cNvGraphicFramePr>
          <p:nvPr/>
        </p:nvGraphicFramePr>
        <p:xfrm>
          <a:off x="290513" y="654050"/>
          <a:ext cx="8489950" cy="5851525"/>
        </p:xfrm>
        <a:graphic>
          <a:graphicData uri="http://schemas.openxmlformats.org/drawingml/2006/table">
            <a:tbl>
              <a:tblPr>
                <a:tableStyleId>{5C22544A-7EE6-4342-B048-85BDC9FD1C3A}</a:tableStyleId>
              </a:tblPr>
              <a:tblGrid>
                <a:gridCol w="1404474"/>
                <a:gridCol w="1254355"/>
                <a:gridCol w="1371199"/>
                <a:gridCol w="1371199"/>
                <a:gridCol w="1544534"/>
                <a:gridCol w="1544534"/>
              </a:tblGrid>
              <a:tr h="443943">
                <a:tc>
                  <a:txBody>
                    <a:bodyPr/>
                    <a:lstStyle/>
                    <a:p>
                      <a:pPr algn="ctr">
                        <a:spcAft>
                          <a:spcPts val="0"/>
                        </a:spcAft>
                        <a:tabLst>
                          <a:tab pos="685800" algn="l"/>
                        </a:tabLst>
                      </a:pPr>
                      <a:r>
                        <a:rPr lang="en-US" sz="1200">
                          <a:effectLst/>
                        </a:rPr>
                        <a:t>Year of establishment</a:t>
                      </a:r>
                      <a:endParaRPr lang="en-IN" sz="1100">
                        <a:effectLst/>
                        <a:latin typeface="Times New Roman" panose="02020603050405020304" pitchFamily="18" charset="0"/>
                        <a:ea typeface="SimSun" panose="02010600030101010101" pitchFamily="2" charset="-122"/>
                      </a:endParaRPr>
                    </a:p>
                  </a:txBody>
                  <a:tcPr marL="48111" marR="48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85800" algn="l"/>
                        </a:tabLst>
                      </a:pPr>
                      <a:r>
                        <a:rPr lang="en-US" sz="1200">
                          <a:effectLst/>
                        </a:rPr>
                        <a:t>Area to be planted</a:t>
                      </a:r>
                      <a:endParaRPr lang="en-IN" sz="1100">
                        <a:effectLst/>
                      </a:endParaRPr>
                    </a:p>
                    <a:p>
                      <a:pPr algn="ctr">
                        <a:spcAft>
                          <a:spcPts val="0"/>
                        </a:spcAft>
                        <a:tabLst>
                          <a:tab pos="685800" algn="l"/>
                        </a:tabLst>
                      </a:pPr>
                      <a:r>
                        <a:rPr lang="en-US" sz="1200">
                          <a:effectLst/>
                        </a:rPr>
                        <a:t>(in Hectare)</a:t>
                      </a:r>
                      <a:endParaRPr lang="en-IN" sz="1100">
                        <a:effectLst/>
                        <a:latin typeface="Times New Roman" panose="02020603050405020304" pitchFamily="18" charset="0"/>
                        <a:ea typeface="SimSun" panose="02010600030101010101" pitchFamily="2" charset="-122"/>
                      </a:endParaRPr>
                    </a:p>
                  </a:txBody>
                  <a:tcPr marL="48111" marR="48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85800" algn="l"/>
                        </a:tabLst>
                      </a:pPr>
                      <a:r>
                        <a:rPr lang="en-US" sz="1200">
                          <a:effectLst/>
                        </a:rPr>
                        <a:t>Cumulative Area</a:t>
                      </a:r>
                      <a:endParaRPr lang="en-IN" sz="1100">
                        <a:effectLst/>
                      </a:endParaRPr>
                    </a:p>
                    <a:p>
                      <a:pPr algn="ctr">
                        <a:spcAft>
                          <a:spcPts val="0"/>
                        </a:spcAft>
                        <a:tabLst>
                          <a:tab pos="685800" algn="l"/>
                        </a:tabLst>
                      </a:pPr>
                      <a:r>
                        <a:rPr lang="en-US" sz="1200">
                          <a:effectLst/>
                        </a:rPr>
                        <a:t>(in Hectare)</a:t>
                      </a:r>
                      <a:endParaRPr lang="en-IN" sz="1100">
                        <a:effectLst/>
                        <a:latin typeface="Times New Roman" panose="02020603050405020304" pitchFamily="18" charset="0"/>
                        <a:ea typeface="SimSun" panose="02010600030101010101" pitchFamily="2" charset="-122"/>
                      </a:endParaRPr>
                    </a:p>
                  </a:txBody>
                  <a:tcPr marL="48111" marR="48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85800" algn="l"/>
                        </a:tabLst>
                      </a:pPr>
                      <a:r>
                        <a:rPr lang="en-US" sz="1200">
                          <a:effectLst/>
                        </a:rPr>
                        <a:t>Year wise Expenditure on Maintenance</a:t>
                      </a:r>
                      <a:endParaRPr lang="en-IN" sz="1100">
                        <a:effectLst/>
                        <a:latin typeface="Times New Roman" panose="02020603050405020304" pitchFamily="18" charset="0"/>
                        <a:ea typeface="SimSun" panose="02010600030101010101" pitchFamily="2" charset="-122"/>
                      </a:endParaRPr>
                    </a:p>
                  </a:txBody>
                  <a:tcPr marL="48111" marR="48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85800" algn="l"/>
                        </a:tabLst>
                      </a:pPr>
                      <a:r>
                        <a:rPr lang="en-US" sz="1200">
                          <a:effectLst/>
                        </a:rPr>
                        <a:t> Initial Establishment cost</a:t>
                      </a:r>
                      <a:endParaRPr lang="en-IN" sz="1100">
                        <a:effectLst/>
                        <a:latin typeface="Times New Roman" panose="02020603050405020304" pitchFamily="18" charset="0"/>
                        <a:ea typeface="SimSun" panose="02010600030101010101" pitchFamily="2" charset="-122"/>
                      </a:endParaRPr>
                    </a:p>
                  </a:txBody>
                  <a:tcPr marL="48111" marR="48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85800" algn="l"/>
                        </a:tabLst>
                      </a:pPr>
                      <a:r>
                        <a:rPr lang="en-US" sz="1200">
                          <a:effectLst/>
                        </a:rPr>
                        <a:t>Total Year wise Expenditure on Maintenance</a:t>
                      </a:r>
                      <a:endParaRPr lang="en-IN" sz="1100">
                        <a:effectLst/>
                        <a:latin typeface="Times New Roman" panose="02020603050405020304" pitchFamily="18" charset="0"/>
                        <a:ea typeface="SimSun" panose="02010600030101010101" pitchFamily="2" charset="-122"/>
                      </a:endParaRPr>
                    </a:p>
                  </a:txBody>
                  <a:tcPr marL="48111" marR="48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3943">
                <a:tc>
                  <a:txBody>
                    <a:bodyPr/>
                    <a:lstStyle/>
                    <a:p>
                      <a:pPr algn="ctr">
                        <a:spcAft>
                          <a:spcPts val="0"/>
                        </a:spcAft>
                      </a:pPr>
                      <a:r>
                        <a:rPr lang="en-US" sz="1200" dirty="0">
                          <a:effectLst/>
                        </a:rPr>
                        <a:t>1</a:t>
                      </a:r>
                      <a:r>
                        <a:rPr lang="en-US" sz="1200" baseline="30000" dirty="0">
                          <a:effectLst/>
                        </a:rPr>
                        <a:t>st</a:t>
                      </a:r>
                      <a:r>
                        <a:rPr lang="en-US" sz="1200" dirty="0">
                          <a:effectLst/>
                        </a:rPr>
                        <a:t> Year</a:t>
                      </a:r>
                      <a:endParaRPr lang="en-IN" sz="1100" dirty="0">
                        <a:effectLst/>
                        <a:latin typeface="Times New Roman" panose="02020603050405020304" pitchFamily="18" charset="0"/>
                        <a:ea typeface="SimSun" panose="02010600030101010101" pitchFamily="2" charset="-122"/>
                      </a:endParaRPr>
                    </a:p>
                  </a:txBody>
                  <a:tcPr marL="48111" marR="48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a:effectLst/>
                        </a:rPr>
                        <a:t>10.0</a:t>
                      </a:r>
                      <a:endParaRPr lang="en-IN" sz="1100">
                        <a:effectLst/>
                        <a:latin typeface="Times New Roman" panose="02020603050405020304" pitchFamily="18" charset="0"/>
                        <a:ea typeface="SimSun" panose="02010600030101010101" pitchFamily="2" charset="-122"/>
                      </a:endParaRPr>
                    </a:p>
                  </a:txBody>
                  <a:tcPr marL="48111" marR="48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a:effectLst/>
                        </a:rPr>
                        <a:t>10.0</a:t>
                      </a:r>
                      <a:endParaRPr lang="en-IN" sz="1100">
                        <a:effectLst/>
                        <a:latin typeface="Times New Roman" panose="02020603050405020304" pitchFamily="18" charset="0"/>
                        <a:ea typeface="SimSun" panose="02010600030101010101" pitchFamily="2" charset="-122"/>
                      </a:endParaRPr>
                    </a:p>
                  </a:txBody>
                  <a:tcPr marL="48111" marR="48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a:effectLst/>
                        </a:rPr>
                        <a:t>@ 5250 </a:t>
                      </a:r>
                      <a:endParaRPr lang="en-IN" sz="1100">
                        <a:effectLst/>
                      </a:endParaRPr>
                    </a:p>
                    <a:p>
                      <a:pPr algn="ctr">
                        <a:spcAft>
                          <a:spcPts val="0"/>
                        </a:spcAft>
                      </a:pPr>
                      <a:r>
                        <a:rPr lang="en-US" sz="1200">
                          <a:effectLst/>
                        </a:rPr>
                        <a:t>MD / Ha</a:t>
                      </a:r>
                      <a:endParaRPr lang="en-IN" sz="1100">
                        <a:effectLst/>
                        <a:latin typeface="Times New Roman" panose="02020603050405020304" pitchFamily="18" charset="0"/>
                        <a:ea typeface="SimSun" panose="02010600030101010101" pitchFamily="2" charset="-122"/>
                      </a:endParaRPr>
                    </a:p>
                  </a:txBody>
                  <a:tcPr marL="48111" marR="48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a:effectLst/>
                        </a:rPr>
                        <a:t>70%</a:t>
                      </a:r>
                      <a:endParaRPr lang="en-IN" sz="1100">
                        <a:effectLst/>
                        <a:latin typeface="Times New Roman" panose="02020603050405020304" pitchFamily="18" charset="0"/>
                        <a:ea typeface="SimSun" panose="02010600030101010101" pitchFamily="2" charset="-122"/>
                      </a:endParaRPr>
                    </a:p>
                  </a:txBody>
                  <a:tcPr marL="48111" marR="48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a:effectLst/>
                        </a:rPr>
                        <a:t>52,500</a:t>
                      </a:r>
                      <a:r>
                        <a:rPr lang="nb-NO" sz="1200">
                          <a:effectLst/>
                        </a:rPr>
                        <a:t> MD</a:t>
                      </a:r>
                      <a:r>
                        <a:rPr lang="en-US" sz="1200">
                          <a:effectLst/>
                        </a:rPr>
                        <a:t> o</a:t>
                      </a:r>
                      <a:r>
                        <a:rPr lang="nb-NO" sz="1200">
                          <a:effectLst/>
                        </a:rPr>
                        <a:t>r</a:t>
                      </a:r>
                      <a:endParaRPr lang="en-IN" sz="1100">
                        <a:effectLst/>
                      </a:endParaRPr>
                    </a:p>
                    <a:p>
                      <a:pPr algn="ctr">
                        <a:spcAft>
                          <a:spcPts val="0"/>
                        </a:spcAft>
                      </a:pPr>
                      <a:r>
                        <a:rPr lang="nb-NO" sz="1200">
                          <a:effectLst/>
                        </a:rPr>
                        <a:t>Rs. </a:t>
                      </a:r>
                      <a:r>
                        <a:rPr lang="en-US" sz="1200">
                          <a:effectLst/>
                        </a:rPr>
                        <a:t>2,10,00,000</a:t>
                      </a:r>
                      <a:endParaRPr lang="en-IN" sz="1100">
                        <a:effectLst/>
                      </a:endParaRPr>
                    </a:p>
                    <a:p>
                      <a:pPr algn="ctr">
                        <a:spcAft>
                          <a:spcPts val="0"/>
                        </a:spcAft>
                      </a:pPr>
                      <a:r>
                        <a:rPr lang="nb-NO" sz="1200">
                          <a:effectLst/>
                        </a:rPr>
                        <a:t>(For 10</a:t>
                      </a:r>
                      <a:r>
                        <a:rPr lang="en-US" sz="1200">
                          <a:effectLst/>
                        </a:rPr>
                        <a:t>.0 ha</a:t>
                      </a:r>
                      <a:r>
                        <a:rPr lang="nb-NO" sz="1200">
                          <a:effectLst/>
                        </a:rPr>
                        <a:t>)</a:t>
                      </a:r>
                      <a:endParaRPr lang="en-IN" sz="1100">
                        <a:effectLst/>
                        <a:latin typeface="Times New Roman" panose="02020603050405020304" pitchFamily="18" charset="0"/>
                        <a:ea typeface="SimSun" panose="02010600030101010101" pitchFamily="2" charset="-122"/>
                      </a:endParaRPr>
                    </a:p>
                  </a:txBody>
                  <a:tcPr marL="48111" marR="48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3943">
                <a:tc rowSpan="2">
                  <a:txBody>
                    <a:bodyPr/>
                    <a:lstStyle/>
                    <a:p>
                      <a:pPr algn="ctr">
                        <a:spcAft>
                          <a:spcPts val="0"/>
                        </a:spcAft>
                      </a:pPr>
                      <a:r>
                        <a:rPr lang="en-US" sz="1200" dirty="0">
                          <a:effectLst/>
                        </a:rPr>
                        <a:t>2</a:t>
                      </a:r>
                      <a:r>
                        <a:rPr lang="en-US" sz="1200" baseline="30000" dirty="0">
                          <a:effectLst/>
                        </a:rPr>
                        <a:t>nd</a:t>
                      </a:r>
                      <a:r>
                        <a:rPr lang="en-US" sz="1200" dirty="0">
                          <a:effectLst/>
                        </a:rPr>
                        <a:t> Year</a:t>
                      </a:r>
                      <a:endParaRPr lang="en-IN" sz="1100" dirty="0">
                        <a:effectLst/>
                        <a:latin typeface="Times New Roman" panose="02020603050405020304" pitchFamily="18" charset="0"/>
                        <a:ea typeface="SimSun" panose="02010600030101010101" pitchFamily="2" charset="-122"/>
                      </a:endParaRPr>
                    </a:p>
                  </a:txBody>
                  <a:tcPr marL="48111" marR="48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a:effectLst/>
                        </a:rPr>
                        <a:t>-</a:t>
                      </a:r>
                      <a:endParaRPr lang="en-IN" sz="1100">
                        <a:effectLst/>
                        <a:latin typeface="Times New Roman" panose="02020603050405020304" pitchFamily="18" charset="0"/>
                        <a:ea typeface="SimSun" panose="02010600030101010101" pitchFamily="2" charset="-122"/>
                      </a:endParaRPr>
                    </a:p>
                  </a:txBody>
                  <a:tcPr marL="48111" marR="48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a:effectLst/>
                        </a:rPr>
                        <a:t>10.0</a:t>
                      </a:r>
                      <a:endParaRPr lang="en-IN" sz="1100">
                        <a:effectLst/>
                        <a:latin typeface="Times New Roman" panose="02020603050405020304" pitchFamily="18" charset="0"/>
                        <a:ea typeface="SimSun" panose="02010600030101010101" pitchFamily="2" charset="-122"/>
                      </a:endParaRPr>
                    </a:p>
                  </a:txBody>
                  <a:tcPr marL="48111" marR="48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a:effectLst/>
                        </a:rPr>
                        <a:t>@ 3750 </a:t>
                      </a:r>
                      <a:endParaRPr lang="en-IN" sz="1100">
                        <a:effectLst/>
                      </a:endParaRPr>
                    </a:p>
                    <a:p>
                      <a:pPr algn="ctr">
                        <a:spcAft>
                          <a:spcPts val="0"/>
                        </a:spcAft>
                      </a:pPr>
                      <a:r>
                        <a:rPr lang="en-US" sz="1200">
                          <a:effectLst/>
                        </a:rPr>
                        <a:t>MD / Ha</a:t>
                      </a:r>
                      <a:endParaRPr lang="en-IN" sz="1100">
                        <a:effectLst/>
                        <a:latin typeface="Times New Roman" panose="02020603050405020304" pitchFamily="18" charset="0"/>
                        <a:ea typeface="SimSun" panose="02010600030101010101" pitchFamily="2" charset="-122"/>
                      </a:endParaRPr>
                    </a:p>
                  </a:txBody>
                  <a:tcPr marL="48111" marR="48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a:effectLst/>
                        </a:rPr>
                        <a:t>50%</a:t>
                      </a:r>
                      <a:endParaRPr lang="en-IN" sz="1100">
                        <a:effectLst/>
                        <a:latin typeface="Times New Roman" panose="02020603050405020304" pitchFamily="18" charset="0"/>
                        <a:ea typeface="SimSun" panose="02010600030101010101" pitchFamily="2" charset="-122"/>
                      </a:endParaRPr>
                    </a:p>
                  </a:txBody>
                  <a:tcPr marL="48111" marR="48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a:effectLst/>
                        </a:rPr>
                        <a:t>37,500 </a:t>
                      </a:r>
                      <a:r>
                        <a:rPr lang="nb-NO" sz="1200">
                          <a:effectLst/>
                        </a:rPr>
                        <a:t>MD</a:t>
                      </a:r>
                      <a:r>
                        <a:rPr lang="en-US" sz="1200">
                          <a:effectLst/>
                        </a:rPr>
                        <a:t> o</a:t>
                      </a:r>
                      <a:r>
                        <a:rPr lang="nb-NO" sz="1200">
                          <a:effectLst/>
                        </a:rPr>
                        <a:t>r</a:t>
                      </a:r>
                      <a:endParaRPr lang="en-IN" sz="1100">
                        <a:effectLst/>
                      </a:endParaRPr>
                    </a:p>
                    <a:p>
                      <a:pPr algn="ctr">
                        <a:spcAft>
                          <a:spcPts val="0"/>
                        </a:spcAft>
                      </a:pPr>
                      <a:r>
                        <a:rPr lang="nb-NO" sz="1200">
                          <a:effectLst/>
                        </a:rPr>
                        <a:t>Rs. </a:t>
                      </a:r>
                      <a:r>
                        <a:rPr lang="en-US" sz="1200">
                          <a:effectLst/>
                        </a:rPr>
                        <a:t>1,50,00,000</a:t>
                      </a:r>
                      <a:endParaRPr lang="en-IN" sz="1100">
                        <a:effectLst/>
                      </a:endParaRPr>
                    </a:p>
                    <a:p>
                      <a:pPr algn="ctr">
                        <a:spcAft>
                          <a:spcPts val="0"/>
                        </a:spcAft>
                      </a:pPr>
                      <a:r>
                        <a:rPr lang="nb-NO" sz="1200">
                          <a:effectLst/>
                        </a:rPr>
                        <a:t>(For 10</a:t>
                      </a:r>
                      <a:r>
                        <a:rPr lang="en-US" sz="1200">
                          <a:effectLst/>
                        </a:rPr>
                        <a:t>.0 ha</a:t>
                      </a:r>
                      <a:r>
                        <a:rPr lang="nb-NO" sz="1200">
                          <a:effectLst/>
                        </a:rPr>
                        <a:t>)</a:t>
                      </a:r>
                      <a:endParaRPr lang="en-IN" sz="1100">
                        <a:effectLst/>
                        <a:latin typeface="Times New Roman" panose="02020603050405020304" pitchFamily="18" charset="0"/>
                        <a:ea typeface="SimSun" panose="02010600030101010101" pitchFamily="2" charset="-122"/>
                      </a:endParaRPr>
                    </a:p>
                  </a:txBody>
                  <a:tcPr marL="48111" marR="48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3943">
                <a:tc vMerge="1">
                  <a:tcPr/>
                </a:tc>
                <a:tc>
                  <a:txBody>
                    <a:bodyPr/>
                    <a:lstStyle/>
                    <a:p>
                      <a:pPr algn="ctr">
                        <a:spcAft>
                          <a:spcPts val="0"/>
                        </a:spcAft>
                      </a:pPr>
                      <a:r>
                        <a:rPr lang="en-US" sz="1200" dirty="0">
                          <a:effectLst/>
                        </a:rPr>
                        <a:t>10.0</a:t>
                      </a:r>
                      <a:endParaRPr lang="en-IN" sz="1100" dirty="0">
                        <a:effectLst/>
                        <a:latin typeface="Times New Roman" panose="02020603050405020304" pitchFamily="18" charset="0"/>
                        <a:ea typeface="SimSun" panose="02010600030101010101" pitchFamily="2" charset="-122"/>
                      </a:endParaRPr>
                    </a:p>
                  </a:txBody>
                  <a:tcPr marL="48111" marR="48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a:effectLst/>
                        </a:rPr>
                        <a:t>10.0</a:t>
                      </a:r>
                      <a:endParaRPr lang="en-IN" sz="1100">
                        <a:effectLst/>
                        <a:latin typeface="Times New Roman" panose="02020603050405020304" pitchFamily="18" charset="0"/>
                        <a:ea typeface="SimSun" panose="02010600030101010101" pitchFamily="2" charset="-122"/>
                      </a:endParaRPr>
                    </a:p>
                  </a:txBody>
                  <a:tcPr marL="48111" marR="48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a:effectLst/>
                        </a:rPr>
                        <a:t>@ 5250 </a:t>
                      </a:r>
                      <a:endParaRPr lang="en-IN" sz="1100">
                        <a:effectLst/>
                      </a:endParaRPr>
                    </a:p>
                    <a:p>
                      <a:pPr algn="ctr">
                        <a:spcAft>
                          <a:spcPts val="0"/>
                        </a:spcAft>
                      </a:pPr>
                      <a:r>
                        <a:rPr lang="en-US" sz="1200">
                          <a:effectLst/>
                        </a:rPr>
                        <a:t>MD / Ha</a:t>
                      </a:r>
                      <a:endParaRPr lang="en-IN" sz="1100">
                        <a:effectLst/>
                        <a:latin typeface="Times New Roman" panose="02020603050405020304" pitchFamily="18" charset="0"/>
                        <a:ea typeface="SimSun" panose="02010600030101010101" pitchFamily="2" charset="-122"/>
                      </a:endParaRPr>
                    </a:p>
                  </a:txBody>
                  <a:tcPr marL="48111" marR="48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a:effectLst/>
                        </a:rPr>
                        <a:t>70%</a:t>
                      </a:r>
                      <a:endParaRPr lang="en-IN" sz="1100">
                        <a:effectLst/>
                        <a:latin typeface="Times New Roman" panose="02020603050405020304" pitchFamily="18" charset="0"/>
                        <a:ea typeface="SimSun" panose="02010600030101010101" pitchFamily="2" charset="-122"/>
                      </a:endParaRPr>
                    </a:p>
                  </a:txBody>
                  <a:tcPr marL="48111" marR="48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a:effectLst/>
                        </a:rPr>
                        <a:t>52,500</a:t>
                      </a:r>
                      <a:r>
                        <a:rPr lang="nb-NO" sz="1200">
                          <a:effectLst/>
                        </a:rPr>
                        <a:t> MD</a:t>
                      </a:r>
                      <a:r>
                        <a:rPr lang="en-US" sz="1200">
                          <a:effectLst/>
                        </a:rPr>
                        <a:t> o</a:t>
                      </a:r>
                      <a:r>
                        <a:rPr lang="nb-NO" sz="1200">
                          <a:effectLst/>
                        </a:rPr>
                        <a:t>r</a:t>
                      </a:r>
                      <a:endParaRPr lang="en-IN" sz="1100">
                        <a:effectLst/>
                      </a:endParaRPr>
                    </a:p>
                    <a:p>
                      <a:pPr algn="ctr">
                        <a:spcAft>
                          <a:spcPts val="0"/>
                        </a:spcAft>
                      </a:pPr>
                      <a:r>
                        <a:rPr lang="nb-NO" sz="1200">
                          <a:effectLst/>
                        </a:rPr>
                        <a:t>Rs.</a:t>
                      </a:r>
                      <a:r>
                        <a:rPr lang="en-US" sz="1200">
                          <a:effectLst/>
                        </a:rPr>
                        <a:t> 2,10,00,000</a:t>
                      </a:r>
                      <a:endParaRPr lang="en-IN" sz="1100">
                        <a:effectLst/>
                      </a:endParaRPr>
                    </a:p>
                    <a:p>
                      <a:pPr algn="ctr">
                        <a:spcAft>
                          <a:spcPts val="0"/>
                        </a:spcAft>
                      </a:pPr>
                      <a:r>
                        <a:rPr lang="nb-NO" sz="1200">
                          <a:effectLst/>
                        </a:rPr>
                        <a:t>(For 10</a:t>
                      </a:r>
                      <a:r>
                        <a:rPr lang="en-US" sz="1200">
                          <a:effectLst/>
                        </a:rPr>
                        <a:t>.0 ha</a:t>
                      </a:r>
                      <a:r>
                        <a:rPr lang="nb-NO" sz="1200">
                          <a:effectLst/>
                        </a:rPr>
                        <a:t>)</a:t>
                      </a:r>
                      <a:endParaRPr lang="en-IN" sz="1100">
                        <a:effectLst/>
                        <a:latin typeface="Times New Roman" panose="02020603050405020304" pitchFamily="18" charset="0"/>
                        <a:ea typeface="SimSun" panose="02010600030101010101" pitchFamily="2" charset="-122"/>
                      </a:endParaRPr>
                    </a:p>
                  </a:txBody>
                  <a:tcPr marL="48111" marR="48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3943">
                <a:tc rowSpan="3">
                  <a:txBody>
                    <a:bodyPr/>
                    <a:lstStyle/>
                    <a:p>
                      <a:pPr algn="ctr">
                        <a:spcAft>
                          <a:spcPts val="0"/>
                        </a:spcAft>
                      </a:pPr>
                      <a:r>
                        <a:rPr lang="en-US" sz="1200">
                          <a:effectLst/>
                        </a:rPr>
                        <a:t>3</a:t>
                      </a:r>
                      <a:r>
                        <a:rPr lang="en-US" sz="1200" baseline="30000">
                          <a:effectLst/>
                        </a:rPr>
                        <a:t>rd</a:t>
                      </a:r>
                      <a:r>
                        <a:rPr lang="en-US" sz="1200">
                          <a:effectLst/>
                        </a:rPr>
                        <a:t> Year</a:t>
                      </a:r>
                      <a:endParaRPr lang="en-IN" sz="1100">
                        <a:effectLst/>
                        <a:latin typeface="Times New Roman" panose="02020603050405020304" pitchFamily="18" charset="0"/>
                        <a:ea typeface="SimSun" panose="02010600030101010101" pitchFamily="2" charset="-122"/>
                      </a:endParaRPr>
                    </a:p>
                  </a:txBody>
                  <a:tcPr marL="48111" marR="48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a:effectLst/>
                        </a:rPr>
                        <a:t>-</a:t>
                      </a:r>
                      <a:endParaRPr lang="en-IN" sz="1100">
                        <a:effectLst/>
                        <a:latin typeface="Times New Roman" panose="02020603050405020304" pitchFamily="18" charset="0"/>
                        <a:ea typeface="SimSun" panose="02010600030101010101" pitchFamily="2" charset="-122"/>
                      </a:endParaRPr>
                    </a:p>
                  </a:txBody>
                  <a:tcPr marL="48111" marR="48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a:effectLst/>
                        </a:rPr>
                        <a:t>10.0</a:t>
                      </a:r>
                      <a:endParaRPr lang="en-IN" sz="1100">
                        <a:effectLst/>
                        <a:latin typeface="Times New Roman" panose="02020603050405020304" pitchFamily="18" charset="0"/>
                        <a:ea typeface="SimSun" panose="02010600030101010101" pitchFamily="2" charset="-122"/>
                      </a:endParaRPr>
                    </a:p>
                  </a:txBody>
                  <a:tcPr marL="48111" marR="48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a:effectLst/>
                        </a:rPr>
                        <a:t>@ 2250 </a:t>
                      </a:r>
                      <a:endParaRPr lang="en-IN" sz="1100">
                        <a:effectLst/>
                      </a:endParaRPr>
                    </a:p>
                    <a:p>
                      <a:pPr algn="ctr">
                        <a:spcAft>
                          <a:spcPts val="0"/>
                        </a:spcAft>
                      </a:pPr>
                      <a:r>
                        <a:rPr lang="en-US" sz="1200">
                          <a:effectLst/>
                        </a:rPr>
                        <a:t>MD / Ha</a:t>
                      </a:r>
                      <a:endParaRPr lang="en-IN" sz="1100">
                        <a:effectLst/>
                        <a:latin typeface="Times New Roman" panose="02020603050405020304" pitchFamily="18" charset="0"/>
                        <a:ea typeface="SimSun" panose="02010600030101010101" pitchFamily="2" charset="-122"/>
                      </a:endParaRPr>
                    </a:p>
                  </a:txBody>
                  <a:tcPr marL="48111" marR="48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a:effectLst/>
                        </a:rPr>
                        <a:t>30%</a:t>
                      </a:r>
                      <a:endParaRPr lang="en-IN" sz="1100">
                        <a:effectLst/>
                        <a:latin typeface="Times New Roman" panose="02020603050405020304" pitchFamily="18" charset="0"/>
                        <a:ea typeface="SimSun" panose="02010600030101010101" pitchFamily="2" charset="-122"/>
                      </a:endParaRPr>
                    </a:p>
                  </a:txBody>
                  <a:tcPr marL="48111" marR="48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a:effectLst/>
                        </a:rPr>
                        <a:t>22,500</a:t>
                      </a:r>
                      <a:r>
                        <a:rPr lang="nb-NO" sz="1200">
                          <a:effectLst/>
                        </a:rPr>
                        <a:t> MD</a:t>
                      </a:r>
                      <a:r>
                        <a:rPr lang="en-US" sz="1200">
                          <a:effectLst/>
                        </a:rPr>
                        <a:t> o</a:t>
                      </a:r>
                      <a:r>
                        <a:rPr lang="nb-NO" sz="1200">
                          <a:effectLst/>
                        </a:rPr>
                        <a:t>r</a:t>
                      </a:r>
                      <a:endParaRPr lang="en-IN" sz="1100">
                        <a:effectLst/>
                      </a:endParaRPr>
                    </a:p>
                    <a:p>
                      <a:pPr algn="ctr">
                        <a:spcAft>
                          <a:spcPts val="0"/>
                        </a:spcAft>
                      </a:pPr>
                      <a:r>
                        <a:rPr lang="nb-NO" sz="1200">
                          <a:effectLst/>
                        </a:rPr>
                        <a:t>Rs. </a:t>
                      </a:r>
                      <a:r>
                        <a:rPr lang="en-US" sz="1200">
                          <a:effectLst/>
                        </a:rPr>
                        <a:t>90,00,000</a:t>
                      </a:r>
                      <a:endParaRPr lang="en-IN" sz="1100">
                        <a:effectLst/>
                      </a:endParaRPr>
                    </a:p>
                    <a:p>
                      <a:pPr algn="ctr">
                        <a:spcAft>
                          <a:spcPts val="0"/>
                        </a:spcAft>
                      </a:pPr>
                      <a:r>
                        <a:rPr lang="nb-NO" sz="1200">
                          <a:effectLst/>
                        </a:rPr>
                        <a:t>(For 10</a:t>
                      </a:r>
                      <a:r>
                        <a:rPr lang="en-US" sz="1200">
                          <a:effectLst/>
                        </a:rPr>
                        <a:t>.0 ha</a:t>
                      </a:r>
                      <a:r>
                        <a:rPr lang="nb-NO" sz="1200">
                          <a:effectLst/>
                        </a:rPr>
                        <a:t>)</a:t>
                      </a:r>
                      <a:endParaRPr lang="en-IN" sz="1100">
                        <a:effectLst/>
                        <a:latin typeface="Times New Roman" panose="02020603050405020304" pitchFamily="18" charset="0"/>
                        <a:ea typeface="SimSun" panose="02010600030101010101" pitchFamily="2" charset="-122"/>
                      </a:endParaRPr>
                    </a:p>
                  </a:txBody>
                  <a:tcPr marL="48111" marR="48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3943">
                <a:tc vMerge="1">
                  <a:tcPr/>
                </a:tc>
                <a:tc>
                  <a:txBody>
                    <a:bodyPr/>
                    <a:lstStyle/>
                    <a:p>
                      <a:pPr algn="ctr">
                        <a:spcAft>
                          <a:spcPts val="0"/>
                        </a:spcAft>
                      </a:pPr>
                      <a:r>
                        <a:rPr lang="en-US" sz="1200">
                          <a:effectLst/>
                        </a:rPr>
                        <a:t>-</a:t>
                      </a:r>
                      <a:endParaRPr lang="en-IN" sz="1100">
                        <a:effectLst/>
                        <a:latin typeface="Times New Roman" panose="02020603050405020304" pitchFamily="18" charset="0"/>
                        <a:ea typeface="SimSun" panose="02010600030101010101" pitchFamily="2" charset="-122"/>
                      </a:endParaRPr>
                    </a:p>
                  </a:txBody>
                  <a:tcPr marL="48111" marR="48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dirty="0">
                          <a:effectLst/>
                        </a:rPr>
                        <a:t>10.0</a:t>
                      </a:r>
                      <a:endParaRPr lang="en-IN" sz="1100" dirty="0">
                        <a:effectLst/>
                        <a:latin typeface="Times New Roman" panose="02020603050405020304" pitchFamily="18" charset="0"/>
                        <a:ea typeface="SimSun" panose="02010600030101010101" pitchFamily="2" charset="-122"/>
                      </a:endParaRPr>
                    </a:p>
                  </a:txBody>
                  <a:tcPr marL="48111" marR="48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a:effectLst/>
                        </a:rPr>
                        <a:t>@ 3750 </a:t>
                      </a:r>
                      <a:endParaRPr lang="en-IN" sz="1100">
                        <a:effectLst/>
                      </a:endParaRPr>
                    </a:p>
                    <a:p>
                      <a:pPr algn="ctr">
                        <a:spcAft>
                          <a:spcPts val="0"/>
                        </a:spcAft>
                      </a:pPr>
                      <a:r>
                        <a:rPr lang="en-US" sz="1200">
                          <a:effectLst/>
                        </a:rPr>
                        <a:t>MD / Ha</a:t>
                      </a:r>
                      <a:endParaRPr lang="en-IN" sz="1100">
                        <a:effectLst/>
                        <a:latin typeface="Times New Roman" panose="02020603050405020304" pitchFamily="18" charset="0"/>
                        <a:ea typeface="SimSun" panose="02010600030101010101" pitchFamily="2" charset="-122"/>
                      </a:endParaRPr>
                    </a:p>
                  </a:txBody>
                  <a:tcPr marL="48111" marR="48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a:effectLst/>
                        </a:rPr>
                        <a:t>50%</a:t>
                      </a:r>
                      <a:endParaRPr lang="en-IN" sz="1100">
                        <a:effectLst/>
                        <a:latin typeface="Times New Roman" panose="02020603050405020304" pitchFamily="18" charset="0"/>
                        <a:ea typeface="SimSun" panose="02010600030101010101" pitchFamily="2" charset="-122"/>
                      </a:endParaRPr>
                    </a:p>
                  </a:txBody>
                  <a:tcPr marL="48111" marR="48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a:effectLst/>
                        </a:rPr>
                        <a:t>37,500</a:t>
                      </a:r>
                      <a:r>
                        <a:rPr lang="nb-NO" sz="1200">
                          <a:effectLst/>
                        </a:rPr>
                        <a:t> MD</a:t>
                      </a:r>
                      <a:r>
                        <a:rPr lang="en-US" sz="1200">
                          <a:effectLst/>
                        </a:rPr>
                        <a:t> o</a:t>
                      </a:r>
                      <a:r>
                        <a:rPr lang="nb-NO" sz="1200">
                          <a:effectLst/>
                        </a:rPr>
                        <a:t>r</a:t>
                      </a:r>
                      <a:endParaRPr lang="en-IN" sz="1100">
                        <a:effectLst/>
                      </a:endParaRPr>
                    </a:p>
                    <a:p>
                      <a:pPr algn="ctr">
                        <a:spcAft>
                          <a:spcPts val="0"/>
                        </a:spcAft>
                      </a:pPr>
                      <a:r>
                        <a:rPr lang="nb-NO" sz="1200">
                          <a:effectLst/>
                        </a:rPr>
                        <a:t>Rs.</a:t>
                      </a:r>
                      <a:r>
                        <a:rPr lang="en-US" sz="1200">
                          <a:effectLst/>
                        </a:rPr>
                        <a:t> 1,50,00,000</a:t>
                      </a:r>
                      <a:endParaRPr lang="en-IN" sz="1100">
                        <a:effectLst/>
                      </a:endParaRPr>
                    </a:p>
                    <a:p>
                      <a:pPr algn="ctr">
                        <a:spcAft>
                          <a:spcPts val="0"/>
                        </a:spcAft>
                      </a:pPr>
                      <a:r>
                        <a:rPr lang="nb-NO" sz="1200">
                          <a:effectLst/>
                        </a:rPr>
                        <a:t>(For 10</a:t>
                      </a:r>
                      <a:r>
                        <a:rPr lang="en-US" sz="1200">
                          <a:effectLst/>
                        </a:rPr>
                        <a:t>.0 ha</a:t>
                      </a:r>
                      <a:r>
                        <a:rPr lang="nb-NO" sz="1200">
                          <a:effectLst/>
                        </a:rPr>
                        <a:t>)</a:t>
                      </a:r>
                      <a:endParaRPr lang="en-IN" sz="1100">
                        <a:effectLst/>
                        <a:latin typeface="Times New Roman" panose="02020603050405020304" pitchFamily="18" charset="0"/>
                        <a:ea typeface="SimSun" panose="02010600030101010101" pitchFamily="2" charset="-122"/>
                      </a:endParaRPr>
                    </a:p>
                  </a:txBody>
                  <a:tcPr marL="48111" marR="48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3943">
                <a:tc vMerge="1">
                  <a:tcPr/>
                </a:tc>
                <a:tc>
                  <a:txBody>
                    <a:bodyPr/>
                    <a:lstStyle/>
                    <a:p>
                      <a:pPr algn="ctr">
                        <a:spcAft>
                          <a:spcPts val="0"/>
                        </a:spcAft>
                      </a:pPr>
                      <a:r>
                        <a:rPr lang="en-US" sz="1200">
                          <a:effectLst/>
                        </a:rPr>
                        <a:t>8.1</a:t>
                      </a:r>
                      <a:endParaRPr lang="en-IN" sz="1100">
                        <a:effectLst/>
                        <a:latin typeface="Times New Roman" panose="02020603050405020304" pitchFamily="18" charset="0"/>
                        <a:ea typeface="SimSun" panose="02010600030101010101" pitchFamily="2" charset="-122"/>
                      </a:endParaRPr>
                    </a:p>
                  </a:txBody>
                  <a:tcPr marL="48111" marR="48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a:effectLst/>
                        </a:rPr>
                        <a:t>8.1</a:t>
                      </a:r>
                      <a:endParaRPr lang="en-IN" sz="1100">
                        <a:effectLst/>
                        <a:latin typeface="Times New Roman" panose="02020603050405020304" pitchFamily="18" charset="0"/>
                        <a:ea typeface="SimSun" panose="02010600030101010101" pitchFamily="2" charset="-122"/>
                      </a:endParaRPr>
                    </a:p>
                  </a:txBody>
                  <a:tcPr marL="48111" marR="48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a:effectLst/>
                        </a:rPr>
                        <a:t>@ 5250 </a:t>
                      </a:r>
                      <a:endParaRPr lang="en-IN" sz="1100">
                        <a:effectLst/>
                      </a:endParaRPr>
                    </a:p>
                    <a:p>
                      <a:pPr algn="ctr">
                        <a:spcAft>
                          <a:spcPts val="0"/>
                        </a:spcAft>
                      </a:pPr>
                      <a:r>
                        <a:rPr lang="en-US" sz="1200">
                          <a:effectLst/>
                        </a:rPr>
                        <a:t>MD / Ha</a:t>
                      </a:r>
                      <a:endParaRPr lang="en-IN" sz="1100">
                        <a:effectLst/>
                        <a:latin typeface="Times New Roman" panose="02020603050405020304" pitchFamily="18" charset="0"/>
                        <a:ea typeface="SimSun" panose="02010600030101010101" pitchFamily="2" charset="-122"/>
                      </a:endParaRPr>
                    </a:p>
                  </a:txBody>
                  <a:tcPr marL="48111" marR="48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a:effectLst/>
                        </a:rPr>
                        <a:t>70%</a:t>
                      </a:r>
                      <a:endParaRPr lang="en-IN" sz="1100">
                        <a:effectLst/>
                        <a:latin typeface="Times New Roman" panose="02020603050405020304" pitchFamily="18" charset="0"/>
                        <a:ea typeface="SimSun" panose="02010600030101010101" pitchFamily="2" charset="-122"/>
                      </a:endParaRPr>
                    </a:p>
                  </a:txBody>
                  <a:tcPr marL="48111" marR="48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nb-NO" sz="1200">
                          <a:effectLst/>
                        </a:rPr>
                        <a:t>42,525 MD</a:t>
                      </a:r>
                      <a:r>
                        <a:rPr lang="en-US" sz="1200">
                          <a:effectLst/>
                        </a:rPr>
                        <a:t> o</a:t>
                      </a:r>
                      <a:r>
                        <a:rPr lang="nb-NO" sz="1200">
                          <a:effectLst/>
                        </a:rPr>
                        <a:t>r</a:t>
                      </a:r>
                      <a:endParaRPr lang="en-IN" sz="1100">
                        <a:effectLst/>
                      </a:endParaRPr>
                    </a:p>
                    <a:p>
                      <a:pPr algn="ctr">
                        <a:spcAft>
                          <a:spcPts val="0"/>
                        </a:spcAft>
                      </a:pPr>
                      <a:r>
                        <a:rPr lang="nb-NO" sz="1200">
                          <a:effectLst/>
                        </a:rPr>
                        <a:t>Rs.</a:t>
                      </a:r>
                      <a:r>
                        <a:rPr lang="en-US" sz="1200">
                          <a:effectLst/>
                        </a:rPr>
                        <a:t> 1,70,10,000</a:t>
                      </a:r>
                      <a:endParaRPr lang="en-IN" sz="1100">
                        <a:effectLst/>
                      </a:endParaRPr>
                    </a:p>
                    <a:p>
                      <a:pPr algn="ctr">
                        <a:spcAft>
                          <a:spcPts val="0"/>
                        </a:spcAft>
                      </a:pPr>
                      <a:r>
                        <a:rPr lang="nb-NO" sz="1200">
                          <a:effectLst/>
                        </a:rPr>
                        <a:t>(For 8.1</a:t>
                      </a:r>
                      <a:r>
                        <a:rPr lang="en-US" sz="1200">
                          <a:effectLst/>
                        </a:rPr>
                        <a:t> ha</a:t>
                      </a:r>
                      <a:r>
                        <a:rPr lang="nb-NO" sz="1200">
                          <a:effectLst/>
                        </a:rPr>
                        <a:t>)</a:t>
                      </a:r>
                      <a:endParaRPr lang="en-IN" sz="1100">
                        <a:effectLst/>
                        <a:latin typeface="Times New Roman" panose="02020603050405020304" pitchFamily="18" charset="0"/>
                        <a:ea typeface="SimSun" panose="02010600030101010101" pitchFamily="2" charset="-122"/>
                      </a:endParaRPr>
                    </a:p>
                  </a:txBody>
                  <a:tcPr marL="48111" marR="48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3943">
                <a:tc>
                  <a:txBody>
                    <a:bodyPr/>
                    <a:lstStyle/>
                    <a:p>
                      <a:pPr algn="ctr">
                        <a:spcAft>
                          <a:spcPts val="0"/>
                        </a:spcAft>
                      </a:pPr>
                      <a:r>
                        <a:rPr lang="en-US" sz="1200">
                          <a:effectLst/>
                        </a:rPr>
                        <a:t>Total</a:t>
                      </a:r>
                      <a:endParaRPr lang="en-IN" sz="1100">
                        <a:effectLst/>
                        <a:latin typeface="Times New Roman" panose="02020603050405020304" pitchFamily="18" charset="0"/>
                        <a:ea typeface="SimSun" panose="02010600030101010101" pitchFamily="2" charset="-122"/>
                      </a:endParaRPr>
                    </a:p>
                  </a:txBody>
                  <a:tcPr marL="48111" marR="48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a:effectLst/>
                        </a:rPr>
                        <a:t>28.1</a:t>
                      </a:r>
                      <a:endParaRPr lang="en-IN" sz="1100">
                        <a:effectLst/>
                        <a:latin typeface="Times New Roman" panose="02020603050405020304" pitchFamily="18" charset="0"/>
                        <a:ea typeface="SimSun" panose="02010600030101010101" pitchFamily="2" charset="-122"/>
                      </a:endParaRPr>
                    </a:p>
                  </a:txBody>
                  <a:tcPr marL="48111" marR="48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dirty="0">
                          <a:effectLst/>
                        </a:rPr>
                        <a:t> </a:t>
                      </a:r>
                      <a:endParaRPr lang="en-IN" sz="1100" dirty="0">
                        <a:effectLst/>
                        <a:latin typeface="Times New Roman" panose="02020603050405020304" pitchFamily="18" charset="0"/>
                        <a:ea typeface="SimSun" panose="02010600030101010101" pitchFamily="2" charset="-122"/>
                      </a:endParaRPr>
                    </a:p>
                  </a:txBody>
                  <a:tcPr marL="48111" marR="48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u="none" strike="noStrike">
                          <a:effectLst/>
                        </a:rPr>
                        <a:t> </a:t>
                      </a:r>
                      <a:endParaRPr lang="en-IN" sz="1100">
                        <a:effectLst/>
                        <a:latin typeface="Times New Roman" panose="02020603050405020304" pitchFamily="18" charset="0"/>
                        <a:ea typeface="SimSun" panose="02010600030101010101" pitchFamily="2" charset="-122"/>
                      </a:endParaRPr>
                    </a:p>
                  </a:txBody>
                  <a:tcPr marL="48111" marR="48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a:effectLst/>
                        </a:rPr>
                        <a:t> </a:t>
                      </a:r>
                      <a:endParaRPr lang="en-IN" sz="1100">
                        <a:effectLst/>
                        <a:latin typeface="Times New Roman" panose="02020603050405020304" pitchFamily="18" charset="0"/>
                        <a:ea typeface="SimSun" panose="02010600030101010101" pitchFamily="2" charset="-122"/>
                      </a:endParaRPr>
                    </a:p>
                  </a:txBody>
                  <a:tcPr marL="48111" marR="48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nb-NO" sz="1200">
                          <a:effectLst/>
                        </a:rPr>
                        <a:t>2,45,025 MD</a:t>
                      </a:r>
                      <a:r>
                        <a:rPr lang="en-US" sz="1200">
                          <a:effectLst/>
                        </a:rPr>
                        <a:t> o</a:t>
                      </a:r>
                      <a:r>
                        <a:rPr lang="nb-NO" sz="1200">
                          <a:effectLst/>
                        </a:rPr>
                        <a:t>r</a:t>
                      </a:r>
                      <a:endParaRPr lang="en-IN" sz="1100">
                        <a:effectLst/>
                      </a:endParaRPr>
                    </a:p>
                    <a:p>
                      <a:pPr algn="ctr">
                        <a:spcAft>
                          <a:spcPts val="0"/>
                        </a:spcAft>
                      </a:pPr>
                      <a:r>
                        <a:rPr lang="nb-NO" sz="1200">
                          <a:effectLst/>
                        </a:rPr>
                        <a:t>Rs. </a:t>
                      </a:r>
                      <a:r>
                        <a:rPr lang="en-US" sz="1200">
                          <a:effectLst/>
                        </a:rPr>
                        <a:t>9,80,10,000</a:t>
                      </a:r>
                      <a:endParaRPr lang="en-IN" sz="1100">
                        <a:effectLst/>
                      </a:endParaRPr>
                    </a:p>
                    <a:p>
                      <a:pPr algn="ctr">
                        <a:spcAft>
                          <a:spcPts val="0"/>
                        </a:spcAft>
                      </a:pPr>
                      <a:r>
                        <a:rPr lang="nb-NO" sz="1200">
                          <a:effectLst/>
                        </a:rPr>
                        <a:t>(For 28.1</a:t>
                      </a:r>
                      <a:r>
                        <a:rPr lang="en-US" sz="1200">
                          <a:effectLst/>
                        </a:rPr>
                        <a:t> ha</a:t>
                      </a:r>
                      <a:r>
                        <a:rPr lang="nb-NO" sz="1200">
                          <a:effectLst/>
                        </a:rPr>
                        <a:t>)</a:t>
                      </a:r>
                      <a:endParaRPr lang="en-IN" sz="1100">
                        <a:effectLst/>
                        <a:latin typeface="Times New Roman" panose="02020603050405020304" pitchFamily="18" charset="0"/>
                        <a:ea typeface="SimSun" panose="02010600030101010101" pitchFamily="2" charset="-122"/>
                      </a:endParaRPr>
                    </a:p>
                  </a:txBody>
                  <a:tcPr marL="48111" marR="48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83847">
                <a:tc>
                  <a:txBody>
                    <a:bodyPr/>
                    <a:lstStyle/>
                    <a:p>
                      <a:pPr algn="just">
                        <a:spcAft>
                          <a:spcPts val="0"/>
                        </a:spcAft>
                      </a:pPr>
                      <a:r>
                        <a:rPr lang="en-US" sz="1200">
                          <a:effectLst/>
                        </a:rPr>
                        <a:t>From 4</a:t>
                      </a:r>
                      <a:r>
                        <a:rPr lang="nb-NO" sz="1200" baseline="30000">
                          <a:effectLst/>
                        </a:rPr>
                        <a:t>th</a:t>
                      </a:r>
                      <a:r>
                        <a:rPr lang="nb-NO" sz="1200">
                          <a:effectLst/>
                        </a:rPr>
                        <a:t> Year onward</a:t>
                      </a:r>
                      <a:r>
                        <a:rPr lang="en-US" sz="1200">
                          <a:effectLst/>
                        </a:rPr>
                        <a:t> annual recurring maintenance operation cost of the entire greenbelt  beyond initial  establishment</a:t>
                      </a:r>
                      <a:endParaRPr lang="en-IN" sz="1100">
                        <a:effectLst/>
                        <a:latin typeface="Times New Roman" panose="02020603050405020304" pitchFamily="18" charset="0"/>
                        <a:ea typeface="SimSun" panose="02010600030101010101" pitchFamily="2" charset="-122"/>
                      </a:endParaRPr>
                    </a:p>
                  </a:txBody>
                  <a:tcPr marL="48111" marR="48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a:effectLst/>
                        </a:rPr>
                        <a:t>28.1  </a:t>
                      </a:r>
                      <a:endParaRPr lang="en-IN" sz="1100">
                        <a:effectLst/>
                      </a:endParaRPr>
                    </a:p>
                    <a:p>
                      <a:pPr algn="ctr">
                        <a:spcAft>
                          <a:spcPts val="0"/>
                        </a:spcAft>
                      </a:pPr>
                      <a:r>
                        <a:rPr lang="en-US" sz="1200">
                          <a:effectLst/>
                        </a:rPr>
                        <a:t> </a:t>
                      </a:r>
                      <a:endParaRPr lang="en-IN" sz="1100">
                        <a:effectLst/>
                        <a:latin typeface="Times New Roman" panose="02020603050405020304" pitchFamily="18" charset="0"/>
                        <a:ea typeface="SimSun" panose="02010600030101010101" pitchFamily="2" charset="-122"/>
                      </a:endParaRPr>
                    </a:p>
                  </a:txBody>
                  <a:tcPr marL="48111" marR="48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a:effectLst/>
                        </a:rPr>
                        <a:t>28.1</a:t>
                      </a:r>
                      <a:endParaRPr lang="en-IN" sz="1100">
                        <a:effectLst/>
                        <a:latin typeface="Times New Roman" panose="02020603050405020304" pitchFamily="18" charset="0"/>
                        <a:ea typeface="SimSun" panose="02010600030101010101" pitchFamily="2" charset="-122"/>
                      </a:endParaRPr>
                    </a:p>
                  </a:txBody>
                  <a:tcPr marL="48111" marR="48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dirty="0">
                          <a:effectLst/>
                        </a:rPr>
                        <a:t>@ 375 MD/Ha</a:t>
                      </a:r>
                      <a:endParaRPr lang="en-IN" sz="1100" dirty="0">
                        <a:effectLst/>
                        <a:latin typeface="Times New Roman" panose="02020603050405020304" pitchFamily="18" charset="0"/>
                        <a:ea typeface="SimSun" panose="02010600030101010101" pitchFamily="2" charset="-122"/>
                      </a:endParaRPr>
                    </a:p>
                  </a:txBody>
                  <a:tcPr marL="48111" marR="48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dirty="0">
                          <a:effectLst/>
                        </a:rPr>
                        <a:t>5%</a:t>
                      </a:r>
                      <a:endParaRPr lang="en-IN" sz="1100" dirty="0">
                        <a:effectLst/>
                        <a:latin typeface="Times New Roman" panose="02020603050405020304" pitchFamily="18" charset="0"/>
                        <a:ea typeface="SimSun" panose="02010600030101010101" pitchFamily="2" charset="-122"/>
                      </a:endParaRPr>
                    </a:p>
                  </a:txBody>
                  <a:tcPr marL="48111" marR="48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dirty="0">
                          <a:effectLst/>
                        </a:rPr>
                        <a:t>10,537.5</a:t>
                      </a:r>
                      <a:r>
                        <a:rPr lang="nb-NO" sz="1200" dirty="0">
                          <a:effectLst/>
                        </a:rPr>
                        <a:t> MD</a:t>
                      </a:r>
                      <a:r>
                        <a:rPr lang="en-US" sz="1200" dirty="0">
                          <a:effectLst/>
                        </a:rPr>
                        <a:t> o</a:t>
                      </a:r>
                      <a:r>
                        <a:rPr lang="nb-NO" sz="1200" dirty="0">
                          <a:effectLst/>
                        </a:rPr>
                        <a:t>r</a:t>
                      </a:r>
                      <a:endParaRPr lang="en-IN" sz="1100" dirty="0">
                        <a:effectLst/>
                      </a:endParaRPr>
                    </a:p>
                    <a:p>
                      <a:pPr algn="ctr">
                        <a:spcAft>
                          <a:spcPts val="0"/>
                        </a:spcAft>
                      </a:pPr>
                      <a:r>
                        <a:rPr lang="nb-NO" sz="1200" dirty="0">
                          <a:effectLst/>
                        </a:rPr>
                        <a:t>Rs. </a:t>
                      </a:r>
                      <a:r>
                        <a:rPr lang="en-US" sz="1200" dirty="0">
                          <a:effectLst/>
                        </a:rPr>
                        <a:t>42,15,000</a:t>
                      </a:r>
                      <a:endParaRPr lang="en-IN" sz="1100" dirty="0">
                        <a:effectLst/>
                      </a:endParaRPr>
                    </a:p>
                    <a:p>
                      <a:pPr algn="ctr">
                        <a:spcAft>
                          <a:spcPts val="0"/>
                        </a:spcAft>
                      </a:pPr>
                      <a:r>
                        <a:rPr lang="nb-NO" sz="1200" dirty="0">
                          <a:effectLst/>
                        </a:rPr>
                        <a:t>(For 28.1</a:t>
                      </a:r>
                      <a:r>
                        <a:rPr lang="en-US" sz="1200" dirty="0">
                          <a:effectLst/>
                        </a:rPr>
                        <a:t> ha</a:t>
                      </a:r>
                      <a:r>
                        <a:rPr lang="nb-NO" sz="1200" dirty="0">
                          <a:effectLst/>
                        </a:rPr>
                        <a:t>)</a:t>
                      </a:r>
                      <a:endParaRPr lang="en-IN" sz="1100" dirty="0">
                        <a:effectLst/>
                        <a:latin typeface="Times New Roman" panose="02020603050405020304" pitchFamily="18" charset="0"/>
                        <a:ea typeface="SimSun" panose="02010600030101010101" pitchFamily="2" charset="-122"/>
                      </a:endParaRPr>
                    </a:p>
                  </a:txBody>
                  <a:tcPr marL="48111" marR="48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69" name="Content Placeholder 2"/>
          <p:cNvPicPr>
            <a:picLocks noGrp="1" noChangeAspect="1"/>
          </p:cNvPicPr>
          <p:nvPr>
            <p:ph idx="1"/>
          </p:nvPr>
        </p:nvPicPr>
        <p:blipFill>
          <a:blip r:embed="rId1"/>
          <a:stretch>
            <a:fillRect/>
          </a:stretch>
        </p:blipFill>
        <p:spPr>
          <a:xfrm>
            <a:off x="257175" y="682625"/>
            <a:ext cx="8628063" cy="5054600"/>
          </a:xfrm>
          <a:ln/>
        </p:spPr>
      </p:pic>
      <p:sp>
        <p:nvSpPr>
          <p:cNvPr id="2" name="Title 1"/>
          <p:cNvSpPr>
            <a:spLocks noGrp="1"/>
          </p:cNvSpPr>
          <p:nvPr>
            <p:ph type="title"/>
          </p:nvPr>
        </p:nvSpPr>
        <p:spPr>
          <a:xfrm>
            <a:off x="857250" y="193675"/>
            <a:ext cx="7886700" cy="339725"/>
          </a:xfrm>
        </p:spPr>
        <p:txBody>
          <a:bodyPr>
            <a:normAutofit fontScale="90000"/>
          </a:bodyPr>
          <a:lstStyle/>
          <a:p>
            <a:pPr marL="0" marR="0" indent="0" algn="ctr" defTabSz="914400" rtl="0" eaLnBrk="1" fontAlgn="auto" latinLnBrk="0" hangingPunct="1">
              <a:lnSpc>
                <a:spcPct val="90000"/>
              </a:lnSpc>
              <a:spcBef>
                <a:spcPct val="0"/>
              </a:spcBef>
              <a:spcAft>
                <a:spcPct val="0"/>
              </a:spcAft>
              <a:buClrTx/>
              <a:buSzTx/>
              <a:buFontTx/>
              <a:buNone/>
            </a:pPr>
            <a:r>
              <a:rPr kumimoji="0" lang="en-US" sz="2665" b="1" i="0" u="none" strike="noStrike" kern="1200" cap="none" spc="0" normalizeH="0" baseline="0" noProof="1">
                <a:solidFill>
                  <a:schemeClr val="tx1"/>
                </a:solidFill>
                <a:latin typeface="+mj-lt"/>
                <a:ea typeface="+mj-ea"/>
                <a:cs typeface="+mj-cs"/>
              </a:rPr>
              <a:t>LINK FOR KML FILE &amp; GOOGLE EARTH IMAGE</a:t>
            </a:r>
            <a:endParaRPr kumimoji="0" lang="en-US" sz="2665" b="1" i="0" u="none" strike="noStrike" kern="1200" cap="none" spc="0" normalizeH="0" baseline="0" noProof="1">
              <a:solidFill>
                <a:schemeClr val="tx1"/>
              </a:solidFill>
              <a:latin typeface="+mj-lt"/>
              <a:ea typeface="+mj-ea"/>
              <a:cs typeface="+mj-cs"/>
            </a:endParaRPr>
          </a:p>
        </p:txBody>
      </p:sp>
      <p:sp>
        <p:nvSpPr>
          <p:cNvPr id="7171" name="Text Box 1073744704"/>
          <p:cNvSpPr txBox="1"/>
          <p:nvPr/>
        </p:nvSpPr>
        <p:spPr>
          <a:xfrm>
            <a:off x="257175" y="5797550"/>
            <a:ext cx="6762750" cy="820738"/>
          </a:xfrm>
          <a:prstGeom prst="rect">
            <a:avLst/>
          </a:prstGeom>
          <a:solidFill>
            <a:srgbClr val="FFFFFF"/>
          </a:solidFill>
          <a:ln w="9525">
            <a:noFill/>
          </a:ln>
        </p:spPr>
        <p:txBody>
          <a:bodyPr wrap="square" anchor="t" anchorCtr="0"/>
          <a:p>
            <a:pPr algn="just"/>
            <a:r>
              <a:rPr lang="en-US" altLang="zh-CN" sz="1200" b="1" dirty="0">
                <a:latin typeface="Calibri" panose="020F0502020204030204" charset="0"/>
              </a:rPr>
              <a:t>Project Site: Village: </a:t>
            </a:r>
            <a:r>
              <a:rPr lang="en-US" altLang="zh-CN" sz="1200" b="1" dirty="0" err="1">
                <a:latin typeface="Calibri" panose="020F0502020204030204" charset="0"/>
              </a:rPr>
              <a:t>Dhasna</a:t>
            </a:r>
            <a:r>
              <a:rPr lang="en-US" altLang="zh-CN" sz="1200" b="1" dirty="0">
                <a:latin typeface="Calibri" panose="020F0502020204030204" charset="0"/>
              </a:rPr>
              <a:t>, P.O: </a:t>
            </a:r>
            <a:r>
              <a:rPr lang="en-US" altLang="zh-CN" sz="1200" b="1" dirty="0" err="1">
                <a:latin typeface="Calibri" panose="020F0502020204030204" charset="0"/>
              </a:rPr>
              <a:t>Bahadurpur</a:t>
            </a:r>
            <a:r>
              <a:rPr lang="en-US" altLang="zh-CN" sz="1200" b="1" dirty="0">
                <a:latin typeface="Calibri" panose="020F0502020204030204" charset="0"/>
              </a:rPr>
              <a:t>, P.S. - </a:t>
            </a:r>
            <a:r>
              <a:rPr lang="en-US" altLang="zh-CN" sz="1200" b="1" dirty="0" err="1">
                <a:latin typeface="Calibri" panose="020F0502020204030204" charset="0"/>
              </a:rPr>
              <a:t>Jamuria</a:t>
            </a:r>
            <a:r>
              <a:rPr lang="en-US" altLang="zh-CN" sz="1200" b="1" dirty="0">
                <a:latin typeface="Calibri" panose="020F0502020204030204" charset="0"/>
              </a:rPr>
              <a:t>, District – </a:t>
            </a:r>
            <a:r>
              <a:rPr lang="en-US" altLang="zh-CN" sz="1200" b="1" dirty="0" err="1">
                <a:latin typeface="Calibri" panose="020F0502020204030204" charset="0"/>
              </a:rPr>
              <a:t>Paschim</a:t>
            </a:r>
            <a:r>
              <a:rPr lang="en-US" altLang="zh-CN" sz="1200" b="1" dirty="0">
                <a:latin typeface="Calibri" panose="020F0502020204030204" charset="0"/>
              </a:rPr>
              <a:t> </a:t>
            </a:r>
            <a:r>
              <a:rPr lang="en-US" altLang="zh-CN" sz="1200" b="1" dirty="0" err="1">
                <a:latin typeface="Calibri" panose="020F0502020204030204" charset="0"/>
              </a:rPr>
              <a:t>Burdwan</a:t>
            </a:r>
            <a:r>
              <a:rPr lang="en-US" altLang="zh-CN" sz="1200" b="1" dirty="0">
                <a:latin typeface="Calibri" panose="020F0502020204030204" charset="0"/>
              </a:rPr>
              <a:t>, West Bengal. </a:t>
            </a:r>
            <a:endParaRPr lang="en-US" altLang="zh-CN" sz="1200" b="1" dirty="0">
              <a:latin typeface="Calibri" panose="020F0502020204030204" charset="0"/>
            </a:endParaRPr>
          </a:p>
          <a:p>
            <a:pPr algn="just"/>
            <a:r>
              <a:rPr lang="en-US" altLang="zh-CN" sz="1200" b="1" dirty="0">
                <a:latin typeface="Calibri" panose="020F0502020204030204" charset="0"/>
              </a:rPr>
              <a:t>Site Co-ordinate: Latitude 23°40’02.06"N to 23°41’50.13"N and Longitude 87°07’00.06"E to 87°07’53.20"E with Above Mean Sea Level 104 meters</a:t>
            </a:r>
            <a:endParaRPr lang="en-US" altLang="zh-CN" sz="1200" b="1" dirty="0">
              <a:latin typeface="Calibri" panose="020F0502020204030204" charset="0"/>
            </a:endParaRPr>
          </a:p>
        </p:txBody>
      </p:sp>
      <p:cxnSp>
        <p:nvCxnSpPr>
          <p:cNvPr id="6" name="Straight Arrow Connector 5"/>
          <p:cNvCxnSpPr/>
          <p:nvPr/>
        </p:nvCxnSpPr>
        <p:spPr>
          <a:xfrm flipH="1">
            <a:off x="3989388" y="2757488"/>
            <a:ext cx="419100" cy="80963"/>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7173" name="TextBox 6"/>
          <p:cNvSpPr txBox="1"/>
          <p:nvPr/>
        </p:nvSpPr>
        <p:spPr>
          <a:xfrm>
            <a:off x="4198938" y="2520950"/>
            <a:ext cx="1011237" cy="276225"/>
          </a:xfrm>
          <a:prstGeom prst="rect">
            <a:avLst/>
          </a:prstGeom>
          <a:noFill/>
          <a:ln w="9525">
            <a:noFill/>
          </a:ln>
        </p:spPr>
        <p:txBody>
          <a:bodyPr wrap="square" anchor="t" anchorCtr="0">
            <a:spAutoFit/>
          </a:bodyPr>
          <a:p>
            <a:r>
              <a:rPr lang="en-GB" altLang="en-US" sz="1200" b="1" dirty="0">
                <a:solidFill>
                  <a:schemeClr val="bg1"/>
                </a:solidFill>
                <a:latin typeface="Calibri" panose="020F0502020204030204" charset="0"/>
              </a:rPr>
              <a:t>Project Site</a:t>
            </a:r>
            <a:endParaRPr lang="en-IN" altLang="en-US" sz="1200" b="1" dirty="0">
              <a:solidFill>
                <a:schemeClr val="bg1"/>
              </a:solidFill>
              <a:latin typeface="Calibri" panose="020F0502020204030204" charset="0"/>
            </a:endParaRPr>
          </a:p>
        </p:txBody>
      </p:sp>
      <p:sp>
        <p:nvSpPr>
          <p:cNvPr id="7174" name="TextBox 9">
            <a:hlinkClick r:id="rId2" action="ppaction://hlinkfile"/>
          </p:cNvPr>
          <p:cNvSpPr txBox="1"/>
          <p:nvPr/>
        </p:nvSpPr>
        <p:spPr>
          <a:xfrm>
            <a:off x="7546975" y="5973763"/>
            <a:ext cx="1338263" cy="338137"/>
          </a:xfrm>
          <a:prstGeom prst="rect">
            <a:avLst/>
          </a:prstGeom>
          <a:noFill/>
          <a:ln w="9525" cap="flat" cmpd="sng">
            <a:solidFill>
              <a:schemeClr val="accent1"/>
            </a:solidFill>
            <a:prstDash val="solid"/>
            <a:round/>
            <a:headEnd type="none" w="med" len="med"/>
            <a:tailEnd type="none" w="med" len="med"/>
          </a:ln>
        </p:spPr>
        <p:txBody>
          <a:bodyPr wrap="square" anchor="t" anchorCtr="0">
            <a:spAutoFit/>
          </a:bodyPr>
          <a:p>
            <a:pPr algn="ctr"/>
            <a:r>
              <a:rPr lang="en-GB" altLang="en-US" sz="1600" b="1" dirty="0">
                <a:latin typeface="Calibri" panose="020F0502020204030204" charset="0"/>
              </a:rPr>
              <a:t>Link for KML</a:t>
            </a:r>
            <a:endParaRPr lang="en-IN" altLang="en-US" sz="1600" b="1" dirty="0">
              <a:latin typeface="Calibri" panose="020F0502020204030204" charset="0"/>
            </a:endParaRPr>
          </a:p>
        </p:txBody>
      </p:sp>
      <p:sp>
        <p:nvSpPr>
          <p:cNvPr id="5" name="Slide Number Placeholder 4"/>
          <p:cNvSpPr>
            <a:spLocks noGrp="1"/>
          </p:cNvSpPr>
          <p:nvPr>
            <p:ph type="sldNum" sz="quarter" idx="12"/>
          </p:nvPr>
        </p:nvSpPr>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Text Box 3"/>
          <p:cNvSpPr txBox="1"/>
          <p:nvPr/>
        </p:nvSpPr>
        <p:spPr>
          <a:xfrm>
            <a:off x="268288" y="160338"/>
            <a:ext cx="8607425" cy="460375"/>
          </a:xfrm>
          <a:prstGeom prst="rect">
            <a:avLst/>
          </a:prstGeom>
          <a:noFill/>
          <a:ln w="9525">
            <a:noFill/>
          </a:ln>
        </p:spPr>
        <p:txBody>
          <a:bodyPr wrap="square" anchor="t" anchorCtr="0">
            <a:spAutoFit/>
          </a:bodyPr>
          <a:p>
            <a:pPr algn="ctr"/>
            <a:r>
              <a:rPr lang="en-US" altLang="zh-CN" sz="2400" b="1">
                <a:latin typeface="Calibri" panose="020F0502020204030204" charset="0"/>
              </a:rPr>
              <a:t>EMP - SOLID &amp; HAZARDOUS WASTE MANAGEMENT &amp; DISPOSAL</a:t>
            </a:r>
            <a:endParaRPr lang="en-US" altLang="zh-CN" sz="2400" b="1">
              <a:latin typeface="Calibri" panose="020F0502020204030204" charset="0"/>
            </a:endParaRPr>
          </a:p>
        </p:txBody>
      </p:sp>
      <p:graphicFrame>
        <p:nvGraphicFramePr>
          <p:cNvPr id="58370" name="Table 58369"/>
          <p:cNvGraphicFramePr/>
          <p:nvPr/>
        </p:nvGraphicFramePr>
        <p:xfrm>
          <a:off x="171450" y="685800"/>
          <a:ext cx="8839200" cy="5956300"/>
        </p:xfrm>
        <a:graphic>
          <a:graphicData uri="http://schemas.openxmlformats.org/drawingml/2006/table">
            <a:tbl>
              <a:tblPr/>
              <a:tblGrid>
                <a:gridCol w="369888"/>
                <a:gridCol w="666750"/>
                <a:gridCol w="815975"/>
                <a:gridCol w="819150"/>
                <a:gridCol w="1376362"/>
                <a:gridCol w="887413"/>
                <a:gridCol w="3903662"/>
              </a:tblGrid>
              <a:tr h="184150">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Sl. No.</a:t>
                      </a:r>
                      <a:endParaRPr lang="en-US" altLang="zh-CN" sz="1200" b="1">
                        <a:solidFill>
                          <a:srgbClr val="000000"/>
                        </a:solidFill>
                        <a:latin typeface="Arial" panose="020B0604020202020204" pitchFamily="34"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Type</a:t>
                      </a:r>
                      <a:r>
                        <a:rPr lang="en-US" altLang="zh-CN" sz="1200" b="1">
                          <a:solidFill>
                            <a:srgbClr val="000000"/>
                          </a:solidFill>
                          <a:latin typeface="Arial" panose="020B0604020202020204" pitchFamily="34" charset="0"/>
                          <a:ea typeface="SimSun" panose="02010600030101010101" pitchFamily="2" charset="-122"/>
                        </a:rPr>
                        <a:t> </a:t>
                      </a:r>
                      <a:endParaRPr lang="en-US" altLang="zh-CN" sz="1200" b="1">
                        <a:solidFill>
                          <a:srgbClr val="000000"/>
                        </a:solidFill>
                        <a:latin typeface="Arial" panose="020B0604020202020204" pitchFamily="34"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Source</a:t>
                      </a:r>
                      <a:endParaRPr lang="en-US" altLang="zh-CN" sz="1200" b="1">
                        <a:solidFill>
                          <a:srgbClr val="000000"/>
                        </a:solidFill>
                        <a:latin typeface="Arial" panose="020B0604020202020204" pitchFamily="34"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Quantity in Tons/Year</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dirty="0">
                          <a:solidFill>
                            <a:srgbClr val="000000"/>
                          </a:solidFill>
                          <a:latin typeface="Arial" panose="020B0604020202020204" pitchFamily="34" charset="0"/>
                        </a:rPr>
                        <a:t>Utilization</a:t>
                      </a:r>
                      <a:r>
                        <a:rPr lang="en-US" altLang="zh-CN" sz="1200" b="1" dirty="0">
                          <a:solidFill>
                            <a:srgbClr val="000000"/>
                          </a:solidFill>
                          <a:latin typeface="Arial" panose="020B0604020202020204" pitchFamily="34" charset="0"/>
                          <a:ea typeface="SimSun" panose="02010600030101010101" pitchFamily="2" charset="-122"/>
                        </a:rPr>
                        <a:t> with Treatment</a:t>
                      </a:r>
                      <a:endParaRPr lang="en-US" altLang="zh-CN" sz="1200" b="1" dirty="0">
                        <a:solidFill>
                          <a:srgbClr val="000000"/>
                        </a:solidFill>
                        <a:latin typeface="Arial" panose="020B0604020202020204" pitchFamily="34"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2075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Existing Units</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Proposed Units + Units to be implemented / under implementation</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Total</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r>
              <a:tr h="368300">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1</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Dolochar from </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DRI Kilns</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1,61,370 </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5,11,830 </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6,73,200</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100% to be used in FBC boiler of CPP.</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6063">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Slag </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MBF</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2,31,000</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2,31,000</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100% to be used in captive Cement Grinding Unit </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237037">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Slag </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Induction Furnaces, LD Converter &amp; EAF</a:t>
                      </a:r>
                      <a:endParaRPr lang="en-US" altLang="zh-CN" sz="1200">
                        <a:solidFill>
                          <a:srgbClr val="000000"/>
                        </a:solidFill>
                        <a:latin typeface="Arial" panose="020B0604020202020204" pitchFamily="34" charset="0"/>
                      </a:endParaRPr>
                    </a:p>
                    <a:p>
                      <a:pPr lvl="0">
                        <a:buSzTx/>
                        <a:buNone/>
                      </a:pP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63,097</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3,60,763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4,23,860</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just">
                        <a:buSzTx/>
                        <a:buNone/>
                      </a:pPr>
                      <a:r>
                        <a:rPr lang="en-US" altLang="zh-CN" sz="1200" dirty="0">
                          <a:solidFill>
                            <a:srgbClr val="000000"/>
                          </a:solidFill>
                          <a:latin typeface="Arial" panose="020B0604020202020204" pitchFamily="34" charset="0"/>
                        </a:rPr>
                        <a:t>The slag generated from the furnaces shall be 4,23,860 TPA considering 100% production in all furnaces. After metal recovery about 10% metal shall be recovered from the total slag and the balance 3,81,474 TPA (as stone chips / road construction materials) shall be used for road construction &amp; repairing / land filling purposes. </a:t>
                      </a:r>
                      <a:endParaRPr lang="en-US" altLang="zh-CN" sz="1200" dirty="0">
                        <a:solidFill>
                          <a:srgbClr val="000000"/>
                        </a:solidFill>
                        <a:latin typeface="Arial" panose="020B0604020202020204" pitchFamily="34" charset="0"/>
                      </a:endParaRPr>
                    </a:p>
                    <a:p>
                      <a:pPr lvl="0" algn="just">
                        <a:buSzTx/>
                        <a:buNone/>
                      </a:pPr>
                      <a:endParaRPr lang="en-US" altLang="zh-CN" sz="1200" dirty="0">
                        <a:solidFill>
                          <a:srgbClr val="000000"/>
                        </a:solidFill>
                        <a:latin typeface="Arial" panose="020B0604020202020204" pitchFamily="34" charset="0"/>
                      </a:endParaRPr>
                    </a:p>
                    <a:p>
                      <a:pPr lvl="0" algn="just">
                        <a:buSzTx/>
                        <a:buNone/>
                      </a:pPr>
                      <a:r>
                        <a:rPr lang="en-US" altLang="zh-CN" sz="1200" dirty="0">
                          <a:solidFill>
                            <a:srgbClr val="000000"/>
                          </a:solidFill>
                          <a:latin typeface="Arial" panose="020B0604020202020204" pitchFamily="34" charset="0"/>
                        </a:rPr>
                        <a:t>Considering 7 m width &amp; depth 24 inch (0.6 m) of the road and density of the slag as 3.5 ton/cum, 14700 T slag may be consumed for 1.0 km stretch. Therefore, the entire quantity of slag generated in a year (4,23,860 TPA) can be utilized for the construction of around 26 km roads among which around 6 km are internal roads i.e. within the plant site. Development of additional land for the proposed project will also consume around 2,25,225 Tons which is around 60% of the total annual generation of the slag.</a:t>
                      </a:r>
                      <a:endParaRPr lang="en-US" altLang="zh-CN" sz="1200" dirty="0">
                        <a:solidFill>
                          <a:srgbClr val="000000"/>
                        </a:solidFill>
                        <a:latin typeface="Arial" panose="020B0604020202020204" pitchFamily="34" charset="0"/>
                      </a:endParaRPr>
                    </a:p>
                    <a:p>
                      <a:pPr lvl="0" algn="just">
                        <a:buSzTx/>
                        <a:buNone/>
                      </a:pPr>
                      <a:endParaRPr lang="en-US" altLang="zh-CN" sz="1200" dirty="0">
                        <a:solidFill>
                          <a:srgbClr val="000000"/>
                        </a:solidFill>
                        <a:latin typeface="Arial" panose="020B0604020202020204" pitchFamily="34" charset="0"/>
                      </a:endParaRPr>
                    </a:p>
                    <a:p>
                      <a:pPr lvl="0" algn="just">
                        <a:buSzTx/>
                        <a:buNone/>
                      </a:pPr>
                      <a:r>
                        <a:rPr lang="en-US" altLang="zh-CN" sz="1200" dirty="0">
                          <a:solidFill>
                            <a:srgbClr val="000000"/>
                          </a:solidFill>
                          <a:latin typeface="Arial" panose="020B0604020202020204" pitchFamily="34" charset="0"/>
                        </a:rPr>
                        <a:t>As per an estimate, it was found that around 600 km undeveloped (</a:t>
                      </a:r>
                      <a:r>
                        <a:rPr lang="en-US" altLang="zh-CN" sz="1200" dirty="0" err="1">
                          <a:solidFill>
                            <a:srgbClr val="000000"/>
                          </a:solidFill>
                          <a:latin typeface="Arial" panose="020B0604020202020204" pitchFamily="34" charset="0"/>
                        </a:rPr>
                        <a:t>Kuchha</a:t>
                      </a:r>
                      <a:r>
                        <a:rPr lang="en-US" altLang="zh-CN" sz="1200" dirty="0">
                          <a:solidFill>
                            <a:srgbClr val="000000"/>
                          </a:solidFill>
                          <a:latin typeface="Arial" panose="020B0604020202020204" pitchFamily="34" charset="0"/>
                        </a:rPr>
                        <a:t>) road is existing in the surrounding villages in the 10 km radius area. Hence, there is lot of potential of slag </a:t>
                      </a:r>
                      <a:r>
                        <a:rPr lang="en-US" altLang="zh-CN" sz="1200" dirty="0" err="1">
                          <a:solidFill>
                            <a:srgbClr val="000000"/>
                          </a:solidFill>
                          <a:latin typeface="Arial" panose="020B0604020202020204" pitchFamily="34" charset="0"/>
                        </a:rPr>
                        <a:t>utilisation</a:t>
                      </a:r>
                      <a:r>
                        <a:rPr lang="en-US" altLang="zh-CN" sz="1200" dirty="0">
                          <a:solidFill>
                            <a:srgbClr val="000000"/>
                          </a:solidFill>
                          <a:latin typeface="Arial" panose="020B0604020202020204" pitchFamily="34" charset="0"/>
                        </a:rPr>
                        <a:t> during construction of these roads.</a:t>
                      </a:r>
                      <a:endParaRPr lang="en-US" altLang="zh-CN" sz="1200" dirty="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a:xfrm>
            <a:off x="6969125" y="6561138"/>
            <a:ext cx="2057400" cy="365125"/>
          </a:xfrm>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9393" name="Table 59392"/>
          <p:cNvGraphicFramePr/>
          <p:nvPr/>
        </p:nvGraphicFramePr>
        <p:xfrm>
          <a:off x="115888" y="47625"/>
          <a:ext cx="8937625" cy="6770688"/>
        </p:xfrm>
        <a:graphic>
          <a:graphicData uri="http://schemas.openxmlformats.org/drawingml/2006/table">
            <a:tbl>
              <a:tblPr/>
              <a:tblGrid>
                <a:gridCol w="366713"/>
                <a:gridCol w="620712"/>
                <a:gridCol w="1619250"/>
                <a:gridCol w="733425"/>
                <a:gridCol w="1277938"/>
                <a:gridCol w="820737"/>
                <a:gridCol w="3498850"/>
              </a:tblGrid>
              <a:tr h="182563">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Sl. No.</a:t>
                      </a:r>
                      <a:endParaRPr lang="en-US" altLang="zh-CN" sz="1200" b="1">
                        <a:solidFill>
                          <a:srgbClr val="000000"/>
                        </a:solidFill>
                        <a:latin typeface="Arial" panose="020B0604020202020204" pitchFamily="3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dirty="0">
                          <a:latin typeface="Arial" panose="020B0604020202020204" pitchFamily="34" charset="0"/>
                        </a:rPr>
                        <a:t>Type</a:t>
                      </a:r>
                      <a:r>
                        <a:rPr lang="en-US" altLang="zh-CN" sz="1200" b="1" dirty="0">
                          <a:solidFill>
                            <a:srgbClr val="FF0000"/>
                          </a:solidFill>
                          <a:latin typeface="Arial" panose="020B0604020202020204" pitchFamily="34" charset="0"/>
                          <a:ea typeface="SimSun" panose="02010600030101010101" pitchFamily="2" charset="-122"/>
                        </a:rPr>
                        <a:t> </a:t>
                      </a:r>
                      <a:endParaRPr lang="en-US" altLang="zh-CN" sz="1200" b="1" dirty="0">
                        <a:solidFill>
                          <a:srgbClr val="FF0000"/>
                        </a:solidFill>
                        <a:latin typeface="Arial" panose="020B0604020202020204" pitchFamily="3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dirty="0">
                          <a:latin typeface="Arial" panose="020B0604020202020204" pitchFamily="34" charset="0"/>
                        </a:rPr>
                        <a:t>Source</a:t>
                      </a:r>
                      <a:endParaRPr lang="en-US" altLang="zh-CN" sz="1200" b="1" dirty="0">
                        <a:latin typeface="Arial" panose="020B0604020202020204" pitchFamily="3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3">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Quantity in Tons/Year</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dirty="0">
                          <a:solidFill>
                            <a:srgbClr val="000000"/>
                          </a:solidFill>
                          <a:latin typeface="Arial" panose="020B0604020202020204" pitchFamily="34" charset="0"/>
                        </a:rPr>
                        <a:t>Utilization</a:t>
                      </a:r>
                      <a:r>
                        <a:rPr lang="en-US" altLang="zh-CN" sz="1200" b="1" dirty="0">
                          <a:solidFill>
                            <a:srgbClr val="000000"/>
                          </a:solidFill>
                          <a:latin typeface="Arial" panose="020B0604020202020204" pitchFamily="34" charset="0"/>
                          <a:ea typeface="SimSun" panose="02010600030101010101" pitchFamily="2" charset="-122"/>
                        </a:rPr>
                        <a:t> with Treatment</a:t>
                      </a:r>
                      <a:endParaRPr lang="en-US" altLang="zh-CN" sz="1200" b="1" dirty="0">
                        <a:solidFill>
                          <a:srgbClr val="000000"/>
                        </a:solidFill>
                        <a:latin typeface="Arial" panose="020B0604020202020204" pitchFamily="3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144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Existing Units</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Proposed Units + Units to be implemented / under implementation</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Total</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r h="366712">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4</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Tar Sludge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PGP</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21,000</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7,000</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28,000</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Sold to WBPCB authorized vendor.</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12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5</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Coal Ash</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PGP</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82,875</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27,625</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1,10,500</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To be used for making construction Materials</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6713">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6</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Dust </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ESP and Bag Filters of Sinter Plant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 </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65,000</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65,000</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To be reused in process</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6712">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7</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Dust </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ESP and Bag Filters of Pellet Plant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93,800</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1,40,700</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2,34,500</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To be reused in process</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512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8</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Dust </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GCP and Bag Filters of Blast Furnace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 </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77,200</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77,200</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100% to be reused in Sinter Plant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6713">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9</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Dust </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ESP and Bag Filters of DRI Plant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42,787.5</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1,35,712.5</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1,78,500</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100% to be reused in Sinter Plant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6712">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10</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Dust </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Bag Filters of Induction Furnaces</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26,323 </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1,08,177 </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1,34,500</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To be reused in process</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6713">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11</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Mill scales </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Rolling mill and casting machines</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10,000</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23,000</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33,000</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To be reused in Induction Furnaces</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43200">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12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dirty="0">
                          <a:solidFill>
                            <a:srgbClr val="000000"/>
                          </a:solidFill>
                          <a:latin typeface="Arial" panose="020B0604020202020204" pitchFamily="34" charset="0"/>
                        </a:rPr>
                        <a:t>Slag </a:t>
                      </a:r>
                      <a:endParaRPr lang="en-US" altLang="zh-CN" sz="1200" dirty="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dirty="0">
                          <a:solidFill>
                            <a:srgbClr val="000000"/>
                          </a:solidFill>
                          <a:latin typeface="Arial" panose="020B0604020202020204" pitchFamily="34" charset="0"/>
                        </a:rPr>
                        <a:t>Ferro Alloy Plant</a:t>
                      </a:r>
                      <a:endParaRPr lang="en-US" altLang="zh-CN" sz="1200" dirty="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80,000</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dirty="0">
                          <a:solidFill>
                            <a:srgbClr val="000000"/>
                          </a:solidFill>
                          <a:latin typeface="Arial" panose="020B0604020202020204" pitchFamily="34" charset="0"/>
                        </a:rPr>
                        <a:t>-</a:t>
                      </a:r>
                      <a:endParaRPr lang="en-US" altLang="zh-CN" sz="1200" dirty="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dirty="0">
                          <a:solidFill>
                            <a:srgbClr val="000000"/>
                          </a:solidFill>
                          <a:latin typeface="Arial" panose="020B0604020202020204" pitchFamily="34" charset="0"/>
                        </a:rPr>
                        <a:t>80,000</a:t>
                      </a:r>
                      <a:endParaRPr lang="en-US" altLang="zh-CN" sz="1200" dirty="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just">
                        <a:buSzTx/>
                        <a:buNone/>
                      </a:pPr>
                      <a:r>
                        <a:rPr lang="en-US" altLang="zh-CN" sz="1200" dirty="0">
                          <a:solidFill>
                            <a:srgbClr val="000000"/>
                          </a:solidFill>
                          <a:latin typeface="Arial" panose="020B0604020202020204" pitchFamily="34" charset="0"/>
                        </a:rPr>
                        <a:t>The maximum slag generation is 80,000 TPA considering 100% production. After metal recovery about 10% metal is recovered from the total slag and the balance 72,000 TPA (as stone chips / road construction materials) is being used for road construction &amp; repairing / land filling purposes. Considering 7 m width &amp; depth 24 inch (0.6 m) of the road and density of the slag as 2.5 ton/cum, 10,500 T slag is consumed for 1.0 km stretch. Therefore, the entire quantity of slag generated in a year (80,000 TPA) is being utilized for the construction of around 7 km roads. Besides, significant amount of slag is also used for landfilling purposes both inside &amp; outside the project site.</a:t>
                      </a:r>
                      <a:endParaRPr lang="en-US" altLang="zh-CN" sz="1200" dirty="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a:xfrm>
            <a:off x="6997700" y="6546850"/>
            <a:ext cx="2057400" cy="365125"/>
          </a:xfrm>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0417" name="Table 60416"/>
          <p:cNvGraphicFramePr/>
          <p:nvPr/>
        </p:nvGraphicFramePr>
        <p:xfrm>
          <a:off x="158750" y="117475"/>
          <a:ext cx="8826500" cy="5822950"/>
        </p:xfrm>
        <a:graphic>
          <a:graphicData uri="http://schemas.openxmlformats.org/drawingml/2006/table">
            <a:tbl>
              <a:tblPr/>
              <a:tblGrid>
                <a:gridCol w="387350"/>
                <a:gridCol w="704850"/>
                <a:gridCol w="704850"/>
                <a:gridCol w="822325"/>
                <a:gridCol w="1096963"/>
                <a:gridCol w="776287"/>
                <a:gridCol w="4333875"/>
              </a:tblGrid>
              <a:tr h="182563">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Sl. No.</a:t>
                      </a:r>
                      <a:endParaRPr lang="en-US" altLang="zh-CN" sz="1200" b="1">
                        <a:solidFill>
                          <a:srgbClr val="000000"/>
                        </a:solidFill>
                        <a:latin typeface="Arial" panose="020B0604020202020204" pitchFamily="34"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Type</a:t>
                      </a:r>
                      <a:r>
                        <a:rPr lang="en-US" altLang="zh-CN" sz="1200" b="1">
                          <a:solidFill>
                            <a:srgbClr val="000000"/>
                          </a:solidFill>
                          <a:latin typeface="Arial" panose="020B0604020202020204" pitchFamily="34" charset="0"/>
                          <a:ea typeface="SimSun" panose="02010600030101010101" pitchFamily="2" charset="-122"/>
                        </a:rPr>
                        <a:t> </a:t>
                      </a:r>
                      <a:endParaRPr lang="en-US" altLang="zh-CN" sz="1200" b="1">
                        <a:solidFill>
                          <a:srgbClr val="000000"/>
                        </a:solidFill>
                        <a:latin typeface="Arial" panose="020B0604020202020204" pitchFamily="34"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Source</a:t>
                      </a:r>
                      <a:endParaRPr lang="en-US" altLang="zh-CN" sz="1200" b="1">
                        <a:solidFill>
                          <a:srgbClr val="000000"/>
                        </a:solidFill>
                        <a:latin typeface="Arial" panose="020B0604020202020204" pitchFamily="34"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Quantity in Tons/Year</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dirty="0">
                          <a:solidFill>
                            <a:srgbClr val="000000"/>
                          </a:solidFill>
                          <a:latin typeface="Arial" panose="020B0604020202020204" pitchFamily="34" charset="0"/>
                        </a:rPr>
                        <a:t>Utilization</a:t>
                      </a:r>
                      <a:r>
                        <a:rPr lang="en-US" altLang="zh-CN" sz="1200" b="1" dirty="0">
                          <a:solidFill>
                            <a:srgbClr val="000000"/>
                          </a:solidFill>
                          <a:latin typeface="Arial" panose="020B0604020202020204" pitchFamily="34" charset="0"/>
                          <a:ea typeface="SimSun" panose="02010600030101010101" pitchFamily="2" charset="-122"/>
                        </a:rPr>
                        <a:t> with Treatment</a:t>
                      </a:r>
                      <a:endParaRPr lang="en-US" altLang="zh-CN" sz="1200" b="1" dirty="0">
                        <a:solidFill>
                          <a:srgbClr val="000000"/>
                        </a:solidFill>
                        <a:latin typeface="Arial" panose="020B0604020202020204" pitchFamily="34"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281112">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Existing Units</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Proposed Units + Units to be implemen-ted / under implemen-tation</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Total</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00000"/>
                      </a:solidFill>
                      <a:prstDash val="solid"/>
                      <a:headEnd type="none" w="med" len="med"/>
                      <a:tailEnd type="none" w="med" len="med"/>
                    </a:lnB>
                  </a:tcPr>
                </a:tc>
              </a:tr>
              <a:tr h="254000">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13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Fly Ash  </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CPP</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1,49,452 </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3,69,523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5,18,975 </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just">
                        <a:buSzTx/>
                        <a:buNone/>
                      </a:pPr>
                      <a:r>
                        <a:rPr lang="en-US" altLang="zh-CN" sz="1100" dirty="0">
                          <a:solidFill>
                            <a:srgbClr val="000000"/>
                          </a:solidFill>
                          <a:latin typeface="Arial" panose="020B0604020202020204" pitchFamily="34" charset="0"/>
                        </a:rPr>
                        <a:t>Fly ash to be </a:t>
                      </a:r>
                      <a:r>
                        <a:rPr lang="en-US" altLang="zh-CN" sz="1100" dirty="0" err="1">
                          <a:solidFill>
                            <a:srgbClr val="000000"/>
                          </a:solidFill>
                          <a:latin typeface="Arial" panose="020B0604020202020204" pitchFamily="34" charset="0"/>
                        </a:rPr>
                        <a:t>utilised</a:t>
                      </a:r>
                      <a:r>
                        <a:rPr lang="en-US" altLang="zh-CN" sz="1100" dirty="0">
                          <a:solidFill>
                            <a:srgbClr val="000000"/>
                          </a:solidFill>
                          <a:latin typeface="Arial" panose="020B0604020202020204" pitchFamily="34" charset="0"/>
                        </a:rPr>
                        <a:t> for cement making / brick making. Bottom ash to be </a:t>
                      </a:r>
                      <a:r>
                        <a:rPr lang="en-US" altLang="zh-CN" sz="1100" dirty="0" err="1">
                          <a:solidFill>
                            <a:srgbClr val="000000"/>
                          </a:solidFill>
                          <a:latin typeface="Arial" panose="020B0604020202020204" pitchFamily="34" charset="0"/>
                        </a:rPr>
                        <a:t>utilised</a:t>
                      </a:r>
                      <a:r>
                        <a:rPr lang="en-US" altLang="zh-CN" sz="1100" dirty="0">
                          <a:solidFill>
                            <a:srgbClr val="000000"/>
                          </a:solidFill>
                          <a:latin typeface="Arial" panose="020B0604020202020204" pitchFamily="34" charset="0"/>
                        </a:rPr>
                        <a:t> for brick making / landfilling purposes.</a:t>
                      </a:r>
                      <a:endParaRPr lang="en-US" altLang="zh-CN" sz="1100" dirty="0">
                        <a:solidFill>
                          <a:srgbClr val="000000"/>
                        </a:solidFill>
                        <a:latin typeface="Arial" panose="020B0604020202020204" pitchFamily="34" charset="0"/>
                      </a:endParaRPr>
                    </a:p>
                    <a:p>
                      <a:pPr lvl="0" algn="just">
                        <a:buSzTx/>
                        <a:buNone/>
                      </a:pPr>
                      <a:r>
                        <a:rPr lang="en-US" altLang="zh-CN" sz="1100" dirty="0">
                          <a:solidFill>
                            <a:srgbClr val="000000"/>
                          </a:solidFill>
                          <a:latin typeface="Arial" panose="020B0604020202020204" pitchFamily="34" charset="0"/>
                        </a:rPr>
                        <a:t>The company has proposed a cement grinding unit of 1.2 MTPA capacity with the current </a:t>
                      </a:r>
                      <a:r>
                        <a:rPr lang="en-US" altLang="zh-CN" sz="1100" dirty="0" err="1">
                          <a:solidFill>
                            <a:srgbClr val="000000"/>
                          </a:solidFill>
                          <a:latin typeface="Arial" panose="020B0604020202020204" pitchFamily="34" charset="0"/>
                        </a:rPr>
                        <a:t>proposal.Besides</a:t>
                      </a:r>
                      <a:r>
                        <a:rPr lang="en-US" altLang="zh-CN" sz="1100" dirty="0">
                          <a:solidFill>
                            <a:srgbClr val="000000"/>
                          </a:solidFill>
                          <a:latin typeface="Arial" panose="020B0604020202020204" pitchFamily="34" charset="0"/>
                        </a:rPr>
                        <a:t>, the company is already operating a brick manufacturing plant within its existing plant premises with a capacity of 50,000 bricks per day.</a:t>
                      </a:r>
                      <a:endParaRPr lang="en-US" altLang="zh-CN" sz="1100" dirty="0">
                        <a:solidFill>
                          <a:srgbClr val="000000"/>
                        </a:solidFill>
                        <a:latin typeface="Arial" panose="020B0604020202020204" pitchFamily="34" charset="0"/>
                      </a:endParaRPr>
                    </a:p>
                    <a:p>
                      <a:pPr lvl="0" algn="just">
                        <a:buSzTx/>
                        <a:buNone/>
                      </a:pPr>
                      <a:r>
                        <a:rPr lang="en-US" altLang="zh-CN" sz="1100" dirty="0">
                          <a:solidFill>
                            <a:srgbClr val="000000"/>
                          </a:solidFill>
                          <a:latin typeface="Arial" panose="020B0604020202020204" pitchFamily="34" charset="0"/>
                        </a:rPr>
                        <a:t>3,34,873 TPA fly ash shall be </a:t>
                      </a:r>
                      <a:r>
                        <a:rPr lang="en-US" altLang="zh-CN" sz="1100" dirty="0" err="1">
                          <a:solidFill>
                            <a:srgbClr val="000000"/>
                          </a:solidFill>
                          <a:latin typeface="Arial" panose="020B0604020202020204" pitchFamily="34" charset="0"/>
                        </a:rPr>
                        <a:t>utilised</a:t>
                      </a:r>
                      <a:r>
                        <a:rPr lang="en-US" altLang="zh-CN" sz="1100" dirty="0">
                          <a:solidFill>
                            <a:srgbClr val="000000"/>
                          </a:solidFill>
                          <a:latin typeface="Arial" panose="020B0604020202020204" pitchFamily="34" charset="0"/>
                        </a:rPr>
                        <a:t> in the proposed Cement Grinding unit. The balance 34,650 TPA fly ash shall be </a:t>
                      </a:r>
                      <a:r>
                        <a:rPr lang="en-US" altLang="zh-CN" sz="1100" dirty="0" err="1">
                          <a:solidFill>
                            <a:srgbClr val="000000"/>
                          </a:solidFill>
                          <a:latin typeface="Arial" panose="020B0604020202020204" pitchFamily="34" charset="0"/>
                        </a:rPr>
                        <a:t>utilised</a:t>
                      </a:r>
                      <a:r>
                        <a:rPr lang="en-US" altLang="zh-CN" sz="1100" dirty="0">
                          <a:solidFill>
                            <a:srgbClr val="000000"/>
                          </a:solidFill>
                          <a:latin typeface="Arial" panose="020B0604020202020204" pitchFamily="34" charset="0"/>
                        </a:rPr>
                        <a:t> in brick making.</a:t>
                      </a:r>
                      <a:endParaRPr lang="en-US" altLang="zh-CN" sz="1100" dirty="0">
                        <a:solidFill>
                          <a:srgbClr val="000000"/>
                        </a:solidFill>
                        <a:latin typeface="Arial" panose="020B0604020202020204" pitchFamily="34" charset="0"/>
                      </a:endParaRPr>
                    </a:p>
                    <a:p>
                      <a:pPr lvl="0" algn="just">
                        <a:buSzTx/>
                        <a:buNone/>
                      </a:pPr>
                      <a:r>
                        <a:rPr lang="en-US" altLang="zh-CN" sz="1100" dirty="0">
                          <a:solidFill>
                            <a:srgbClr val="000000"/>
                          </a:solidFill>
                          <a:latin typeface="Arial" panose="020B0604020202020204" pitchFamily="34" charset="0"/>
                        </a:rPr>
                        <a:t>All the necessary calculations for both fly and bottom ash in brick making are presented below: </a:t>
                      </a:r>
                      <a:endParaRPr lang="en-US" altLang="zh-CN" sz="1100" dirty="0">
                        <a:solidFill>
                          <a:srgbClr val="000000"/>
                        </a:solidFill>
                        <a:latin typeface="Arial" panose="020B0604020202020204" pitchFamily="34" charset="0"/>
                      </a:endParaRPr>
                    </a:p>
                    <a:p>
                      <a:pPr lvl="0" algn="just">
                        <a:buSzTx/>
                        <a:buNone/>
                      </a:pPr>
                      <a:r>
                        <a:rPr lang="en-US" altLang="zh-CN" sz="1100" dirty="0">
                          <a:solidFill>
                            <a:srgbClr val="000000"/>
                          </a:solidFill>
                          <a:latin typeface="Arial" panose="020B0604020202020204" pitchFamily="34" charset="0"/>
                        </a:rPr>
                        <a:t>Weight of each brick - 3.5 kg</a:t>
                      </a:r>
                      <a:endParaRPr lang="en-US" altLang="zh-CN" sz="1100" dirty="0">
                        <a:solidFill>
                          <a:srgbClr val="000000"/>
                        </a:solidFill>
                        <a:latin typeface="Arial" panose="020B0604020202020204" pitchFamily="34" charset="0"/>
                      </a:endParaRPr>
                    </a:p>
                    <a:p>
                      <a:pPr lvl="0" algn="just">
                        <a:buSzTx/>
                        <a:buNone/>
                      </a:pPr>
                      <a:r>
                        <a:rPr lang="en-US" altLang="zh-CN" sz="1100" dirty="0">
                          <a:solidFill>
                            <a:srgbClr val="000000"/>
                          </a:solidFill>
                          <a:latin typeface="Arial" panose="020B0604020202020204" pitchFamily="34" charset="0"/>
                        </a:rPr>
                        <a:t>Weight of 50,000 bricks = 1,75,000 kg </a:t>
                      </a:r>
                      <a:endParaRPr lang="en-US" altLang="zh-CN" sz="1100" dirty="0">
                        <a:solidFill>
                          <a:srgbClr val="000000"/>
                        </a:solidFill>
                        <a:latin typeface="Arial" panose="020B0604020202020204" pitchFamily="34" charset="0"/>
                      </a:endParaRPr>
                    </a:p>
                    <a:p>
                      <a:pPr lvl="0" algn="just">
                        <a:buSzTx/>
                        <a:buNone/>
                      </a:pPr>
                      <a:r>
                        <a:rPr lang="en-US" altLang="zh-CN" sz="1100" dirty="0">
                          <a:solidFill>
                            <a:srgbClr val="000000"/>
                          </a:solidFill>
                          <a:latin typeface="Arial" panose="020B0604020202020204" pitchFamily="34" charset="0"/>
                        </a:rPr>
                        <a:t>Weight of bricks manufactured in a year = 57750 TPA </a:t>
                      </a:r>
                      <a:endParaRPr lang="en-US" altLang="zh-CN" sz="1100" dirty="0">
                        <a:solidFill>
                          <a:srgbClr val="000000"/>
                        </a:solidFill>
                        <a:latin typeface="Arial" panose="020B0604020202020204" pitchFamily="34" charset="0"/>
                      </a:endParaRPr>
                    </a:p>
                    <a:p>
                      <a:pPr lvl="0" algn="just">
                        <a:buSzTx/>
                        <a:buNone/>
                      </a:pPr>
                      <a:endParaRPr lang="en-US" altLang="zh-CN" sz="1100" dirty="0">
                        <a:solidFill>
                          <a:srgbClr val="000000"/>
                        </a:solidFill>
                        <a:latin typeface="Arial" panose="020B0604020202020204" pitchFamily="34" charset="0"/>
                      </a:endParaRPr>
                    </a:p>
                    <a:p>
                      <a:pPr lvl="0" algn="just">
                        <a:buSzTx/>
                        <a:buNone/>
                      </a:pPr>
                      <a:r>
                        <a:rPr lang="en-US" altLang="zh-CN" sz="1100" dirty="0">
                          <a:solidFill>
                            <a:srgbClr val="000000"/>
                          </a:solidFill>
                          <a:latin typeface="Arial" panose="020B0604020202020204" pitchFamily="34" charset="0"/>
                        </a:rPr>
                        <a:t>Composition of the bricks : Fly ash - 60%, Bottom Ash - 34% and Cement - 6%</a:t>
                      </a:r>
                      <a:endParaRPr lang="en-US" altLang="zh-CN" sz="1100" dirty="0">
                        <a:solidFill>
                          <a:srgbClr val="000000"/>
                        </a:solidFill>
                        <a:latin typeface="Arial" panose="020B0604020202020204" pitchFamily="34" charset="0"/>
                      </a:endParaRPr>
                    </a:p>
                    <a:p>
                      <a:pPr lvl="0" algn="just">
                        <a:buSzTx/>
                        <a:buNone/>
                      </a:pPr>
                      <a:r>
                        <a:rPr lang="en-US" altLang="zh-CN" sz="1100" dirty="0">
                          <a:solidFill>
                            <a:srgbClr val="000000"/>
                          </a:solidFill>
                          <a:latin typeface="Arial" panose="020B0604020202020204" pitchFamily="34" charset="0"/>
                        </a:rPr>
                        <a:t>For manufacturing 57,750 TPA of bricks, 34,650 TPA fly ash and 19,635 TPA bottom ash is required. </a:t>
                      </a:r>
                      <a:endParaRPr lang="en-US" altLang="zh-CN" sz="1100" dirty="0">
                        <a:solidFill>
                          <a:srgbClr val="000000"/>
                        </a:solidFill>
                        <a:latin typeface="Arial" panose="020B0604020202020204" pitchFamily="34" charset="0"/>
                      </a:endParaRPr>
                    </a:p>
                    <a:p>
                      <a:pPr lvl="0" algn="just">
                        <a:buSzTx/>
                        <a:buNone/>
                      </a:pPr>
                      <a:endParaRPr lang="en-US" altLang="zh-CN" sz="1100" dirty="0">
                        <a:solidFill>
                          <a:srgbClr val="000000"/>
                        </a:solidFill>
                        <a:latin typeface="Arial" panose="020B0604020202020204" pitchFamily="34" charset="0"/>
                      </a:endParaRPr>
                    </a:p>
                    <a:p>
                      <a:pPr lvl="0" algn="just">
                        <a:buSzTx/>
                        <a:buNone/>
                      </a:pPr>
                      <a:r>
                        <a:rPr lang="en-US" altLang="zh-CN" sz="1100" dirty="0">
                          <a:solidFill>
                            <a:srgbClr val="000000"/>
                          </a:solidFill>
                          <a:latin typeface="Arial" panose="020B0604020202020204" pitchFamily="34" charset="0"/>
                        </a:rPr>
                        <a:t>Hence, balance 72,746 TPA bottom ash shall be used for landfilling purposes both inside and outside the plant premises. </a:t>
                      </a:r>
                      <a:endParaRPr lang="en-US" altLang="zh-CN" sz="1100" dirty="0">
                        <a:solidFill>
                          <a:srgbClr val="000000"/>
                        </a:solidFill>
                        <a:latin typeface="Arial" panose="020B0604020202020204" pitchFamily="34" charset="0"/>
                      </a:endParaRPr>
                    </a:p>
                    <a:p>
                      <a:pPr lvl="0" algn="just">
                        <a:buSzTx/>
                        <a:buNone/>
                      </a:pPr>
                      <a:endParaRPr lang="en-US" altLang="zh-CN" sz="1100" dirty="0">
                        <a:solidFill>
                          <a:srgbClr val="000000"/>
                        </a:solidFill>
                        <a:latin typeface="Arial" panose="020B0604020202020204" pitchFamily="34" charset="0"/>
                      </a:endParaRPr>
                    </a:p>
                    <a:p>
                      <a:pPr lvl="0" algn="just">
                        <a:buSzTx/>
                        <a:buNone/>
                      </a:pPr>
                      <a:r>
                        <a:rPr lang="en-US" altLang="zh-CN" sz="1100" dirty="0">
                          <a:solidFill>
                            <a:srgbClr val="000000"/>
                          </a:solidFill>
                          <a:latin typeface="Arial" panose="020B0604020202020204" pitchFamily="34" charset="0"/>
                        </a:rPr>
                        <a:t>Alternatively, this balance bottom ash may also be disposed through filling of the abandoned mines of ECL the permission for which is already available. </a:t>
                      </a:r>
                      <a:endParaRPr lang="en-US" altLang="zh-CN" sz="1100" dirty="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10527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14</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Bottom Ash</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CPP</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37,363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92,381</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dirty="0">
                          <a:solidFill>
                            <a:srgbClr val="000000"/>
                          </a:solidFill>
                          <a:latin typeface="Arial" panose="020B0604020202020204" pitchFamily="34" charset="0"/>
                        </a:rPr>
                        <a:t>1,29,744</a:t>
                      </a:r>
                      <a:endParaRPr lang="en-US" altLang="zh-CN" sz="1200" dirty="0">
                        <a:solidFill>
                          <a:srgbClr val="000000"/>
                        </a:solidFill>
                        <a:latin typeface="Arial" panose="020B0604020202020204" pitchFamily="34" charset="0"/>
                        <a:ea typeface="Bookman Old Style" panose="02050604050505020204" pitchFamily="18" charset="0"/>
                      </a:endParaRPr>
                    </a:p>
                  </a:txBody>
                  <a:tcPr marL="68580" marR="68580" marT="0" marB="0"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00000"/>
                      </a:solidFill>
                      <a:prstDash val="solid"/>
                      <a:headEnd type="none" w="med" len="med"/>
                      <a:tailEnd type="none" w="med" len="med"/>
                    </a:lnB>
                  </a:tcPr>
                </a:tc>
              </a:tr>
            </a:tbl>
          </a:graphicData>
        </a:graphic>
      </p:graphicFrame>
      <p:sp>
        <p:nvSpPr>
          <p:cNvPr id="100" name="Text Box 99"/>
          <p:cNvSpPr txBox="1"/>
          <p:nvPr/>
        </p:nvSpPr>
        <p:spPr>
          <a:xfrm>
            <a:off x="1513522" y="9311004"/>
            <a:ext cx="5080000" cy="275591"/>
          </a:xfrm>
          <a:prstGeom prst="rect">
            <a:avLst/>
          </a:prstGeom>
          <a:noFill/>
          <a:ln w="9525">
            <a:noFill/>
          </a:ln>
        </p:spPr>
        <p:txBody>
          <a:bodyPr>
            <a:spAutoFit/>
          </a:bodyPr>
          <a:lstStyle/>
          <a:p>
            <a:pPr algn="ctr" fontAlgn="auto"/>
            <a:r>
              <a:rPr lang="en-US" sz="1200" b="0" noProof="1">
                <a:highlight>
                  <a:srgbClr val="FFFF00"/>
                </a:highlight>
                <a:latin typeface="Bookman Old Style" panose="02050604050505020204" pitchFamily="18" charset="0"/>
                <a:ea typeface="+mn-ea"/>
                <a:cs typeface="+mn-cs"/>
              </a:rPr>
              <a:t> </a:t>
            </a:r>
            <a:endParaRPr lang="en-US" noProof="1"/>
          </a:p>
        </p:txBody>
      </p:sp>
      <p:sp>
        <p:nvSpPr>
          <p:cNvPr id="60455" name="Rectangle 1"/>
          <p:cNvSpPr/>
          <p:nvPr/>
        </p:nvSpPr>
        <p:spPr>
          <a:xfrm>
            <a:off x="158750" y="6015038"/>
            <a:ext cx="8883650" cy="646112"/>
          </a:xfrm>
          <a:prstGeom prst="rect">
            <a:avLst/>
          </a:prstGeom>
          <a:noFill/>
          <a:ln w="9525">
            <a:noFill/>
          </a:ln>
        </p:spPr>
        <p:txBody>
          <a:bodyPr wrap="square" anchor="t" anchorCtr="0">
            <a:spAutoFit/>
          </a:bodyPr>
          <a:p>
            <a:pPr marL="12700" algn="just"/>
            <a:r>
              <a:rPr lang="en-IN" altLang="en-US" sz="1200" dirty="0">
                <a:solidFill>
                  <a:srgbClr val="000000"/>
                </a:solidFill>
                <a:latin typeface="Arial" panose="020B0604020202020204" pitchFamily="34" charset="0"/>
                <a:ea typeface="SimSun" panose="02010600030101010101" pitchFamily="2" charset="-122"/>
              </a:rPr>
              <a:t>Besides, there will be generation of Used / Spent Oil in very small quantity. Used oils removed from </a:t>
            </a:r>
            <a:r>
              <a:rPr lang="en-IN" altLang="en-US" sz="1200" dirty="0" err="1">
                <a:solidFill>
                  <a:srgbClr val="000000"/>
                </a:solidFill>
                <a:latin typeface="Arial" panose="020B0604020202020204" pitchFamily="34" charset="0"/>
                <a:ea typeface="SimSun" panose="02010600030101010101" pitchFamily="2" charset="-122"/>
              </a:rPr>
              <a:t>machiner</a:t>
            </a:r>
            <a:r>
              <a:rPr lang="en-US" altLang="zh-CN" sz="1200" dirty="0">
                <a:solidFill>
                  <a:srgbClr val="000000"/>
                </a:solidFill>
                <a:latin typeface="Arial" panose="020B0604020202020204" pitchFamily="34" charset="0"/>
                <a:ea typeface="SimSun" panose="02010600030101010101" pitchFamily="2" charset="-122"/>
              </a:rPr>
              <a:t>y</a:t>
            </a:r>
            <a:r>
              <a:rPr lang="en-IN" altLang="en-US" sz="1200" dirty="0">
                <a:solidFill>
                  <a:srgbClr val="000000"/>
                </a:solidFill>
                <a:latin typeface="Arial" panose="020B0604020202020204" pitchFamily="34" charset="0"/>
                <a:ea typeface="SimSun" panose="02010600030101010101" pitchFamily="2" charset="-122"/>
              </a:rPr>
              <a:t>, gear boxes, compressors etc. will be collected in drums and temporarily stored in specifically earmarked areas. They will be disposed through the authorised agencies.</a:t>
            </a:r>
            <a:endParaRPr lang="en-IN" altLang="en-US" sz="1200" dirty="0">
              <a:latin typeface="Arial" panose="020B0604020202020204" pitchFamily="34" charset="0"/>
              <a:ea typeface="SimSun" panose="02010600030101010101" pitchFamily="2" charset="-122"/>
            </a:endParaRPr>
          </a:p>
        </p:txBody>
      </p:sp>
      <p:sp>
        <p:nvSpPr>
          <p:cNvPr id="3" name="Slide Number Placeholder 2"/>
          <p:cNvSpPr>
            <a:spLocks noGrp="1"/>
          </p:cNvSpPr>
          <p:nvPr>
            <p:ph type="sldNum" sz="quarter" idx="12"/>
          </p:nvPr>
        </p:nvSpPr>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Text Box 3"/>
          <p:cNvSpPr txBox="1"/>
          <p:nvPr/>
        </p:nvSpPr>
        <p:spPr>
          <a:xfrm>
            <a:off x="2422525" y="20638"/>
            <a:ext cx="4298950" cy="460375"/>
          </a:xfrm>
          <a:prstGeom prst="rect">
            <a:avLst/>
          </a:prstGeom>
          <a:noFill/>
          <a:ln w="9525">
            <a:noFill/>
          </a:ln>
        </p:spPr>
        <p:txBody>
          <a:bodyPr wrap="square" anchor="t" anchorCtr="0">
            <a:spAutoFit/>
          </a:bodyPr>
          <a:p>
            <a:pPr algn="ctr"/>
            <a:r>
              <a:rPr lang="en-US" altLang="zh-CN" sz="2400" b="1" dirty="0">
                <a:latin typeface="Calibri" panose="020F0502020204030204" charset="0"/>
              </a:rPr>
              <a:t>POST PROJECT MONITORING</a:t>
            </a:r>
            <a:endParaRPr lang="en-US" altLang="zh-CN" sz="2400" b="1" dirty="0">
              <a:latin typeface="Calibri" panose="020F0502020204030204" charset="0"/>
            </a:endParaRPr>
          </a:p>
        </p:txBody>
      </p:sp>
      <p:graphicFrame>
        <p:nvGraphicFramePr>
          <p:cNvPr id="61442" name="Table 61441"/>
          <p:cNvGraphicFramePr/>
          <p:nvPr/>
        </p:nvGraphicFramePr>
        <p:xfrm>
          <a:off x="250825" y="433388"/>
          <a:ext cx="8632825" cy="6332537"/>
        </p:xfrm>
        <a:graphic>
          <a:graphicData uri="http://schemas.openxmlformats.org/drawingml/2006/table">
            <a:tbl>
              <a:tblPr/>
              <a:tblGrid>
                <a:gridCol w="442913"/>
                <a:gridCol w="1638300"/>
                <a:gridCol w="709612"/>
                <a:gridCol w="1228725"/>
                <a:gridCol w="773113"/>
                <a:gridCol w="1131887"/>
                <a:gridCol w="677863"/>
                <a:gridCol w="1181100"/>
                <a:gridCol w="849312"/>
              </a:tblGrid>
              <a:tr h="257175">
                <a:tc rowSpan="3">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400" b="1" dirty="0">
                          <a:latin typeface="Calibri" panose="020F0502020204030204" charset="0"/>
                        </a:rPr>
                        <a:t>SL. </a:t>
                      </a:r>
                      <a:endParaRPr lang="en-US" altLang="zh-CN" sz="1400" b="1" dirty="0">
                        <a:latin typeface="Calibri" panose="020F0502020204030204" charset="0"/>
                      </a:endParaRPr>
                    </a:p>
                    <a:p>
                      <a:pPr lvl="0" algn="ctr">
                        <a:buSzTx/>
                        <a:buNone/>
                      </a:pPr>
                      <a:r>
                        <a:rPr lang="en-US" altLang="zh-CN" sz="1400" b="1" dirty="0">
                          <a:latin typeface="Calibri" panose="020F0502020204030204" charset="0"/>
                        </a:rPr>
                        <a:t>NO.</a:t>
                      </a:r>
                      <a:endParaRPr lang="en-US" altLang="zh-CN" sz="1400" b="1" dirty="0">
                        <a:latin typeface="Calibri" panose="020F0502020204030204"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400" b="1">
                          <a:latin typeface="Calibri" panose="020F0502020204030204" charset="0"/>
                        </a:rPr>
                        <a:t>ENVIRONMENT </a:t>
                      </a:r>
                      <a:endParaRPr lang="en-US" altLang="zh-CN" sz="1400" b="1">
                        <a:latin typeface="Calibri" panose="020F0502020204030204" charset="0"/>
                      </a:endParaRPr>
                    </a:p>
                    <a:p>
                      <a:pPr lvl="0" algn="ctr">
                        <a:buSzTx/>
                        <a:buNone/>
                      </a:pPr>
                      <a:r>
                        <a:rPr lang="en-US" altLang="zh-CN" sz="1400" b="1">
                          <a:latin typeface="Calibri" panose="020F0502020204030204" charset="0"/>
                        </a:rPr>
                        <a:t>/ SOCIAL</a:t>
                      </a:r>
                      <a:endParaRPr lang="en-US" altLang="zh-CN" sz="1400" b="1">
                        <a:latin typeface="Calibri" panose="020F0502020204030204" charset="0"/>
                      </a:endParaRPr>
                    </a:p>
                    <a:p>
                      <a:pPr lvl="0" algn="ctr">
                        <a:buSzTx/>
                        <a:buNone/>
                      </a:pPr>
                      <a:r>
                        <a:rPr lang="en-US" altLang="zh-CN" sz="1400" b="1">
                          <a:latin typeface="Calibri" panose="020F0502020204030204" charset="0"/>
                        </a:rPr>
                        <a:t>CONTROL </a:t>
                      </a:r>
                      <a:endParaRPr lang="en-US" altLang="zh-CN" sz="1400" b="1">
                        <a:latin typeface="Calibri" panose="020F0502020204030204" charset="0"/>
                      </a:endParaRPr>
                    </a:p>
                    <a:p>
                      <a:pPr lvl="0" algn="ctr">
                        <a:buSzTx/>
                        <a:buNone/>
                      </a:pPr>
                      <a:r>
                        <a:rPr lang="en-US" altLang="zh-CN" sz="1400" b="1">
                          <a:latin typeface="Calibri" panose="020F0502020204030204" charset="0"/>
                        </a:rPr>
                        <a:t>MEASURE</a:t>
                      </a:r>
                      <a:endParaRPr lang="en-US" altLang="zh-CN" sz="1400" b="1">
                        <a:latin typeface="Calibri" panose="020F0502020204030204"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6">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400" b="1">
                          <a:latin typeface="Calibri" panose="020F0502020204030204" charset="0"/>
                        </a:rPr>
                        <a:t>COST OF EMP (IN CRORES)</a:t>
                      </a:r>
                      <a:endParaRPr lang="en-US" altLang="zh-CN" sz="1400" b="1">
                        <a:latin typeface="Calibri" panose="020F0502020204030204"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rowSpan="3">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400" b="1">
                          <a:latin typeface="Calibri" panose="020F0502020204030204" charset="0"/>
                        </a:rPr>
                        <a:t>REMARKS</a:t>
                      </a:r>
                      <a:endParaRPr lang="en-US" altLang="zh-CN" sz="1400" b="1">
                        <a:latin typeface="Calibri" panose="020F0502020204030204"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5717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grid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400" b="1" dirty="0">
                          <a:latin typeface="Calibri" panose="020F0502020204030204" charset="0"/>
                        </a:rPr>
                        <a:t>EXISTING</a:t>
                      </a:r>
                      <a:endParaRPr lang="en-US" altLang="zh-CN" sz="1400" b="1" dirty="0">
                        <a:latin typeface="Calibri" panose="020F0502020204030204"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400" b="1">
                          <a:latin typeface="Calibri" panose="020F0502020204030204" charset="0"/>
                        </a:rPr>
                        <a:t>PROPOSED</a:t>
                      </a:r>
                      <a:endParaRPr lang="en-US" altLang="zh-CN" sz="1400" b="1">
                        <a:latin typeface="Calibri" panose="020F0502020204030204"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400" b="1">
                          <a:latin typeface="Calibri" panose="020F0502020204030204" charset="0"/>
                        </a:rPr>
                        <a:t>TOTAL</a:t>
                      </a:r>
                      <a:endParaRPr lang="en-US" altLang="zh-CN" sz="1400" b="1">
                        <a:latin typeface="Calibri" panose="020F0502020204030204"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r>
              <a:tr h="512763">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400" b="1">
                          <a:latin typeface="Calibri" panose="020F0502020204030204" charset="0"/>
                        </a:rPr>
                        <a:t>CAPITAL</a:t>
                      </a:r>
                      <a:endParaRPr lang="en-US" altLang="zh-CN" sz="1400" b="1">
                        <a:latin typeface="Calibri" panose="020F0502020204030204"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400" b="1" dirty="0">
                          <a:latin typeface="Calibri" panose="020F0502020204030204" charset="0"/>
                        </a:rPr>
                        <a:t>RECURRING </a:t>
                      </a:r>
                      <a:endParaRPr lang="en-US" altLang="zh-CN" sz="1400" b="1" dirty="0">
                        <a:latin typeface="Calibri" panose="020F0502020204030204" charset="0"/>
                      </a:endParaRPr>
                    </a:p>
                    <a:p>
                      <a:pPr lvl="0" algn="ctr">
                        <a:buSzTx/>
                        <a:buNone/>
                      </a:pPr>
                      <a:r>
                        <a:rPr lang="en-US" altLang="zh-CN" sz="1400" b="1" dirty="0">
                          <a:latin typeface="Calibri" panose="020F0502020204030204" charset="0"/>
                        </a:rPr>
                        <a:t>(PER ANNUM)</a:t>
                      </a:r>
                      <a:endParaRPr lang="en-US" altLang="zh-CN" sz="1400" b="1" dirty="0">
                        <a:latin typeface="Calibri" panose="020F0502020204030204"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400" b="1" dirty="0">
                          <a:latin typeface="Calibri" panose="020F0502020204030204" charset="0"/>
                        </a:rPr>
                        <a:t>CAPITAL</a:t>
                      </a:r>
                      <a:endParaRPr lang="en-US" altLang="zh-CN" sz="1400" b="1" dirty="0">
                        <a:latin typeface="Calibri" panose="020F0502020204030204"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400" b="1">
                          <a:latin typeface="Calibri" panose="020F0502020204030204" charset="0"/>
                        </a:rPr>
                        <a:t>RECURRING </a:t>
                      </a:r>
                      <a:endParaRPr lang="en-US" altLang="zh-CN" sz="1400" b="1">
                        <a:latin typeface="Calibri" panose="020F0502020204030204" charset="0"/>
                      </a:endParaRPr>
                    </a:p>
                    <a:p>
                      <a:pPr lvl="0" algn="ctr">
                        <a:buSzTx/>
                        <a:buNone/>
                      </a:pPr>
                      <a:r>
                        <a:rPr lang="en-US" altLang="zh-CN" sz="1400" b="1">
                          <a:latin typeface="Calibri" panose="020F0502020204030204" charset="0"/>
                        </a:rPr>
                        <a:t>(PER ANNUM)</a:t>
                      </a:r>
                      <a:endParaRPr lang="en-US" altLang="zh-CN" sz="1400" b="1">
                        <a:latin typeface="Calibri" panose="020F0502020204030204"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400" b="1">
                          <a:latin typeface="Calibri" panose="020F0502020204030204" charset="0"/>
                        </a:rPr>
                        <a:t>CAPITAL</a:t>
                      </a:r>
                      <a:endParaRPr lang="en-US" altLang="zh-CN" sz="1400" b="1">
                        <a:latin typeface="Calibri" panose="020F0502020204030204"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400" b="1" dirty="0">
                          <a:latin typeface="Calibri" panose="020F0502020204030204" charset="0"/>
                        </a:rPr>
                        <a:t>RECURRING </a:t>
                      </a:r>
                      <a:endParaRPr lang="en-US" altLang="zh-CN" sz="1400" b="1" dirty="0">
                        <a:latin typeface="Calibri" panose="020F0502020204030204" charset="0"/>
                      </a:endParaRPr>
                    </a:p>
                    <a:p>
                      <a:pPr lvl="0" algn="ctr">
                        <a:buSzTx/>
                        <a:buNone/>
                      </a:pPr>
                      <a:r>
                        <a:rPr lang="en-US" altLang="zh-CN" sz="1400" b="1" dirty="0">
                          <a:latin typeface="Calibri" panose="020F0502020204030204" charset="0"/>
                        </a:rPr>
                        <a:t>(PER ANNUM)</a:t>
                      </a:r>
                      <a:endParaRPr lang="en-US" altLang="zh-CN" sz="1400" b="1" dirty="0">
                        <a:latin typeface="Calibri" panose="020F0502020204030204"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r h="481012">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a:latin typeface="Calibri" panose="020F0502020204030204" charset="0"/>
                        </a:rPr>
                        <a:t>1</a:t>
                      </a:r>
                      <a:endParaRPr lang="en-US" altLang="zh-CN" sz="1500">
                        <a:latin typeface="Calibri" panose="020F0502020204030204"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dirty="0">
                          <a:latin typeface="Calibri" panose="020F0502020204030204" charset="0"/>
                        </a:rPr>
                        <a:t>Air Pollution </a:t>
                      </a:r>
                      <a:endParaRPr lang="en-US" altLang="zh-CN" sz="1500" dirty="0">
                        <a:latin typeface="Calibri" panose="020F0502020204030204" charset="0"/>
                      </a:endParaRPr>
                    </a:p>
                    <a:p>
                      <a:pPr lvl="0" algn="ctr">
                        <a:buSzTx/>
                        <a:buNone/>
                      </a:pPr>
                      <a:r>
                        <a:rPr lang="en-US" altLang="zh-CN" sz="1500" dirty="0">
                          <a:latin typeface="Calibri" panose="020F0502020204030204" charset="0"/>
                        </a:rPr>
                        <a:t>Control Systems</a:t>
                      </a:r>
                      <a:endParaRPr lang="en-US" altLang="zh-CN" sz="1500" dirty="0">
                        <a:latin typeface="Calibri" panose="020F0502020204030204"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dirty="0">
                          <a:latin typeface="Calibri" panose="020F0502020204030204" charset="0"/>
                        </a:rPr>
                        <a:t>52.0</a:t>
                      </a:r>
                      <a:endParaRPr lang="en-US" altLang="zh-CN" sz="1500" dirty="0">
                        <a:latin typeface="Calibri" panose="020F050202020403020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a:latin typeface="Calibri" panose="020F0502020204030204" charset="0"/>
                        </a:rPr>
                        <a:t>5.2</a:t>
                      </a:r>
                      <a:endParaRPr lang="en-US" altLang="zh-CN" sz="1500">
                        <a:latin typeface="Calibri" panose="020F050202020403020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dirty="0">
                          <a:latin typeface="Calibri" panose="020F0502020204030204" charset="0"/>
                        </a:rPr>
                        <a:t>89</a:t>
                      </a:r>
                      <a:endParaRPr lang="en-US" altLang="zh-CN" sz="1500" dirty="0">
                        <a:latin typeface="Calibri" panose="020F0502020204030204" charset="0"/>
                        <a:ea typeface="Bookman Old Style" panose="02050604050505020204" pitchFamily="18"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dirty="0">
                          <a:latin typeface="Calibri" panose="020F0502020204030204" charset="0"/>
                        </a:rPr>
                        <a:t>8.9</a:t>
                      </a:r>
                      <a:endParaRPr lang="en-US" altLang="zh-CN" sz="1500" dirty="0">
                        <a:latin typeface="Calibri" panose="020F0502020204030204" charset="0"/>
                        <a:ea typeface="Bookman Old Style" panose="02050604050505020204" pitchFamily="18"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fontAlgn="b">
                        <a:buSzTx/>
                        <a:buNone/>
                      </a:pPr>
                      <a:r>
                        <a:rPr lang="en-IN" altLang="en-US" sz="1500" dirty="0">
                          <a:latin typeface="Calibri" panose="020F0502020204030204" charset="0"/>
                        </a:rPr>
                        <a:t>141</a:t>
                      </a:r>
                      <a:endParaRPr lang="en-IN" altLang="en-US" sz="1500" dirty="0">
                        <a:latin typeface="Calibri" panose="020F0502020204030204" charset="0"/>
                      </a:endParaRPr>
                    </a:p>
                  </a:txBody>
                  <a:tcPr marL="9525" marR="9525" marT="9525" marB="0" anchor="ctr" anchorCtr="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fontAlgn="b">
                        <a:buSzTx/>
                        <a:buNone/>
                      </a:pPr>
                      <a:r>
                        <a:rPr lang="en-IN" altLang="en-US" sz="1500" dirty="0">
                          <a:latin typeface="Calibri" panose="020F0502020204030204" charset="0"/>
                        </a:rPr>
                        <a:t>14.1</a:t>
                      </a:r>
                      <a:endParaRPr lang="en-IN" altLang="en-US" sz="1500" dirty="0">
                        <a:latin typeface="Calibri" panose="020F0502020204030204" charset="0"/>
                      </a:endParaRPr>
                    </a:p>
                  </a:txBody>
                  <a:tcPr marL="9525" marR="9525" marT="9525" marB="0" anchor="ctr" anchorCtr="0">
                    <a:lnL w="12700" cap="flat" cmpd="sng">
                      <a:solidFill>
                        <a:srgbClr val="000000"/>
                      </a:solidFill>
                      <a:prstDash val="solid"/>
                      <a:roun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endParaRPr lang="en-US" altLang="zh-CN" sz="1500">
                        <a:latin typeface="Calibri" panose="020F0502020204030204"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7942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a:latin typeface="Calibri" panose="020F0502020204030204" charset="0"/>
                        </a:rPr>
                        <a:t>2</a:t>
                      </a:r>
                      <a:endParaRPr lang="en-US" altLang="zh-CN" sz="1500">
                        <a:latin typeface="Calibri" panose="020F0502020204030204"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dirty="0">
                          <a:latin typeface="Calibri" panose="020F0502020204030204" charset="0"/>
                        </a:rPr>
                        <a:t>Water conservation &amp; Pollution Control</a:t>
                      </a:r>
                      <a:endParaRPr lang="en-US" altLang="zh-CN" sz="1500" dirty="0">
                        <a:latin typeface="Calibri" panose="020F0502020204030204"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dirty="0">
                          <a:latin typeface="Calibri" panose="020F0502020204030204" charset="0"/>
                        </a:rPr>
                        <a:t>10.5</a:t>
                      </a:r>
                      <a:endParaRPr lang="en-US" altLang="zh-CN" sz="1500" dirty="0">
                        <a:latin typeface="Calibri" panose="020F050202020403020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dirty="0">
                          <a:latin typeface="Calibri" panose="020F0502020204030204" charset="0"/>
                        </a:rPr>
                        <a:t>1.05</a:t>
                      </a:r>
                      <a:endParaRPr lang="en-US" altLang="zh-CN" sz="1500" dirty="0">
                        <a:latin typeface="Calibri" panose="020F050202020403020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dirty="0">
                          <a:latin typeface="Calibri" panose="020F0502020204030204" charset="0"/>
                        </a:rPr>
                        <a:t>18</a:t>
                      </a:r>
                      <a:endParaRPr lang="en-US" altLang="zh-CN" sz="1500" dirty="0">
                        <a:latin typeface="Calibri" panose="020F0502020204030204" charset="0"/>
                        <a:ea typeface="Bookman Old Style" panose="02050604050505020204" pitchFamily="18"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dirty="0">
                          <a:latin typeface="Calibri" panose="020F0502020204030204" charset="0"/>
                        </a:rPr>
                        <a:t>1.8</a:t>
                      </a:r>
                      <a:endParaRPr lang="en-US" altLang="zh-CN" sz="1500" dirty="0">
                        <a:latin typeface="Calibri" panose="020F0502020204030204" charset="0"/>
                        <a:ea typeface="Bookman Old Style" panose="02050604050505020204" pitchFamily="18"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fontAlgn="b">
                        <a:buSzTx/>
                        <a:buNone/>
                      </a:pPr>
                      <a:r>
                        <a:rPr lang="en-IN" altLang="en-US" sz="1500" dirty="0">
                          <a:latin typeface="Calibri" panose="020F0502020204030204" charset="0"/>
                        </a:rPr>
                        <a:t>28.5</a:t>
                      </a:r>
                      <a:endParaRPr lang="en-IN" altLang="en-US" sz="1500" dirty="0">
                        <a:latin typeface="Calibri" panose="020F0502020204030204" charset="0"/>
                      </a:endParaRPr>
                    </a:p>
                  </a:txBody>
                  <a:tcPr marL="9525" marR="9525" marT="9525" marB="0" anchor="ctr" anchorCtr="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fontAlgn="b">
                        <a:buSzTx/>
                        <a:buNone/>
                      </a:pPr>
                      <a:r>
                        <a:rPr lang="en-IN" altLang="en-US" sz="1500">
                          <a:latin typeface="Calibri" panose="020F0502020204030204" charset="0"/>
                        </a:rPr>
                        <a:t>2.85</a:t>
                      </a:r>
                      <a:endParaRPr lang="en-IN" altLang="en-US" sz="1500">
                        <a:latin typeface="Calibri" panose="020F0502020204030204" charset="0"/>
                      </a:endParaRPr>
                    </a:p>
                  </a:txBody>
                  <a:tcPr marL="9525" marR="9525" marT="9525" marB="0" anchor="ctr" anchorCtr="0">
                    <a:lnL w="12700" cap="flat" cmpd="sng">
                      <a:solidFill>
                        <a:srgbClr val="000000"/>
                      </a:solidFill>
                      <a:prstDash val="solid"/>
                      <a:roun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endParaRPr lang="en-US" altLang="zh-CN" sz="1500">
                        <a:latin typeface="Calibri" panose="020F0502020204030204"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2072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a:latin typeface="Calibri" panose="020F0502020204030204" charset="0"/>
                        </a:rPr>
                        <a:t>3</a:t>
                      </a:r>
                      <a:endParaRPr lang="en-US" altLang="zh-CN" sz="1500">
                        <a:latin typeface="Calibri" panose="020F0502020204030204"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dirty="0">
                          <a:latin typeface="Calibri" panose="020F0502020204030204" charset="0"/>
                        </a:rPr>
                        <a:t>Solid / Hazardous Waste Management System </a:t>
                      </a:r>
                      <a:endParaRPr lang="en-US" altLang="zh-CN" sz="1500" dirty="0">
                        <a:latin typeface="Calibri" panose="020F0502020204030204"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a:latin typeface="Calibri" panose="020F0502020204030204" charset="0"/>
                        </a:rPr>
                        <a:t>9.5</a:t>
                      </a:r>
                      <a:endParaRPr lang="en-US" altLang="zh-CN" sz="1500">
                        <a:latin typeface="Calibri" panose="020F050202020403020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dirty="0">
                          <a:latin typeface="Calibri" panose="020F0502020204030204" charset="0"/>
                        </a:rPr>
                        <a:t>0.95</a:t>
                      </a:r>
                      <a:endParaRPr lang="en-US" altLang="zh-CN" sz="1500" dirty="0">
                        <a:latin typeface="Calibri" panose="020F050202020403020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dirty="0">
                          <a:latin typeface="Calibri" panose="020F0502020204030204" charset="0"/>
                        </a:rPr>
                        <a:t>16</a:t>
                      </a:r>
                      <a:endParaRPr lang="en-US" altLang="zh-CN" sz="1500" dirty="0">
                        <a:latin typeface="Calibri" panose="020F0502020204030204" charset="0"/>
                        <a:ea typeface="Bookman Old Style" panose="02050604050505020204" pitchFamily="18"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dirty="0">
                          <a:latin typeface="Calibri" panose="020F0502020204030204" charset="0"/>
                        </a:rPr>
                        <a:t>1.6</a:t>
                      </a:r>
                      <a:endParaRPr lang="en-US" altLang="zh-CN" sz="1500" dirty="0">
                        <a:latin typeface="Calibri" panose="020F0502020204030204" charset="0"/>
                        <a:ea typeface="Bookman Old Style" panose="02050604050505020204" pitchFamily="18"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fontAlgn="b">
                        <a:buSzTx/>
                        <a:buNone/>
                      </a:pPr>
                      <a:r>
                        <a:rPr lang="en-IN" altLang="en-US" sz="1500">
                          <a:latin typeface="Calibri" panose="020F0502020204030204" charset="0"/>
                        </a:rPr>
                        <a:t>25.5</a:t>
                      </a:r>
                      <a:endParaRPr lang="en-IN" altLang="en-US" sz="1500">
                        <a:latin typeface="Calibri" panose="020F0502020204030204" charset="0"/>
                      </a:endParaRPr>
                    </a:p>
                  </a:txBody>
                  <a:tcPr marL="9525" marR="9525" marT="9525" marB="0" anchor="ctr" anchorCtr="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fontAlgn="b">
                        <a:buSzTx/>
                        <a:buNone/>
                      </a:pPr>
                      <a:r>
                        <a:rPr lang="en-IN" altLang="en-US" sz="1500" dirty="0">
                          <a:latin typeface="Calibri" panose="020F0502020204030204" charset="0"/>
                        </a:rPr>
                        <a:t>2.55</a:t>
                      </a:r>
                      <a:endParaRPr lang="en-IN" altLang="en-US" sz="1500" dirty="0">
                        <a:latin typeface="Calibri" panose="020F0502020204030204" charset="0"/>
                      </a:endParaRPr>
                    </a:p>
                  </a:txBody>
                  <a:tcPr marL="9525" marR="9525" marT="9525" marB="0" anchor="ctr" anchorCtr="0">
                    <a:lnL w="12700" cap="flat" cmpd="sng">
                      <a:solidFill>
                        <a:srgbClr val="000000"/>
                      </a:solidFill>
                      <a:prstDash val="solid"/>
                      <a:roun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endParaRPr lang="en-US" altLang="zh-CN" sz="1500">
                        <a:latin typeface="Calibri" panose="020F0502020204030204"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7942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a:latin typeface="Calibri" panose="020F0502020204030204" charset="0"/>
                        </a:rPr>
                        <a:t>4</a:t>
                      </a:r>
                      <a:endParaRPr lang="en-US" altLang="zh-CN" sz="1500">
                        <a:latin typeface="Calibri" panose="020F0502020204030204"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dirty="0">
                          <a:latin typeface="Calibri" panose="020F0502020204030204" charset="0"/>
                        </a:rPr>
                        <a:t>Green belt development</a:t>
                      </a:r>
                      <a:endParaRPr lang="en-US" altLang="zh-CN" sz="1500" dirty="0">
                        <a:latin typeface="Calibri" panose="020F0502020204030204"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a:latin typeface="Calibri" panose="020F0502020204030204" charset="0"/>
                        </a:rPr>
                        <a:t>10.5</a:t>
                      </a:r>
                      <a:endParaRPr lang="en-US" altLang="zh-CN" sz="1500">
                        <a:latin typeface="Calibri" panose="020F050202020403020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dirty="0">
                          <a:latin typeface="Calibri" panose="020F0502020204030204" charset="0"/>
                        </a:rPr>
                        <a:t>0.50</a:t>
                      </a:r>
                      <a:endParaRPr lang="en-US" altLang="zh-CN" sz="1500" dirty="0">
                        <a:latin typeface="Calibri" panose="020F050202020403020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dirty="0">
                          <a:latin typeface="Calibri" panose="020F0502020204030204" charset="0"/>
                        </a:rPr>
                        <a:t>8.43</a:t>
                      </a:r>
                      <a:endParaRPr lang="en-US" altLang="zh-CN" sz="1500" dirty="0">
                        <a:latin typeface="Calibri" panose="020F0502020204030204" charset="0"/>
                        <a:ea typeface="Bookman Old Style" panose="02050604050505020204" pitchFamily="18"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dirty="0">
                          <a:latin typeface="Calibri" panose="020F0502020204030204" charset="0"/>
                        </a:rPr>
                        <a:t>0.42</a:t>
                      </a:r>
                      <a:endParaRPr lang="en-US" altLang="zh-CN" sz="1500" dirty="0">
                        <a:latin typeface="Calibri" panose="020F0502020204030204" charset="0"/>
                        <a:ea typeface="Bookman Old Style" panose="02050604050505020204" pitchFamily="18"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fontAlgn="b">
                        <a:buSzTx/>
                        <a:buNone/>
                      </a:pPr>
                      <a:r>
                        <a:rPr lang="en-US" altLang="en-IN" sz="1500" dirty="0">
                          <a:latin typeface="Calibri" panose="020F0502020204030204" charset="0"/>
                        </a:rPr>
                        <a:t>18.93</a:t>
                      </a:r>
                      <a:endParaRPr lang="en-US" altLang="en-IN" sz="1500" dirty="0">
                        <a:latin typeface="Calibri" panose="020F0502020204030204" charset="0"/>
                      </a:endParaRPr>
                    </a:p>
                  </a:txBody>
                  <a:tcPr marL="9525" marR="9525" marT="9525" marB="0" anchor="ctr" anchorCtr="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fontAlgn="b">
                        <a:buSzTx/>
                        <a:buNone/>
                      </a:pPr>
                      <a:r>
                        <a:rPr lang="en-US" altLang="en-IN" sz="1500" dirty="0">
                          <a:latin typeface="Calibri" panose="020F0502020204030204" charset="0"/>
                        </a:rPr>
                        <a:t>0.92</a:t>
                      </a:r>
                      <a:endParaRPr lang="en-US" altLang="en-IN" sz="1500" dirty="0">
                        <a:latin typeface="Calibri" panose="020F0502020204030204" charset="0"/>
                      </a:endParaRPr>
                    </a:p>
                  </a:txBody>
                  <a:tcPr marL="9525" marR="9525" marT="9525" marB="0" anchor="ctr" anchorCtr="0">
                    <a:lnL w="12700" cap="flat" cmpd="sng">
                      <a:solidFill>
                        <a:srgbClr val="000000"/>
                      </a:solidFill>
                      <a:prstDash val="solid"/>
                      <a:roun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endParaRPr lang="en-US" altLang="zh-CN" sz="1500">
                        <a:latin typeface="Calibri" panose="020F0502020204030204"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7942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a:latin typeface="Calibri" panose="020F0502020204030204" charset="0"/>
                        </a:rPr>
                        <a:t>5</a:t>
                      </a:r>
                      <a:endParaRPr lang="en-US" altLang="zh-CN" sz="1500">
                        <a:latin typeface="Calibri" panose="020F0502020204030204"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dirty="0">
                          <a:latin typeface="Calibri" panose="020F0502020204030204" charset="0"/>
                        </a:rPr>
                        <a:t>Noise Reduction Systems</a:t>
                      </a:r>
                      <a:endParaRPr lang="en-US" altLang="zh-CN" sz="1500" dirty="0">
                        <a:latin typeface="Calibri" panose="020F0502020204030204"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a:latin typeface="Calibri" panose="020F0502020204030204" charset="0"/>
                        </a:rPr>
                        <a:t>10.0</a:t>
                      </a:r>
                      <a:endParaRPr lang="en-US" altLang="zh-CN" sz="1500">
                        <a:latin typeface="Calibri" panose="020F050202020403020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dirty="0">
                          <a:latin typeface="Calibri" panose="020F0502020204030204" charset="0"/>
                        </a:rPr>
                        <a:t>1.0</a:t>
                      </a:r>
                      <a:endParaRPr lang="en-US" altLang="zh-CN" sz="1500" dirty="0">
                        <a:latin typeface="Calibri" panose="020F050202020403020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dirty="0">
                          <a:latin typeface="Calibri" panose="020F0502020204030204" charset="0"/>
                        </a:rPr>
                        <a:t>17</a:t>
                      </a:r>
                      <a:endParaRPr lang="en-US" altLang="zh-CN" sz="1500" dirty="0">
                        <a:latin typeface="Calibri" panose="020F0502020204030204" charset="0"/>
                        <a:ea typeface="Bookman Old Style" panose="02050604050505020204" pitchFamily="18"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dirty="0">
                          <a:latin typeface="Calibri" panose="020F0502020204030204" charset="0"/>
                        </a:rPr>
                        <a:t>1.7</a:t>
                      </a:r>
                      <a:endParaRPr lang="en-US" altLang="zh-CN" sz="1500" dirty="0">
                        <a:latin typeface="Calibri" panose="020F0502020204030204" charset="0"/>
                        <a:ea typeface="Bookman Old Style" panose="02050604050505020204" pitchFamily="18"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fontAlgn="b">
                        <a:buSzTx/>
                        <a:buNone/>
                      </a:pPr>
                      <a:r>
                        <a:rPr lang="en-IN" altLang="en-US" sz="1500">
                          <a:latin typeface="Calibri" panose="020F0502020204030204" charset="0"/>
                        </a:rPr>
                        <a:t>27</a:t>
                      </a:r>
                      <a:endParaRPr lang="en-IN" altLang="en-US" sz="1500">
                        <a:latin typeface="Calibri" panose="020F0502020204030204" charset="0"/>
                      </a:endParaRPr>
                    </a:p>
                  </a:txBody>
                  <a:tcPr marL="9525" marR="9525" marT="9525" marB="0" anchor="ctr" anchorCtr="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fontAlgn="b">
                        <a:buSzTx/>
                        <a:buNone/>
                      </a:pPr>
                      <a:r>
                        <a:rPr lang="en-IN" altLang="en-US" sz="1500" dirty="0">
                          <a:latin typeface="Calibri" panose="020F0502020204030204" charset="0"/>
                        </a:rPr>
                        <a:t>2.7</a:t>
                      </a:r>
                      <a:endParaRPr lang="en-IN" altLang="en-US" sz="1500" dirty="0">
                        <a:latin typeface="Calibri" panose="020F0502020204030204" charset="0"/>
                      </a:endParaRPr>
                    </a:p>
                  </a:txBody>
                  <a:tcPr marL="9525" marR="9525" marT="9525" marB="0" anchor="ctr" anchorCtr="0">
                    <a:lnL w="12700" cap="flat" cmpd="sng">
                      <a:solidFill>
                        <a:srgbClr val="000000"/>
                      </a:solidFill>
                      <a:prstDash val="solid"/>
                      <a:roun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endParaRPr lang="en-US" altLang="zh-CN" sz="1500">
                        <a:latin typeface="Calibri" panose="020F0502020204030204"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7942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a:latin typeface="Calibri" panose="020F0502020204030204" charset="0"/>
                        </a:rPr>
                        <a:t>6</a:t>
                      </a:r>
                      <a:endParaRPr lang="en-US" altLang="zh-CN" sz="1500">
                        <a:latin typeface="Calibri" panose="020F0502020204030204"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dirty="0">
                          <a:latin typeface="Calibri" panose="020F0502020204030204" charset="0"/>
                        </a:rPr>
                        <a:t>Occupational Health Management</a:t>
                      </a:r>
                      <a:endParaRPr lang="en-US" altLang="zh-CN" sz="1500" dirty="0">
                        <a:latin typeface="Calibri" panose="020F0502020204030204"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a:latin typeface="Calibri" panose="020F0502020204030204" charset="0"/>
                        </a:rPr>
                        <a:t>9.0</a:t>
                      </a:r>
                      <a:endParaRPr lang="en-US" altLang="zh-CN" sz="1500">
                        <a:latin typeface="Calibri" panose="020F050202020403020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dirty="0">
                          <a:latin typeface="Calibri" panose="020F0502020204030204" charset="0"/>
                        </a:rPr>
                        <a:t>0.9</a:t>
                      </a:r>
                      <a:endParaRPr lang="en-US" altLang="zh-CN" sz="1500" dirty="0">
                        <a:latin typeface="Calibri" panose="020F050202020403020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dirty="0">
                          <a:latin typeface="Calibri" panose="020F0502020204030204" charset="0"/>
                        </a:rPr>
                        <a:t>15</a:t>
                      </a:r>
                      <a:endParaRPr lang="en-US" altLang="zh-CN" sz="1500" dirty="0">
                        <a:latin typeface="Calibri" panose="020F0502020204030204" charset="0"/>
                        <a:ea typeface="Bookman Old Style" panose="02050604050505020204" pitchFamily="18"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dirty="0">
                          <a:latin typeface="Calibri" panose="020F0502020204030204" charset="0"/>
                        </a:rPr>
                        <a:t>1.5</a:t>
                      </a:r>
                      <a:endParaRPr lang="en-US" altLang="zh-CN" sz="1500" dirty="0">
                        <a:latin typeface="Calibri" panose="020F0502020204030204" charset="0"/>
                        <a:ea typeface="Bookman Old Style" panose="02050604050505020204" pitchFamily="18"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fontAlgn="b">
                        <a:buSzTx/>
                        <a:buNone/>
                      </a:pPr>
                      <a:r>
                        <a:rPr lang="en-IN" altLang="en-US" sz="1500">
                          <a:latin typeface="Calibri" panose="020F0502020204030204" charset="0"/>
                        </a:rPr>
                        <a:t>24</a:t>
                      </a:r>
                      <a:endParaRPr lang="en-IN" altLang="en-US" sz="1500">
                        <a:latin typeface="Calibri" panose="020F0502020204030204" charset="0"/>
                      </a:endParaRPr>
                    </a:p>
                  </a:txBody>
                  <a:tcPr marL="9525" marR="9525" marT="9525" marB="0" anchor="ctr" anchorCtr="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fontAlgn="b">
                        <a:buSzTx/>
                        <a:buNone/>
                      </a:pPr>
                      <a:r>
                        <a:rPr lang="en-IN" altLang="en-US" sz="1500" dirty="0">
                          <a:latin typeface="Calibri" panose="020F0502020204030204" charset="0"/>
                        </a:rPr>
                        <a:t>2.4</a:t>
                      </a:r>
                      <a:endParaRPr lang="en-IN" altLang="en-US" sz="1500" dirty="0">
                        <a:latin typeface="Calibri" panose="020F0502020204030204" charset="0"/>
                      </a:endParaRPr>
                    </a:p>
                  </a:txBody>
                  <a:tcPr marL="9525" marR="9525" marT="9525" marB="0" anchor="ctr" anchorCtr="0">
                    <a:lnL w="12700" cap="flat" cmpd="sng">
                      <a:solidFill>
                        <a:srgbClr val="000000"/>
                      </a:solidFill>
                      <a:prstDash val="solid"/>
                      <a:roun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endParaRPr lang="en-US" altLang="zh-CN" sz="1500">
                        <a:latin typeface="Calibri" panose="020F0502020204030204"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81013">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a:latin typeface="Calibri" panose="020F0502020204030204" charset="0"/>
                        </a:rPr>
                        <a:t>7</a:t>
                      </a:r>
                      <a:endParaRPr lang="en-US" altLang="zh-CN" sz="1500">
                        <a:latin typeface="Calibri" panose="020F0502020204030204"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dirty="0">
                          <a:latin typeface="Calibri" panose="020F0502020204030204" charset="0"/>
                        </a:rPr>
                        <a:t>Risk Mitigation </a:t>
                      </a:r>
                      <a:endParaRPr lang="en-US" altLang="zh-CN" sz="1500" dirty="0">
                        <a:latin typeface="Calibri" panose="020F0502020204030204" charset="0"/>
                      </a:endParaRPr>
                    </a:p>
                    <a:p>
                      <a:pPr lvl="0" algn="ctr">
                        <a:buSzTx/>
                        <a:buNone/>
                      </a:pPr>
                      <a:r>
                        <a:rPr lang="en-US" altLang="zh-CN" sz="1500" dirty="0">
                          <a:latin typeface="Calibri" panose="020F0502020204030204" charset="0"/>
                        </a:rPr>
                        <a:t>&amp; Safety Plan</a:t>
                      </a:r>
                      <a:endParaRPr lang="en-US" altLang="zh-CN" sz="1500" dirty="0">
                        <a:latin typeface="Calibri" panose="020F0502020204030204"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a:latin typeface="Calibri" panose="020F0502020204030204" charset="0"/>
                        </a:rPr>
                        <a:t>10.5</a:t>
                      </a:r>
                      <a:endParaRPr lang="en-US" altLang="zh-CN" sz="1500">
                        <a:latin typeface="Calibri" panose="020F050202020403020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dirty="0">
                          <a:latin typeface="Calibri" panose="020F0502020204030204" charset="0"/>
                        </a:rPr>
                        <a:t>1.05</a:t>
                      </a:r>
                      <a:endParaRPr lang="en-US" altLang="zh-CN" sz="1500" dirty="0">
                        <a:latin typeface="Calibri" panose="020F050202020403020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dirty="0">
                          <a:latin typeface="Calibri" panose="020F0502020204030204" charset="0"/>
                        </a:rPr>
                        <a:t>18</a:t>
                      </a:r>
                      <a:endParaRPr lang="en-US" altLang="zh-CN" sz="1500" dirty="0">
                        <a:latin typeface="Calibri" panose="020F0502020204030204" charset="0"/>
                        <a:ea typeface="Bookman Old Style" panose="02050604050505020204" pitchFamily="18"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dirty="0">
                          <a:latin typeface="Calibri" panose="020F0502020204030204" charset="0"/>
                        </a:rPr>
                        <a:t>1.8</a:t>
                      </a:r>
                      <a:endParaRPr lang="en-US" altLang="zh-CN" sz="1500" dirty="0">
                        <a:latin typeface="Calibri" panose="020F0502020204030204" charset="0"/>
                        <a:ea typeface="Bookman Old Style" panose="02050604050505020204" pitchFamily="18"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fontAlgn="b">
                        <a:buSzTx/>
                        <a:buNone/>
                      </a:pPr>
                      <a:r>
                        <a:rPr lang="en-IN" altLang="en-US" sz="1500">
                          <a:latin typeface="Calibri" panose="020F0502020204030204" charset="0"/>
                        </a:rPr>
                        <a:t>28.5</a:t>
                      </a:r>
                      <a:endParaRPr lang="en-IN" altLang="en-US" sz="1500">
                        <a:latin typeface="Calibri" panose="020F0502020204030204" charset="0"/>
                      </a:endParaRPr>
                    </a:p>
                  </a:txBody>
                  <a:tcPr marL="9525" marR="9525" marT="9525" marB="0" anchor="ctr" anchorCtr="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fontAlgn="b">
                        <a:buSzTx/>
                        <a:buNone/>
                      </a:pPr>
                      <a:r>
                        <a:rPr lang="en-IN" altLang="en-US" sz="1500" dirty="0">
                          <a:latin typeface="Calibri" panose="020F0502020204030204" charset="0"/>
                        </a:rPr>
                        <a:t>2.85</a:t>
                      </a:r>
                      <a:endParaRPr lang="en-IN" altLang="en-US" sz="1500" dirty="0">
                        <a:latin typeface="Calibri" panose="020F0502020204030204" charset="0"/>
                      </a:endParaRPr>
                    </a:p>
                  </a:txBody>
                  <a:tcPr marL="9525" marR="9525" marT="9525" marB="0" anchor="ctr" anchorCtr="0">
                    <a:lnL w="12700" cap="flat" cmpd="sng">
                      <a:solidFill>
                        <a:srgbClr val="000000"/>
                      </a:solidFill>
                      <a:prstDash val="solid"/>
                      <a:roun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endParaRPr lang="en-US" altLang="zh-CN" sz="1500">
                        <a:latin typeface="Calibri" panose="020F0502020204030204"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19137">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a:latin typeface="Calibri" panose="020F0502020204030204" charset="0"/>
                        </a:rPr>
                        <a:t>8</a:t>
                      </a:r>
                      <a:endParaRPr lang="en-US" altLang="zh-CN" sz="1500">
                        <a:latin typeface="Calibri" panose="020F0502020204030204"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dirty="0">
                          <a:latin typeface="Calibri" panose="020F0502020204030204" charset="0"/>
                        </a:rPr>
                        <a:t>Environmental Management Department</a:t>
                      </a:r>
                      <a:endParaRPr lang="en-US" altLang="zh-CN" sz="1500" dirty="0">
                        <a:latin typeface="Calibri" panose="020F0502020204030204"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a:latin typeface="Calibri" panose="020F0502020204030204" charset="0"/>
                        </a:rPr>
                        <a:t>4.0</a:t>
                      </a:r>
                      <a:endParaRPr lang="en-US" altLang="zh-CN" sz="1500">
                        <a:latin typeface="Calibri" panose="020F050202020403020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dirty="0">
                          <a:latin typeface="Calibri" panose="020F0502020204030204" charset="0"/>
                        </a:rPr>
                        <a:t>0.4</a:t>
                      </a:r>
                      <a:endParaRPr lang="en-US" altLang="zh-CN" sz="1500" dirty="0">
                        <a:latin typeface="Calibri" panose="020F050202020403020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dirty="0">
                          <a:latin typeface="Calibri" panose="020F0502020204030204" charset="0"/>
                        </a:rPr>
                        <a:t>7</a:t>
                      </a:r>
                      <a:endParaRPr lang="en-US" altLang="zh-CN" sz="1500" dirty="0">
                        <a:latin typeface="Calibri" panose="020F0502020204030204" charset="0"/>
                        <a:ea typeface="Bookman Old Style" panose="02050604050505020204" pitchFamily="18"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dirty="0">
                          <a:latin typeface="Calibri" panose="020F0502020204030204" charset="0"/>
                        </a:rPr>
                        <a:t>0.7</a:t>
                      </a:r>
                      <a:endParaRPr lang="en-US" altLang="zh-CN" sz="1500" dirty="0">
                        <a:latin typeface="Calibri" panose="020F0502020204030204" charset="0"/>
                        <a:ea typeface="Bookman Old Style" panose="02050604050505020204" pitchFamily="18"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fontAlgn="b">
                        <a:buSzTx/>
                        <a:buNone/>
                      </a:pPr>
                      <a:r>
                        <a:rPr lang="en-IN" altLang="en-US" sz="1500" dirty="0">
                          <a:latin typeface="Calibri" panose="020F0502020204030204" charset="0"/>
                        </a:rPr>
                        <a:t>11</a:t>
                      </a:r>
                      <a:endParaRPr lang="en-IN" altLang="en-US" sz="1500" dirty="0">
                        <a:latin typeface="Calibri" panose="020F0502020204030204" charset="0"/>
                      </a:endParaRPr>
                    </a:p>
                  </a:txBody>
                  <a:tcPr marL="9525" marR="9525" marT="9525" marB="0" anchor="ctr" anchorCtr="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fontAlgn="b">
                        <a:buSzTx/>
                        <a:buNone/>
                      </a:pPr>
                      <a:r>
                        <a:rPr lang="en-IN" altLang="en-US" sz="1500" dirty="0">
                          <a:latin typeface="Calibri" panose="020F0502020204030204" charset="0"/>
                        </a:rPr>
                        <a:t>1.1</a:t>
                      </a:r>
                      <a:endParaRPr lang="en-IN" altLang="en-US" sz="1500" dirty="0">
                        <a:latin typeface="Calibri" panose="020F0502020204030204" charset="0"/>
                      </a:endParaRPr>
                    </a:p>
                  </a:txBody>
                  <a:tcPr marL="9525" marR="9525" marT="9525" marB="0" anchor="ctr" anchorCtr="0">
                    <a:lnL w="12700" cap="flat" cmpd="sng">
                      <a:solidFill>
                        <a:srgbClr val="000000"/>
                      </a:solidFill>
                      <a:prstDash val="solid"/>
                      <a:roun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endParaRPr lang="en-US" altLang="zh-CN" sz="1500" dirty="0">
                        <a:latin typeface="Calibri" panose="020F0502020204030204"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19138">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dirty="0">
                          <a:latin typeface="Calibri" panose="020F0502020204030204" charset="0"/>
                        </a:rPr>
                        <a:t>9</a:t>
                      </a:r>
                      <a:endParaRPr lang="en-US" altLang="zh-CN" sz="1500" dirty="0">
                        <a:latin typeface="Calibri" panose="020F0502020204030204"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dirty="0">
                          <a:latin typeface="Calibri" panose="020F0502020204030204" charset="0"/>
                        </a:rPr>
                        <a:t>Total Budget - Public Hearing related</a:t>
                      </a:r>
                      <a:endParaRPr lang="en-US" altLang="zh-CN" sz="1500" dirty="0">
                        <a:latin typeface="Calibri" panose="020F0502020204030204" charset="0"/>
                      </a:endParaRPr>
                    </a:p>
                  </a:txBody>
                  <a:tcPr marL="0" marR="0" marT="0" marB="0" anchor="ctr" anchorCtr="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dirty="0">
                          <a:latin typeface="Calibri" panose="020F0502020204030204" charset="0"/>
                        </a:rPr>
                        <a:t>-</a:t>
                      </a:r>
                      <a:endParaRPr lang="en-US" altLang="zh-CN" sz="1500" dirty="0">
                        <a:latin typeface="Calibri" panose="020F0502020204030204" charset="0"/>
                      </a:endParaRPr>
                    </a:p>
                  </a:txBody>
                  <a:tcPr marL="68580" marR="68580" marT="0" marB="0" anchor="ctr" anchorCtr="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dirty="0">
                          <a:latin typeface="Calibri" panose="020F0502020204030204" charset="0"/>
                        </a:rPr>
                        <a:t>-</a:t>
                      </a:r>
                      <a:endParaRPr lang="en-US" altLang="zh-CN" sz="1500" dirty="0">
                        <a:latin typeface="Calibri" panose="020F0502020204030204" charset="0"/>
                      </a:endParaRPr>
                    </a:p>
                  </a:txBody>
                  <a:tcPr marL="68580" marR="68580" marT="0" marB="0" anchor="ctr" anchorCtr="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dirty="0">
                          <a:latin typeface="Calibri" panose="020F0502020204030204" charset="0"/>
                        </a:rPr>
                        <a:t>4.41</a:t>
                      </a:r>
                      <a:endParaRPr lang="en-US" altLang="zh-CN" sz="1500" dirty="0">
                        <a:latin typeface="Calibri" panose="020F0502020204030204" charset="0"/>
                        <a:ea typeface="Bookman Old Style" panose="02050604050505020204" pitchFamily="18" charset="0"/>
                      </a:endParaRPr>
                    </a:p>
                  </a:txBody>
                  <a:tcPr marL="0" marR="0" marT="0" marB="0" anchor="ctr" anchorCtr="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dirty="0">
                          <a:latin typeface="Calibri" panose="020F0502020204030204" charset="0"/>
                        </a:rPr>
                        <a:t>-</a:t>
                      </a:r>
                      <a:endParaRPr lang="en-US" altLang="zh-CN" sz="1500" dirty="0">
                        <a:latin typeface="Calibri" panose="020F0502020204030204" charset="0"/>
                        <a:ea typeface="Bookman Old Style" panose="02050604050505020204" pitchFamily="18" charset="0"/>
                      </a:endParaRPr>
                    </a:p>
                  </a:txBody>
                  <a:tcPr marL="0" marR="0" marT="0" marB="0" anchor="ctr" anchorCtr="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fontAlgn="b">
                        <a:buSzTx/>
                        <a:buNone/>
                      </a:pPr>
                      <a:r>
                        <a:rPr lang="en-GB" altLang="en-US" sz="1500" dirty="0">
                          <a:latin typeface="Calibri" panose="020F0502020204030204" charset="0"/>
                        </a:rPr>
                        <a:t>4.41</a:t>
                      </a:r>
                      <a:endParaRPr lang="en-IN" altLang="en-US" sz="1500" dirty="0">
                        <a:latin typeface="Calibri" panose="020F0502020204030204" charset="0"/>
                      </a:endParaRPr>
                    </a:p>
                  </a:txBody>
                  <a:tcPr marL="9525" marR="9525" marT="9525" marB="0" anchor="ctr" anchorCtr="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fontAlgn="b">
                        <a:buSzTx/>
                        <a:buNone/>
                      </a:pPr>
                      <a:r>
                        <a:rPr lang="en-GB" altLang="en-US" sz="1500" dirty="0">
                          <a:latin typeface="Calibri" panose="020F0502020204030204" charset="0"/>
                        </a:rPr>
                        <a:t>-</a:t>
                      </a:r>
                      <a:endParaRPr lang="en-IN" altLang="en-US" sz="1500" dirty="0">
                        <a:latin typeface="Calibri" panose="020F0502020204030204" charset="0"/>
                      </a:endParaRPr>
                    </a:p>
                  </a:txBody>
                  <a:tcPr marL="9525" marR="9525" marT="9525" marB="0" anchor="ctr" anchorCtr="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endParaRPr lang="en-US" altLang="zh-CN" sz="1500" dirty="0">
                        <a:latin typeface="Calibri" panose="020F0502020204030204" charset="0"/>
                      </a:endParaRPr>
                    </a:p>
                  </a:txBody>
                  <a:tcPr marL="0" marR="0" marT="0" marB="0" anchor="ctr" anchorCtr="0">
                    <a:lnL w="12700" cap="flat" cmpd="sng">
                      <a:solidFill>
                        <a:srgbClr val="000000"/>
                      </a:solidFill>
                      <a:prstDash val="solid"/>
                      <a:roun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6700">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endParaRPr lang="en-US" altLang="zh-CN" sz="1500">
                        <a:latin typeface="Calibri" panose="020F0502020204030204"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b="1">
                          <a:latin typeface="Calibri" panose="020F0502020204030204" charset="0"/>
                        </a:rPr>
                        <a:t>TOTAL</a:t>
                      </a:r>
                      <a:endParaRPr lang="en-US" altLang="zh-CN" sz="1500" b="1">
                        <a:latin typeface="Calibri" panose="020F0502020204030204"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b="1">
                          <a:latin typeface="Calibri" panose="020F0502020204030204" charset="0"/>
                        </a:rPr>
                        <a:t>116.0</a:t>
                      </a:r>
                      <a:endParaRPr lang="en-US" altLang="zh-CN" sz="1500" b="1">
                        <a:latin typeface="Calibri" panose="020F050202020403020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b="1" dirty="0">
                          <a:latin typeface="Calibri" panose="020F0502020204030204" charset="0"/>
                        </a:rPr>
                        <a:t>11.05</a:t>
                      </a:r>
                      <a:endParaRPr lang="en-US" altLang="zh-CN" sz="1500" b="1" dirty="0">
                        <a:latin typeface="Calibri" panose="020F0502020204030204"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b="1" dirty="0">
                          <a:latin typeface="Calibri" panose="020F0502020204030204" charset="0"/>
                        </a:rPr>
                        <a:t>192.84</a:t>
                      </a:r>
                      <a:endParaRPr lang="en-US" altLang="zh-CN" sz="1500" b="1" dirty="0">
                        <a:latin typeface="Calibri" panose="020F0502020204030204" charset="0"/>
                        <a:ea typeface="Bookman Old Style" panose="02050604050505020204" pitchFamily="18"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b="1" dirty="0">
                          <a:latin typeface="Calibri" panose="020F0502020204030204" charset="0"/>
                        </a:rPr>
                        <a:t>18.42</a:t>
                      </a:r>
                      <a:endParaRPr lang="en-US" altLang="zh-CN" sz="1500" b="1" dirty="0">
                        <a:latin typeface="Calibri" panose="020F0502020204030204" charset="0"/>
                        <a:ea typeface="Bookman Old Style" panose="02050604050505020204" pitchFamily="18"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b="1" dirty="0">
                          <a:latin typeface="Calibri" panose="020F0502020204030204" charset="0"/>
                        </a:rPr>
                        <a:t>308.84</a:t>
                      </a:r>
                      <a:endParaRPr lang="en-US" altLang="zh-CN" sz="1500" b="1" dirty="0">
                        <a:latin typeface="Calibri" panose="020F0502020204030204"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500" b="1" dirty="0">
                          <a:latin typeface="Calibri" panose="020F0502020204030204" charset="0"/>
                        </a:rPr>
                        <a:t>29.47</a:t>
                      </a:r>
                      <a:endParaRPr lang="en-US" altLang="zh-CN" sz="1500" b="1" dirty="0">
                        <a:latin typeface="Calibri" panose="020F0502020204030204"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endParaRPr lang="en-US" altLang="zh-CN" sz="1500" dirty="0">
                        <a:latin typeface="Calibri" panose="020F0502020204030204" charset="0"/>
                      </a:endParaRPr>
                    </a:p>
                  </a:txBody>
                  <a:tcPr marL="0" marR="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Text Box 3"/>
          <p:cNvSpPr txBox="1"/>
          <p:nvPr/>
        </p:nvSpPr>
        <p:spPr>
          <a:xfrm>
            <a:off x="866775" y="192088"/>
            <a:ext cx="7562850" cy="460375"/>
          </a:xfrm>
          <a:prstGeom prst="rect">
            <a:avLst/>
          </a:prstGeom>
          <a:noFill/>
          <a:ln w="9525">
            <a:noFill/>
          </a:ln>
        </p:spPr>
        <p:txBody>
          <a:bodyPr wrap="square" anchor="t" anchorCtr="0">
            <a:spAutoFit/>
          </a:bodyPr>
          <a:p>
            <a:pPr algn="ctr"/>
            <a:r>
              <a:rPr lang="en-US" altLang="zh-CN" sz="2400" b="1">
                <a:latin typeface="Calibri" panose="020F0502020204030204" charset="0"/>
              </a:rPr>
              <a:t>RISK ASSESSMENT FINDINGS AND ITS MITIGATION</a:t>
            </a:r>
            <a:endParaRPr lang="en-US" altLang="zh-CN" sz="2400" b="1">
              <a:latin typeface="Calibri" panose="020F0502020204030204" charset="0"/>
            </a:endParaRPr>
          </a:p>
        </p:txBody>
      </p:sp>
      <p:graphicFrame>
        <p:nvGraphicFramePr>
          <p:cNvPr id="62466" name="Table 62465"/>
          <p:cNvGraphicFramePr/>
          <p:nvPr/>
        </p:nvGraphicFramePr>
        <p:xfrm>
          <a:off x="152400" y="754063"/>
          <a:ext cx="8920163" cy="5524500"/>
        </p:xfrm>
        <a:graphic>
          <a:graphicData uri="http://schemas.openxmlformats.org/drawingml/2006/table">
            <a:tbl>
              <a:tblPr/>
              <a:tblGrid>
                <a:gridCol w="1201738"/>
                <a:gridCol w="93662"/>
                <a:gridCol w="1084263"/>
                <a:gridCol w="1174750"/>
                <a:gridCol w="1252537"/>
                <a:gridCol w="989013"/>
                <a:gridCol w="500062"/>
                <a:gridCol w="390525"/>
                <a:gridCol w="400050"/>
                <a:gridCol w="635000"/>
                <a:gridCol w="1198563"/>
              </a:tblGrid>
              <a:tr h="36512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Components / Process</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Failure Mode</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FailureEffect</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FailureCause</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Existing Control</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S</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O</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D</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RPN</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Additional Control</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4150">
                <a:tc gridSpan="11">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Sinter Plant</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5D9F1"/>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549275">
                <a:tc grid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Conveyor feed belt to sinter plant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Friction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Fire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Improper Maintenance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9</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36</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Lubricating the rotating parts regularly</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1838">
                <a:tc grid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Pneumatic lime transportation system</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Failed toOperate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Spillage of Hot Lime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dirty="0">
                          <a:solidFill>
                            <a:srgbClr val="000000"/>
                          </a:solidFill>
                          <a:latin typeface="Arial" panose="020B0604020202020204" pitchFamily="34" charset="0"/>
                        </a:rPr>
                        <a:t>Improper Maintenance</a:t>
                      </a:r>
                      <a:endParaRPr lang="en-US" altLang="zh-CN" sz="12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dirty="0">
                          <a:solidFill>
                            <a:srgbClr val="000000"/>
                          </a:solidFill>
                          <a:latin typeface="Arial" panose="020B0604020202020204" pitchFamily="34" charset="0"/>
                        </a:rPr>
                        <a:t>-</a:t>
                      </a:r>
                      <a:endParaRPr lang="en-US" altLang="zh-CN" sz="12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7</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28</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Regular inspectionand Periodic maintenance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9275">
                <a:tc grid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Automatic lubricating system</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Failed toOperate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Mechanical Failure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Improper Maintenance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4</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36</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Periodic Maintenance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5125">
                <a:tc grid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Double cone dust valves</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Failed toOperate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Improper dust cleaning</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Corrosion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18</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Periodic Maintenance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9275">
                <a:tc grid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Mixed gas injection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Pipeline rupture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Fire &amp;Explosion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Over Pressure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5</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30</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Provide detectorswith alarm system</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1837">
                <a:tc grid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Sinter Cooler</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Failed toOperate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Combustion failure in Sinter</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Improper Maintenance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4</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36</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Regular inspectionand Periodic maintenance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5263">
                <a:tc gridSpan="11">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Pellet Plant</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5D9F1"/>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54927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Conveyor Belt to Travelling Gate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Friction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Corrosion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Improper Maintenance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Belt Sway Switch</a:t>
                      </a:r>
                      <a:endParaRPr lang="en-US" altLang="zh-CN" sz="1200">
                        <a:solidFill>
                          <a:srgbClr val="000000"/>
                        </a:solidFill>
                        <a:latin typeface="Arial" panose="020B0604020202020204" pitchFamily="34" charset="0"/>
                        <a:ea typeface="Bookman Old Style" panose="02050604050505020204" pitchFamily="18" charset="0"/>
                      </a:endParaRPr>
                    </a:p>
                  </a:txBody>
                  <a:tcPr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7</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28</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Lubricating therotating parts regularly</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54062">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Coal / Producer Gas injection to indurating furnace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Pipeline rupture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Fire &amp;Explosion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Over Pressure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Detectors</a:t>
                      </a:r>
                      <a:endParaRPr lang="en-US" altLang="zh-CN" sz="1200">
                        <a:solidFill>
                          <a:srgbClr val="000000"/>
                        </a:solidFill>
                        <a:latin typeface="Arial" panose="020B0604020202020204" pitchFamily="34" charset="0"/>
                        <a:ea typeface="Bookman Old Style" panose="02050604050505020204" pitchFamily="18" charset="0"/>
                      </a:endParaRPr>
                    </a:p>
                  </a:txBody>
                  <a:tcPr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8</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48</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dirty="0">
                          <a:solidFill>
                            <a:srgbClr val="000000"/>
                          </a:solidFill>
                          <a:latin typeface="Arial" panose="020B0604020202020204" pitchFamily="34" charset="0"/>
                        </a:rPr>
                        <a:t>Provide detectors with alarm system</a:t>
                      </a:r>
                      <a:endParaRPr lang="en-US" altLang="zh-CN" sz="1200" dirty="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3489" name="Table 63488"/>
          <p:cNvGraphicFramePr/>
          <p:nvPr/>
        </p:nvGraphicFramePr>
        <p:xfrm>
          <a:off x="317500" y="295275"/>
          <a:ext cx="8543925" cy="6105525"/>
        </p:xfrm>
        <a:graphic>
          <a:graphicData uri="http://schemas.openxmlformats.org/drawingml/2006/table">
            <a:tbl>
              <a:tblPr/>
              <a:tblGrid>
                <a:gridCol w="1201738"/>
                <a:gridCol w="1079500"/>
                <a:gridCol w="1165225"/>
                <a:gridCol w="1166812"/>
                <a:gridCol w="465138"/>
                <a:gridCol w="477837"/>
                <a:gridCol w="436563"/>
                <a:gridCol w="452437"/>
                <a:gridCol w="446088"/>
                <a:gridCol w="1652587"/>
              </a:tblGrid>
              <a:tr h="187325">
                <a:tc gridSpan="10">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Blast Furnace</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5D9F1"/>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7147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Bleeder valves</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Failed to Operate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Explosion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Corrosion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9</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54</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Periodic Maintenance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7147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Conveyor feed belt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Friction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Fire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Improper Maintenance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8</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48</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Lubricating the rotating parts regularly</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5562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Cold blastBlower</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Flow Pressure Increase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Rupture instove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Failure of valves</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8</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31</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Interlock system</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7147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Hot blastBlower</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Stove shellcrack</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Fire &amp;Explosion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Excess Temperature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9</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1</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18</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Periodic Maintenance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7147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Blast Furnace gas</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Pipeline rupture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CO poisoning</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Over Pressure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10</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60</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Provide detectors with alarm system</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7147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Oxygen Injection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Pipeline rupture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Fire &amp; Explosion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Over Pressure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9</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36</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Provide detectors with alarm system</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512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Cooling water supply pump</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Pumpfailure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Explosion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No power supply</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9</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54</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Check the fuel level of diesel generator</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7147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Tapping hose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Oxygen hose cut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Fire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Ageing</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8</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72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Change hose periodically</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7147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Hot metal lifting by crane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Rope breakage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Hot Metal ladle down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Overloading</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8</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48</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interlocks with alarm</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1838">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Hot metal transfer by trolley</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Mechanical Failure (Gearbox, Axial, Wheel)</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Spillage of hot metal</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Improper Maintenance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9</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54</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Regular inspectionand Periodic maintenance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6712">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Gas cleaning filter bags</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Filter bags failure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Improper gas cleaning</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Excess Temperature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4</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36</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Regular inspectionand Periodic maintenance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9888">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Lancing Hose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Tuyers puncture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Burns</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Ageing</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4</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4</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4</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64</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Check defects before use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57212">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Butterfly valve to regulate flow</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Valve partially closed</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CO Poisoning</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Dust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9</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54</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Periodic Maintenance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7147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Steam Injection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Pipeline cracks</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Burns</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Excess pressure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7</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63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Display cautionary notice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4513" name="Table 64512"/>
          <p:cNvGraphicFramePr/>
          <p:nvPr/>
        </p:nvGraphicFramePr>
        <p:xfrm>
          <a:off x="244475" y="277813"/>
          <a:ext cx="8821738" cy="6437312"/>
        </p:xfrm>
        <a:graphic>
          <a:graphicData uri="http://schemas.openxmlformats.org/drawingml/2006/table">
            <a:tbl>
              <a:tblPr/>
              <a:tblGrid>
                <a:gridCol w="1220788"/>
                <a:gridCol w="1038225"/>
                <a:gridCol w="1155700"/>
                <a:gridCol w="1154112"/>
                <a:gridCol w="1085850"/>
                <a:gridCol w="382588"/>
                <a:gridCol w="315912"/>
                <a:gridCol w="314325"/>
                <a:gridCol w="474663"/>
                <a:gridCol w="1679575"/>
              </a:tblGrid>
              <a:tr h="182563">
                <a:tc gridSpan="10">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DRI</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5D9F1"/>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7147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Conveyor feed belt to DRI</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Friction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Corrosion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Improper Maintenance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Belt Sway Switch</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7</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28</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Lubricating the rotating parts regularly</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927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Reducing Gas injection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Pipeline rupture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Process Failure inDRI Kiln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Over Pressure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Line Inspection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7</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42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Regular inspection and Periodic maintenance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927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Cooler Discharged Gas</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Pipeline rupture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Failure in After Burning Chamber</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Excess Pressure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Line Inspection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5</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30</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Regular inspectionand Periodic maintenance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927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Mag Pulley</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Mechanical Failure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Waste Conveying System Failure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Improper Monitoring</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 Inspection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6</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54</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Periodic Maintenance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87350">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Conveyor Beltto storage Bins</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Friction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Waste Storage System Failure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Improper Maintenance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Belt Sway Switch</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5</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20</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Lubricating the rotating parts regularly</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2562">
                <a:tc gridSpan="10">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Steel Melting Shop</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5D9F1"/>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6512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Flow monitoring switch</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Failure to operate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Rupture in Current Flow</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Switch broken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Reliable Supplier</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7</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42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Regular Inspection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50863">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DC Choke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Failure to operate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Rise of current to dangerous level</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Electric Failure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Reliable Supplier</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7</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42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Regular Inspection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96962">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DM Water circulating unit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Failure to circulate de ionized water</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Excessive Heat generation in solid state power supply unit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Electric Failure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 Inspection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4</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24</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Regular inspectionand Periodic maintenance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7147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Direction Control Valve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Failure to operate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furnace tilting control failure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Corrosion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Reliable Supplier</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7</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42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Periodic Maintenance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1838">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Furnace lamination packet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Electric / magnetic failure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Failure to provide a return path to the flux</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Overheating of the structure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Inspection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6</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36</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Regular inspectionand Periodic maintenance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927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Flow regulating valves in furnace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Failed to Operate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Excessive Temperature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Improper Maintenance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Indicator</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8</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4</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96</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Periodic Maintenance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a:xfrm>
            <a:off x="6924675" y="6429375"/>
            <a:ext cx="2057400" cy="365125"/>
          </a:xfrm>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5537" name="Table 65536"/>
          <p:cNvGraphicFramePr/>
          <p:nvPr/>
        </p:nvGraphicFramePr>
        <p:xfrm>
          <a:off x="206375" y="150813"/>
          <a:ext cx="8777288" cy="6523037"/>
        </p:xfrm>
        <a:graphic>
          <a:graphicData uri="http://schemas.openxmlformats.org/drawingml/2006/table">
            <a:tbl>
              <a:tblPr/>
              <a:tblGrid>
                <a:gridCol w="1236663"/>
                <a:gridCol w="1111250"/>
                <a:gridCol w="1201737"/>
                <a:gridCol w="1187450"/>
                <a:gridCol w="93663"/>
                <a:gridCol w="1128712"/>
                <a:gridCol w="396875"/>
                <a:gridCol w="323850"/>
                <a:gridCol w="315913"/>
                <a:gridCol w="557212"/>
                <a:gridCol w="1223963"/>
              </a:tblGrid>
              <a:tr h="54927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Hot metal lifting by crane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Rope breakage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Hot Metal ladle down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Overloading</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Safe working load are marked</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8</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72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interlocks with alarm</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96963">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Hot metaltransfer bytrolley</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Mechanical Failure (Gearbox, Axial, Wheel)</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Spillage of hot metal</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Improper Maintenance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ROW (3 m) marked, cover ladle, loading within granted permissible limit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9</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54</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Regular inspectionand Periodic maintenance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4787">
                <a:tc gridSpan="11">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Ladle Refining Furnace</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5D9F1"/>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54927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Hot metal ladletransfer car</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Friction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Fire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Improper Maintenance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Belt Sway Switch</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9</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36</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Lubricating the rotating parts regularly</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6375">
                <a:tc gridSpan="11">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Continuous Casting Machine</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5D9F1"/>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54927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Ladle car</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Friction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Fire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Improper Maintenance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Belt Sway Switch</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8</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Lubricating the rotating parts regularly</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512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Stopper</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Mechanical Failure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Fire &amp; Explosion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Improper Maintenance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Indicator</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7</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42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Regular Inspection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1838">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Tundish</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Failed toOperate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Spillage of Hot liquid metal</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Mechanical Failure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Line inspection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7</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42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Regular inspectionand Periodic maintenance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6375">
                <a:tc gridSpan="11">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Rolling Mill (Hot)</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5D9F1"/>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75882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Conveyorrollers to feed</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Friction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Fire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Improper Maintenance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Belt SwaySwitch</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7</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42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Lubricating the rotating parts regularly</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927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Water cooling pump</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Pumpfailure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Explosion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No power supply</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Redundant power supply</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10</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40</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Check the fuel levelof diesel generator</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6375">
                <a:tc gridSpan="11">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Coke Oven Plant</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5D9F1"/>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54927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Conveyor belt to top of the coal tower</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Operation failure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Injury</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Improper Maintenance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4</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24</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Periodic maintenance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a:xfrm>
            <a:off x="6983413" y="6575425"/>
            <a:ext cx="2057400" cy="365125"/>
          </a:xfrm>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6561" name="Table 66560"/>
          <p:cNvGraphicFramePr/>
          <p:nvPr/>
        </p:nvGraphicFramePr>
        <p:xfrm>
          <a:off x="347663" y="396875"/>
          <a:ext cx="8634412" cy="6040438"/>
        </p:xfrm>
        <a:graphic>
          <a:graphicData uri="http://schemas.openxmlformats.org/drawingml/2006/table">
            <a:tbl>
              <a:tblPr/>
              <a:tblGrid>
                <a:gridCol w="1257300"/>
                <a:gridCol w="1058863"/>
                <a:gridCol w="1303337"/>
                <a:gridCol w="1196975"/>
                <a:gridCol w="833438"/>
                <a:gridCol w="379412"/>
                <a:gridCol w="322263"/>
                <a:gridCol w="320675"/>
                <a:gridCol w="436562"/>
                <a:gridCol w="1525588"/>
              </a:tblGrid>
              <a:tr h="182563">
                <a:tc gridSpan="10">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Ductile Iron Pipe</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5D9F1"/>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54927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Conveyor feed belt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Friction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Fire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Improper Maintenance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7</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28</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Lubricating the rotating parts regularly</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6712">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Magnesium treatment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Pipelines crack</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Explosion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Excess Pressure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7</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42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Display cautionary notice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0250">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Cooling water supply pump</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Pump Failure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Explosion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No power supply</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8</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4</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64</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Check the fuel level of diesel generator &amp; provision for stand by pump</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6713">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Core making jets</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Operational Failure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Injury</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Improper Maintenance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7</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4</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56</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Periodic maintenance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6712">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Steam Injection Heat Treatment)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Pipelines crack</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Burns</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Excessive Pressure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7</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42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Display cautionary notice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927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Cement spraying Nozzle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Pin Holes</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Gas temperature increase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Spraying cement excessively</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6</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54</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Check the level for every 5 minutes</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512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Gas Cleaning filter bags</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Filter bags failure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Improper gas cleaning</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excess Temperature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4</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36</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Regular inspection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927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Bitumen spraying Nozzle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Pin Holes</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Gas temperature increase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Spraying Bitumen excessively</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6</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5</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60</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Check the level for every 5 minutes</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4150">
                <a:tc gridSpan="10">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Dolochar &amp; Coal Mix based CPP</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5D9F1"/>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6512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Air Supply Fluidized Bed</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Flow Air Fuel Ratio</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Operation Failure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Air Flow Below 30 %</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Line inspection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6</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4</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72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Provide detectors with alarm system</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927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Boiler</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Corrosion Effect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Cooling of tube increases temperature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Creep Failure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Line inspection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4</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4</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5</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80</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Regular inspection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6713">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Boiler</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Boiler Tube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Damage inside &amp; outside the tube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Extremely combustion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Monitors</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5</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5</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75</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Periodic Maintenance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927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Boiler</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Tube Alignment &amp; Setting</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Deformation of vibration Arrestor</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Vibration increases</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Inspection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6</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4</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72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Periodic Maintenance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7585" name="Table 67584"/>
          <p:cNvGraphicFramePr/>
          <p:nvPr/>
        </p:nvGraphicFramePr>
        <p:xfrm>
          <a:off x="257175" y="609600"/>
          <a:ext cx="8632825" cy="1830388"/>
        </p:xfrm>
        <a:graphic>
          <a:graphicData uri="http://schemas.openxmlformats.org/drawingml/2006/table">
            <a:tbl>
              <a:tblPr/>
              <a:tblGrid>
                <a:gridCol w="1257300"/>
                <a:gridCol w="1058863"/>
                <a:gridCol w="1303337"/>
                <a:gridCol w="1195388"/>
                <a:gridCol w="833437"/>
                <a:gridCol w="379413"/>
                <a:gridCol w="322262"/>
                <a:gridCol w="320675"/>
                <a:gridCol w="436563"/>
                <a:gridCol w="1525587"/>
              </a:tblGrid>
              <a:tr h="54927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Boiler</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Incomplete Combustion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Air Fuel Losses</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Insufficient air supply to Furnace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Line inspection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5</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5</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50</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Regular inspection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927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Turbine / Steam Generator</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Temp of Super Heater &amp; Reheater</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Failure of turbine blades</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Changing the plant load</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Line inspection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5</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6</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60</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Periodic Maintenance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512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Turbine / Steam Generator</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Loss of fuel</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Abnormal Combustion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Improper air fuel mixture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Monitors</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5</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4</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60</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Check the level for every 5 minutes</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6713">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water Tank</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Water Level of Drum</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Excess Steam Pressure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Failure of Indicators</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Monitor</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6</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54</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Regular inspection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67642" name="Table 67641"/>
          <p:cNvGraphicFramePr/>
          <p:nvPr/>
        </p:nvGraphicFramePr>
        <p:xfrm>
          <a:off x="257175" y="2441575"/>
          <a:ext cx="8632825" cy="3843338"/>
        </p:xfrm>
        <a:graphic>
          <a:graphicData uri="http://schemas.openxmlformats.org/drawingml/2006/table">
            <a:tbl>
              <a:tblPr/>
              <a:tblGrid>
                <a:gridCol w="1203325"/>
                <a:gridCol w="1082675"/>
                <a:gridCol w="1223963"/>
                <a:gridCol w="1303337"/>
                <a:gridCol w="779463"/>
                <a:gridCol w="446087"/>
                <a:gridCol w="300038"/>
                <a:gridCol w="284162"/>
                <a:gridCol w="508000"/>
                <a:gridCol w="1501775"/>
              </a:tblGrid>
              <a:tr h="182563">
                <a:tc gridSpan="10">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Producer Gas Plant</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5D9F1"/>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66712">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Air Injection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Pipeline rupture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Operation failure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Improper Maintenance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6</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54</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Provide detectors with alarm system</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927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Turbine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Temp of Super Heater &amp; Reheater</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Failure of turbine blades</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Changing the plant load</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5</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4</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60</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Periodic Maintenance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2563">
                <a:tc gridSpan="10">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L D Converter </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5D9F1"/>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54927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Flow monitoring switch</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Failure to operate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Rupture in Current Flow</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Switch broken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6</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54</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Regular Inspection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512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Direction Control Valve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Failure to operate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furnace tilting control failure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Corrosion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7</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42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Periodic Maintenance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927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Flow regulating valves in furnace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Failed to Operate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Excessive Temperature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Improper Maintenance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6</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4</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72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Periodic Maintenance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6712">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Hot metal lifting by crane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Rope breakage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Hot Metal ladle down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Overloading</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9</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54</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interlocks with alarm</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1838">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Hot metal transfer by trolley</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Mechanical Failure (Gearbox, Axial, Wheel)</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Spillage of hot metal</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Improper Maintenance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8</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72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Regular inspection and Periodic maintenance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a:bodyPr>
          <a:lstStyle/>
          <a:p>
            <a:pPr marL="0" marR="0" indent="0" algn="ctr" defTabSz="914400" rtl="0" eaLnBrk="1" fontAlgn="auto" latinLnBrk="0" hangingPunct="1">
              <a:lnSpc>
                <a:spcPct val="90000"/>
              </a:lnSpc>
              <a:spcBef>
                <a:spcPct val="0"/>
              </a:spcBef>
              <a:spcAft>
                <a:spcPct val="0"/>
              </a:spcAft>
              <a:buClrTx/>
              <a:buSzTx/>
              <a:buFontTx/>
              <a:buNone/>
            </a:pPr>
            <a:r>
              <a:rPr kumimoji="0" lang="en-US" sz="2665" b="1" i="0" u="none" strike="noStrike" kern="1200" cap="none" spc="0" normalizeH="0" baseline="0" noProof="1">
                <a:solidFill>
                  <a:schemeClr val="tx1"/>
                </a:solidFill>
                <a:latin typeface="+mj-lt"/>
                <a:ea typeface="+mj-ea"/>
                <a:cs typeface="+mj-cs"/>
              </a:rPr>
              <a:t>TOPOGRAPHICAL MAP</a:t>
            </a:r>
            <a:endParaRPr kumimoji="0" lang="en-US" sz="2665" b="1" i="0" u="none" strike="noStrike" kern="1200" cap="none" spc="0" normalizeH="0" baseline="0" noProof="1">
              <a:solidFill>
                <a:schemeClr val="tx1"/>
              </a:solidFill>
              <a:latin typeface="+mj-lt"/>
              <a:ea typeface="+mj-ea"/>
              <a:cs typeface="+mj-cs"/>
            </a:endParaRPr>
          </a:p>
        </p:txBody>
      </p:sp>
      <p:grpSp>
        <p:nvGrpSpPr>
          <p:cNvPr id="8194" name="Group 1073742870"/>
          <p:cNvGrpSpPr/>
          <p:nvPr/>
        </p:nvGrpSpPr>
        <p:grpSpPr>
          <a:xfrm>
            <a:off x="654050" y="587375"/>
            <a:ext cx="7229475" cy="5489575"/>
            <a:chOff x="6008" y="210382"/>
            <a:chExt cx="7290" cy="6230"/>
          </a:xfrm>
        </p:grpSpPr>
        <p:pic>
          <p:nvPicPr>
            <p:cNvPr id="8195" name="Picture 2" descr="\\Pal\f\EIA\AIC METALLICS - JAMURIA - 2nd project\DRAFT EIA FOR PH - JUNE 2010\CHAPTER - 1\SCAN 73 (M-2) TOPO SHEET - RANIGANJ.JPG"/>
            <p:cNvPicPr>
              <a:picLocks noChangeAspect="1"/>
            </p:cNvPicPr>
            <p:nvPr/>
          </p:nvPicPr>
          <p:blipFill>
            <a:blip r:embed="rId1">
              <a:lum bright="-10001" contrast="7999"/>
            </a:blip>
            <a:stretch>
              <a:fillRect/>
            </a:stretch>
          </p:blipFill>
          <p:spPr>
            <a:xfrm>
              <a:off x="6008" y="210382"/>
              <a:ext cx="7290" cy="6230"/>
            </a:xfrm>
            <a:prstGeom prst="rect">
              <a:avLst/>
            </a:prstGeom>
            <a:noFill/>
            <a:ln w="9525" cap="flat" cmpd="sng">
              <a:solidFill>
                <a:srgbClr val="333F50"/>
              </a:solidFill>
              <a:prstDash val="solid"/>
              <a:miter/>
              <a:headEnd type="none" w="med" len="med"/>
              <a:tailEnd type="none" w="med" len="med"/>
            </a:ln>
          </p:spPr>
        </p:pic>
        <p:sp>
          <p:nvSpPr>
            <p:cNvPr id="8196" name="Rectangular Callout 1073742873"/>
            <p:cNvSpPr/>
            <p:nvPr/>
          </p:nvSpPr>
          <p:spPr>
            <a:xfrm>
              <a:off x="10077" y="211057"/>
              <a:ext cx="1215" cy="360"/>
            </a:xfrm>
            <a:prstGeom prst="wedgeRectCallout">
              <a:avLst>
                <a:gd name="adj1" fmla="val -56556"/>
                <a:gd name="adj2" fmla="val 197491"/>
              </a:avLst>
            </a:prstGeom>
            <a:solidFill>
              <a:srgbClr val="FFFFFF"/>
            </a:solidFill>
            <a:ln w="9525" cap="flat" cmpd="sng">
              <a:solidFill>
                <a:srgbClr val="000000"/>
              </a:solidFill>
              <a:prstDash val="solid"/>
              <a:miter/>
              <a:headEnd type="none" w="med" len="med"/>
              <a:tailEnd type="none" w="med" len="med"/>
            </a:ln>
          </p:spPr>
          <p:txBody>
            <a:bodyPr wrap="square" anchor="t" anchorCtr="0"/>
            <a:p>
              <a:pPr algn="ctr"/>
              <a:r>
                <a:rPr lang="en-US" altLang="zh-CN" sz="1400" dirty="0">
                  <a:latin typeface="Calibri" panose="020F0502020204030204" charset="0"/>
                </a:rPr>
                <a:t>Project Site</a:t>
              </a:r>
              <a:endParaRPr lang="en-US" altLang="zh-CN" sz="1400" dirty="0">
                <a:latin typeface="Calibri" panose="020F0502020204030204" charset="0"/>
              </a:endParaRPr>
            </a:p>
            <a:p>
              <a:endParaRPr lang="en-US" altLang="zh-CN" sz="1400" dirty="0">
                <a:latin typeface="Calibri" panose="020F0502020204030204" charset="0"/>
              </a:endParaRPr>
            </a:p>
          </p:txBody>
        </p:sp>
      </p:grpSp>
      <p:sp>
        <p:nvSpPr>
          <p:cNvPr id="8197" name="Rectangle 2"/>
          <p:cNvSpPr/>
          <p:nvPr/>
        </p:nvSpPr>
        <p:spPr>
          <a:xfrm>
            <a:off x="5853113" y="279400"/>
            <a:ext cx="2471737" cy="336550"/>
          </a:xfrm>
          <a:prstGeom prst="rect">
            <a:avLst/>
          </a:prstGeom>
          <a:noFill/>
          <a:ln w="9525">
            <a:noFill/>
          </a:ln>
        </p:spPr>
        <p:txBody>
          <a:bodyPr wrap="square" anchor="t" anchorCtr="0">
            <a:spAutoFit/>
          </a:bodyPr>
          <a:p>
            <a:r>
              <a:rPr lang="en-US" altLang="zh-CN" sz="1600" b="1" dirty="0" err="1">
                <a:latin typeface="Calibri" panose="020F0502020204030204" charset="0"/>
              </a:rPr>
              <a:t>Toposheet</a:t>
            </a:r>
            <a:r>
              <a:rPr lang="en-US" altLang="zh-CN" sz="1600" b="1" dirty="0">
                <a:latin typeface="Calibri" panose="020F0502020204030204" charset="0"/>
              </a:rPr>
              <a:t> No. 73(M/2)</a:t>
            </a:r>
            <a:endParaRPr lang="en-US" altLang="zh-CN" sz="1600" b="1" dirty="0">
              <a:latin typeface="Calibri" panose="020F0502020204030204" charset="0"/>
            </a:endParaRPr>
          </a:p>
        </p:txBody>
      </p:sp>
      <p:sp>
        <p:nvSpPr>
          <p:cNvPr id="8198" name="Text Box 1073744704"/>
          <p:cNvSpPr txBox="1"/>
          <p:nvPr/>
        </p:nvSpPr>
        <p:spPr>
          <a:xfrm>
            <a:off x="631825" y="6130925"/>
            <a:ext cx="7251700" cy="585788"/>
          </a:xfrm>
          <a:prstGeom prst="rect">
            <a:avLst/>
          </a:prstGeom>
          <a:solidFill>
            <a:srgbClr val="FFFFFF"/>
          </a:solidFill>
          <a:ln w="9525">
            <a:noFill/>
          </a:ln>
        </p:spPr>
        <p:txBody>
          <a:bodyPr wrap="square" anchor="t" anchorCtr="0"/>
          <a:p>
            <a:r>
              <a:rPr lang="en-US" altLang="zh-CN" sz="1200" b="1" dirty="0">
                <a:latin typeface="Calibri" panose="020F0502020204030204" charset="0"/>
              </a:rPr>
              <a:t>Project Site: Village: </a:t>
            </a:r>
            <a:r>
              <a:rPr lang="en-US" altLang="zh-CN" sz="1200" b="1" dirty="0" err="1">
                <a:latin typeface="Calibri" panose="020F0502020204030204" charset="0"/>
              </a:rPr>
              <a:t>Dhasna</a:t>
            </a:r>
            <a:r>
              <a:rPr lang="en-US" altLang="zh-CN" sz="1200" b="1" dirty="0">
                <a:latin typeface="Calibri" panose="020F0502020204030204" charset="0"/>
              </a:rPr>
              <a:t>, P.O: </a:t>
            </a:r>
            <a:r>
              <a:rPr lang="en-US" altLang="zh-CN" sz="1200" b="1" dirty="0" err="1">
                <a:latin typeface="Calibri" panose="020F0502020204030204" charset="0"/>
              </a:rPr>
              <a:t>Bahadurpur</a:t>
            </a:r>
            <a:r>
              <a:rPr lang="en-US" altLang="zh-CN" sz="1200" b="1" dirty="0">
                <a:latin typeface="Calibri" panose="020F0502020204030204" charset="0"/>
              </a:rPr>
              <a:t>, P.S. - </a:t>
            </a:r>
            <a:r>
              <a:rPr lang="en-US" altLang="zh-CN" sz="1200" b="1" dirty="0" err="1">
                <a:latin typeface="Calibri" panose="020F0502020204030204" charset="0"/>
              </a:rPr>
              <a:t>Jamuria</a:t>
            </a:r>
            <a:r>
              <a:rPr lang="en-US" altLang="zh-CN" sz="1200" b="1" dirty="0">
                <a:latin typeface="Calibri" panose="020F0502020204030204" charset="0"/>
              </a:rPr>
              <a:t>, District – </a:t>
            </a:r>
            <a:r>
              <a:rPr lang="en-US" altLang="zh-CN" sz="1200" b="1" dirty="0" err="1">
                <a:latin typeface="Calibri" panose="020F0502020204030204" charset="0"/>
              </a:rPr>
              <a:t>Paschim</a:t>
            </a:r>
            <a:r>
              <a:rPr lang="en-US" altLang="zh-CN" sz="1200" b="1" dirty="0">
                <a:latin typeface="Calibri" panose="020F0502020204030204" charset="0"/>
              </a:rPr>
              <a:t> </a:t>
            </a:r>
            <a:r>
              <a:rPr lang="en-US" altLang="zh-CN" sz="1200" b="1" dirty="0" err="1">
                <a:latin typeface="Calibri" panose="020F0502020204030204" charset="0"/>
              </a:rPr>
              <a:t>Burdwan</a:t>
            </a:r>
            <a:r>
              <a:rPr lang="en-US" altLang="zh-CN" sz="1200" b="1" dirty="0">
                <a:latin typeface="Calibri" panose="020F0502020204030204" charset="0"/>
              </a:rPr>
              <a:t>, West Bengal. </a:t>
            </a:r>
            <a:endParaRPr lang="en-US" altLang="zh-CN" sz="1200" b="1" dirty="0">
              <a:latin typeface="Calibri" panose="020F0502020204030204" charset="0"/>
            </a:endParaRPr>
          </a:p>
          <a:p>
            <a:r>
              <a:rPr lang="en-US" altLang="zh-CN" sz="1200" b="1" dirty="0">
                <a:latin typeface="Calibri" panose="020F0502020204030204" charset="0"/>
              </a:rPr>
              <a:t>Latitude 23°40’02.06"N to 23°41’50.13"N and Longitude 87°07’00.06"E to 87°07’53.20"E </a:t>
            </a:r>
            <a:endParaRPr lang="en-US" altLang="zh-CN" sz="1200" b="1" dirty="0">
              <a:latin typeface="Calibri" panose="020F0502020204030204" charset="0"/>
            </a:endParaRPr>
          </a:p>
          <a:p>
            <a:r>
              <a:rPr lang="en-US" altLang="zh-CN" sz="1200" b="1" dirty="0">
                <a:latin typeface="Calibri" panose="020F0502020204030204" charset="0"/>
              </a:rPr>
              <a:t>with Above Mean Sea Level 104 meters</a:t>
            </a:r>
            <a:endParaRPr lang="en-US" altLang="zh-CN" sz="1200" b="1" dirty="0">
              <a:latin typeface="Calibri" panose="020F0502020204030204" charset="0"/>
            </a:endParaRPr>
          </a:p>
        </p:txBody>
      </p:sp>
      <p:sp>
        <p:nvSpPr>
          <p:cNvPr id="4" name="Slide Number Placeholder 3"/>
          <p:cNvSpPr>
            <a:spLocks noGrp="1"/>
          </p:cNvSpPr>
          <p:nvPr>
            <p:ph type="sldNum" sz="quarter" idx="12"/>
          </p:nvPr>
        </p:nvSpPr>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pic>
        <p:nvPicPr>
          <p:cNvPr id="8200" name="Content Placeholder 4" descr="Map 111"/>
          <p:cNvPicPr>
            <a:picLocks noGrp="1" noChangeAspect="1"/>
          </p:cNvPicPr>
          <p:nvPr>
            <p:ph idx="1"/>
          </p:nvPr>
        </p:nvPicPr>
        <p:blipFill>
          <a:blip r:embed="rId2"/>
          <a:stretch>
            <a:fillRect/>
          </a:stretch>
        </p:blipFill>
        <p:spPr>
          <a:xfrm rot="5040000">
            <a:off x="4210050" y="1997075"/>
            <a:ext cx="781050" cy="587375"/>
          </a:xfrm>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8609" name="Table 68608"/>
          <p:cNvGraphicFramePr/>
          <p:nvPr/>
        </p:nvGraphicFramePr>
        <p:xfrm>
          <a:off x="484188" y="619125"/>
          <a:ext cx="8453437" cy="3257550"/>
        </p:xfrm>
        <a:graphic>
          <a:graphicData uri="http://schemas.openxmlformats.org/drawingml/2006/table">
            <a:tbl>
              <a:tblPr/>
              <a:tblGrid>
                <a:gridCol w="1096963"/>
                <a:gridCol w="1074737"/>
                <a:gridCol w="1069975"/>
                <a:gridCol w="1168400"/>
                <a:gridCol w="584200"/>
                <a:gridCol w="536575"/>
                <a:gridCol w="503238"/>
                <a:gridCol w="387350"/>
                <a:gridCol w="488950"/>
                <a:gridCol w="1543050"/>
              </a:tblGrid>
              <a:tr h="233363">
                <a:tc gridSpan="10">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Oxygen Plant</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5D9F1"/>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54927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Air feed</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Pipeline rupture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Operation failure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Improper Maintenance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4</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36</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Provide detectors with alarm system</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9400">
                <a:tc gridSpan="10">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b="1">
                          <a:solidFill>
                            <a:srgbClr val="000000"/>
                          </a:solidFill>
                          <a:latin typeface="Arial" panose="020B0604020202020204" pitchFamily="34" charset="0"/>
                        </a:rPr>
                        <a:t>Cement Grinding Unit</a:t>
                      </a:r>
                      <a:endParaRPr lang="en-US" altLang="zh-CN" sz="1200" b="1">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BDD6EE"/>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098550">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Conveyor belt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Friction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Corrosion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Improper Maintenance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8</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2</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48</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Lubricating the rotating parts regularly and maintaining the cover sheet to avoid corrosion</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96962">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Moving Machinery, onsite transport, crane &amp; forklifts </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Mechanical Failure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Conveying System Failure</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Improper Monitoring</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5</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4</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3</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lgn="ctr">
                        <a:buSzTx/>
                        <a:buNone/>
                      </a:pPr>
                      <a:r>
                        <a:rPr lang="en-US" altLang="zh-CN" sz="1200">
                          <a:solidFill>
                            <a:srgbClr val="000000"/>
                          </a:solidFill>
                          <a:latin typeface="Arial" panose="020B0604020202020204" pitchFamily="34" charset="0"/>
                        </a:rPr>
                        <a:t>60</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stStyle>
                    <a:p>
                      <a:pPr lvl="0">
                        <a:buSzTx/>
                        <a:buNone/>
                      </a:pPr>
                      <a:r>
                        <a:rPr lang="en-US" altLang="zh-CN" sz="1200">
                          <a:solidFill>
                            <a:srgbClr val="000000"/>
                          </a:solidFill>
                          <a:latin typeface="Arial" panose="020B0604020202020204" pitchFamily="34" charset="0"/>
                        </a:rPr>
                        <a:t>Continuous monitoring, Periodic Maintenance &amp; Mechanical Strength testing</a:t>
                      </a:r>
                      <a:endParaRPr lang="en-US" altLang="zh-CN" sz="1200">
                        <a:solidFill>
                          <a:srgbClr val="000000"/>
                        </a:solidFill>
                        <a:latin typeface="Arial" panose="020B0604020202020204" pitchFamily="34" charset="0"/>
                        <a:ea typeface="Bookman Old Style" panose="02050604050505020204" pitchFamily="18" charset="0"/>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Text Box 3"/>
          <p:cNvSpPr txBox="1"/>
          <p:nvPr/>
        </p:nvSpPr>
        <p:spPr>
          <a:xfrm>
            <a:off x="1289050" y="203200"/>
            <a:ext cx="6826250" cy="460375"/>
          </a:xfrm>
          <a:prstGeom prst="rect">
            <a:avLst/>
          </a:prstGeom>
          <a:noFill/>
          <a:ln w="9525">
            <a:noFill/>
          </a:ln>
        </p:spPr>
        <p:txBody>
          <a:bodyPr wrap="square" anchor="t" anchorCtr="0">
            <a:spAutoFit/>
          </a:bodyPr>
          <a:p>
            <a:pPr algn="ctr"/>
            <a:r>
              <a:rPr lang="en-US" altLang="zh-CN" sz="2400" b="1" dirty="0">
                <a:latin typeface="Calibri" panose="020F0502020204030204" charset="0"/>
              </a:rPr>
              <a:t>ENERGY AND WATER CONSERVATION MEASURES</a:t>
            </a:r>
            <a:endParaRPr lang="en-US" altLang="zh-CN" sz="2400" b="1" dirty="0">
              <a:latin typeface="Calibri" panose="020F0502020204030204" charset="0"/>
            </a:endParaRPr>
          </a:p>
        </p:txBody>
      </p:sp>
      <p:sp>
        <p:nvSpPr>
          <p:cNvPr id="5" name="Text Box 4"/>
          <p:cNvSpPr txBox="1"/>
          <p:nvPr/>
        </p:nvSpPr>
        <p:spPr>
          <a:xfrm>
            <a:off x="322263" y="663575"/>
            <a:ext cx="8499475" cy="6046788"/>
          </a:xfrm>
          <a:prstGeom prst="rect">
            <a:avLst/>
          </a:prstGeom>
          <a:noFill/>
        </p:spPr>
        <p:txBody>
          <a:bodyPr wrap="square" rtlCol="0" anchor="t">
            <a:spAutoFit/>
          </a:bodyPr>
          <a:lstStyle/>
          <a:p>
            <a:pPr fontAlgn="auto">
              <a:buFont typeface="Arial" panose="020B0604020202020204" pitchFamily="34" charset="0"/>
              <a:buNone/>
            </a:pPr>
            <a:r>
              <a:rPr lang="en-US" b="1" noProof="1" dirty="0">
                <a:latin typeface="+mn-lt"/>
                <a:ea typeface="+mn-ea"/>
                <a:cs typeface="+mn-cs"/>
              </a:rPr>
              <a:t>ENERGY CONSERVATION MEASURES</a:t>
            </a:r>
            <a:endParaRPr lang="en-US" b="1" noProof="1" dirty="0"/>
          </a:p>
          <a:p>
            <a:pPr marL="285750" indent="-285750" algn="just" fontAlgn="auto">
              <a:buFont typeface="Arial" panose="020B0604020202020204" pitchFamily="34" charset="0"/>
              <a:buChar char="•"/>
            </a:pPr>
            <a:r>
              <a:rPr lang="en-US" noProof="1" dirty="0">
                <a:latin typeface="+mn-lt"/>
                <a:ea typeface="+mn-ea"/>
                <a:cs typeface="+mn-cs"/>
              </a:rPr>
              <a:t>SSPL shall provide solar generation on roof tops of buildings, for solar </a:t>
            </a:r>
            <a:r>
              <a:rPr lang="en-US" noProof="1" dirty="0" smtClean="0">
                <a:latin typeface="+mn-lt"/>
                <a:ea typeface="+mn-ea"/>
                <a:cs typeface="+mn-cs"/>
              </a:rPr>
              <a:t>lighting </a:t>
            </a:r>
            <a:r>
              <a:rPr lang="en-US" noProof="1" dirty="0">
                <a:latin typeface="+mn-lt"/>
                <a:ea typeface="+mn-ea"/>
                <a:cs typeface="+mn-cs"/>
              </a:rPr>
              <a:t>system for all common areas, street lights, parking around project area and maintain the same regularly.</a:t>
            </a:r>
            <a:endParaRPr lang="en-US" noProof="1" dirty="0"/>
          </a:p>
          <a:p>
            <a:pPr marL="285750" indent="-285750" algn="just" fontAlgn="auto">
              <a:buFont typeface="Arial" panose="020B0604020202020204" pitchFamily="34" charset="0"/>
              <a:buChar char="•"/>
            </a:pPr>
            <a:r>
              <a:rPr lang="en-US" noProof="1" dirty="0" smtClean="0">
                <a:latin typeface="+mn-lt"/>
                <a:ea typeface="+mn-ea"/>
                <a:cs typeface="+mn-cs"/>
              </a:rPr>
              <a:t>LED </a:t>
            </a:r>
            <a:r>
              <a:rPr lang="en-US" noProof="1" dirty="0">
                <a:latin typeface="+mn-lt"/>
                <a:ea typeface="+mn-ea"/>
                <a:cs typeface="+mn-cs"/>
              </a:rPr>
              <a:t>lighting system has been installed throughout the office buildings and plant area.</a:t>
            </a:r>
            <a:endParaRPr lang="en-US" noProof="1" dirty="0"/>
          </a:p>
          <a:p>
            <a:pPr fontAlgn="auto">
              <a:buFont typeface="Arial" panose="020B0604020202020204" pitchFamily="34" charset="0"/>
              <a:buNone/>
            </a:pPr>
            <a:endParaRPr lang="en-US" sz="900" noProof="1" dirty="0"/>
          </a:p>
          <a:p>
            <a:pPr fontAlgn="auto">
              <a:buFont typeface="Arial" panose="020B0604020202020204" pitchFamily="34" charset="0"/>
              <a:buNone/>
            </a:pPr>
            <a:r>
              <a:rPr lang="en-US" b="1" noProof="1" dirty="0">
                <a:latin typeface="+mn-lt"/>
                <a:ea typeface="+mn-ea"/>
                <a:cs typeface="+mn-cs"/>
                <a:sym typeface="+mn-ea"/>
              </a:rPr>
              <a:t>WATER CONSERVATION MEASURES</a:t>
            </a:r>
            <a:endParaRPr lang="en-US" b="1" noProof="1" dirty="0">
              <a:sym typeface="+mn-ea"/>
            </a:endParaRPr>
          </a:p>
          <a:p>
            <a:pPr marL="285750" indent="-285750" algn="just" fontAlgn="auto">
              <a:buFont typeface="Arial" panose="020B0604020202020204" pitchFamily="34" charset="0"/>
              <a:buChar char="•"/>
            </a:pPr>
            <a:r>
              <a:rPr lang="en-US" noProof="1" dirty="0">
                <a:latin typeface="+mn-lt"/>
                <a:ea typeface="+mn-ea"/>
                <a:cs typeface="+mn-cs"/>
              </a:rPr>
              <a:t>Cooling Tower &amp; Boiler Blow-down from various recirculation systems will be cascaded for reuse in Ash Handling, gardening and dust suppression as shown in water balance diagram.</a:t>
            </a:r>
            <a:endParaRPr lang="en-US" noProof="1" dirty="0"/>
          </a:p>
          <a:p>
            <a:pPr marL="285750" indent="-285750" algn="just" fontAlgn="auto">
              <a:buFont typeface="Arial" panose="020B0604020202020204" pitchFamily="34" charset="0"/>
              <a:buChar char="•"/>
            </a:pPr>
            <a:r>
              <a:rPr lang="en-US" noProof="1" dirty="0">
                <a:latin typeface="+mn-lt"/>
                <a:ea typeface="+mn-ea"/>
                <a:cs typeface="+mn-cs"/>
              </a:rPr>
              <a:t>Efforts will be made to harvest rainwater in the plant. Run-off water from the office areas, shop roofs will be collected and stored for future use</a:t>
            </a:r>
            <a:r>
              <a:rPr lang="en-US" noProof="1" dirty="0" smtClean="0">
                <a:latin typeface="+mn-lt"/>
                <a:ea typeface="+mn-ea"/>
                <a:cs typeface="+mn-cs"/>
              </a:rPr>
              <a:t>. </a:t>
            </a:r>
            <a:r>
              <a:rPr lang="en-US" noProof="1" dirty="0">
                <a:latin typeface="+mn-lt"/>
                <a:ea typeface="+mn-ea"/>
                <a:cs typeface="+mn-cs"/>
              </a:rPr>
              <a:t>Apart from Surface storage of rain water, there is plan for rain water harvesting through recharging of ground water in the surrounding villages. T</a:t>
            </a:r>
            <a:r>
              <a:rPr lang="en-US" noProof="1" dirty="0" smtClean="0">
                <a:latin typeface="+mn-lt"/>
                <a:ea typeface="+mn-ea"/>
                <a:cs typeface="+mn-cs"/>
              </a:rPr>
              <a:t>he </a:t>
            </a:r>
            <a:r>
              <a:rPr lang="en-US" noProof="1" dirty="0">
                <a:latin typeface="+mn-lt"/>
                <a:ea typeface="+mn-ea"/>
                <a:cs typeface="+mn-cs"/>
              </a:rPr>
              <a:t>company </a:t>
            </a:r>
            <a:r>
              <a:rPr lang="en-US" noProof="1" dirty="0" smtClean="0">
                <a:latin typeface="+mn-lt"/>
                <a:ea typeface="+mn-ea"/>
                <a:cs typeface="+mn-cs"/>
              </a:rPr>
              <a:t>will also develop </a:t>
            </a:r>
            <a:r>
              <a:rPr lang="en-US" noProof="1" dirty="0">
                <a:latin typeface="+mn-lt"/>
                <a:ea typeface="+mn-ea"/>
                <a:cs typeface="+mn-cs"/>
              </a:rPr>
              <a:t>10 ponds in the nearby </a:t>
            </a:r>
            <a:r>
              <a:rPr lang="en-US" noProof="1" dirty="0" smtClean="0">
                <a:latin typeface="+mn-lt"/>
                <a:ea typeface="+mn-ea"/>
                <a:cs typeface="+mn-cs"/>
              </a:rPr>
              <a:t>villages.</a:t>
            </a:r>
            <a:endParaRPr lang="en-US" noProof="1" dirty="0"/>
          </a:p>
          <a:p>
            <a:pPr marL="285750" indent="-285750" algn="just" fontAlgn="auto">
              <a:buFont typeface="Arial" panose="020B0604020202020204" pitchFamily="34" charset="0"/>
              <a:buChar char="•"/>
            </a:pPr>
            <a:r>
              <a:rPr lang="en-US" noProof="1" dirty="0">
                <a:latin typeface="+mn-lt"/>
                <a:ea typeface="+mn-ea"/>
                <a:cs typeface="+mn-cs"/>
              </a:rPr>
              <a:t>The plant will be designed as a zero discharge plant as far as the process effluents are concerned. The water will be recirculated through cooling and treatment. No plant effluent will be discharged outside the plant premises. The entire waste water will be recycled for various purposes inside the plant.  </a:t>
            </a:r>
            <a:endParaRPr lang="en-US" noProof="1" dirty="0"/>
          </a:p>
          <a:p>
            <a:pPr marL="285750" indent="-285750" algn="just" fontAlgn="auto">
              <a:buFont typeface="Arial" panose="020B0604020202020204" pitchFamily="34" charset="0"/>
              <a:buChar char="•"/>
            </a:pPr>
            <a:r>
              <a:rPr lang="en-US" noProof="1" dirty="0">
                <a:latin typeface="+mn-lt"/>
                <a:ea typeface="+mn-ea"/>
                <a:cs typeface="+mn-cs"/>
              </a:rPr>
              <a:t>Domestic effluent from the various buildings / sheds of the plant will be conveyed through separate drains to Sewage Treatment Plant (STP). The treated effluent from STP will be used in Gardening purpose.</a:t>
            </a:r>
            <a:endParaRPr lang="en-US" noProof="1" dirty="0"/>
          </a:p>
        </p:txBody>
      </p:sp>
      <p:sp>
        <p:nvSpPr>
          <p:cNvPr id="2" name="Slide Number Placeholder 1"/>
          <p:cNvSpPr>
            <a:spLocks noGrp="1"/>
          </p:cNvSpPr>
          <p:nvPr>
            <p:ph type="sldNum" sz="quarter" idx="12"/>
          </p:nvPr>
        </p:nvSpPr>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Text Box 3"/>
          <p:cNvSpPr txBox="1"/>
          <p:nvPr/>
        </p:nvSpPr>
        <p:spPr>
          <a:xfrm>
            <a:off x="1643063" y="5184775"/>
            <a:ext cx="5611812" cy="460375"/>
          </a:xfrm>
          <a:prstGeom prst="rect">
            <a:avLst/>
          </a:prstGeom>
          <a:noFill/>
          <a:ln w="9525">
            <a:noFill/>
          </a:ln>
        </p:spPr>
        <p:txBody>
          <a:bodyPr wrap="square" anchor="t" anchorCtr="0">
            <a:spAutoFit/>
          </a:bodyPr>
          <a:p>
            <a:pPr algn="ctr"/>
            <a:r>
              <a:rPr lang="en-US" altLang="zh-CN" sz="2400" b="1" dirty="0">
                <a:latin typeface="Calibri" panose="020F0502020204030204" charset="0"/>
              </a:rPr>
              <a:t>DIRECTION / COURT CASE / LITIGATION</a:t>
            </a:r>
            <a:endParaRPr lang="en-US" altLang="zh-CN" sz="2400" b="1" dirty="0">
              <a:latin typeface="Calibri" panose="020F0502020204030204" charset="0"/>
            </a:endParaRPr>
          </a:p>
        </p:txBody>
      </p:sp>
      <p:sp>
        <p:nvSpPr>
          <p:cNvPr id="70658" name="Text Box 4"/>
          <p:cNvSpPr txBox="1"/>
          <p:nvPr/>
        </p:nvSpPr>
        <p:spPr>
          <a:xfrm>
            <a:off x="434975" y="5710238"/>
            <a:ext cx="8299450" cy="369887"/>
          </a:xfrm>
          <a:prstGeom prst="rect">
            <a:avLst/>
          </a:prstGeom>
          <a:noFill/>
          <a:ln w="9525">
            <a:noFill/>
          </a:ln>
        </p:spPr>
        <p:txBody>
          <a:bodyPr wrap="square" anchor="t" anchorCtr="0">
            <a:spAutoFit/>
          </a:bodyPr>
          <a:p>
            <a:pPr algn="ctr"/>
            <a:r>
              <a:rPr lang="en-US" altLang="zh-CN" dirty="0">
                <a:solidFill>
                  <a:srgbClr val="000000"/>
                </a:solidFill>
                <a:latin typeface="Arial" panose="020B0604020202020204" pitchFamily="34" charset="0"/>
                <a:ea typeface="SimSun" panose="02010600030101010101" pitchFamily="2" charset="-122"/>
              </a:rPr>
              <a:t>There are no Directions / Court Cases / Litigations pending against the project.</a:t>
            </a:r>
            <a:endParaRPr lang="en-US" altLang="zh-CN" dirty="0">
              <a:solidFill>
                <a:srgbClr val="000000"/>
              </a:solidFill>
              <a:latin typeface="Arial" panose="020B0604020202020204" pitchFamily="34" charset="0"/>
              <a:ea typeface="SimSun" panose="02010600030101010101" pitchFamily="2" charset="-122"/>
            </a:endParaRPr>
          </a:p>
        </p:txBody>
      </p:sp>
      <p:sp>
        <p:nvSpPr>
          <p:cNvPr id="70659" name="Text Box 3"/>
          <p:cNvSpPr txBox="1"/>
          <p:nvPr/>
        </p:nvSpPr>
        <p:spPr>
          <a:xfrm>
            <a:off x="1443038" y="304800"/>
            <a:ext cx="6011862" cy="460375"/>
          </a:xfrm>
          <a:prstGeom prst="rect">
            <a:avLst/>
          </a:prstGeom>
          <a:noFill/>
          <a:ln w="9525">
            <a:noFill/>
          </a:ln>
        </p:spPr>
        <p:txBody>
          <a:bodyPr wrap="square" anchor="t" anchorCtr="0">
            <a:spAutoFit/>
          </a:bodyPr>
          <a:p>
            <a:pPr algn="ctr"/>
            <a:r>
              <a:rPr lang="en-US" altLang="zh-CN" sz="2400" b="1" dirty="0">
                <a:latin typeface="Calibri" panose="020F0502020204030204" charset="0"/>
              </a:rPr>
              <a:t>ANY OTHER RELEVANT INFORMATION</a:t>
            </a:r>
            <a:endParaRPr lang="en-US" altLang="zh-CN" sz="2400" b="1" dirty="0">
              <a:latin typeface="Calibri" panose="020F0502020204030204" charset="0"/>
            </a:endParaRPr>
          </a:p>
        </p:txBody>
      </p:sp>
      <p:sp>
        <p:nvSpPr>
          <p:cNvPr id="70660" name="Rectangle 1"/>
          <p:cNvSpPr/>
          <p:nvPr/>
        </p:nvSpPr>
        <p:spPr>
          <a:xfrm>
            <a:off x="163513" y="884238"/>
            <a:ext cx="8570912" cy="3749675"/>
          </a:xfrm>
          <a:prstGeom prst="rect">
            <a:avLst/>
          </a:prstGeom>
          <a:noFill/>
          <a:ln w="9525">
            <a:noFill/>
          </a:ln>
        </p:spPr>
        <p:txBody>
          <a:bodyPr wrap="square" anchor="t" anchorCtr="0">
            <a:spAutoFit/>
          </a:bodyPr>
          <a:p>
            <a:pPr marL="508000" algn="just">
              <a:lnSpc>
                <a:spcPct val="115000"/>
              </a:lnSpc>
            </a:pPr>
            <a:r>
              <a:rPr lang="en-US" altLang="zh-CN" sz="1600" dirty="0">
                <a:latin typeface="Arial" panose="020B0604020202020204" pitchFamily="34" charset="0"/>
              </a:rPr>
              <a:t>In the wake of the recent outbreak of COVID-19, the entire world is facing one of the greatest challenges to lead a normal life. The pandemic has done multiple damages on the life of the people.</a:t>
            </a:r>
            <a:endParaRPr lang="en-US" altLang="zh-CN" sz="1600" dirty="0">
              <a:latin typeface="Arial" panose="020B0604020202020204" pitchFamily="34" charset="0"/>
            </a:endParaRPr>
          </a:p>
          <a:p>
            <a:pPr marL="508000" algn="just">
              <a:lnSpc>
                <a:spcPct val="115000"/>
              </a:lnSpc>
            </a:pPr>
            <a:endParaRPr lang="en-US" altLang="zh-CN" sz="1600" dirty="0">
              <a:solidFill>
                <a:srgbClr val="000000"/>
              </a:solidFill>
              <a:latin typeface="Arial" panose="020B0604020202020204" pitchFamily="34" charset="0"/>
              <a:ea typeface="SimSun" panose="02010600030101010101" pitchFamily="2" charset="-122"/>
            </a:endParaRPr>
          </a:p>
          <a:p>
            <a:pPr marL="508000" algn="just">
              <a:lnSpc>
                <a:spcPct val="115000"/>
              </a:lnSpc>
            </a:pPr>
            <a:r>
              <a:rPr lang="en-US" altLang="zh-CN" sz="1600" dirty="0">
                <a:solidFill>
                  <a:srgbClr val="000000"/>
                </a:solidFill>
                <a:latin typeface="Arial" panose="020B0604020202020204" pitchFamily="34" charset="0"/>
                <a:ea typeface="SimSun" panose="02010600030101010101" pitchFamily="2" charset="-122"/>
              </a:rPr>
              <a:t>In this context, the company has decided to undertake the various related activities to address the issue. It has already conducted a mass drive by providing the local people with the necessary items like masks, sanitizer etc. besides making efforts towards generating awareness among them to maintain social distancing, to use masks, to maintain personal hygiene etc. The company shall also provide training to the local people in preparing masks, sanitizer etc. through its skill development </a:t>
            </a:r>
            <a:r>
              <a:rPr lang="en-US" altLang="zh-CN" sz="1600" dirty="0" err="1">
                <a:solidFill>
                  <a:srgbClr val="000000"/>
                </a:solidFill>
                <a:latin typeface="Arial" panose="020B0604020202020204" pitchFamily="34" charset="0"/>
                <a:ea typeface="SimSun" panose="02010600030101010101" pitchFamily="2" charset="-122"/>
              </a:rPr>
              <a:t>programme</a:t>
            </a:r>
            <a:r>
              <a:rPr lang="en-US" altLang="zh-CN" sz="1600" dirty="0">
                <a:solidFill>
                  <a:srgbClr val="000000"/>
                </a:solidFill>
                <a:latin typeface="Arial" panose="020B0604020202020204" pitchFamily="34" charset="0"/>
                <a:ea typeface="SimSun" panose="02010600030101010101" pitchFamily="2" charset="-122"/>
              </a:rPr>
              <a:t>. The Company has already undertaken the mass vaccination drive for the local villagers apart from its own personnel and their family members.  Besides, it has also provided well equipped three numbers Ambulance for the local people.</a:t>
            </a:r>
            <a:endParaRPr lang="en-IN" altLang="en-US" sz="1600" dirty="0">
              <a:latin typeface="Arial" panose="020B0604020202020204" pitchFamily="34" charset="0"/>
              <a:ea typeface="SimSun" panose="02010600030101010101" pitchFamily="2" charset="-122"/>
            </a:endParaRPr>
          </a:p>
        </p:txBody>
      </p:sp>
      <p:sp>
        <p:nvSpPr>
          <p:cNvPr id="3" name="Slide Number Placeholder 2"/>
          <p:cNvSpPr>
            <a:spLocks noGrp="1"/>
          </p:cNvSpPr>
          <p:nvPr>
            <p:ph type="sldNum" sz="quarter" idx="12"/>
          </p:nvPr>
        </p:nvSpPr>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44525" y="2133600"/>
            <a:ext cx="7886700" cy="857250"/>
          </a:xfrm>
          <a:solidFill>
            <a:schemeClr val="accent4">
              <a:lumMod val="20000"/>
              <a:lumOff val="80000"/>
            </a:schemeClr>
          </a:solidFill>
          <a:ln>
            <a:solidFill>
              <a:schemeClr val="bg1">
                <a:lumMod val="75000"/>
              </a:schemeClr>
            </a:solidFill>
          </a:ln>
        </p:spPr>
        <p:txBody>
          <a:bodyPr/>
          <a:lstStyle/>
          <a:p>
            <a:pPr marL="0" marR="0" indent="0" algn="ctr" defTabSz="914400" rtl="0" eaLnBrk="1" fontAlgn="auto" latinLnBrk="0" hangingPunct="1">
              <a:lnSpc>
                <a:spcPct val="90000"/>
              </a:lnSpc>
              <a:spcBef>
                <a:spcPct val="0"/>
              </a:spcBef>
              <a:spcAft>
                <a:spcPct val="0"/>
              </a:spcAft>
              <a:buClrTx/>
              <a:buSzTx/>
              <a:buFontTx/>
              <a:buNone/>
            </a:pPr>
            <a:r>
              <a:rPr kumimoji="0" lang="en-US" sz="4400" b="1" i="0" u="none" strike="noStrike" kern="1200" cap="none" spc="0" normalizeH="0" baseline="0" noProof="1">
                <a:solidFill>
                  <a:schemeClr val="tx1"/>
                </a:solidFill>
                <a:latin typeface="+mj-lt"/>
                <a:ea typeface="+mj-ea"/>
                <a:cs typeface="+mj-cs"/>
              </a:rPr>
              <a:t>THANK YOU</a:t>
            </a:r>
            <a:endParaRPr kumimoji="0" lang="en-US" sz="4400" b="1" i="0" u="none" strike="noStrike" kern="1200" cap="none" spc="0" normalizeH="0" baseline="0" noProof="1">
              <a:solidFill>
                <a:schemeClr val="tx1"/>
              </a:solidFill>
              <a:latin typeface="+mj-lt"/>
              <a:ea typeface="+mj-ea"/>
              <a:cs typeface="+mj-cs"/>
            </a:endParaRPr>
          </a:p>
        </p:txBody>
      </p:sp>
      <p:sp>
        <p:nvSpPr>
          <p:cNvPr id="8" name="Text Box 7"/>
          <p:cNvSpPr txBox="1"/>
          <p:nvPr/>
        </p:nvSpPr>
        <p:spPr>
          <a:xfrm>
            <a:off x="558800" y="4637088"/>
            <a:ext cx="7972425" cy="922338"/>
          </a:xfrm>
          <a:prstGeom prst="rect">
            <a:avLst/>
          </a:prstGeom>
          <a:noFill/>
        </p:spPr>
        <p:txBody>
          <a:bodyPr wrap="square" rtlCol="0" anchor="t">
            <a:spAutoFit/>
          </a:bodyPr>
          <a:lstStyle/>
          <a:p>
            <a:pPr algn="ctr" fontAlgn="auto"/>
            <a:r>
              <a:rPr lang="en-US" b="1" u="sng" spc="-5" noProof="1" dirty="0">
                <a:solidFill>
                  <a:srgbClr val="0070C0"/>
                </a:solidFill>
                <a:effectLst>
                  <a:outerShdw blurRad="38100" dist="19050" dir="2700000" algn="tl" rotWithShape="0">
                    <a:schemeClr val="dk1">
                      <a:alpha val="40000"/>
                    </a:schemeClr>
                  </a:outerShdw>
                </a:effectLst>
                <a:latin typeface="Yu Gothic UI Semibold" panose="020B0700000000000000" charset="-128"/>
                <a:ea typeface="Yu Gothic UI Semibold" panose="020B0700000000000000" charset="-128"/>
                <a:cs typeface="+mn-cs"/>
                <a:sym typeface="+mn-ea"/>
              </a:rPr>
              <a:t>Project Proponent</a:t>
            </a:r>
            <a:endParaRPr lang="en-US" b="1" u="sng" spc="-5" noProof="1" dirty="0">
              <a:solidFill>
                <a:srgbClr val="0070C0"/>
              </a:solidFill>
              <a:effectLst>
                <a:outerShdw blurRad="38100" dist="19050" dir="2700000" algn="tl" rotWithShape="0">
                  <a:schemeClr val="dk1">
                    <a:alpha val="40000"/>
                  </a:schemeClr>
                </a:outerShdw>
              </a:effectLst>
              <a:latin typeface="Yu Gothic UI Semibold" panose="020B0700000000000000" charset="-128"/>
              <a:ea typeface="Yu Gothic UI Semibold" panose="020B0700000000000000" charset="-128"/>
              <a:sym typeface="+mn-ea"/>
            </a:endParaRPr>
          </a:p>
          <a:p>
            <a:pPr algn="ctr" fontAlgn="auto"/>
            <a:r>
              <a:rPr lang="en-US" b="1" spc="-5" noProof="1" dirty="0">
                <a:solidFill>
                  <a:srgbClr val="008039"/>
                </a:solidFill>
                <a:effectLst>
                  <a:outerShdw blurRad="38100" dist="19050" dir="2700000" algn="tl" rotWithShape="0">
                    <a:schemeClr val="dk1">
                      <a:alpha val="40000"/>
                    </a:schemeClr>
                  </a:outerShdw>
                </a:effectLst>
                <a:latin typeface="Yu Gothic UI Semibold" panose="020B0700000000000000" charset="-128"/>
                <a:ea typeface="Yu Gothic UI Semibold" panose="020B0700000000000000" charset="-128"/>
                <a:cs typeface="+mn-cs"/>
                <a:sym typeface="+mn-ea"/>
              </a:rPr>
              <a:t>M/s Shyam Sel &amp; Power Ltd.</a:t>
            </a:r>
            <a:r>
              <a:rPr lang="en-US" b="1" noProof="1" dirty="0">
                <a:latin typeface="+mn-lt"/>
                <a:ea typeface="+mn-ea"/>
                <a:cs typeface="+mn-cs"/>
              </a:rPr>
              <a:t> </a:t>
            </a:r>
            <a:endParaRPr lang="en-US" b="1" noProof="1" dirty="0"/>
          </a:p>
          <a:p>
            <a:pPr algn="ctr" fontAlgn="auto"/>
            <a:r>
              <a:rPr lang="en-US" b="1" noProof="1" dirty="0">
                <a:latin typeface="+mn-lt"/>
                <a:ea typeface="+mn-ea"/>
                <a:cs typeface="+mn-cs"/>
              </a:rPr>
              <a:t>S.S. Chamber, 5, C.R Avenue, </a:t>
            </a:r>
            <a:r>
              <a:rPr lang="en-US" b="1" noProof="1" dirty="0" smtClean="0">
                <a:latin typeface="+mn-lt"/>
                <a:ea typeface="+mn-ea"/>
                <a:cs typeface="+mn-cs"/>
              </a:rPr>
              <a:t>Kolkata, </a:t>
            </a:r>
            <a:r>
              <a:rPr lang="en-US" b="1" noProof="1" dirty="0">
                <a:latin typeface="+mn-lt"/>
                <a:ea typeface="+mn-ea"/>
                <a:cs typeface="+mn-cs"/>
              </a:rPr>
              <a:t>West Bengal</a:t>
            </a:r>
            <a:endParaRPr lang="en-US" b="1" noProof="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962150" y="728663"/>
            <a:ext cx="5281613" cy="366713"/>
          </a:xfrm>
        </p:spPr>
        <p:txBody>
          <a:bodyPr>
            <a:normAutofit fontScale="90000"/>
          </a:bodyPr>
          <a:lstStyle/>
          <a:p>
            <a:pPr marL="0" marR="0" indent="0" algn="ctr" defTabSz="914400" rtl="0" eaLnBrk="1" fontAlgn="auto" latinLnBrk="0" hangingPunct="1">
              <a:lnSpc>
                <a:spcPct val="90000"/>
              </a:lnSpc>
              <a:spcBef>
                <a:spcPct val="0"/>
              </a:spcBef>
              <a:spcAft>
                <a:spcPct val="0"/>
              </a:spcAft>
              <a:buClrTx/>
              <a:buSzTx/>
              <a:buFontTx/>
              <a:buNone/>
            </a:pPr>
            <a:r>
              <a:rPr kumimoji="0" lang="en-US" sz="2665" b="1" i="0" u="none" strike="noStrike" kern="1200" cap="none" spc="0" normalizeH="0" baseline="0" noProof="1">
                <a:solidFill>
                  <a:schemeClr val="tx1"/>
                </a:solidFill>
                <a:latin typeface="+mj-lt"/>
                <a:ea typeface="+mj-ea"/>
                <a:cs typeface="+mj-cs"/>
              </a:rPr>
              <a:t>LAND ALLOTTED / ACQUISTION STATUS</a:t>
            </a:r>
            <a:endParaRPr kumimoji="0" lang="en-US" sz="2665" b="1" i="0" u="none" strike="noStrike" kern="1200" cap="none" spc="0" normalizeH="0" baseline="0" noProof="1">
              <a:solidFill>
                <a:schemeClr val="tx1"/>
              </a:solidFill>
              <a:latin typeface="+mj-lt"/>
              <a:ea typeface="+mj-ea"/>
              <a:cs typeface="+mj-cs"/>
            </a:endParaRPr>
          </a:p>
        </p:txBody>
      </p:sp>
      <p:sp>
        <p:nvSpPr>
          <p:cNvPr id="9218" name="Text Box 99"/>
          <p:cNvSpPr txBox="1"/>
          <p:nvPr/>
        </p:nvSpPr>
        <p:spPr>
          <a:xfrm>
            <a:off x="427038" y="1882775"/>
            <a:ext cx="8315325" cy="2124075"/>
          </a:xfrm>
          <a:prstGeom prst="rect">
            <a:avLst/>
          </a:prstGeom>
          <a:noFill/>
          <a:ln w="9525">
            <a:noFill/>
          </a:ln>
        </p:spPr>
        <p:txBody>
          <a:bodyPr wrap="square" anchor="t" anchorCtr="0">
            <a:spAutoFit/>
          </a:bodyPr>
          <a:p>
            <a:pPr algn="just"/>
            <a:r>
              <a:rPr lang="en-US" altLang="zh-CN" sz="2200" dirty="0">
                <a:latin typeface="Calibri" panose="020F0502020204030204" charset="0"/>
              </a:rPr>
              <a:t>Proposed project shall be installed on the available land, within the existing plant premises comprising of total 262.64 Hectares (649 acres) of land as well as on some additional land of 21.45 Hectares (53 acres) which has already been acquired by the company.  </a:t>
            </a:r>
            <a:endParaRPr lang="en-US" altLang="zh-CN" sz="2200" dirty="0">
              <a:latin typeface="Calibri" panose="020F0502020204030204" charset="0"/>
            </a:endParaRPr>
          </a:p>
          <a:p>
            <a:pPr algn="just"/>
            <a:r>
              <a:rPr lang="en-US" altLang="zh-CN" sz="2200" dirty="0">
                <a:latin typeface="Calibri" panose="020F0502020204030204" charset="0"/>
              </a:rPr>
              <a:t> </a:t>
            </a:r>
            <a:endParaRPr lang="en-US" altLang="zh-CN" sz="2200" dirty="0">
              <a:latin typeface="Calibri" panose="020F0502020204030204" charset="0"/>
            </a:endParaRPr>
          </a:p>
          <a:p>
            <a:pPr algn="just"/>
            <a:r>
              <a:rPr lang="en-US" altLang="zh-CN" sz="2200" dirty="0">
                <a:latin typeface="Calibri" panose="020F0502020204030204" charset="0"/>
              </a:rPr>
              <a:t>Total land area for the project shall be 284.09 Hectares (702 Acres).</a:t>
            </a:r>
            <a:endParaRPr lang="en-US" altLang="zh-CN" sz="2200" dirty="0">
              <a:latin typeface="Calibri" panose="020F0502020204030204" charset="0"/>
            </a:endParaRPr>
          </a:p>
        </p:txBody>
      </p:sp>
      <p:sp>
        <p:nvSpPr>
          <p:cNvPr id="3" name="Slide Number Placeholder 2"/>
          <p:cNvSpPr>
            <a:spLocks noGrp="1"/>
          </p:cNvSpPr>
          <p:nvPr>
            <p:ph type="sldNum" sz="quarter" idx="12"/>
          </p:nvPr>
        </p:nvSpPr>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Slide Number Placeholder 3"/>
          <p:cNvSpPr>
            <a:spLocks noGrp="1"/>
          </p:cNvSpPr>
          <p:nvPr>
            <p:ph type="sldNum" sz="quarter" idx="12"/>
          </p:nvPr>
        </p:nvSpPr>
        <p:spPr>
          <a:xfrm>
            <a:off x="6980238" y="6457950"/>
            <a:ext cx="2057400" cy="365125"/>
          </a:xfrm>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1" i="0" u="none" strike="noStrike" kern="1200" cap="none" spc="0" normalizeH="0" baseline="0" noProof="1" smtClean="0">
                <a:solidFill>
                  <a:schemeClr val="tx1">
                    <a:tint val="75000"/>
                  </a:schemeClr>
                </a:solidFill>
                <a:latin typeface="+mn-lt"/>
                <a:ea typeface="+mn-ea"/>
                <a:cs typeface="+mn-cs"/>
              </a:rPr>
            </a:fld>
            <a:endParaRPr kumimoji="0" lang="en-US" sz="1200" b="1" i="0" u="none" strike="noStrike" kern="1200" cap="none" spc="0" normalizeH="0" baseline="0" noProof="1">
              <a:solidFill>
                <a:schemeClr val="tx1">
                  <a:tint val="75000"/>
                </a:schemeClr>
              </a:solidFill>
              <a:latin typeface="+mn-lt"/>
              <a:ea typeface="+mn-ea"/>
              <a:cs typeface="+mn-cs"/>
            </a:endParaRPr>
          </a:p>
        </p:txBody>
      </p:sp>
      <p:sp>
        <p:nvSpPr>
          <p:cNvPr id="10242" name="Rectangle 4"/>
          <p:cNvSpPr/>
          <p:nvPr/>
        </p:nvSpPr>
        <p:spPr>
          <a:xfrm>
            <a:off x="0" y="15875"/>
            <a:ext cx="9144000" cy="368300"/>
          </a:xfrm>
          <a:prstGeom prst="rect">
            <a:avLst/>
          </a:prstGeom>
          <a:noFill/>
          <a:ln w="9525">
            <a:noFill/>
          </a:ln>
        </p:spPr>
        <p:txBody>
          <a:bodyPr wrap="square" anchor="t" anchorCtr="0">
            <a:spAutoFit/>
          </a:bodyPr>
          <a:p>
            <a:pPr algn="ctr"/>
            <a:r>
              <a:rPr lang="en-US" altLang="zh-CN" b="1" u="sng" dirty="0">
                <a:latin typeface="Bookman Old Style" panose="02050604050505020204" pitchFamily="18" charset="0"/>
                <a:ea typeface="SimSun" panose="02010600030101010101" pitchFamily="2" charset="-122"/>
              </a:rPr>
              <a:t>LANDUSE BREAKUP OF THE PROJECT SITE</a:t>
            </a:r>
            <a:endParaRPr lang="en-IN" altLang="en-US" b="1" u="sng" dirty="0">
              <a:latin typeface="Calibri" panose="020F0502020204030204" charset="0"/>
            </a:endParaRPr>
          </a:p>
        </p:txBody>
      </p:sp>
      <p:graphicFrame>
        <p:nvGraphicFramePr>
          <p:cNvPr id="6" name="Table 5"/>
          <p:cNvGraphicFramePr>
            <a:graphicFrameLocks noGrp="1"/>
          </p:cNvGraphicFramePr>
          <p:nvPr/>
        </p:nvGraphicFramePr>
        <p:xfrm>
          <a:off x="101600" y="369888"/>
          <a:ext cx="8926513" cy="6096000"/>
        </p:xfrm>
        <a:graphic>
          <a:graphicData uri="http://schemas.openxmlformats.org/drawingml/2006/table">
            <a:tbl>
              <a:tblPr>
                <a:tableStyleId>{5C22544A-7EE6-4342-B048-85BDC9FD1C3A}</a:tableStyleId>
              </a:tblPr>
              <a:tblGrid>
                <a:gridCol w="1348260"/>
                <a:gridCol w="992808"/>
                <a:gridCol w="1348260"/>
                <a:gridCol w="1311484"/>
                <a:gridCol w="1029580"/>
                <a:gridCol w="772185"/>
                <a:gridCol w="772185"/>
                <a:gridCol w="750937"/>
                <a:gridCol w="600587"/>
              </a:tblGrid>
              <a:tr h="631484">
                <a:tc>
                  <a:txBody>
                    <a:bodyPr/>
                    <a:lstStyle/>
                    <a:p>
                      <a:pPr algn="ctr">
                        <a:spcAft>
                          <a:spcPts val="0"/>
                        </a:spcAft>
                      </a:pPr>
                      <a:r>
                        <a:rPr lang="en-US" sz="1000">
                          <a:effectLst/>
                        </a:rPr>
                        <a:t>Sl. No.</a:t>
                      </a:r>
                      <a:endParaRPr lang="en-IN" sz="1000">
                        <a:effectLst/>
                        <a:latin typeface="Times New Roman" panose="02020603050405020304" pitchFamily="18" charset="0"/>
                        <a:ea typeface="SimSun" panose="02010600030101010101" pitchFamily="2" charset="-122"/>
                      </a:endParaRPr>
                    </a:p>
                  </a:txBody>
                  <a:tcPr marL="10073" marR="1007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US" sz="1000">
                          <a:effectLst/>
                        </a:rPr>
                        <a:t>Name of Product</a:t>
                      </a:r>
                      <a:endParaRPr lang="en-IN" sz="1000">
                        <a:effectLst/>
                        <a:latin typeface="Times New Roman" panose="02020603050405020304" pitchFamily="18" charset="0"/>
                        <a:ea typeface="SimSun" panose="02010600030101010101" pitchFamily="2" charset="-122"/>
                      </a:endParaRPr>
                    </a:p>
                  </a:txBody>
                  <a:tcPr marL="10073" marR="1007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US" sz="1000">
                          <a:effectLst/>
                        </a:rPr>
                        <a:t>Name of Unit</a:t>
                      </a:r>
                      <a:endParaRPr lang="en-IN" sz="1000">
                        <a:effectLst/>
                        <a:latin typeface="Times New Roman" panose="02020603050405020304" pitchFamily="18" charset="0"/>
                        <a:ea typeface="SimSun" panose="02010600030101010101" pitchFamily="2" charset="-122"/>
                      </a:endParaRPr>
                    </a:p>
                  </a:txBody>
                  <a:tcPr marL="10073" marR="1007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US" sz="1000">
                          <a:effectLst/>
                        </a:rPr>
                        <a:t>Existing Area</a:t>
                      </a:r>
                      <a:endParaRPr lang="en-IN" sz="1000">
                        <a:effectLst/>
                      </a:endParaRPr>
                    </a:p>
                    <a:p>
                      <a:pPr algn="ctr">
                        <a:spcAft>
                          <a:spcPts val="0"/>
                        </a:spcAft>
                      </a:pPr>
                      <a:r>
                        <a:rPr lang="en-US" sz="1000">
                          <a:effectLst/>
                        </a:rPr>
                        <a:t>(in m)</a:t>
                      </a:r>
                      <a:endParaRPr lang="en-IN" sz="1000">
                        <a:effectLst/>
                        <a:latin typeface="Times New Roman" panose="02020603050405020304" pitchFamily="18" charset="0"/>
                        <a:ea typeface="SimSun" panose="02010600030101010101" pitchFamily="2" charset="-122"/>
                      </a:endParaRPr>
                    </a:p>
                  </a:txBody>
                  <a:tcPr marL="10073" marR="1007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US" sz="1000">
                          <a:effectLst/>
                        </a:rPr>
                        <a:t>Proposed area Expansion</a:t>
                      </a:r>
                      <a:endParaRPr lang="en-IN" sz="1000">
                        <a:effectLst/>
                      </a:endParaRPr>
                    </a:p>
                    <a:p>
                      <a:pPr algn="ctr">
                        <a:spcAft>
                          <a:spcPts val="0"/>
                        </a:spcAft>
                      </a:pPr>
                      <a:r>
                        <a:rPr lang="en-US" sz="1000">
                          <a:effectLst/>
                        </a:rPr>
                        <a:t>(in m)</a:t>
                      </a:r>
                      <a:endParaRPr lang="en-IN" sz="1000">
                        <a:effectLst/>
                        <a:latin typeface="Times New Roman" panose="02020603050405020304" pitchFamily="18" charset="0"/>
                        <a:ea typeface="SimSun" panose="02010600030101010101" pitchFamily="2" charset="-122"/>
                      </a:endParaRPr>
                    </a:p>
                  </a:txBody>
                  <a:tcPr marL="10073" marR="1007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US" sz="1000">
                          <a:effectLst/>
                        </a:rPr>
                        <a:t>Existing Area</a:t>
                      </a:r>
                      <a:endParaRPr lang="en-IN" sz="1000">
                        <a:effectLst/>
                      </a:endParaRPr>
                    </a:p>
                    <a:p>
                      <a:pPr algn="ctr">
                        <a:spcAft>
                          <a:spcPts val="0"/>
                        </a:spcAft>
                      </a:pPr>
                      <a:r>
                        <a:rPr lang="en-US" sz="1000">
                          <a:effectLst/>
                        </a:rPr>
                        <a:t>(in acre)</a:t>
                      </a:r>
                      <a:endParaRPr lang="en-IN" sz="1000">
                        <a:effectLst/>
                        <a:latin typeface="Times New Roman" panose="02020603050405020304" pitchFamily="18" charset="0"/>
                        <a:ea typeface="SimSun" panose="02010600030101010101" pitchFamily="2" charset="-122"/>
                      </a:endParaRPr>
                    </a:p>
                  </a:txBody>
                  <a:tcPr marL="10073" marR="1007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US" sz="1000">
                          <a:effectLst/>
                        </a:rPr>
                        <a:t>Existing Area used in proposed Plant</a:t>
                      </a:r>
                      <a:endParaRPr lang="en-IN" sz="1000">
                        <a:effectLst/>
                      </a:endParaRPr>
                    </a:p>
                    <a:p>
                      <a:pPr algn="ctr">
                        <a:spcAft>
                          <a:spcPts val="0"/>
                        </a:spcAft>
                      </a:pPr>
                      <a:r>
                        <a:rPr lang="en-US" sz="1000">
                          <a:effectLst/>
                        </a:rPr>
                        <a:t>(in acre)</a:t>
                      </a:r>
                      <a:endParaRPr lang="en-IN" sz="1000">
                        <a:effectLst/>
                        <a:latin typeface="Times New Roman" panose="02020603050405020304" pitchFamily="18" charset="0"/>
                        <a:ea typeface="SimSun" panose="02010600030101010101" pitchFamily="2" charset="-122"/>
                      </a:endParaRPr>
                    </a:p>
                  </a:txBody>
                  <a:tcPr marL="10073" marR="1007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US" sz="1000">
                          <a:effectLst/>
                        </a:rPr>
                        <a:t>Proposed Area</a:t>
                      </a:r>
                      <a:endParaRPr lang="en-IN" sz="1000">
                        <a:effectLst/>
                      </a:endParaRPr>
                    </a:p>
                    <a:p>
                      <a:pPr algn="ctr">
                        <a:spcAft>
                          <a:spcPts val="0"/>
                        </a:spcAft>
                      </a:pPr>
                      <a:r>
                        <a:rPr lang="en-US" sz="1000">
                          <a:effectLst/>
                        </a:rPr>
                        <a:t>(in acre)</a:t>
                      </a:r>
                      <a:endParaRPr lang="en-IN" sz="1000">
                        <a:effectLst/>
                        <a:latin typeface="Times New Roman" panose="02020603050405020304" pitchFamily="18" charset="0"/>
                        <a:ea typeface="SimSun" panose="02010600030101010101" pitchFamily="2" charset="-122"/>
                      </a:endParaRPr>
                    </a:p>
                  </a:txBody>
                  <a:tcPr marL="10073" marR="1007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US" sz="1000">
                          <a:effectLst/>
                        </a:rPr>
                        <a:t>Total Area</a:t>
                      </a:r>
                      <a:endParaRPr lang="en-IN" sz="1000">
                        <a:effectLst/>
                      </a:endParaRPr>
                    </a:p>
                    <a:p>
                      <a:pPr algn="ctr">
                        <a:spcAft>
                          <a:spcPts val="0"/>
                        </a:spcAft>
                      </a:pPr>
                      <a:r>
                        <a:rPr lang="en-US" sz="1000">
                          <a:effectLst/>
                        </a:rPr>
                        <a:t>(in acre)</a:t>
                      </a:r>
                      <a:endParaRPr lang="en-IN" sz="1000">
                        <a:effectLst/>
                        <a:latin typeface="Times New Roman" panose="02020603050405020304" pitchFamily="18" charset="0"/>
                        <a:ea typeface="SimSun" panose="02010600030101010101" pitchFamily="2" charset="-122"/>
                      </a:endParaRPr>
                    </a:p>
                  </a:txBody>
                  <a:tcPr marL="10073" marR="1007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126297">
                <a:tc>
                  <a:txBody>
                    <a:bodyPr/>
                    <a:lstStyle/>
                    <a:p>
                      <a:pPr algn="ctr">
                        <a:spcAft>
                          <a:spcPts val="0"/>
                        </a:spcAft>
                      </a:pPr>
                      <a:r>
                        <a:rPr lang="en-US" sz="1000" dirty="0">
                          <a:effectLst/>
                        </a:rPr>
                        <a:t>1</a:t>
                      </a:r>
                      <a:endParaRPr lang="en-IN" sz="1000" dirty="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a:effectLst/>
                        </a:rPr>
                        <a:t>Sinter</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a:effectLst/>
                        </a:rPr>
                        <a:t>Sinter Plant</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300m x 140m</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10.38</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10.38</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252594">
                <a:tc>
                  <a:txBody>
                    <a:bodyPr/>
                    <a:lstStyle/>
                    <a:p>
                      <a:pPr algn="ctr">
                        <a:spcAft>
                          <a:spcPts val="0"/>
                        </a:spcAft>
                      </a:pPr>
                      <a:r>
                        <a:rPr lang="en-US" sz="1000">
                          <a:effectLst/>
                        </a:rPr>
                        <a:t>2</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a:effectLst/>
                        </a:rPr>
                        <a:t>Iron Ore Pellets</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a:effectLst/>
                        </a:rPr>
                        <a:t>Pellet Plant</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362m x 125m</a:t>
                      </a:r>
                      <a:endParaRPr lang="en-IN" sz="1000">
                        <a:effectLst/>
                      </a:endParaRPr>
                    </a:p>
                    <a:p>
                      <a:pPr algn="ctr">
                        <a:spcAft>
                          <a:spcPts val="0"/>
                        </a:spcAft>
                      </a:pPr>
                      <a:r>
                        <a:rPr lang="en-US" sz="1000">
                          <a:effectLst/>
                        </a:rPr>
                        <a:t>260m x 50m</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14.4</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14.4</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252594">
                <a:tc>
                  <a:txBody>
                    <a:bodyPr/>
                    <a:lstStyle/>
                    <a:p>
                      <a:pPr algn="ctr">
                        <a:spcAft>
                          <a:spcPts val="0"/>
                        </a:spcAft>
                      </a:pPr>
                      <a:r>
                        <a:rPr lang="en-US" sz="1000">
                          <a:effectLst/>
                        </a:rPr>
                        <a:t>3</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dirty="0">
                          <a:effectLst/>
                        </a:rPr>
                        <a:t>Hot metal / Pig Iron</a:t>
                      </a:r>
                      <a:endParaRPr lang="en-IN" sz="1000" dirty="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a:effectLst/>
                        </a:rPr>
                        <a:t>Blast Furnace</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270m x 250m</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16.68</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16.68</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252594">
                <a:tc>
                  <a:txBody>
                    <a:bodyPr/>
                    <a:lstStyle/>
                    <a:p>
                      <a:pPr algn="ctr">
                        <a:spcAft>
                          <a:spcPts val="0"/>
                        </a:spcAft>
                      </a:pPr>
                      <a:r>
                        <a:rPr lang="en-US" sz="1000">
                          <a:effectLst/>
                        </a:rPr>
                        <a:t>4</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dirty="0">
                          <a:effectLst/>
                        </a:rPr>
                        <a:t>Sponge Iron</a:t>
                      </a:r>
                      <a:endParaRPr lang="en-IN" sz="1000" dirty="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a:effectLst/>
                        </a:rPr>
                        <a:t>Direct Reduced Iron (DRI) Plant (with Coal shed)</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303.5m x 200m</a:t>
                      </a:r>
                      <a:endParaRPr lang="en-IN" sz="1000">
                        <a:effectLst/>
                      </a:endParaRPr>
                    </a:p>
                    <a:p>
                      <a:pPr algn="ctr">
                        <a:spcAft>
                          <a:spcPts val="0"/>
                        </a:spcAft>
                      </a:pPr>
                      <a:r>
                        <a:rPr lang="en-US" sz="1000">
                          <a:effectLst/>
                        </a:rPr>
                        <a:t>315m x 230m</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300m x 265m</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32.91</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19.27</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52.18</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26297">
                <a:tc>
                  <a:txBody>
                    <a:bodyPr/>
                    <a:lstStyle/>
                    <a:p>
                      <a:pPr algn="ctr">
                        <a:spcAft>
                          <a:spcPts val="0"/>
                        </a:spcAft>
                      </a:pPr>
                      <a:r>
                        <a:rPr lang="en-US" sz="1000">
                          <a:effectLst/>
                        </a:rPr>
                        <a:t>5</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a:effectLst/>
                        </a:rPr>
                        <a:t>Ferro Alloys</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a:effectLst/>
                        </a:rPr>
                        <a:t>Ferro Alloys Plant</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160m x 126m</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4.98</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4.98</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505187">
                <a:tc rowSpan="2">
                  <a:txBody>
                    <a:bodyPr/>
                    <a:lstStyle/>
                    <a:p>
                      <a:pPr algn="ctr">
                        <a:spcAft>
                          <a:spcPts val="0"/>
                        </a:spcAft>
                      </a:pPr>
                      <a:r>
                        <a:rPr lang="en-US" sz="1000">
                          <a:effectLst/>
                        </a:rPr>
                        <a:t>6</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spcAft>
                          <a:spcPts val="0"/>
                        </a:spcAft>
                      </a:pPr>
                      <a:r>
                        <a:rPr lang="en-US" sz="1000">
                          <a:effectLst/>
                        </a:rPr>
                        <a:t>Steel Billets / ingots</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a:effectLst/>
                        </a:rPr>
                        <a:t>Steel melting shop (SMS) (Induction Furnace route)</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200m x 100m</a:t>
                      </a:r>
                      <a:endParaRPr lang="en-IN" sz="1000">
                        <a:effectLst/>
                      </a:endParaRPr>
                    </a:p>
                    <a:p>
                      <a:pPr algn="ctr">
                        <a:spcAft>
                          <a:spcPts val="0"/>
                        </a:spcAft>
                      </a:pPr>
                      <a:r>
                        <a:rPr lang="en-US" sz="1000">
                          <a:effectLst/>
                        </a:rPr>
                        <a:t>170m x 50m</a:t>
                      </a:r>
                      <a:endParaRPr lang="en-IN" sz="1000">
                        <a:effectLst/>
                      </a:endParaRPr>
                    </a:p>
                    <a:p>
                      <a:pPr algn="ctr">
                        <a:spcAft>
                          <a:spcPts val="0"/>
                        </a:spcAft>
                      </a:pPr>
                      <a:r>
                        <a:rPr lang="en-US" sz="1000">
                          <a:effectLst/>
                        </a:rPr>
                        <a:t>350m x 70m</a:t>
                      </a:r>
                      <a:endParaRPr lang="en-IN" sz="1000">
                        <a:effectLst/>
                      </a:endParaRPr>
                    </a:p>
                    <a:p>
                      <a:pPr algn="ctr">
                        <a:spcAft>
                          <a:spcPts val="0"/>
                        </a:spcAft>
                      </a:pPr>
                      <a:r>
                        <a:rPr lang="en-US" sz="1000">
                          <a:effectLst/>
                        </a:rPr>
                        <a:t>258m x 63m</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200m x 60m</a:t>
                      </a:r>
                      <a:endParaRPr lang="en-IN" sz="1000">
                        <a:effectLst/>
                      </a:endParaRPr>
                    </a:p>
                    <a:p>
                      <a:pPr algn="ctr">
                        <a:spcAft>
                          <a:spcPts val="0"/>
                        </a:spcAft>
                      </a:pPr>
                      <a:r>
                        <a:rPr lang="en-US" sz="1000">
                          <a:effectLst/>
                        </a:rPr>
                        <a:t>250m x 77m</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17.11</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2.96</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4.74</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24.81</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252594">
                <a:tc vMerge="1">
                  <a:tcPr/>
                </a:tc>
                <a:tc vMerge="1">
                  <a:tcPr/>
                </a:tc>
                <a:tc>
                  <a:txBody>
                    <a:bodyPr/>
                    <a:lstStyle/>
                    <a:p>
                      <a:pPr>
                        <a:spcAft>
                          <a:spcPts val="0"/>
                        </a:spcAft>
                      </a:pPr>
                      <a:r>
                        <a:rPr lang="en-US" sz="1000">
                          <a:effectLst/>
                        </a:rPr>
                        <a:t>SMS (Electric arc Furnace route)</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325m x 25m</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2.01</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2.01</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26297">
                <a:tc rowSpan="6">
                  <a:txBody>
                    <a:bodyPr/>
                    <a:lstStyle/>
                    <a:p>
                      <a:pPr algn="ctr">
                        <a:spcAft>
                          <a:spcPts val="0"/>
                        </a:spcAft>
                      </a:pPr>
                      <a:r>
                        <a:rPr lang="en-US" sz="1000">
                          <a:effectLst/>
                        </a:rPr>
                        <a:t>7</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6">
                  <a:txBody>
                    <a:bodyPr/>
                    <a:lstStyle/>
                    <a:p>
                      <a:pPr>
                        <a:spcAft>
                          <a:spcPts val="0"/>
                        </a:spcAft>
                      </a:pPr>
                      <a:r>
                        <a:rPr lang="en-US" sz="1000">
                          <a:effectLst/>
                        </a:rPr>
                        <a:t>Rolled products &amp; Structural (angle, channel, joist, etc.)</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a:effectLst/>
                        </a:rPr>
                        <a:t>Rolling Mill - 1 Structurals</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100m x 40m</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a:t>
                      </a:r>
                      <a:endParaRPr lang="en-IN" sz="1000" dirty="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0.99</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0.99</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26297">
                <a:tc vMerge="1">
                  <a:tcPr/>
                </a:tc>
                <a:tc vMerge="1">
                  <a:tcPr/>
                </a:tc>
                <a:tc>
                  <a:txBody>
                    <a:bodyPr/>
                    <a:lstStyle/>
                    <a:p>
                      <a:pPr>
                        <a:spcAft>
                          <a:spcPts val="0"/>
                        </a:spcAft>
                      </a:pPr>
                      <a:r>
                        <a:rPr lang="en-US" sz="1000">
                          <a:effectLst/>
                        </a:rPr>
                        <a:t>Rolling Mill - 2 Bars</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270m x 100m</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a:t>
                      </a:r>
                      <a:endParaRPr lang="en-IN" sz="1000" dirty="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6.67</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6.67</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252594">
                <a:tc vMerge="1">
                  <a:tcPr/>
                </a:tc>
                <a:tc vMerge="1">
                  <a:tcPr/>
                </a:tc>
                <a:tc>
                  <a:txBody>
                    <a:bodyPr/>
                    <a:lstStyle/>
                    <a:p>
                      <a:pPr>
                        <a:spcAft>
                          <a:spcPts val="0"/>
                        </a:spcAft>
                      </a:pPr>
                      <a:r>
                        <a:rPr lang="en-US" sz="1000">
                          <a:effectLst/>
                        </a:rPr>
                        <a:t>Rolling Mill - 3</a:t>
                      </a:r>
                      <a:endParaRPr lang="en-IN" sz="1000">
                        <a:effectLst/>
                      </a:endParaRPr>
                    </a:p>
                    <a:p>
                      <a:pPr>
                        <a:spcAft>
                          <a:spcPts val="0"/>
                        </a:spcAft>
                      </a:pPr>
                      <a:r>
                        <a:rPr lang="en-US" sz="1000">
                          <a:effectLst/>
                        </a:rPr>
                        <a:t>Wire Rods</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325m x 40m</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a:t>
                      </a:r>
                      <a:endParaRPr lang="en-IN" sz="1000" dirty="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3.20</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3.20</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252594">
                <a:tc vMerge="1">
                  <a:tcPr/>
                </a:tc>
                <a:tc vMerge="1">
                  <a:tcPr/>
                </a:tc>
                <a:tc>
                  <a:txBody>
                    <a:bodyPr/>
                    <a:lstStyle/>
                    <a:p>
                      <a:pPr>
                        <a:spcAft>
                          <a:spcPts val="0"/>
                        </a:spcAft>
                      </a:pPr>
                      <a:r>
                        <a:rPr lang="en-US" sz="1000">
                          <a:effectLst/>
                        </a:rPr>
                        <a:t>Rolling Mill - 4</a:t>
                      </a:r>
                      <a:endParaRPr lang="en-IN" sz="1000">
                        <a:effectLst/>
                      </a:endParaRPr>
                    </a:p>
                    <a:p>
                      <a:pPr>
                        <a:spcAft>
                          <a:spcPts val="0"/>
                        </a:spcAft>
                      </a:pPr>
                      <a:r>
                        <a:rPr lang="en-US" sz="1000">
                          <a:effectLst/>
                        </a:rPr>
                        <a:t>Long Product</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360m x 40m</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3.56</a:t>
                      </a:r>
                      <a:endParaRPr lang="en-IN" sz="1000" dirty="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3.56</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252594">
                <a:tc vMerge="1">
                  <a:tcPr/>
                </a:tc>
                <a:tc vMerge="1">
                  <a:tcPr/>
                </a:tc>
                <a:tc>
                  <a:txBody>
                    <a:bodyPr/>
                    <a:lstStyle/>
                    <a:p>
                      <a:pPr>
                        <a:spcAft>
                          <a:spcPts val="0"/>
                        </a:spcAft>
                      </a:pPr>
                      <a:r>
                        <a:rPr lang="en-US" sz="1000">
                          <a:effectLst/>
                        </a:rPr>
                        <a:t>Rolling Mill - 5</a:t>
                      </a:r>
                      <a:endParaRPr lang="en-IN" sz="1000">
                        <a:effectLst/>
                      </a:endParaRPr>
                    </a:p>
                    <a:p>
                      <a:pPr>
                        <a:spcAft>
                          <a:spcPts val="0"/>
                        </a:spcAft>
                      </a:pPr>
                      <a:r>
                        <a:rPr lang="en-US" sz="1000">
                          <a:effectLst/>
                        </a:rPr>
                        <a:t>Long Product</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325m x 60m</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4.82</a:t>
                      </a:r>
                      <a:endParaRPr lang="en-IN" sz="1000" dirty="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4.82</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26297">
                <a:tc vMerge="1">
                  <a:tcPr/>
                </a:tc>
                <a:tc vMerge="1">
                  <a:tcPr/>
                </a:tc>
                <a:tc>
                  <a:txBody>
                    <a:bodyPr/>
                    <a:lstStyle/>
                    <a:p>
                      <a:pPr>
                        <a:spcAft>
                          <a:spcPts val="0"/>
                        </a:spcAft>
                      </a:pPr>
                      <a:r>
                        <a:rPr lang="en-US" sz="1000">
                          <a:effectLst/>
                        </a:rPr>
                        <a:t>Cold Rolling Mill - 6</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230m x 70m</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3.98</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3.98</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26297">
                <a:tc>
                  <a:txBody>
                    <a:bodyPr/>
                    <a:lstStyle/>
                    <a:p>
                      <a:pPr algn="ctr">
                        <a:spcAft>
                          <a:spcPts val="0"/>
                        </a:spcAft>
                      </a:pPr>
                      <a:r>
                        <a:rPr lang="en-US" sz="1000">
                          <a:effectLst/>
                        </a:rPr>
                        <a:t>8</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a:effectLst/>
                        </a:rPr>
                        <a:t>Coke</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a:effectLst/>
                        </a:rPr>
                        <a:t>Coke oven Plant</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300m x 270m</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20.02</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20.02</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252594">
                <a:tc>
                  <a:txBody>
                    <a:bodyPr/>
                    <a:lstStyle/>
                    <a:p>
                      <a:pPr algn="ctr">
                        <a:spcAft>
                          <a:spcPts val="0"/>
                        </a:spcAft>
                      </a:pPr>
                      <a:r>
                        <a:rPr lang="en-US" sz="1000">
                          <a:effectLst/>
                        </a:rPr>
                        <a:t>9</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a:effectLst/>
                        </a:rPr>
                        <a:t>Ductile Iron Pipe</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a:effectLst/>
                        </a:rPr>
                        <a:t>DI Pipe Plant</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370m x 135m</a:t>
                      </a:r>
                      <a:endParaRPr lang="en-IN" sz="1000">
                        <a:effectLst/>
                      </a:endParaRPr>
                    </a:p>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12.35</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12.35</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252594">
                <a:tc>
                  <a:txBody>
                    <a:bodyPr/>
                    <a:lstStyle/>
                    <a:p>
                      <a:pPr algn="ctr">
                        <a:spcAft>
                          <a:spcPts val="0"/>
                        </a:spcAft>
                      </a:pPr>
                      <a:r>
                        <a:rPr lang="en-US" sz="1000">
                          <a:effectLst/>
                        </a:rPr>
                        <a:t>10</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a:effectLst/>
                        </a:rPr>
                        <a:t>Electricity</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a:effectLst/>
                        </a:rPr>
                        <a:t>Captive Power Plant</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300m x 142m</a:t>
                      </a:r>
                      <a:endParaRPr lang="en-IN" sz="1000">
                        <a:effectLst/>
                      </a:endParaRPr>
                    </a:p>
                    <a:p>
                      <a:pPr algn="ctr">
                        <a:spcAft>
                          <a:spcPts val="0"/>
                        </a:spcAft>
                      </a:pPr>
                      <a:r>
                        <a:rPr lang="en-US" sz="1000">
                          <a:effectLst/>
                        </a:rPr>
                        <a:t>230m x 200m</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240m x 110m</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21.90</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6.52</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28.42</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26297">
                <a:tc>
                  <a:txBody>
                    <a:bodyPr/>
                    <a:lstStyle/>
                    <a:p>
                      <a:pPr algn="ctr">
                        <a:spcAft>
                          <a:spcPts val="0"/>
                        </a:spcAft>
                      </a:pPr>
                      <a:r>
                        <a:rPr lang="en-US" sz="1000">
                          <a:effectLst/>
                        </a:rPr>
                        <a:t>11</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a:effectLst/>
                        </a:rPr>
                        <a:t>Cement</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a:effectLst/>
                        </a:rPr>
                        <a:t>Cement Grinding unit</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200m x 190m</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9.39</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9.39</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26297">
                <a:tc>
                  <a:txBody>
                    <a:bodyPr/>
                    <a:lstStyle/>
                    <a:p>
                      <a:pPr algn="ctr">
                        <a:spcAft>
                          <a:spcPts val="0"/>
                        </a:spcAft>
                      </a:pPr>
                      <a:r>
                        <a:rPr lang="en-US" sz="1000">
                          <a:effectLst/>
                        </a:rPr>
                        <a:t>12</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a:effectLst/>
                        </a:rPr>
                        <a:t>Producer Gas</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a:effectLst/>
                        </a:rPr>
                        <a:t>Producer Gas Plant</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220m x 30m</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150m x 60m</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1.63</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2.22</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3.85</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252594">
                <a:tc>
                  <a:txBody>
                    <a:bodyPr/>
                    <a:lstStyle/>
                    <a:p>
                      <a:pPr algn="ctr">
                        <a:spcAft>
                          <a:spcPts val="0"/>
                        </a:spcAft>
                      </a:pPr>
                      <a:r>
                        <a:rPr lang="en-US" sz="1000">
                          <a:effectLst/>
                        </a:rPr>
                        <a:t>13</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a:effectLst/>
                        </a:rPr>
                        <a:t>Internal Road</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6009m x 8m</a:t>
                      </a:r>
                      <a:endParaRPr lang="en-IN" sz="1000">
                        <a:effectLst/>
                      </a:endParaRPr>
                    </a:p>
                    <a:p>
                      <a:pPr algn="ctr">
                        <a:spcAft>
                          <a:spcPts val="0"/>
                        </a:spcAft>
                      </a:pPr>
                      <a:r>
                        <a:rPr lang="en-US" sz="1000">
                          <a:effectLst/>
                        </a:rPr>
                        <a:t>8025m x 8m</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1230m x 8m</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27.75</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2.43</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30.18</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378890">
                <a:tc>
                  <a:txBody>
                    <a:bodyPr/>
                    <a:lstStyle/>
                    <a:p>
                      <a:pPr algn="ctr">
                        <a:spcAft>
                          <a:spcPts val="0"/>
                        </a:spcAft>
                      </a:pPr>
                      <a:r>
                        <a:rPr lang="en-US" sz="1000">
                          <a:effectLst/>
                        </a:rPr>
                        <a:t>14</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a:effectLst/>
                        </a:rPr>
                        <a:t>Reservoir</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155m x 110m</a:t>
                      </a:r>
                      <a:endParaRPr lang="en-IN" sz="1000">
                        <a:effectLst/>
                      </a:endParaRPr>
                    </a:p>
                    <a:p>
                      <a:pPr algn="ctr">
                        <a:spcAft>
                          <a:spcPts val="0"/>
                        </a:spcAft>
                      </a:pPr>
                      <a:r>
                        <a:rPr lang="en-US" sz="1000">
                          <a:effectLst/>
                        </a:rPr>
                        <a:t>80m x 45m</a:t>
                      </a:r>
                      <a:endParaRPr lang="en-IN" sz="1000">
                        <a:effectLst/>
                      </a:endParaRPr>
                    </a:p>
                    <a:p>
                      <a:pPr algn="ctr">
                        <a:spcAft>
                          <a:spcPts val="0"/>
                        </a:spcAft>
                      </a:pPr>
                      <a:r>
                        <a:rPr lang="en-US" sz="1000">
                          <a:effectLst/>
                        </a:rPr>
                        <a:t>300m x 200m</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154m x 130m</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19.93</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4.94</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24.87</a:t>
                      </a:r>
                      <a:endParaRPr lang="en-IN" sz="1000" dirty="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Slide Number Placeholder 3"/>
          <p:cNvSpPr>
            <a:spLocks noGrp="1"/>
          </p:cNvSpPr>
          <p:nvPr>
            <p:ph type="sldNum" sz="quarter" idx="12"/>
          </p:nvPr>
        </p:nvSpPr>
        <p:spPr>
          <a:xfrm>
            <a:off x="6805613" y="6356350"/>
            <a:ext cx="2057400" cy="365125"/>
          </a:xfrm>
        </p:spPr>
        <p:txBody>
          <a:bodyPr vert="horz" lIns="91440" tIns="45720" rIns="91440" bIns="45720" rtlCol="0" anchor="ctr"/>
          <a:lstStyle/>
          <a:p>
            <a:pPr marL="0" marR="0" indent="0" algn="r" defTabSz="914400" rtl="0" eaLnBrk="1" fontAlgn="auto" latinLnBrk="0" hangingPunct="1">
              <a:lnSpc>
                <a:spcPct val="100000"/>
              </a:lnSpc>
              <a:spcBef>
                <a:spcPct val="0"/>
              </a:spcBef>
              <a:spcAft>
                <a:spcPct val="0"/>
              </a:spcAft>
              <a:buClrTx/>
              <a:buSzTx/>
              <a:buFontTx/>
              <a:buNone/>
            </a:pPr>
            <a:fld id="{9B618960-8005-486C-9A75-10CB2AAC16F9}" type="slidenum">
              <a:rPr kumimoji="0" lang="en-US" sz="1200" b="0" i="0" u="none" strike="noStrike" kern="1200" cap="none" spc="0" normalizeH="0" baseline="0" noProof="1" smtClean="0">
                <a:solidFill>
                  <a:schemeClr val="tx1">
                    <a:tint val="75000"/>
                  </a:schemeClr>
                </a:solidFill>
                <a:latin typeface="+mn-lt"/>
                <a:ea typeface="+mn-ea"/>
                <a:cs typeface="+mn-cs"/>
              </a:rPr>
            </a:fld>
            <a:endParaRPr kumimoji="0" lang="en-US" sz="1200" b="0" i="0" u="none" strike="noStrike" kern="1200" cap="none" spc="0" normalizeH="0" baseline="0" noProof="1">
              <a:solidFill>
                <a:schemeClr val="tx1">
                  <a:tint val="75000"/>
                </a:schemeClr>
              </a:solidFill>
              <a:latin typeface="+mn-lt"/>
              <a:ea typeface="+mn-ea"/>
              <a:cs typeface="+mn-cs"/>
            </a:endParaRPr>
          </a:p>
        </p:txBody>
      </p:sp>
      <p:sp>
        <p:nvSpPr>
          <p:cNvPr id="11266" name="Rectangle 4"/>
          <p:cNvSpPr/>
          <p:nvPr/>
        </p:nvSpPr>
        <p:spPr>
          <a:xfrm>
            <a:off x="0" y="0"/>
            <a:ext cx="9144000" cy="368300"/>
          </a:xfrm>
          <a:prstGeom prst="rect">
            <a:avLst/>
          </a:prstGeom>
          <a:noFill/>
          <a:ln w="9525">
            <a:noFill/>
          </a:ln>
        </p:spPr>
        <p:txBody>
          <a:bodyPr wrap="square" anchor="t" anchorCtr="0">
            <a:spAutoFit/>
          </a:bodyPr>
          <a:p>
            <a:pPr algn="ctr"/>
            <a:r>
              <a:rPr lang="en-US" altLang="zh-CN" b="1" u="sng" dirty="0">
                <a:latin typeface="Bookman Old Style" panose="02050604050505020204" pitchFamily="18" charset="0"/>
                <a:ea typeface="SimSun" panose="02010600030101010101" pitchFamily="2" charset="-122"/>
              </a:rPr>
              <a:t>LANDUSE BREAKUP OF THE PROJECT SITE</a:t>
            </a:r>
            <a:endParaRPr lang="en-IN" altLang="en-US" b="1" u="sng" dirty="0">
              <a:latin typeface="Calibri" panose="020F0502020204030204" charset="0"/>
            </a:endParaRPr>
          </a:p>
        </p:txBody>
      </p:sp>
      <p:graphicFrame>
        <p:nvGraphicFramePr>
          <p:cNvPr id="6" name="Table 5"/>
          <p:cNvGraphicFramePr>
            <a:graphicFrameLocks noGrp="1"/>
          </p:cNvGraphicFramePr>
          <p:nvPr/>
        </p:nvGraphicFramePr>
        <p:xfrm>
          <a:off x="101600" y="369888"/>
          <a:ext cx="8926513" cy="5851525"/>
        </p:xfrm>
        <a:graphic>
          <a:graphicData uri="http://schemas.openxmlformats.org/drawingml/2006/table">
            <a:tbl>
              <a:tblPr>
                <a:tableStyleId>{5C22544A-7EE6-4342-B048-85BDC9FD1C3A}</a:tableStyleId>
              </a:tblPr>
              <a:tblGrid>
                <a:gridCol w="1348260"/>
                <a:gridCol w="992808"/>
                <a:gridCol w="1348260"/>
                <a:gridCol w="1311484"/>
                <a:gridCol w="1029580"/>
                <a:gridCol w="772185"/>
                <a:gridCol w="772185"/>
                <a:gridCol w="750937"/>
                <a:gridCol w="600587"/>
              </a:tblGrid>
              <a:tr h="303582">
                <a:tc>
                  <a:txBody>
                    <a:bodyPr/>
                    <a:lstStyle/>
                    <a:p>
                      <a:pPr algn="ctr">
                        <a:spcAft>
                          <a:spcPts val="0"/>
                        </a:spcAft>
                      </a:pPr>
                      <a:r>
                        <a:rPr lang="en-US" sz="1000" dirty="0">
                          <a:effectLst/>
                        </a:rPr>
                        <a:t>Sl. No.</a:t>
                      </a:r>
                      <a:endParaRPr lang="en-IN" sz="1000" dirty="0">
                        <a:effectLst/>
                        <a:latin typeface="Times New Roman" panose="02020603050405020304" pitchFamily="18" charset="0"/>
                        <a:ea typeface="SimSun" panose="02010600030101010101" pitchFamily="2" charset="-122"/>
                      </a:endParaRPr>
                    </a:p>
                  </a:txBody>
                  <a:tcPr marL="10073" marR="1007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US" sz="1000">
                          <a:effectLst/>
                        </a:rPr>
                        <a:t>Name of Product</a:t>
                      </a:r>
                      <a:endParaRPr lang="en-IN" sz="1000">
                        <a:effectLst/>
                        <a:latin typeface="Times New Roman" panose="02020603050405020304" pitchFamily="18" charset="0"/>
                        <a:ea typeface="SimSun" panose="02010600030101010101" pitchFamily="2" charset="-122"/>
                      </a:endParaRPr>
                    </a:p>
                  </a:txBody>
                  <a:tcPr marL="10073" marR="1007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US" sz="1000">
                          <a:effectLst/>
                        </a:rPr>
                        <a:t>Name of Unit</a:t>
                      </a:r>
                      <a:endParaRPr lang="en-IN" sz="1000">
                        <a:effectLst/>
                        <a:latin typeface="Times New Roman" panose="02020603050405020304" pitchFamily="18" charset="0"/>
                        <a:ea typeface="SimSun" panose="02010600030101010101" pitchFamily="2" charset="-122"/>
                      </a:endParaRPr>
                    </a:p>
                  </a:txBody>
                  <a:tcPr marL="10073" marR="1007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US" sz="1000">
                          <a:effectLst/>
                        </a:rPr>
                        <a:t>Existing Area</a:t>
                      </a:r>
                      <a:endParaRPr lang="en-IN" sz="1000">
                        <a:effectLst/>
                      </a:endParaRPr>
                    </a:p>
                    <a:p>
                      <a:pPr algn="ctr">
                        <a:spcAft>
                          <a:spcPts val="0"/>
                        </a:spcAft>
                      </a:pPr>
                      <a:r>
                        <a:rPr lang="en-US" sz="1000">
                          <a:effectLst/>
                        </a:rPr>
                        <a:t>(in m)</a:t>
                      </a:r>
                      <a:endParaRPr lang="en-IN" sz="1000">
                        <a:effectLst/>
                        <a:latin typeface="Times New Roman" panose="02020603050405020304" pitchFamily="18" charset="0"/>
                        <a:ea typeface="SimSun" panose="02010600030101010101" pitchFamily="2" charset="-122"/>
                      </a:endParaRPr>
                    </a:p>
                  </a:txBody>
                  <a:tcPr marL="10073" marR="1007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US" sz="1000">
                          <a:effectLst/>
                        </a:rPr>
                        <a:t>Proposed area Expansion</a:t>
                      </a:r>
                      <a:endParaRPr lang="en-IN" sz="1000">
                        <a:effectLst/>
                      </a:endParaRPr>
                    </a:p>
                    <a:p>
                      <a:pPr algn="ctr">
                        <a:spcAft>
                          <a:spcPts val="0"/>
                        </a:spcAft>
                      </a:pPr>
                      <a:r>
                        <a:rPr lang="en-US" sz="1000">
                          <a:effectLst/>
                        </a:rPr>
                        <a:t>(in m)</a:t>
                      </a:r>
                      <a:endParaRPr lang="en-IN" sz="1000">
                        <a:effectLst/>
                        <a:latin typeface="Times New Roman" panose="02020603050405020304" pitchFamily="18" charset="0"/>
                        <a:ea typeface="SimSun" panose="02010600030101010101" pitchFamily="2" charset="-122"/>
                      </a:endParaRPr>
                    </a:p>
                  </a:txBody>
                  <a:tcPr marL="10073" marR="1007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US" sz="1000">
                          <a:effectLst/>
                        </a:rPr>
                        <a:t>Existing Area</a:t>
                      </a:r>
                      <a:endParaRPr lang="en-IN" sz="1000">
                        <a:effectLst/>
                      </a:endParaRPr>
                    </a:p>
                    <a:p>
                      <a:pPr algn="ctr">
                        <a:spcAft>
                          <a:spcPts val="0"/>
                        </a:spcAft>
                      </a:pPr>
                      <a:r>
                        <a:rPr lang="en-US" sz="1000">
                          <a:effectLst/>
                        </a:rPr>
                        <a:t>(in acre)</a:t>
                      </a:r>
                      <a:endParaRPr lang="en-IN" sz="1000">
                        <a:effectLst/>
                        <a:latin typeface="Times New Roman" panose="02020603050405020304" pitchFamily="18" charset="0"/>
                        <a:ea typeface="SimSun" panose="02010600030101010101" pitchFamily="2" charset="-122"/>
                      </a:endParaRPr>
                    </a:p>
                  </a:txBody>
                  <a:tcPr marL="10073" marR="1007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US" sz="1000">
                          <a:effectLst/>
                        </a:rPr>
                        <a:t>Existing Area used in proposed Plant</a:t>
                      </a:r>
                      <a:endParaRPr lang="en-IN" sz="1000">
                        <a:effectLst/>
                      </a:endParaRPr>
                    </a:p>
                    <a:p>
                      <a:pPr algn="ctr">
                        <a:spcAft>
                          <a:spcPts val="0"/>
                        </a:spcAft>
                      </a:pPr>
                      <a:r>
                        <a:rPr lang="en-US" sz="1000">
                          <a:effectLst/>
                        </a:rPr>
                        <a:t>(in acre)</a:t>
                      </a:r>
                      <a:endParaRPr lang="en-IN" sz="1000">
                        <a:effectLst/>
                        <a:latin typeface="Times New Roman" panose="02020603050405020304" pitchFamily="18" charset="0"/>
                        <a:ea typeface="SimSun" panose="02010600030101010101" pitchFamily="2" charset="-122"/>
                      </a:endParaRPr>
                    </a:p>
                  </a:txBody>
                  <a:tcPr marL="10073" marR="1007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US" sz="1000">
                          <a:effectLst/>
                        </a:rPr>
                        <a:t>Proposed Area</a:t>
                      </a:r>
                      <a:endParaRPr lang="en-IN" sz="1000">
                        <a:effectLst/>
                      </a:endParaRPr>
                    </a:p>
                    <a:p>
                      <a:pPr algn="ctr">
                        <a:spcAft>
                          <a:spcPts val="0"/>
                        </a:spcAft>
                      </a:pPr>
                      <a:r>
                        <a:rPr lang="en-US" sz="1000">
                          <a:effectLst/>
                        </a:rPr>
                        <a:t>(in acre)</a:t>
                      </a:r>
                      <a:endParaRPr lang="en-IN" sz="1000">
                        <a:effectLst/>
                        <a:latin typeface="Times New Roman" panose="02020603050405020304" pitchFamily="18" charset="0"/>
                        <a:ea typeface="SimSun" panose="02010600030101010101" pitchFamily="2" charset="-122"/>
                      </a:endParaRPr>
                    </a:p>
                  </a:txBody>
                  <a:tcPr marL="10073" marR="1007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US" sz="1000">
                          <a:effectLst/>
                        </a:rPr>
                        <a:t>Total Area</a:t>
                      </a:r>
                      <a:endParaRPr lang="en-IN" sz="1000">
                        <a:effectLst/>
                      </a:endParaRPr>
                    </a:p>
                    <a:p>
                      <a:pPr algn="ctr">
                        <a:spcAft>
                          <a:spcPts val="0"/>
                        </a:spcAft>
                      </a:pPr>
                      <a:r>
                        <a:rPr lang="en-US" sz="1000">
                          <a:effectLst/>
                        </a:rPr>
                        <a:t>(in acre)</a:t>
                      </a:r>
                      <a:endParaRPr lang="en-IN" sz="1000">
                        <a:effectLst/>
                        <a:latin typeface="Times New Roman" panose="02020603050405020304" pitchFamily="18" charset="0"/>
                        <a:ea typeface="SimSun" panose="02010600030101010101" pitchFamily="2" charset="-122"/>
                      </a:endParaRPr>
                    </a:p>
                  </a:txBody>
                  <a:tcPr marL="10073" marR="1007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34611">
                <a:tc>
                  <a:txBody>
                    <a:bodyPr/>
                    <a:lstStyle/>
                    <a:p>
                      <a:pPr algn="ctr">
                        <a:spcAft>
                          <a:spcPts val="0"/>
                        </a:spcAft>
                      </a:pPr>
                      <a:r>
                        <a:rPr lang="en-US" sz="1000" dirty="0">
                          <a:effectLst/>
                        </a:rPr>
                        <a:t>15</a:t>
                      </a:r>
                      <a:endParaRPr lang="en-IN" sz="1000" dirty="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dirty="0">
                          <a:effectLst/>
                        </a:rPr>
                        <a:t> </a:t>
                      </a:r>
                      <a:endParaRPr lang="en-IN" sz="1000" dirty="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dirty="0">
                          <a:effectLst/>
                        </a:rPr>
                        <a:t>Admin Building</a:t>
                      </a:r>
                      <a:endParaRPr lang="en-IN" sz="1000" dirty="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80m x 18m</a:t>
                      </a:r>
                      <a:endParaRPr lang="en-IN" sz="1000" dirty="0">
                        <a:effectLst/>
                      </a:endParaRPr>
                    </a:p>
                    <a:p>
                      <a:pPr algn="ctr">
                        <a:spcAft>
                          <a:spcPts val="0"/>
                        </a:spcAft>
                      </a:pPr>
                      <a:r>
                        <a:rPr lang="en-US" sz="1000" dirty="0">
                          <a:effectLst/>
                        </a:rPr>
                        <a:t>120m x 55m</a:t>
                      </a:r>
                      <a:endParaRPr lang="en-IN" sz="1000" dirty="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en-IN" sz="1000" dirty="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1.99</a:t>
                      </a:r>
                      <a:endParaRPr lang="en-IN" sz="1000" dirty="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en-IN" sz="1000" dirty="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en-IN" sz="1000" dirty="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1.99</a:t>
                      </a:r>
                      <a:endParaRPr lang="en-IN" sz="1000" dirty="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0">
                <a:tc>
                  <a:txBody>
                    <a:bodyPr/>
                    <a:lstStyle/>
                    <a:p>
                      <a:pPr algn="ctr">
                        <a:spcAft>
                          <a:spcPts val="0"/>
                        </a:spcAft>
                      </a:pPr>
                      <a:r>
                        <a:rPr lang="en-US" sz="1000" dirty="0">
                          <a:effectLst/>
                        </a:rPr>
                        <a:t>16</a:t>
                      </a:r>
                      <a:endParaRPr lang="en-IN" sz="1000" dirty="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a:effectLst/>
                        </a:rPr>
                        <a:t>Assembly Point</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(40m x 40m) x 2</a:t>
                      </a:r>
                      <a:endParaRPr lang="en-IN" sz="1000">
                        <a:effectLst/>
                      </a:endParaRPr>
                    </a:p>
                    <a:p>
                      <a:pPr algn="ctr">
                        <a:spcAft>
                          <a:spcPts val="0"/>
                        </a:spcAft>
                      </a:pPr>
                      <a:r>
                        <a:rPr lang="en-US" sz="1000">
                          <a:effectLst/>
                        </a:rPr>
                        <a:t>(40m x 40m) x 3</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30m x 30m</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1.98</a:t>
                      </a:r>
                      <a:endParaRPr lang="en-IN" sz="1000" dirty="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0.22</a:t>
                      </a:r>
                      <a:endParaRPr lang="en-IN" sz="1000" dirty="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2.20</a:t>
                      </a:r>
                      <a:endParaRPr lang="en-IN" sz="1000" dirty="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51791">
                <a:tc>
                  <a:txBody>
                    <a:bodyPr/>
                    <a:lstStyle/>
                    <a:p>
                      <a:pPr algn="ctr">
                        <a:spcAft>
                          <a:spcPts val="0"/>
                        </a:spcAft>
                      </a:pPr>
                      <a:r>
                        <a:rPr lang="en-US" sz="1000">
                          <a:effectLst/>
                        </a:rPr>
                        <a:t>17</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a:effectLst/>
                        </a:rPr>
                        <a:t>Storage Yard</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120m x 120m</a:t>
                      </a:r>
                      <a:endParaRPr lang="en-IN" sz="1000">
                        <a:effectLst/>
                      </a:endParaRPr>
                    </a:p>
                    <a:p>
                      <a:pPr algn="ctr">
                        <a:spcAft>
                          <a:spcPts val="0"/>
                        </a:spcAft>
                      </a:pPr>
                      <a:r>
                        <a:rPr lang="en-US" sz="1000">
                          <a:effectLst/>
                        </a:rPr>
                        <a:t>275m x 150m</a:t>
                      </a:r>
                      <a:endParaRPr lang="en-IN" sz="1000">
                        <a:effectLst/>
                      </a:endParaRPr>
                    </a:p>
                    <a:p>
                      <a:pPr algn="ctr">
                        <a:spcAft>
                          <a:spcPts val="0"/>
                        </a:spcAft>
                      </a:pPr>
                      <a:r>
                        <a:rPr lang="en-US" sz="1000">
                          <a:effectLst/>
                        </a:rPr>
                        <a:t>565m x 65m</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22.83</a:t>
                      </a:r>
                      <a:endParaRPr lang="en-IN" sz="1000" dirty="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en-IN" sz="1000" dirty="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en-IN" sz="1000" dirty="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22.83</a:t>
                      </a:r>
                      <a:endParaRPr lang="en-IN" sz="1000" dirty="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0">
                <a:tc>
                  <a:txBody>
                    <a:bodyPr/>
                    <a:lstStyle/>
                    <a:p>
                      <a:pPr algn="ctr">
                        <a:spcAft>
                          <a:spcPts val="0"/>
                        </a:spcAft>
                      </a:pPr>
                      <a:r>
                        <a:rPr lang="en-US" sz="1000">
                          <a:effectLst/>
                        </a:rPr>
                        <a:t>18</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a:effectLst/>
                        </a:rPr>
                        <a:t>Temple</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25m x 13m</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0.85</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0.85</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0">
                <a:tc>
                  <a:txBody>
                    <a:bodyPr/>
                    <a:lstStyle/>
                    <a:p>
                      <a:pPr algn="ctr">
                        <a:spcAft>
                          <a:spcPts val="0"/>
                        </a:spcAft>
                      </a:pPr>
                      <a:r>
                        <a:rPr lang="en-US" sz="1000">
                          <a:effectLst/>
                        </a:rPr>
                        <a:t>19</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a:effectLst/>
                        </a:rPr>
                        <a:t>Oxygen Plant</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70m x 60m</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1.04</a:t>
                      </a:r>
                      <a:endParaRPr lang="en-IN" sz="1000" dirty="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en-IN" sz="1000" dirty="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1.04</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0">
                <a:tc>
                  <a:txBody>
                    <a:bodyPr/>
                    <a:lstStyle/>
                    <a:p>
                      <a:pPr algn="ctr">
                        <a:spcAft>
                          <a:spcPts val="0"/>
                        </a:spcAft>
                      </a:pPr>
                      <a:r>
                        <a:rPr lang="en-US" sz="1000">
                          <a:effectLst/>
                        </a:rPr>
                        <a:t>20</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a:effectLst/>
                        </a:rPr>
                        <a:t>Weigh Bridge</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(18m x 7m) x 9</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0.28</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en-IN" sz="1000" dirty="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0.28</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0">
                <a:tc>
                  <a:txBody>
                    <a:bodyPr/>
                    <a:lstStyle/>
                    <a:p>
                      <a:pPr algn="ctr">
                        <a:spcAft>
                          <a:spcPts val="0"/>
                        </a:spcAft>
                      </a:pPr>
                      <a:r>
                        <a:rPr lang="en-US" sz="1000">
                          <a:effectLst/>
                        </a:rPr>
                        <a:t>21</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a:effectLst/>
                        </a:rPr>
                        <a:t>Railway siding</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910m x 115m</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25.87</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en-IN" sz="1000" dirty="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en-IN" sz="1000" dirty="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25.87</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0">
                <a:tc>
                  <a:txBody>
                    <a:bodyPr/>
                    <a:lstStyle/>
                    <a:p>
                      <a:pPr algn="ctr">
                        <a:spcAft>
                          <a:spcPts val="0"/>
                        </a:spcAft>
                      </a:pPr>
                      <a:r>
                        <a:rPr lang="en-US" sz="1000">
                          <a:effectLst/>
                        </a:rPr>
                        <a:t>22</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a:effectLst/>
                        </a:rPr>
                        <a:t>Rain Water Harvesting</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29.0</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en-IN" sz="1000" dirty="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en-IN" sz="1000" dirty="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29.0</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0">
                <a:tc>
                  <a:txBody>
                    <a:bodyPr/>
                    <a:lstStyle/>
                    <a:p>
                      <a:pPr algn="ctr">
                        <a:spcAft>
                          <a:spcPts val="0"/>
                        </a:spcAft>
                      </a:pPr>
                      <a:r>
                        <a:rPr lang="en-US" sz="1000">
                          <a:effectLst/>
                        </a:rPr>
                        <a:t>23</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a:effectLst/>
                        </a:rPr>
                        <a:t>Truck Parking</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150m x 50m</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185m x 37m</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1.85</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1.69</a:t>
                      </a:r>
                      <a:endParaRPr lang="en-IN" sz="1000" dirty="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en-IN" sz="1000" dirty="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3.54</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0">
                <a:tc>
                  <a:txBody>
                    <a:bodyPr/>
                    <a:lstStyle/>
                    <a:p>
                      <a:pPr algn="ctr">
                        <a:spcAft>
                          <a:spcPts val="0"/>
                        </a:spcAft>
                      </a:pPr>
                      <a:r>
                        <a:rPr lang="en-US" sz="1000">
                          <a:effectLst/>
                        </a:rPr>
                        <a:t>24</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a:effectLst/>
                        </a:rPr>
                        <a:t>Switch Yard</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80m x 70m</a:t>
                      </a:r>
                      <a:endParaRPr lang="en-IN" sz="1000">
                        <a:effectLst/>
                      </a:endParaRPr>
                    </a:p>
                    <a:p>
                      <a:pPr algn="ctr">
                        <a:spcAft>
                          <a:spcPts val="0"/>
                        </a:spcAft>
                      </a:pPr>
                      <a:r>
                        <a:rPr lang="en-US" sz="1000">
                          <a:effectLst/>
                        </a:rPr>
                        <a:t>55m x 24m</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1.71</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en-IN" sz="1000" dirty="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en-IN" sz="1000" dirty="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1.71</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0">
                <a:tc>
                  <a:txBody>
                    <a:bodyPr/>
                    <a:lstStyle/>
                    <a:p>
                      <a:pPr algn="ctr">
                        <a:spcAft>
                          <a:spcPts val="0"/>
                        </a:spcAft>
                      </a:pPr>
                      <a:r>
                        <a:rPr lang="en-US" sz="1000">
                          <a:effectLst/>
                        </a:rPr>
                        <a:t>25</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a:effectLst/>
                        </a:rPr>
                        <a:t>Settling Tank</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40m x 20m</a:t>
                      </a:r>
                      <a:endParaRPr lang="en-IN" sz="1000">
                        <a:effectLst/>
                      </a:endParaRPr>
                    </a:p>
                    <a:p>
                      <a:pPr algn="ctr">
                        <a:spcAft>
                          <a:spcPts val="0"/>
                        </a:spcAft>
                      </a:pPr>
                      <a:r>
                        <a:rPr lang="en-US" sz="1000">
                          <a:effectLst/>
                        </a:rPr>
                        <a:t>50m x 30m</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40m x 20m</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0.57</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en-IN" sz="1000" dirty="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0.20</a:t>
                      </a:r>
                      <a:endParaRPr lang="en-IN" sz="1000" dirty="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0.77</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0">
                <a:tc>
                  <a:txBody>
                    <a:bodyPr/>
                    <a:lstStyle/>
                    <a:p>
                      <a:pPr algn="ctr">
                        <a:spcAft>
                          <a:spcPts val="0"/>
                        </a:spcAft>
                      </a:pPr>
                      <a:r>
                        <a:rPr lang="en-US" sz="1000">
                          <a:effectLst/>
                        </a:rPr>
                        <a:t>26</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dirty="0">
                          <a:effectLst/>
                        </a:rPr>
                        <a:t>Green Belt Area</a:t>
                      </a:r>
                      <a:endParaRPr lang="en-IN" sz="1000" dirty="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214</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21</a:t>
                      </a:r>
                      <a:endParaRPr lang="en-IN" sz="1000" dirty="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235</a:t>
                      </a:r>
                      <a:endParaRPr lang="en-IN" sz="1000" dirty="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0">
                <a:tc>
                  <a:txBody>
                    <a:bodyPr/>
                    <a:lstStyle/>
                    <a:p>
                      <a:pPr algn="ctr">
                        <a:spcAft>
                          <a:spcPts val="0"/>
                        </a:spcAft>
                      </a:pPr>
                      <a:r>
                        <a:rPr lang="en-US" sz="1000">
                          <a:effectLst/>
                        </a:rPr>
                        <a:t>27</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a:effectLst/>
                        </a:rPr>
                        <a:t>Staff Quarter</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82m x 76m</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1.54</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1.54</a:t>
                      </a:r>
                      <a:endParaRPr lang="en-IN" sz="1000" dirty="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0">
                <a:tc>
                  <a:txBody>
                    <a:bodyPr/>
                    <a:lstStyle/>
                    <a:p>
                      <a:pPr algn="ctr">
                        <a:spcAft>
                          <a:spcPts val="0"/>
                        </a:spcAft>
                      </a:pPr>
                      <a:r>
                        <a:rPr lang="en-US" sz="1000">
                          <a:effectLst/>
                        </a:rPr>
                        <a:t>28</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0"/>
                        </a:spcAft>
                      </a:pPr>
                      <a:r>
                        <a:rPr lang="en-US" sz="1000">
                          <a:effectLst/>
                        </a:rPr>
                        <a:t>Labour Quarter</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85m x 45m</a:t>
                      </a:r>
                      <a:endParaRPr lang="en-IN" sz="1000">
                        <a:effectLst/>
                      </a:endParaRPr>
                    </a:p>
                    <a:p>
                      <a:pPr algn="ctr">
                        <a:spcAft>
                          <a:spcPts val="0"/>
                        </a:spcAft>
                      </a:pPr>
                      <a:r>
                        <a:rPr lang="en-US" sz="1000">
                          <a:effectLst/>
                        </a:rPr>
                        <a:t>200m x 50m</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3.42</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3.42</a:t>
                      </a:r>
                      <a:endParaRPr lang="en-IN" sz="1000" dirty="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303582">
                <a:tc>
                  <a:txBody>
                    <a:bodyPr/>
                    <a:lstStyle/>
                    <a:p>
                      <a:pPr algn="ctr">
                        <a:spcAft>
                          <a:spcPts val="0"/>
                        </a:spcAft>
                      </a:pPr>
                      <a:r>
                        <a:rPr lang="en-US" sz="1000">
                          <a:effectLst/>
                        </a:rPr>
                        <a:t>29</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spcAft>
                          <a:spcPts val="0"/>
                        </a:spcAft>
                      </a:pPr>
                      <a:r>
                        <a:rPr lang="en-US" sz="1000">
                          <a:effectLst/>
                        </a:rPr>
                        <a:t>Car Parking, Garlon Drain, Open Area</a:t>
                      </a:r>
                      <a:endParaRPr lang="en-IN" sz="1000">
                        <a:effectLst/>
                      </a:endParaRPr>
                    </a:p>
                    <a:p>
                      <a:pPr>
                        <a:spcAft>
                          <a:spcPts val="0"/>
                        </a:spcAft>
                      </a:pPr>
                      <a:r>
                        <a:rPr lang="en-US" sz="1000">
                          <a:effectLst/>
                        </a:rPr>
                        <a:t>(63.71 acre)</a:t>
                      </a:r>
                      <a:endParaRPr lang="en-IN" sz="1000">
                        <a:effectLst/>
                      </a:endParaRPr>
                    </a:p>
                    <a:p>
                      <a:pPr>
                        <a:spcAft>
                          <a:spcPts val="0"/>
                        </a:spcAft>
                      </a:pPr>
                      <a:r>
                        <a:rPr lang="en-US" sz="1000">
                          <a:effectLst/>
                        </a:rPr>
                        <a:t>Utility</a:t>
                      </a:r>
                      <a:endParaRPr lang="en-IN" sz="1000">
                        <a:effectLst/>
                      </a:endParaRPr>
                    </a:p>
                    <a:p>
                      <a:pPr>
                        <a:spcAft>
                          <a:spcPts val="0"/>
                        </a:spcAft>
                      </a:pPr>
                      <a:r>
                        <a:rPr lang="en-US" sz="1000">
                          <a:effectLst/>
                        </a:rPr>
                        <a:t>(30.47 acre)</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US" sz="1000">
                          <a:effectLst/>
                        </a:rPr>
                        <a:t>98.40</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US" sz="1000">
                          <a:effectLst/>
                        </a:rPr>
                        <a:t>0.72</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US" sz="1000" dirty="0">
                          <a:effectLst/>
                        </a:rPr>
                        <a:t>100.81</a:t>
                      </a:r>
                      <a:endParaRPr lang="en-IN" sz="1000" dirty="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151791">
                <a:tc>
                  <a:txBody>
                    <a:bodyPr/>
                    <a:lstStyle/>
                    <a:p>
                      <a:pPr algn="ctr">
                        <a:spcAft>
                          <a:spcPts val="0"/>
                        </a:spcAft>
                      </a:pPr>
                      <a:r>
                        <a:rPr lang="en-US" sz="1000">
                          <a:effectLst/>
                        </a:rPr>
                        <a:t>30</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spcAft>
                          <a:spcPts val="0"/>
                        </a:spcAft>
                      </a:pPr>
                      <a:r>
                        <a:rPr lang="en-US" sz="1000">
                          <a:effectLst/>
                        </a:rPr>
                        <a:t>Linz-Donawitz Converter</a:t>
                      </a:r>
                      <a:endParaRPr lang="en-IN" sz="1000">
                        <a:effectLst/>
                      </a:endParaRPr>
                    </a:p>
                    <a:p>
                      <a:pPr>
                        <a:spcAft>
                          <a:spcPts val="0"/>
                        </a:spcAft>
                      </a:pPr>
                      <a:r>
                        <a:rPr lang="en-US" sz="1000">
                          <a:effectLst/>
                        </a:rPr>
                        <a:t>(LD Converter)</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US" sz="1000">
                          <a:effectLst/>
                        </a:rPr>
                        <a:t>60m x 30m</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US" sz="1000">
                          <a:effectLst/>
                        </a:rPr>
                        <a:t>0.44</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US" sz="1000">
                          <a:effectLst/>
                        </a:rPr>
                        <a:t>0.44</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0">
                <a:tc>
                  <a:txBody>
                    <a:bodyPr/>
                    <a:lstStyle/>
                    <a:p>
                      <a:pPr algn="ctr">
                        <a:spcAft>
                          <a:spcPts val="0"/>
                        </a:spcAft>
                      </a:pPr>
                      <a:r>
                        <a:rPr lang="en-US" sz="1000">
                          <a:effectLst/>
                        </a:rPr>
                        <a:t>31</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spcAft>
                          <a:spcPts val="0"/>
                        </a:spcAft>
                      </a:pPr>
                      <a:r>
                        <a:rPr lang="en-US" sz="1000">
                          <a:effectLst/>
                        </a:rPr>
                        <a:t>Hazardous Waste Yard</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US" sz="1000">
                          <a:effectLst/>
                        </a:rPr>
                        <a:t>40m x 40m</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US" sz="1000">
                          <a:effectLst/>
                        </a:rPr>
                        <a:t>0.40</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US" sz="1000">
                          <a:effectLst/>
                        </a:rPr>
                        <a:t>0.40</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0">
                <a:tc>
                  <a:txBody>
                    <a:bodyPr/>
                    <a:lstStyle/>
                    <a:p>
                      <a:pP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US" sz="1100" b="1" dirty="0">
                          <a:effectLst/>
                        </a:rPr>
                        <a:t>629.23</a:t>
                      </a:r>
                      <a:endParaRPr lang="en-IN" sz="1100" b="1" dirty="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US" sz="1100" b="1">
                          <a:effectLst/>
                        </a:rPr>
                        <a:t>19.77</a:t>
                      </a:r>
                      <a:endParaRPr lang="en-IN" sz="1100" b="1">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US" sz="1100" b="1">
                          <a:effectLst/>
                        </a:rPr>
                        <a:t>53.00</a:t>
                      </a:r>
                      <a:endParaRPr lang="en-IN" sz="1100" b="1">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US" sz="1100" b="1">
                          <a:effectLst/>
                        </a:rPr>
                        <a:t>702</a:t>
                      </a:r>
                      <a:endParaRPr lang="en-IN" sz="1100" b="1">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0">
                <a:tc>
                  <a:txBody>
                    <a:bodyPr/>
                    <a:lstStyle/>
                    <a:p>
                      <a:pP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a:spcAft>
                          <a:spcPts val="0"/>
                        </a:spcAft>
                      </a:pPr>
                      <a:r>
                        <a:rPr lang="en-US" sz="1100" b="1" dirty="0">
                          <a:effectLst/>
                        </a:rPr>
                        <a:t>649.00</a:t>
                      </a:r>
                      <a:endParaRPr lang="en-IN" sz="1100" b="1" dirty="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cPr/>
                </a:tc>
                <a:tc>
                  <a:txBody>
                    <a:bodyPr/>
                    <a:lstStyle/>
                    <a:p>
                      <a:pPr algn="ctr">
                        <a:spcAft>
                          <a:spcPts val="0"/>
                        </a:spcAft>
                      </a:pPr>
                      <a:r>
                        <a:rPr lang="en-US" sz="1100" b="1">
                          <a:effectLst/>
                        </a:rPr>
                        <a:t>53.00</a:t>
                      </a:r>
                      <a:endParaRPr lang="en-IN" sz="1100" b="1">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US" sz="1100" b="1">
                          <a:effectLst/>
                        </a:rPr>
                        <a:t>702</a:t>
                      </a:r>
                      <a:endParaRPr lang="en-IN" sz="1100" b="1">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151791">
                <a:tc>
                  <a:txBody>
                    <a:bodyPr/>
                    <a:lstStyle/>
                    <a:p>
                      <a:pP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spcAft>
                          <a:spcPts val="0"/>
                        </a:spcAft>
                      </a:pPr>
                      <a:r>
                        <a:rPr lang="en-US" sz="1000" dirty="0">
                          <a:effectLst/>
                        </a:rPr>
                        <a:t>Extra 7% increase in greenbelt area outside plant as discussed in the EAC meeting</a:t>
                      </a:r>
                      <a:endParaRPr lang="en-IN" sz="1000" dirty="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cPr/>
                </a:tc>
                <a:tc>
                  <a:txBody>
                    <a:bodyPr/>
                    <a:lstStyle/>
                    <a:p>
                      <a:pPr>
                        <a:spcAft>
                          <a:spcPts val="0"/>
                        </a:spcAft>
                      </a:pPr>
                      <a:r>
                        <a:rPr lang="en-US" sz="1000">
                          <a:effectLst/>
                        </a:rPr>
                        <a:t> </a:t>
                      </a:r>
                      <a:endParaRPr lang="en-IN" sz="100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US" sz="1100" b="1" dirty="0">
                          <a:effectLst/>
                        </a:rPr>
                        <a:t>45</a:t>
                      </a:r>
                      <a:endParaRPr lang="en-IN" sz="1100" b="1" dirty="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US" sz="1100" b="1" dirty="0">
                          <a:effectLst/>
                        </a:rPr>
                        <a:t> </a:t>
                      </a:r>
                      <a:endParaRPr lang="en-IN" sz="1100" b="1" dirty="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US" sz="1100" b="1" dirty="0">
                          <a:effectLst/>
                        </a:rPr>
                        <a:t> </a:t>
                      </a:r>
                      <a:endParaRPr lang="en-IN" sz="1100" b="1" dirty="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US" sz="1100" b="1" dirty="0">
                          <a:effectLst/>
                        </a:rPr>
                        <a:t>45</a:t>
                      </a:r>
                      <a:endParaRPr lang="en-IN" sz="1100" b="1" dirty="0">
                        <a:effectLst/>
                        <a:latin typeface="Times New Roman" panose="02020603050405020304" pitchFamily="18" charset="0"/>
                        <a:ea typeface="SimSun" panose="02010600030101010101" pitchFamily="2" charset="-122"/>
                      </a:endParaRPr>
                    </a:p>
                  </a:txBody>
                  <a:tcPr marL="10073" marR="10073"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bl>
          </a:graphicData>
        </a:graphic>
      </p:graphicFrame>
      <p:sp>
        <p:nvSpPr>
          <p:cNvPr id="2" name="Action Button: Forward or Next 1">
            <a:hlinkClick r:id="rId1" action="ppaction://hlinksldjump"/>
          </p:cNvPr>
          <p:cNvSpPr/>
          <p:nvPr/>
        </p:nvSpPr>
        <p:spPr>
          <a:xfrm>
            <a:off x="7659688" y="6403975"/>
            <a:ext cx="333375" cy="28733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trike="noStrike" noProof="1"/>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88811</Words>
  <Application>WPS Presentation</Application>
  <PresentationFormat>On-screen Show (4:3)</PresentationFormat>
  <Paragraphs>8232</Paragraphs>
  <Slides>63</Slides>
  <Notes>5</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63</vt:i4>
      </vt:variant>
    </vt:vector>
  </HeadingPairs>
  <TitlesOfParts>
    <vt:vector size="78" baseType="lpstr">
      <vt:lpstr>Arial</vt:lpstr>
      <vt:lpstr>SimSun</vt:lpstr>
      <vt:lpstr>Wingdings</vt:lpstr>
      <vt:lpstr>Yu Gothic UI Semibold</vt:lpstr>
      <vt:lpstr>Bookman Old Style</vt:lpstr>
      <vt:lpstr>Times New Roman</vt:lpstr>
      <vt:lpstr>Calibri</vt:lpstr>
      <vt:lpstr>Microsoft YaHei</vt:lpstr>
      <vt:lpstr>Arial Unicode MS</vt:lpstr>
      <vt:lpstr>Calibri Light</vt:lpstr>
      <vt:lpstr>Courier New</vt:lpstr>
      <vt:lpstr>Tahoma</vt:lpstr>
      <vt:lpstr>Wingdings</vt:lpstr>
      <vt:lpstr>Symbol</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Envirotech</dc:creator>
  <cp:lastModifiedBy>tapas.kundu</cp:lastModifiedBy>
  <cp:revision>276</cp:revision>
  <dcterms:created xsi:type="dcterms:W3CDTF">2021-07-08T05:50:00Z</dcterms:created>
  <dcterms:modified xsi:type="dcterms:W3CDTF">2021-09-07T08:45:46Z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1033-11.2.0.10265</vt:lpwstr>
  </property>
  <property fmtid="{D5CDD505-2E9C-101B-9397-08002B2CF9AE}" pid="3" name="ICV">
    <vt:lpwstr>4A5277F0E7444001AC4592D4DC0292C3</vt:lpwstr>
  </property>
</Properties>
</file>